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8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11/4/2024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5035BC6D-824F-48BF-8BE5-68784DC5F351}"/>
              </a:ext>
            </a:extLst>
          </p:cNvPr>
          <p:cNvSpPr>
            <a:spLocks noGrp="1"/>
          </p:cNvSpPr>
          <p:nvPr>
            <p:ph type="subTitle" idx="1"/>
          </p:nvPr>
        </p:nvSpPr>
        <p:spPr/>
        <p:txBody>
          <a:bodyPr>
            <a:normAutofit/>
          </a:bodyPr>
          <a:lstStyle/>
          <a:p>
            <a:pPr algn="r"/>
            <a:r>
              <a:rPr lang="tr-TR" sz="2000" b="1">
                <a:latin typeface="Times New Roman" panose="02020603050405020304" pitchFamily="18" charset="0"/>
                <a:cs typeface="Times New Roman" panose="02020603050405020304" pitchFamily="18" charset="0"/>
              </a:rPr>
              <a:t>SES </a:t>
            </a:r>
            <a:r>
              <a:rPr lang="tr-TR" sz="2000" b="1" dirty="0">
                <a:latin typeface="Times New Roman" panose="02020603050405020304" pitchFamily="18" charset="0"/>
                <a:cs typeface="Times New Roman" panose="02020603050405020304" pitchFamily="18" charset="0"/>
              </a:rPr>
              <a:t>SENSÖRLERİ DEVAM</a:t>
            </a:r>
          </a:p>
        </p:txBody>
      </p:sp>
    </p:spTree>
    <p:extLst>
      <p:ext uri="{BB962C8B-B14F-4D97-AF65-F5344CB8AC3E}">
        <p14:creationId xmlns:p14="http://schemas.microsoft.com/office/powerpoint/2010/main" val="1280626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CF8A662-D6F8-46DD-81ED-4398DF0DA752}"/>
              </a:ext>
            </a:extLst>
          </p:cNvPr>
          <p:cNvSpPr>
            <a:spLocks noGrp="1"/>
          </p:cNvSpPr>
          <p:nvPr>
            <p:ph idx="1"/>
          </p:nvPr>
        </p:nvSpPr>
        <p:spPr>
          <a:xfrm>
            <a:off x="1980148" y="1280160"/>
            <a:ext cx="8494905" cy="2345635"/>
          </a:xfrm>
        </p:spPr>
        <p:txBody>
          <a:bodyPr/>
          <a:lstStyle/>
          <a:p>
            <a:r>
              <a:rPr lang="tr-TR" sz="2000" dirty="0">
                <a:latin typeface="Times New Roman" panose="02020603050405020304" pitchFamily="18" charset="0"/>
                <a:cs typeface="Times New Roman" panose="02020603050405020304" pitchFamily="18" charset="0"/>
              </a:rPr>
              <a:t>Çalışmaları dinamik mikrofonlar gibi manyetik alan esasına dayalı mikrofonlardır. Şekil 1’te görüldüğü gibi manyetik alan içine yerleştirilmiş ince bir alüminyum ya da kalay levhaya ses sinyalleri çarpınca, manyetik alan içinde hareket eden levhada ses frekanslı akım oluşur. Şeritli mikrofonların </a:t>
            </a:r>
            <a:r>
              <a:rPr lang="tr-TR" sz="2000" dirty="0" err="1">
                <a:latin typeface="Times New Roman" panose="02020603050405020304" pitchFamily="18" charset="0"/>
                <a:cs typeface="Times New Roman" panose="02020603050405020304" pitchFamily="18" charset="0"/>
              </a:rPr>
              <a:t>empedeansı</a:t>
            </a:r>
            <a:r>
              <a:rPr lang="tr-TR" sz="2000" dirty="0">
                <a:latin typeface="Times New Roman" panose="02020603050405020304" pitchFamily="18" charset="0"/>
                <a:cs typeface="Times New Roman" panose="02020603050405020304" pitchFamily="18" charset="0"/>
              </a:rPr>
              <a:t> çok düşük, kaliteleri yüksektir. Sarsıntıdan, rüzgârdan olumsuz etkilendiklerinden kapalı ortamlarda kullanılır. </a:t>
            </a:r>
          </a:p>
          <a:p>
            <a:endParaRPr lang="tr-TR" dirty="0"/>
          </a:p>
        </p:txBody>
      </p:sp>
      <p:pic>
        <p:nvPicPr>
          <p:cNvPr id="5" name="Resim 4">
            <a:extLst>
              <a:ext uri="{FF2B5EF4-FFF2-40B4-BE49-F238E27FC236}">
                <a16:creationId xmlns:a16="http://schemas.microsoft.com/office/drawing/2014/main" id="{FEE87A1E-C805-413C-AFC1-A3EEEFFADB42}"/>
              </a:ext>
            </a:extLst>
          </p:cNvPr>
          <p:cNvPicPr>
            <a:picLocks noChangeAspect="1"/>
          </p:cNvPicPr>
          <p:nvPr/>
        </p:nvPicPr>
        <p:blipFill>
          <a:blip r:embed="rId2"/>
          <a:stretch>
            <a:fillRect/>
          </a:stretch>
        </p:blipFill>
        <p:spPr>
          <a:xfrm>
            <a:off x="2670845" y="3484204"/>
            <a:ext cx="6016749" cy="2737692"/>
          </a:xfrm>
          <a:prstGeom prst="rect">
            <a:avLst/>
          </a:prstGeom>
        </p:spPr>
      </p:pic>
      <p:sp>
        <p:nvSpPr>
          <p:cNvPr id="6" name="Dikdörtgen 5">
            <a:extLst>
              <a:ext uri="{FF2B5EF4-FFF2-40B4-BE49-F238E27FC236}">
                <a16:creationId xmlns:a16="http://schemas.microsoft.com/office/drawing/2014/main" id="{9A1C8898-3A00-4626-A029-F1CA85CB5990}"/>
              </a:ext>
            </a:extLst>
          </p:cNvPr>
          <p:cNvSpPr/>
          <p:nvPr/>
        </p:nvSpPr>
        <p:spPr>
          <a:xfrm>
            <a:off x="2378316" y="6337391"/>
            <a:ext cx="3300904" cy="369332"/>
          </a:xfrm>
          <a:prstGeom prst="rect">
            <a:avLst/>
          </a:prstGeom>
        </p:spPr>
        <p:txBody>
          <a:bodyPr wrap="none">
            <a:spAutoFit/>
          </a:bodyPr>
          <a:lstStyle/>
          <a:p>
            <a:r>
              <a:rPr lang="tr-TR" b="1" dirty="0">
                <a:latin typeface="Times New Roman" panose="02020603050405020304" pitchFamily="18" charset="0"/>
                <a:cs typeface="Times New Roman" panose="02020603050405020304" pitchFamily="18" charset="0"/>
              </a:rPr>
              <a:t>Şekil 1: </a:t>
            </a:r>
            <a:r>
              <a:rPr lang="tr-TR" dirty="0">
                <a:latin typeface="Times New Roman" panose="02020603050405020304" pitchFamily="18" charset="0"/>
                <a:cs typeface="Times New Roman" panose="02020603050405020304" pitchFamily="18" charset="0"/>
              </a:rPr>
              <a:t>Şeritli mikrofonun yapısı</a:t>
            </a:r>
          </a:p>
        </p:txBody>
      </p:sp>
      <p:sp>
        <p:nvSpPr>
          <p:cNvPr id="7" name="Dikdörtgen 6">
            <a:extLst>
              <a:ext uri="{FF2B5EF4-FFF2-40B4-BE49-F238E27FC236}">
                <a16:creationId xmlns:a16="http://schemas.microsoft.com/office/drawing/2014/main" id="{6EC46297-75D8-4AD5-91A1-0EC2848779C8}"/>
              </a:ext>
            </a:extLst>
          </p:cNvPr>
          <p:cNvSpPr/>
          <p:nvPr/>
        </p:nvSpPr>
        <p:spPr>
          <a:xfrm>
            <a:off x="2306755" y="636104"/>
            <a:ext cx="4386072" cy="523220"/>
          </a:xfrm>
          <a:prstGeom prst="rect">
            <a:avLst/>
          </a:prstGeom>
        </p:spPr>
        <p:txBody>
          <a:bodyPr wrap="none">
            <a:spAutoFit/>
          </a:bodyPr>
          <a:lstStyle/>
          <a:p>
            <a:r>
              <a:rPr lang="tr-TR" sz="2800" b="1" dirty="0">
                <a:latin typeface="Times New Roman" panose="02020603050405020304" pitchFamily="18" charset="0"/>
                <a:cs typeface="Times New Roman" panose="02020603050405020304" pitchFamily="18" charset="0"/>
              </a:rPr>
              <a:t>Şeritli (Bantlı) Mikrofonlar</a:t>
            </a:r>
          </a:p>
        </p:txBody>
      </p:sp>
    </p:spTree>
    <p:extLst>
      <p:ext uri="{BB962C8B-B14F-4D97-AF65-F5344CB8AC3E}">
        <p14:creationId xmlns:p14="http://schemas.microsoft.com/office/powerpoint/2010/main" val="651979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063BB75-F5D8-4D87-8EDB-A95813D2F333}"/>
              </a:ext>
            </a:extLst>
          </p:cNvPr>
          <p:cNvSpPr>
            <a:spLocks noGrp="1"/>
          </p:cNvSpPr>
          <p:nvPr>
            <p:ph type="title"/>
          </p:nvPr>
        </p:nvSpPr>
        <p:spPr>
          <a:xfrm>
            <a:off x="2592925" y="624110"/>
            <a:ext cx="8911687" cy="759417"/>
          </a:xfrm>
        </p:spPr>
        <p:txBody>
          <a:bodyPr>
            <a:normAutofit/>
          </a:bodyPr>
          <a:lstStyle/>
          <a:p>
            <a:r>
              <a:rPr lang="tr-TR" sz="2800" b="1" dirty="0">
                <a:latin typeface="Times New Roman" panose="02020603050405020304" pitchFamily="18" charset="0"/>
                <a:cs typeface="Times New Roman" panose="02020603050405020304" pitchFamily="18" charset="0"/>
              </a:rPr>
              <a:t>Kristal Mikrofonlar </a:t>
            </a:r>
          </a:p>
        </p:txBody>
      </p:sp>
      <p:pic>
        <p:nvPicPr>
          <p:cNvPr id="4" name="Resim 3">
            <a:extLst>
              <a:ext uri="{FF2B5EF4-FFF2-40B4-BE49-F238E27FC236}">
                <a16:creationId xmlns:a16="http://schemas.microsoft.com/office/drawing/2014/main" id="{78176CD1-34DC-488E-BE81-999A05B7B531}"/>
              </a:ext>
            </a:extLst>
          </p:cNvPr>
          <p:cNvPicPr>
            <a:picLocks noChangeAspect="1"/>
          </p:cNvPicPr>
          <p:nvPr/>
        </p:nvPicPr>
        <p:blipFill>
          <a:blip r:embed="rId2"/>
          <a:stretch>
            <a:fillRect/>
          </a:stretch>
        </p:blipFill>
        <p:spPr>
          <a:xfrm>
            <a:off x="3703468" y="3657599"/>
            <a:ext cx="4991797" cy="2853687"/>
          </a:xfrm>
          <a:prstGeom prst="rect">
            <a:avLst/>
          </a:prstGeom>
        </p:spPr>
      </p:pic>
      <p:sp>
        <p:nvSpPr>
          <p:cNvPr id="7" name="İçerik Yer Tutucusu 6">
            <a:extLst>
              <a:ext uri="{FF2B5EF4-FFF2-40B4-BE49-F238E27FC236}">
                <a16:creationId xmlns:a16="http://schemas.microsoft.com/office/drawing/2014/main" id="{26B3A467-D5A1-4896-B9A0-1EE03F76D5D6}"/>
              </a:ext>
            </a:extLst>
          </p:cNvPr>
          <p:cNvSpPr>
            <a:spLocks noGrp="1"/>
          </p:cNvSpPr>
          <p:nvPr>
            <p:ph idx="1"/>
          </p:nvPr>
        </p:nvSpPr>
        <p:spPr>
          <a:xfrm>
            <a:off x="2056474" y="1240404"/>
            <a:ext cx="8915400" cy="3777622"/>
          </a:xfrm>
        </p:spPr>
        <p:txBody>
          <a:bodyPr>
            <a:normAutofit/>
          </a:bodyPr>
          <a:lstStyle/>
          <a:p>
            <a:r>
              <a:rPr lang="tr-TR" sz="2000" dirty="0" err="1">
                <a:latin typeface="Times New Roman" panose="02020603050405020304" pitchFamily="18" charset="0"/>
                <a:cs typeface="Times New Roman" panose="02020603050405020304" pitchFamily="18" charset="0"/>
              </a:rPr>
              <a:t>Kuartz</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quartz</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roşel</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rochelle</a:t>
            </a:r>
            <a:r>
              <a:rPr lang="tr-TR" sz="2000" dirty="0">
                <a:latin typeface="Times New Roman" panose="02020603050405020304" pitchFamily="18" charset="0"/>
                <a:cs typeface="Times New Roman" panose="02020603050405020304" pitchFamily="18" charset="0"/>
              </a:rPr>
              <a:t>) tuzu, baryum, turmalin gibi kristal yapılı maddelere basınç uygulandığında üzerlerinde elektrik akımı oluşur. Bu akım, basıncın kuvvetine ve frekansına göre değişir. İşte bu esastan yararlanarak kristal mikrofonlar yapılmıştır. Kristalli mikrofonlarda, kristal madde Şekil 6.6' da görüldüğü gibi çok ince iki metal elektrot arasına yerleştirilmiş ve bir </a:t>
            </a:r>
            <a:r>
              <a:rPr lang="tr-TR" sz="2000" dirty="0" err="1">
                <a:latin typeface="Times New Roman" panose="02020603050405020304" pitchFamily="18" charset="0"/>
                <a:cs typeface="Times New Roman" panose="02020603050405020304" pitchFamily="18" charset="0"/>
              </a:rPr>
              <a:t>pin</a:t>
            </a:r>
            <a:r>
              <a:rPr lang="tr-TR" sz="2000" dirty="0">
                <a:latin typeface="Times New Roman" panose="02020603050405020304" pitchFamily="18" charset="0"/>
                <a:cs typeface="Times New Roman" panose="02020603050405020304" pitchFamily="18" charset="0"/>
              </a:rPr>
              <a:t> (küçük çubuk) ile diyaframa tutturulmuştur. Ses titreşimleri diyaframı titreştirince kristal de titreşmektedir. Kristaldeki titreşim ise AA özellikli elektriksel sinyallerin oluşmasını sağlamaktadır.</a:t>
            </a:r>
          </a:p>
        </p:txBody>
      </p:sp>
    </p:spTree>
    <p:extLst>
      <p:ext uri="{BB962C8B-B14F-4D97-AF65-F5344CB8AC3E}">
        <p14:creationId xmlns:p14="http://schemas.microsoft.com/office/powerpoint/2010/main" val="4076414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E2A6BA5-72CC-4081-8B75-4755F7B53355}"/>
              </a:ext>
            </a:extLst>
          </p:cNvPr>
          <p:cNvSpPr>
            <a:spLocks noGrp="1"/>
          </p:cNvSpPr>
          <p:nvPr>
            <p:ph type="title"/>
          </p:nvPr>
        </p:nvSpPr>
        <p:spPr>
          <a:xfrm>
            <a:off x="1925016" y="600256"/>
            <a:ext cx="8911687" cy="751466"/>
          </a:xfrm>
        </p:spPr>
        <p:txBody>
          <a:bodyPr>
            <a:normAutofit/>
          </a:bodyPr>
          <a:lstStyle/>
          <a:p>
            <a:r>
              <a:rPr lang="tr-TR" sz="2800" b="1" dirty="0">
                <a:latin typeface="Times New Roman" panose="02020603050405020304" pitchFamily="18" charset="0"/>
                <a:cs typeface="Times New Roman" panose="02020603050405020304" pitchFamily="18" charset="0"/>
              </a:rPr>
              <a:t>Karbon Tozlu Mikrofonlar</a:t>
            </a:r>
          </a:p>
        </p:txBody>
      </p:sp>
      <p:sp>
        <p:nvSpPr>
          <p:cNvPr id="3" name="İçerik Yer Tutucusu 2">
            <a:extLst>
              <a:ext uri="{FF2B5EF4-FFF2-40B4-BE49-F238E27FC236}">
                <a16:creationId xmlns:a16="http://schemas.microsoft.com/office/drawing/2014/main" id="{FC99496D-6B21-4A19-9005-690AAA09C1EE}"/>
              </a:ext>
            </a:extLst>
          </p:cNvPr>
          <p:cNvSpPr>
            <a:spLocks noGrp="1"/>
          </p:cNvSpPr>
          <p:nvPr>
            <p:ph idx="1"/>
          </p:nvPr>
        </p:nvSpPr>
        <p:spPr>
          <a:xfrm>
            <a:off x="962108" y="1235103"/>
            <a:ext cx="10478894" cy="3114260"/>
          </a:xfrm>
        </p:spPr>
        <p:txBody>
          <a:bodyPr>
            <a:normAutofit lnSpcReduction="10000"/>
          </a:bodyPr>
          <a:lstStyle/>
          <a:p>
            <a:pPr algn="just"/>
            <a:r>
              <a:rPr lang="tr-TR" sz="2000" dirty="0">
                <a:latin typeface="Times New Roman" panose="02020603050405020304" pitchFamily="18" charset="0"/>
                <a:cs typeface="Times New Roman" panose="02020603050405020304" pitchFamily="18" charset="0"/>
              </a:rPr>
              <a:t>Karbon tozlu mikrofonlar Şekil 3’de görüldüğü gibi bir hazne içinde doldurulan karbon tozu zerrecikleri ve esnek diyaframdan oluşmuştur. Ses dalgaları alüminyum diyaframa çarpınca titreşerek karbon zerreciklerinin sıkışıp gevşemesine yol açar. Tozlar sıkışınca akımın yolu kısalacağından direnç azalır. Tozlar gevşeyince ise akımın yolu uzayacağından direnç yükselir. İşte bu işlem esnasında sesin şiddetine göre karbon tozlarından geçen akım değişken özellik gösterir. Karbon tozlu mikrofonların çalışabilmesi için bir DA besleme kaynağına gereksinim vardır. Bu tip mikrofonların empedansları 50 </a:t>
            </a:r>
            <a:r>
              <a:rPr lang="tr-TR" sz="2000" dirty="0" err="1">
                <a:latin typeface="Times New Roman" panose="02020603050405020304" pitchFamily="18" charset="0"/>
                <a:cs typeface="Times New Roman" panose="02020603050405020304" pitchFamily="18" charset="0"/>
              </a:rPr>
              <a:t>ohm</a:t>
            </a:r>
            <a:r>
              <a:rPr lang="tr-TR" sz="2000" dirty="0">
                <a:latin typeface="Times New Roman" panose="02020603050405020304" pitchFamily="18" charset="0"/>
                <a:cs typeface="Times New Roman" panose="02020603050405020304" pitchFamily="18" charset="0"/>
              </a:rPr>
              <a:t> dolayında olup çok küçüktür. Ayrıca, kömür tozları zamanla özelliğini kaybettiğinden mikrofonun hassasiyeti bozulmaktadır. İşte bu nedenle günümüzde çok kullanılan bir mikrofon tipi olmayıp, eski tip telefonlarda vb. karşımıza çıkmaktadır. </a:t>
            </a:r>
          </a:p>
        </p:txBody>
      </p:sp>
      <p:pic>
        <p:nvPicPr>
          <p:cNvPr id="4" name="Resim 3">
            <a:extLst>
              <a:ext uri="{FF2B5EF4-FFF2-40B4-BE49-F238E27FC236}">
                <a16:creationId xmlns:a16="http://schemas.microsoft.com/office/drawing/2014/main" id="{E138431A-28AA-4C2B-862E-D2F8140181CD}"/>
              </a:ext>
            </a:extLst>
          </p:cNvPr>
          <p:cNvPicPr>
            <a:picLocks noChangeAspect="1"/>
          </p:cNvPicPr>
          <p:nvPr/>
        </p:nvPicPr>
        <p:blipFill>
          <a:blip r:embed="rId2"/>
          <a:stretch>
            <a:fillRect/>
          </a:stretch>
        </p:blipFill>
        <p:spPr>
          <a:xfrm>
            <a:off x="3392647" y="4114054"/>
            <a:ext cx="6325483" cy="2381582"/>
          </a:xfrm>
          <a:prstGeom prst="rect">
            <a:avLst/>
          </a:prstGeom>
        </p:spPr>
      </p:pic>
      <p:sp>
        <p:nvSpPr>
          <p:cNvPr id="5" name="Dikdörtgen 4">
            <a:extLst>
              <a:ext uri="{FF2B5EF4-FFF2-40B4-BE49-F238E27FC236}">
                <a16:creationId xmlns:a16="http://schemas.microsoft.com/office/drawing/2014/main" id="{672ED21A-36AF-447A-90B2-5A0E411CF296}"/>
              </a:ext>
            </a:extLst>
          </p:cNvPr>
          <p:cNvSpPr/>
          <p:nvPr/>
        </p:nvSpPr>
        <p:spPr>
          <a:xfrm>
            <a:off x="1588035" y="6488668"/>
            <a:ext cx="3884397" cy="369332"/>
          </a:xfrm>
          <a:prstGeom prst="rect">
            <a:avLst/>
          </a:prstGeom>
        </p:spPr>
        <p:txBody>
          <a:bodyPr wrap="none">
            <a:spAutoFit/>
          </a:bodyPr>
          <a:lstStyle/>
          <a:p>
            <a:r>
              <a:rPr lang="tr-TR" b="1" dirty="0">
                <a:latin typeface="Times New Roman" panose="02020603050405020304" pitchFamily="18" charset="0"/>
                <a:cs typeface="Times New Roman" panose="02020603050405020304" pitchFamily="18" charset="0"/>
              </a:rPr>
              <a:t>Şekil 3: </a:t>
            </a:r>
            <a:r>
              <a:rPr lang="tr-TR" dirty="0">
                <a:latin typeface="Times New Roman" panose="02020603050405020304" pitchFamily="18" charset="0"/>
                <a:cs typeface="Times New Roman" panose="02020603050405020304" pitchFamily="18" charset="0"/>
              </a:rPr>
              <a:t>Karbon tozlu mikrofonun </a:t>
            </a:r>
            <a:r>
              <a:rPr lang="tr-TR" dirty="0" err="1">
                <a:latin typeface="Times New Roman" panose="02020603050405020304" pitchFamily="18" charset="0"/>
                <a:cs typeface="Times New Roman" panose="02020603050405020304" pitchFamily="18" charset="0"/>
              </a:rPr>
              <a:t>yapıs</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8905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381D831-A04F-4AD3-B95F-305EE34E90D2}"/>
              </a:ext>
            </a:extLst>
          </p:cNvPr>
          <p:cNvSpPr>
            <a:spLocks noGrp="1"/>
          </p:cNvSpPr>
          <p:nvPr>
            <p:ph type="title"/>
          </p:nvPr>
        </p:nvSpPr>
        <p:spPr/>
        <p:txBody>
          <a:bodyPr>
            <a:normAutofit/>
          </a:bodyPr>
          <a:lstStyle/>
          <a:p>
            <a:r>
              <a:rPr lang="tr-TR" sz="2800" b="1" dirty="0">
                <a:latin typeface="Times New Roman" panose="02020603050405020304" pitchFamily="18" charset="0"/>
                <a:cs typeface="Times New Roman" panose="02020603050405020304" pitchFamily="18" charset="0"/>
              </a:rPr>
              <a:t>Mikrofonun Sağlamlık Testi</a:t>
            </a:r>
          </a:p>
        </p:txBody>
      </p:sp>
      <p:sp>
        <p:nvSpPr>
          <p:cNvPr id="3" name="İçerik Yer Tutucusu 2">
            <a:extLst>
              <a:ext uri="{FF2B5EF4-FFF2-40B4-BE49-F238E27FC236}">
                <a16:creationId xmlns:a16="http://schemas.microsoft.com/office/drawing/2014/main" id="{B723FBCA-2745-4B4F-AEFA-0C47B87A2744}"/>
              </a:ext>
            </a:extLst>
          </p:cNvPr>
          <p:cNvSpPr>
            <a:spLocks noGrp="1"/>
          </p:cNvSpPr>
          <p:nvPr>
            <p:ph idx="1"/>
          </p:nvPr>
        </p:nvSpPr>
        <p:spPr>
          <a:xfrm>
            <a:off x="2589212" y="1685677"/>
            <a:ext cx="8915400" cy="4225545"/>
          </a:xfrm>
        </p:spPr>
        <p:txBody>
          <a:bodyPr>
            <a:normAutofit/>
          </a:bodyPr>
          <a:lstStyle/>
          <a:p>
            <a:pPr algn="ctr"/>
            <a:r>
              <a:rPr lang="tr-TR" sz="2000" dirty="0">
                <a:latin typeface="Times New Roman" panose="02020603050405020304" pitchFamily="18" charset="0"/>
                <a:cs typeface="Times New Roman" panose="02020603050405020304" pitchFamily="18" charset="0"/>
              </a:rPr>
              <a:t>Mikrofonlara sağlamlık testi uygularken öncelikle mikrofonun özelliğine göre direncine bakılır. Katalogda ya da üzerinde belirtilen direnç değerlerini </a:t>
            </a:r>
            <a:r>
              <a:rPr lang="tr-TR" sz="2000" dirty="0" err="1">
                <a:latin typeface="Times New Roman" panose="02020603050405020304" pitchFamily="18" charset="0"/>
                <a:cs typeface="Times New Roman" panose="02020603050405020304" pitchFamily="18" charset="0"/>
              </a:rPr>
              <a:t>avometre</a:t>
            </a:r>
            <a:r>
              <a:rPr lang="tr-TR" sz="2000" dirty="0">
                <a:latin typeface="Times New Roman" panose="02020603050405020304" pitchFamily="18" charset="0"/>
                <a:cs typeface="Times New Roman" panose="02020603050405020304" pitchFamily="18" charset="0"/>
              </a:rPr>
              <a:t> ile kontrol ederiz. Daha sonra mikrofonun çıkışına bir </a:t>
            </a:r>
            <a:r>
              <a:rPr lang="tr-TR" sz="2000" dirty="0" err="1">
                <a:latin typeface="Times New Roman" panose="02020603050405020304" pitchFamily="18" charset="0"/>
                <a:cs typeface="Times New Roman" panose="02020603050405020304" pitchFamily="18" charset="0"/>
              </a:rPr>
              <a:t>preamplifikatör</a:t>
            </a:r>
            <a:r>
              <a:rPr lang="tr-TR" sz="2000" dirty="0">
                <a:latin typeface="Times New Roman" panose="02020603050405020304" pitchFamily="18" charset="0"/>
                <a:cs typeface="Times New Roman" panose="02020603050405020304" pitchFamily="18" charset="0"/>
              </a:rPr>
              <a:t> (çok küçük sinyalleri yükselten yükseltici) bağlarız. </a:t>
            </a:r>
            <a:r>
              <a:rPr lang="tr-TR" sz="2000" dirty="0" err="1">
                <a:latin typeface="Times New Roman" panose="02020603050405020304" pitchFamily="18" charset="0"/>
                <a:cs typeface="Times New Roman" panose="02020603050405020304" pitchFamily="18" charset="0"/>
              </a:rPr>
              <a:t>Preamplifikatörün</a:t>
            </a:r>
            <a:r>
              <a:rPr lang="tr-TR" sz="2000" dirty="0">
                <a:latin typeface="Times New Roman" panose="02020603050405020304" pitchFamily="18" charset="0"/>
                <a:cs typeface="Times New Roman" panose="02020603050405020304" pitchFamily="18" charset="0"/>
              </a:rPr>
              <a:t> çıkışına da bir </a:t>
            </a:r>
            <a:r>
              <a:rPr lang="tr-TR" sz="2000" dirty="0" err="1">
                <a:latin typeface="Times New Roman" panose="02020603050405020304" pitchFamily="18" charset="0"/>
                <a:cs typeface="Times New Roman" panose="02020603050405020304" pitchFamily="18" charset="0"/>
              </a:rPr>
              <a:t>osilaskop</a:t>
            </a:r>
            <a:r>
              <a:rPr lang="tr-TR" sz="2000" dirty="0">
                <a:latin typeface="Times New Roman" panose="02020603050405020304" pitchFamily="18" charset="0"/>
                <a:cs typeface="Times New Roman" panose="02020603050405020304" pitchFamily="18" charset="0"/>
              </a:rPr>
              <a:t> bağlayarak mikrofona ses dalgası veririz. Uyguladığımız seslere göre </a:t>
            </a:r>
            <a:r>
              <a:rPr lang="tr-TR" sz="2000" dirty="0" err="1">
                <a:latin typeface="Times New Roman" panose="02020603050405020304" pitchFamily="18" charset="0"/>
                <a:cs typeface="Times New Roman" panose="02020603050405020304" pitchFamily="18" charset="0"/>
              </a:rPr>
              <a:t>osilaskop</a:t>
            </a:r>
            <a:r>
              <a:rPr lang="tr-TR" sz="2000" dirty="0">
                <a:latin typeface="Times New Roman" panose="02020603050405020304" pitchFamily="18" charset="0"/>
                <a:cs typeface="Times New Roman" panose="02020603050405020304" pitchFamily="18" charset="0"/>
              </a:rPr>
              <a:t> ekranın da AC titreşimler oluşuyorsa mikrofonumuz sağlamdır</a:t>
            </a:r>
          </a:p>
        </p:txBody>
      </p:sp>
    </p:spTree>
    <p:extLst>
      <p:ext uri="{BB962C8B-B14F-4D97-AF65-F5344CB8AC3E}">
        <p14:creationId xmlns:p14="http://schemas.microsoft.com/office/powerpoint/2010/main" val="1662071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AC4CE85-9AF2-4B34-BA3C-4A69ECB799D8}"/>
              </a:ext>
            </a:extLst>
          </p:cNvPr>
          <p:cNvSpPr>
            <a:spLocks noGrp="1"/>
          </p:cNvSpPr>
          <p:nvPr>
            <p:ph idx="1"/>
          </p:nvPr>
        </p:nvSpPr>
        <p:spPr>
          <a:xfrm>
            <a:off x="2477894" y="1990477"/>
            <a:ext cx="8915400" cy="3777622"/>
          </a:xfrm>
        </p:spPr>
        <p:txBody>
          <a:bodyPr/>
          <a:lstStyle/>
          <a:p>
            <a:pPr marL="0" indent="0">
              <a:buNone/>
            </a:pPr>
            <a:r>
              <a:rPr lang="tr-TR" b="1" dirty="0"/>
              <a:t>Kaynak:</a:t>
            </a:r>
          </a:p>
          <a:p>
            <a:r>
              <a:rPr lang="tr-TR" dirty="0"/>
              <a:t>https://megep.meb.gov.tr/mte_program_modul/moduller_pdf/Sens%C3%B6rler%20Ve%20Transduserler.pdf</a:t>
            </a:r>
          </a:p>
          <a:p>
            <a:endParaRPr lang="tr-TR" dirty="0"/>
          </a:p>
          <a:p>
            <a:endParaRPr lang="tr-TR" dirty="0"/>
          </a:p>
        </p:txBody>
      </p:sp>
    </p:spTree>
    <p:extLst>
      <p:ext uri="{BB962C8B-B14F-4D97-AF65-F5344CB8AC3E}">
        <p14:creationId xmlns:p14="http://schemas.microsoft.com/office/powerpoint/2010/main" val="2489199131"/>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TM02892315[[fn=Duman]]</Template>
  <TotalTime>24</TotalTime>
  <Words>386</Words>
  <Application>Microsoft Office PowerPoint</Application>
  <PresentationFormat>Geniş ekran</PresentationFormat>
  <Paragraphs>13</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Century Gothic</vt:lpstr>
      <vt:lpstr>Times New Roman</vt:lpstr>
      <vt:lpstr>Wingdings 3</vt:lpstr>
      <vt:lpstr>Duman</vt:lpstr>
      <vt:lpstr>PowerPoint Sunusu</vt:lpstr>
      <vt:lpstr>PowerPoint Sunusu</vt:lpstr>
      <vt:lpstr>Kristal Mikrofonlar </vt:lpstr>
      <vt:lpstr>Karbon Tozlu Mikrofonlar</vt:lpstr>
      <vt:lpstr>Mikrofonun Sağlamlık Testi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Lenovo</dc:creator>
  <cp:lastModifiedBy>Lenovo</cp:lastModifiedBy>
  <cp:revision>7</cp:revision>
  <dcterms:created xsi:type="dcterms:W3CDTF">2024-09-20T08:00:43Z</dcterms:created>
  <dcterms:modified xsi:type="dcterms:W3CDTF">2024-11-04T15:44:13Z</dcterms:modified>
</cp:coreProperties>
</file>