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6" d="100"/>
          <a:sy n="96" d="100"/>
        </p:scale>
        <p:origin x="8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9/19/2024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9/19/2024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9/19/2024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9/19/2024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9/19/2024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9/19/2024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3E6FFB29-651D-4B5E-A950-FD097D7D2B05}"/>
              </a:ext>
            </a:extLst>
          </p:cNvPr>
          <p:cNvSpPr>
            <a:spLocks noGrp="1"/>
          </p:cNvSpPr>
          <p:nvPr>
            <p:ph type="subTitle" idx="1"/>
          </p:nvPr>
        </p:nvSpPr>
        <p:spPr/>
        <p:txBody>
          <a:bodyPr/>
          <a:lstStyle/>
          <a:p>
            <a:pPr algn="r"/>
            <a:r>
              <a:rPr lang="tr-TR" b="1" dirty="0">
                <a:latin typeface="Times New Roman" panose="02020603050405020304" pitchFamily="18" charset="0"/>
                <a:cs typeface="Times New Roman" panose="02020603050405020304" pitchFamily="18" charset="0"/>
              </a:rPr>
              <a:t>OPTOKUPLÖR</a:t>
            </a:r>
          </a:p>
        </p:txBody>
      </p:sp>
    </p:spTree>
    <p:extLst>
      <p:ext uri="{BB962C8B-B14F-4D97-AF65-F5344CB8AC3E}">
        <p14:creationId xmlns:p14="http://schemas.microsoft.com/office/powerpoint/2010/main" val="3593709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9887F91-6C20-4ACD-BEBD-8D081775209D}"/>
              </a:ext>
            </a:extLst>
          </p:cNvPr>
          <p:cNvSpPr>
            <a:spLocks noGrp="1"/>
          </p:cNvSpPr>
          <p:nvPr>
            <p:ph idx="1"/>
          </p:nvPr>
        </p:nvSpPr>
        <p:spPr>
          <a:xfrm>
            <a:off x="2000815" y="813684"/>
            <a:ext cx="8915400" cy="3777622"/>
          </a:xfrm>
        </p:spPr>
        <p:txBody>
          <a:bodyPr>
            <a:normAutofit/>
          </a:bodyPr>
          <a:lstStyle/>
          <a:p>
            <a:pPr algn="just"/>
            <a:r>
              <a:rPr lang="tr-TR" sz="2000" dirty="0" err="1">
                <a:latin typeface="Times New Roman" panose="02020603050405020304" pitchFamily="18" charset="0"/>
                <a:cs typeface="Times New Roman" panose="02020603050405020304" pitchFamily="18" charset="0"/>
              </a:rPr>
              <a:t>Optokuplör</a:t>
            </a:r>
            <a:r>
              <a:rPr lang="tr-TR" sz="2000" dirty="0">
                <a:latin typeface="Times New Roman" panose="02020603050405020304" pitchFamily="18" charset="0"/>
                <a:cs typeface="Times New Roman" panose="02020603050405020304" pitchFamily="18" charset="0"/>
              </a:rPr>
              <a:t> kelime anlamı olarak optik </a:t>
            </a:r>
            <a:r>
              <a:rPr lang="tr-TR" sz="2000" dirty="0" err="1">
                <a:latin typeface="Times New Roman" panose="02020603050405020304" pitchFamily="18" charset="0"/>
                <a:cs typeface="Times New Roman" panose="02020603050405020304" pitchFamily="18" charset="0"/>
              </a:rPr>
              <a:t>kuplaj</a:t>
            </a:r>
            <a:r>
              <a:rPr lang="tr-TR" sz="2000" dirty="0">
                <a:latin typeface="Times New Roman" panose="02020603050405020304" pitchFamily="18" charset="0"/>
                <a:cs typeface="Times New Roman" panose="02020603050405020304" pitchFamily="18" charset="0"/>
              </a:rPr>
              <a:t> anlamına geliyor. </a:t>
            </a:r>
            <a:r>
              <a:rPr lang="tr-TR" sz="2000" dirty="0" err="1">
                <a:latin typeface="Times New Roman" panose="02020603050405020304" pitchFamily="18" charset="0"/>
                <a:cs typeface="Times New Roman" panose="02020603050405020304" pitchFamily="18" charset="0"/>
              </a:rPr>
              <a:t>Kuplaj</a:t>
            </a:r>
            <a:r>
              <a:rPr lang="tr-TR" sz="2000" dirty="0">
                <a:latin typeface="Times New Roman" panose="02020603050405020304" pitchFamily="18" charset="0"/>
                <a:cs typeface="Times New Roman" panose="02020603050405020304" pitchFamily="18" charset="0"/>
              </a:rPr>
              <a:t> bir sistem içindeki iki katın birbirinden ayrılması ama aralarındaki sinyal iletişiminin devam etmesi olayıdır. Ayrılma fiziksel olarak gerçekleşir ama iletişim manyetik veya optik olarak devam eder. Bu durumun faydası, katlardan birinde olan fazla akım, yüksek gerilim gibi olumsuz, sisteme zarar verecek etkilerden diğer katları korumaktır.</a:t>
            </a:r>
          </a:p>
          <a:p>
            <a:pPr algn="just"/>
            <a:r>
              <a:rPr lang="tr-TR" sz="2000" dirty="0">
                <a:latin typeface="Times New Roman" panose="02020603050405020304" pitchFamily="18" charset="0"/>
                <a:cs typeface="Times New Roman" panose="02020603050405020304" pitchFamily="18" charset="0"/>
              </a:rPr>
              <a:t>Işık yayan eleman ile ışık algılayan elemanın aynı gövde içinde birleştirilmesiyle elde edilen elemanlara </a:t>
            </a:r>
            <a:r>
              <a:rPr lang="tr-TR" sz="2000" dirty="0" err="1">
                <a:latin typeface="Times New Roman" panose="02020603050405020304" pitchFamily="18" charset="0"/>
                <a:cs typeface="Times New Roman" panose="02020603050405020304" pitchFamily="18" charset="0"/>
              </a:rPr>
              <a:t>optokuplör</a:t>
            </a:r>
            <a:r>
              <a:rPr lang="tr-TR" sz="2000" dirty="0">
                <a:latin typeface="Times New Roman" panose="02020603050405020304" pitchFamily="18" charset="0"/>
                <a:cs typeface="Times New Roman" panose="02020603050405020304" pitchFamily="18" charset="0"/>
              </a:rPr>
              <a:t> denir. Bu elemanlarda ışık yayan eleman olarak "LED", "Enfraruj LED" kullanılırken ışık algılayıcı olarak "foto diyot", "foto </a:t>
            </a:r>
            <a:r>
              <a:rPr lang="tr-TR" sz="2000" dirty="0" err="1">
                <a:latin typeface="Times New Roman" panose="02020603050405020304" pitchFamily="18" charset="0"/>
                <a:cs typeface="Times New Roman" panose="02020603050405020304" pitchFamily="18" charset="0"/>
              </a:rPr>
              <a:t>transistör</a:t>
            </a:r>
            <a:r>
              <a:rPr lang="tr-TR" sz="2000" dirty="0">
                <a:latin typeface="Times New Roman" panose="02020603050405020304" pitchFamily="18" charset="0"/>
                <a:cs typeface="Times New Roman" panose="02020603050405020304" pitchFamily="18" charset="0"/>
              </a:rPr>
              <a:t>", "foto </a:t>
            </a:r>
            <a:r>
              <a:rPr lang="tr-TR" sz="2000" dirty="0" err="1">
                <a:latin typeface="Times New Roman" panose="02020603050405020304" pitchFamily="18" charset="0"/>
                <a:cs typeface="Times New Roman" panose="02020603050405020304" pitchFamily="18" charset="0"/>
              </a:rPr>
              <a:t>tristör</a:t>
            </a:r>
            <a:r>
              <a:rPr lang="tr-TR" sz="2000" dirty="0">
                <a:latin typeface="Times New Roman" panose="02020603050405020304" pitchFamily="18" charset="0"/>
                <a:cs typeface="Times New Roman" panose="02020603050405020304" pitchFamily="18" charset="0"/>
              </a:rPr>
              <a:t>", "foto </a:t>
            </a:r>
            <a:r>
              <a:rPr lang="tr-TR" sz="2000" dirty="0" err="1">
                <a:latin typeface="Times New Roman" panose="02020603050405020304" pitchFamily="18" charset="0"/>
                <a:cs typeface="Times New Roman" panose="02020603050405020304" pitchFamily="18" charset="0"/>
              </a:rPr>
              <a:t>triyak</a:t>
            </a:r>
            <a:r>
              <a:rPr lang="tr-TR" sz="2000" dirty="0">
                <a:latin typeface="Times New Roman" panose="02020603050405020304" pitchFamily="18" charset="0"/>
                <a:cs typeface="Times New Roman" panose="02020603050405020304" pitchFamily="18" charset="0"/>
              </a:rPr>
              <a:t>" vb. gibi elemanlar kullanılır</a:t>
            </a:r>
            <a:r>
              <a:rPr lang="tr-TR" sz="2000" dirty="0"/>
              <a:t>. </a:t>
            </a:r>
            <a:endParaRPr lang="tr-TR" sz="2000" dirty="0">
              <a:latin typeface="Times New Roman" panose="02020603050405020304" pitchFamily="18" charset="0"/>
              <a:cs typeface="Times New Roman" panose="02020603050405020304" pitchFamily="18" charset="0"/>
            </a:endParaRPr>
          </a:p>
        </p:txBody>
      </p:sp>
      <p:pic>
        <p:nvPicPr>
          <p:cNvPr id="4" name="Resim 3">
            <a:extLst>
              <a:ext uri="{FF2B5EF4-FFF2-40B4-BE49-F238E27FC236}">
                <a16:creationId xmlns:a16="http://schemas.microsoft.com/office/drawing/2014/main" id="{69C6A6DC-1055-49A8-8757-5172F34DB602}"/>
              </a:ext>
            </a:extLst>
          </p:cNvPr>
          <p:cNvPicPr>
            <a:picLocks noChangeAspect="1"/>
          </p:cNvPicPr>
          <p:nvPr/>
        </p:nvPicPr>
        <p:blipFill>
          <a:blip r:embed="rId2"/>
          <a:stretch>
            <a:fillRect/>
          </a:stretch>
        </p:blipFill>
        <p:spPr>
          <a:xfrm>
            <a:off x="3050953" y="4238139"/>
            <a:ext cx="6344535" cy="1609950"/>
          </a:xfrm>
          <a:prstGeom prst="rect">
            <a:avLst/>
          </a:prstGeom>
        </p:spPr>
      </p:pic>
      <p:sp>
        <p:nvSpPr>
          <p:cNvPr id="5" name="Dikdörtgen 4">
            <a:extLst>
              <a:ext uri="{FF2B5EF4-FFF2-40B4-BE49-F238E27FC236}">
                <a16:creationId xmlns:a16="http://schemas.microsoft.com/office/drawing/2014/main" id="{856F8E95-F46B-4B96-8D0C-8AFE4D43AE87}"/>
              </a:ext>
            </a:extLst>
          </p:cNvPr>
          <p:cNvSpPr/>
          <p:nvPr/>
        </p:nvSpPr>
        <p:spPr>
          <a:xfrm>
            <a:off x="2505616" y="6106803"/>
            <a:ext cx="3765774" cy="400110"/>
          </a:xfrm>
          <a:prstGeom prst="rect">
            <a:avLst/>
          </a:prstGeom>
        </p:spPr>
        <p:txBody>
          <a:bodyPr wrap="none">
            <a:spAutoFit/>
          </a:bodyPr>
          <a:lstStyle/>
          <a:p>
            <a:r>
              <a:rPr lang="tr-TR" sz="2000" b="1" dirty="0">
                <a:latin typeface="Times New Roman" panose="02020603050405020304" pitchFamily="18" charset="0"/>
                <a:cs typeface="Times New Roman" panose="02020603050405020304" pitchFamily="18" charset="0"/>
              </a:rPr>
              <a:t>Şekil 1: </a:t>
            </a:r>
            <a:r>
              <a:rPr lang="tr-TR" sz="2000" dirty="0">
                <a:latin typeface="Times New Roman" panose="02020603050405020304" pitchFamily="18" charset="0"/>
                <a:cs typeface="Times New Roman" panose="02020603050405020304" pitchFamily="18" charset="0"/>
              </a:rPr>
              <a:t>Çeşitli </a:t>
            </a:r>
            <a:r>
              <a:rPr lang="tr-TR" sz="2000" dirty="0" err="1">
                <a:latin typeface="Times New Roman" panose="02020603050405020304" pitchFamily="18" charset="0"/>
                <a:cs typeface="Times New Roman" panose="02020603050405020304" pitchFamily="18" charset="0"/>
              </a:rPr>
              <a:t>optokuplör</a:t>
            </a:r>
            <a:r>
              <a:rPr lang="tr-TR" sz="2000" dirty="0">
                <a:latin typeface="Times New Roman" panose="02020603050405020304" pitchFamily="18" charset="0"/>
                <a:cs typeface="Times New Roman" panose="02020603050405020304" pitchFamily="18" charset="0"/>
              </a:rPr>
              <a:t> yapıları</a:t>
            </a:r>
          </a:p>
        </p:txBody>
      </p:sp>
    </p:spTree>
    <p:extLst>
      <p:ext uri="{BB962C8B-B14F-4D97-AF65-F5344CB8AC3E}">
        <p14:creationId xmlns:p14="http://schemas.microsoft.com/office/powerpoint/2010/main" val="3628256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40C4561-82F5-4CD8-80ED-0D870DCC0D91}"/>
              </a:ext>
            </a:extLst>
          </p:cNvPr>
          <p:cNvSpPr>
            <a:spLocks noGrp="1"/>
          </p:cNvSpPr>
          <p:nvPr>
            <p:ph type="title"/>
          </p:nvPr>
        </p:nvSpPr>
        <p:spPr>
          <a:xfrm>
            <a:off x="2592925" y="624110"/>
            <a:ext cx="8911687" cy="743514"/>
          </a:xfrm>
        </p:spPr>
        <p:txBody>
          <a:bodyPr/>
          <a:lstStyle/>
          <a:p>
            <a:r>
              <a:rPr lang="tr-TR" dirty="0">
                <a:latin typeface="Times New Roman" panose="02020603050405020304" pitchFamily="18" charset="0"/>
                <a:cs typeface="Times New Roman" panose="02020603050405020304" pitchFamily="18" charset="0"/>
              </a:rPr>
              <a:t>Yapısı</a:t>
            </a:r>
          </a:p>
        </p:txBody>
      </p:sp>
      <p:sp>
        <p:nvSpPr>
          <p:cNvPr id="3" name="İçerik Yer Tutucusu 2">
            <a:extLst>
              <a:ext uri="{FF2B5EF4-FFF2-40B4-BE49-F238E27FC236}">
                <a16:creationId xmlns:a16="http://schemas.microsoft.com/office/drawing/2014/main" id="{40410F5E-8BD4-4C41-B960-269F694901D6}"/>
              </a:ext>
            </a:extLst>
          </p:cNvPr>
          <p:cNvSpPr>
            <a:spLocks noGrp="1"/>
          </p:cNvSpPr>
          <p:nvPr>
            <p:ph idx="1"/>
          </p:nvPr>
        </p:nvSpPr>
        <p:spPr>
          <a:xfrm>
            <a:off x="2215500" y="1884459"/>
            <a:ext cx="8915400" cy="4456133"/>
          </a:xfrm>
        </p:spPr>
        <p:txBody>
          <a:bodyPr>
            <a:normAutofit/>
          </a:bodyPr>
          <a:lstStyle/>
          <a:p>
            <a:pPr algn="just"/>
            <a:r>
              <a:rPr lang="tr-TR" sz="2000" dirty="0">
                <a:latin typeface="Times New Roman" panose="02020603050405020304" pitchFamily="18" charset="0"/>
                <a:cs typeface="Times New Roman" panose="02020603050405020304" pitchFamily="18" charset="0"/>
              </a:rPr>
              <a:t>Aşağıdaki şekilde görüldüğü gibi bir adet LED tam karşısına milimetrik olarak yerleştirilmiş bir </a:t>
            </a:r>
            <a:r>
              <a:rPr lang="tr-TR" sz="2000" dirty="0" err="1">
                <a:latin typeface="Times New Roman" panose="02020603050405020304" pitchFamily="18" charset="0"/>
                <a:cs typeface="Times New Roman" panose="02020603050405020304" pitchFamily="18" charset="0"/>
              </a:rPr>
              <a:t>fototransistörden</a:t>
            </a:r>
            <a:r>
              <a:rPr lang="tr-TR" sz="2000" dirty="0">
                <a:latin typeface="Times New Roman" panose="02020603050405020304" pitchFamily="18" charset="0"/>
                <a:cs typeface="Times New Roman" panose="02020603050405020304" pitchFamily="18" charset="0"/>
              </a:rPr>
              <a:t> oluşmuştur. LED yandığı zaman </a:t>
            </a:r>
            <a:r>
              <a:rPr lang="tr-TR" sz="2000" dirty="0" err="1">
                <a:latin typeface="Times New Roman" panose="02020603050405020304" pitchFamily="18" charset="0"/>
                <a:cs typeface="Times New Roman" panose="02020603050405020304" pitchFamily="18" charset="0"/>
              </a:rPr>
              <a:t>transistör</a:t>
            </a:r>
            <a:r>
              <a:rPr lang="tr-TR" sz="2000" dirty="0">
                <a:latin typeface="Times New Roman" panose="02020603050405020304" pitchFamily="18" charset="0"/>
                <a:cs typeface="Times New Roman" panose="02020603050405020304" pitchFamily="18" charset="0"/>
              </a:rPr>
              <a:t> iletime geçer. LED sönük ise </a:t>
            </a:r>
            <a:r>
              <a:rPr lang="tr-TR" sz="2000" dirty="0" err="1">
                <a:latin typeface="Times New Roman" panose="02020603050405020304" pitchFamily="18" charset="0"/>
                <a:cs typeface="Times New Roman" panose="02020603050405020304" pitchFamily="18" charset="0"/>
              </a:rPr>
              <a:t>transistör</a:t>
            </a:r>
            <a:r>
              <a:rPr lang="tr-TR" sz="2000" dirty="0">
                <a:latin typeface="Times New Roman" panose="02020603050405020304" pitchFamily="18" charset="0"/>
                <a:cs typeface="Times New Roman" panose="02020603050405020304" pitchFamily="18" charset="0"/>
              </a:rPr>
              <a:t> yalıtımdadır.</a:t>
            </a:r>
          </a:p>
          <a:p>
            <a:pPr algn="just"/>
            <a:endParaRPr lang="tr-TR" sz="2000" dirty="0">
              <a:latin typeface="Times New Roman" panose="02020603050405020304" pitchFamily="18" charset="0"/>
              <a:cs typeface="Times New Roman" panose="02020603050405020304" pitchFamily="18" charset="0"/>
            </a:endParaRPr>
          </a:p>
        </p:txBody>
      </p:sp>
      <p:pic>
        <p:nvPicPr>
          <p:cNvPr id="4" name="Resim 3">
            <a:extLst>
              <a:ext uri="{FF2B5EF4-FFF2-40B4-BE49-F238E27FC236}">
                <a16:creationId xmlns:a16="http://schemas.microsoft.com/office/drawing/2014/main" id="{BBA7237D-D462-4BB9-82B4-1A3F5362D0E6}"/>
              </a:ext>
            </a:extLst>
          </p:cNvPr>
          <p:cNvPicPr>
            <a:picLocks noChangeAspect="1"/>
          </p:cNvPicPr>
          <p:nvPr/>
        </p:nvPicPr>
        <p:blipFill>
          <a:blip r:embed="rId2"/>
          <a:stretch>
            <a:fillRect/>
          </a:stretch>
        </p:blipFill>
        <p:spPr>
          <a:xfrm>
            <a:off x="3518639" y="3171014"/>
            <a:ext cx="6611273" cy="1533739"/>
          </a:xfrm>
          <a:prstGeom prst="rect">
            <a:avLst/>
          </a:prstGeom>
        </p:spPr>
      </p:pic>
      <p:sp>
        <p:nvSpPr>
          <p:cNvPr id="5" name="Dikdörtgen 4">
            <a:extLst>
              <a:ext uri="{FF2B5EF4-FFF2-40B4-BE49-F238E27FC236}">
                <a16:creationId xmlns:a16="http://schemas.microsoft.com/office/drawing/2014/main" id="{B8A8AA87-7421-451E-BB42-EA1B73AE4A6B}"/>
              </a:ext>
            </a:extLst>
          </p:cNvPr>
          <p:cNvSpPr/>
          <p:nvPr/>
        </p:nvSpPr>
        <p:spPr>
          <a:xfrm>
            <a:off x="2592925" y="4968674"/>
            <a:ext cx="3397084" cy="369332"/>
          </a:xfrm>
          <a:prstGeom prst="rect">
            <a:avLst/>
          </a:prstGeom>
        </p:spPr>
        <p:txBody>
          <a:bodyPr wrap="none">
            <a:spAutoFit/>
          </a:bodyPr>
          <a:lstStyle/>
          <a:p>
            <a:r>
              <a:rPr lang="tr-TR" b="1" dirty="0">
                <a:latin typeface="Times New Roman" panose="02020603050405020304" pitchFamily="18" charset="0"/>
                <a:cs typeface="Times New Roman" panose="02020603050405020304" pitchFamily="18" charset="0"/>
              </a:rPr>
              <a:t>Şekil 2: </a:t>
            </a:r>
            <a:r>
              <a:rPr lang="tr-TR" dirty="0">
                <a:latin typeface="Times New Roman" panose="02020603050405020304" pitchFamily="18" charset="0"/>
                <a:cs typeface="Times New Roman" panose="02020603050405020304" pitchFamily="18" charset="0"/>
              </a:rPr>
              <a:t>Bir </a:t>
            </a:r>
            <a:r>
              <a:rPr lang="tr-TR" dirty="0" err="1">
                <a:latin typeface="Times New Roman" panose="02020603050405020304" pitchFamily="18" charset="0"/>
                <a:cs typeface="Times New Roman" panose="02020603050405020304" pitchFamily="18" charset="0"/>
              </a:rPr>
              <a:t>optokuplor</a:t>
            </a:r>
            <a:r>
              <a:rPr lang="tr-TR" dirty="0">
                <a:latin typeface="Times New Roman" panose="02020603050405020304" pitchFamily="18" charset="0"/>
                <a:cs typeface="Times New Roman" panose="02020603050405020304" pitchFamily="18" charset="0"/>
              </a:rPr>
              <a:t> ve içyapısı</a:t>
            </a:r>
          </a:p>
        </p:txBody>
      </p:sp>
    </p:spTree>
    <p:extLst>
      <p:ext uri="{BB962C8B-B14F-4D97-AF65-F5344CB8AC3E}">
        <p14:creationId xmlns:p14="http://schemas.microsoft.com/office/powerpoint/2010/main" val="4120183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AD85EC6-3A49-4EC2-B592-7F46176932B7}"/>
              </a:ext>
            </a:extLst>
          </p:cNvPr>
          <p:cNvSpPr>
            <a:spLocks noGrp="1"/>
          </p:cNvSpPr>
          <p:nvPr>
            <p:ph type="title"/>
          </p:nvPr>
        </p:nvSpPr>
        <p:spPr/>
        <p:txBody>
          <a:bodyPr>
            <a:normAutofit/>
          </a:bodyPr>
          <a:lstStyle/>
          <a:p>
            <a:r>
              <a:rPr lang="tr-TR" sz="3200" b="1" dirty="0">
                <a:latin typeface="Times New Roman" panose="02020603050405020304" pitchFamily="18" charset="0"/>
                <a:cs typeface="Times New Roman" panose="02020603050405020304" pitchFamily="18" charset="0"/>
              </a:rPr>
              <a:t>Kullanım Alanları</a:t>
            </a:r>
          </a:p>
        </p:txBody>
      </p:sp>
      <p:sp>
        <p:nvSpPr>
          <p:cNvPr id="3" name="İçerik Yer Tutucusu 2">
            <a:extLst>
              <a:ext uri="{FF2B5EF4-FFF2-40B4-BE49-F238E27FC236}">
                <a16:creationId xmlns:a16="http://schemas.microsoft.com/office/drawing/2014/main" id="{178CFB4F-B107-486C-BFE0-CC81CD19E6B3}"/>
              </a:ext>
            </a:extLst>
          </p:cNvPr>
          <p:cNvSpPr>
            <a:spLocks noGrp="1"/>
          </p:cNvSpPr>
          <p:nvPr>
            <p:ph idx="1"/>
          </p:nvPr>
        </p:nvSpPr>
        <p:spPr>
          <a:xfrm>
            <a:off x="2589212" y="1640619"/>
            <a:ext cx="8915400" cy="3777622"/>
          </a:xfrm>
        </p:spPr>
        <p:txBody>
          <a:bodyPr>
            <a:normAutofit/>
          </a:bodyPr>
          <a:lstStyle/>
          <a:p>
            <a:pPr algn="just">
              <a:lnSpc>
                <a:spcPct val="150000"/>
              </a:lnSpc>
            </a:pPr>
            <a:r>
              <a:rPr lang="tr-TR" sz="2000" dirty="0" err="1">
                <a:latin typeface="Times New Roman" panose="02020603050405020304" pitchFamily="18" charset="0"/>
                <a:cs typeface="Times New Roman" panose="02020603050405020304" pitchFamily="18" charset="0"/>
              </a:rPr>
              <a:t>Optokuplörler</a:t>
            </a:r>
            <a:r>
              <a:rPr lang="tr-TR" sz="2000" dirty="0">
                <a:latin typeface="Times New Roman" panose="02020603050405020304" pitchFamily="18" charset="0"/>
                <a:cs typeface="Times New Roman" panose="02020603050405020304" pitchFamily="18" charset="0"/>
              </a:rPr>
              <a:t> daha çok, iki ayrı özellikli devre arasında elektriksel bağlantı olmadan, ışık yoluyla irtibat kurulmasını sağlayan devrelerde kullanılır. Şöyle ki; düşük gerilimle çalışan bir devreyle yüksek gerilimli bir güç devresine </a:t>
            </a:r>
            <a:r>
              <a:rPr lang="tr-TR" sz="2000" dirty="0" err="1">
                <a:latin typeface="Times New Roman" panose="02020603050405020304" pitchFamily="18" charset="0"/>
                <a:cs typeface="Times New Roman" panose="02020603050405020304" pitchFamily="18" charset="0"/>
              </a:rPr>
              <a:t>optokuplör</a:t>
            </a:r>
            <a:r>
              <a:rPr lang="tr-TR" sz="2000" dirty="0">
                <a:latin typeface="Times New Roman" panose="02020603050405020304" pitchFamily="18" charset="0"/>
                <a:cs typeface="Times New Roman" panose="02020603050405020304" pitchFamily="18" charset="0"/>
              </a:rPr>
              <a:t> aracılığıyla kumanda edilebilir. </a:t>
            </a:r>
            <a:r>
              <a:rPr lang="tr-TR" sz="2000" dirty="0" err="1">
                <a:latin typeface="Times New Roman" panose="02020603050405020304" pitchFamily="18" charset="0"/>
                <a:cs typeface="Times New Roman" panose="02020603050405020304" pitchFamily="18" charset="0"/>
              </a:rPr>
              <a:t>Optokuplörler</a:t>
            </a:r>
            <a:r>
              <a:rPr lang="tr-TR" sz="2000" dirty="0">
                <a:latin typeface="Times New Roman" panose="02020603050405020304" pitchFamily="18" charset="0"/>
                <a:cs typeface="Times New Roman" panose="02020603050405020304" pitchFamily="18" charset="0"/>
              </a:rPr>
              <a:t> 2000 ile 5000 voltluk gerilimlere dayanıklı olduğundan en hassas kontrol sistemlerinde güvenle kullanılır.</a:t>
            </a:r>
          </a:p>
        </p:txBody>
      </p:sp>
    </p:spTree>
    <p:extLst>
      <p:ext uri="{BB962C8B-B14F-4D97-AF65-F5344CB8AC3E}">
        <p14:creationId xmlns:p14="http://schemas.microsoft.com/office/powerpoint/2010/main" val="3919278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1E27298-AB9D-49DE-B6DF-9C7BBE610CCF}"/>
              </a:ext>
            </a:extLst>
          </p:cNvPr>
          <p:cNvSpPr>
            <a:spLocks noGrp="1"/>
          </p:cNvSpPr>
          <p:nvPr>
            <p:ph type="title"/>
          </p:nvPr>
        </p:nvSpPr>
        <p:spPr/>
        <p:txBody>
          <a:bodyPr>
            <a:normAutofit/>
          </a:bodyPr>
          <a:lstStyle/>
          <a:p>
            <a:r>
              <a:rPr lang="tr-TR" b="1" dirty="0">
                <a:latin typeface="Times New Roman" panose="02020603050405020304" pitchFamily="18" charset="0"/>
                <a:cs typeface="Times New Roman" panose="02020603050405020304" pitchFamily="18" charset="0"/>
              </a:rPr>
              <a:t>Sağlamlık Kontrolü</a:t>
            </a:r>
          </a:p>
        </p:txBody>
      </p:sp>
      <p:sp>
        <p:nvSpPr>
          <p:cNvPr id="3" name="İçerik Yer Tutucusu 2">
            <a:extLst>
              <a:ext uri="{FF2B5EF4-FFF2-40B4-BE49-F238E27FC236}">
                <a16:creationId xmlns:a16="http://schemas.microsoft.com/office/drawing/2014/main" id="{F70D5637-1654-46D9-BB90-5990681281E3}"/>
              </a:ext>
            </a:extLst>
          </p:cNvPr>
          <p:cNvSpPr>
            <a:spLocks noGrp="1"/>
          </p:cNvSpPr>
          <p:nvPr>
            <p:ph idx="1"/>
          </p:nvPr>
        </p:nvSpPr>
        <p:spPr/>
        <p:txBody>
          <a:bodyPr>
            <a:normAutofit/>
          </a:bodyPr>
          <a:lstStyle/>
          <a:p>
            <a:pPr algn="just"/>
            <a:r>
              <a:rPr lang="tr-TR" sz="2000" dirty="0">
                <a:latin typeface="Times New Roman" panose="02020603050405020304" pitchFamily="18" charset="0"/>
                <a:cs typeface="Times New Roman" panose="02020603050405020304" pitchFamily="18" charset="0"/>
              </a:rPr>
              <a:t>Uygulamadaki optik </a:t>
            </a:r>
            <a:r>
              <a:rPr lang="tr-TR" sz="2000" dirty="0" err="1">
                <a:latin typeface="Times New Roman" panose="02020603050405020304" pitchFamily="18" charset="0"/>
                <a:cs typeface="Times New Roman" panose="02020603050405020304" pitchFamily="18" charset="0"/>
              </a:rPr>
              <a:t>kuplörler</a:t>
            </a:r>
            <a:r>
              <a:rPr lang="tr-TR" sz="2000" dirty="0">
                <a:latin typeface="Times New Roman" panose="02020603050405020304" pitchFamily="18" charset="0"/>
                <a:cs typeface="Times New Roman" panose="02020603050405020304" pitchFamily="18" charset="0"/>
              </a:rPr>
              <a:t> entegre kılıf içindedirler. Bir optik </a:t>
            </a:r>
            <a:r>
              <a:rPr lang="tr-TR" sz="2000" dirty="0" err="1">
                <a:latin typeface="Times New Roman" panose="02020603050405020304" pitchFamily="18" charset="0"/>
                <a:cs typeface="Times New Roman" panose="02020603050405020304" pitchFamily="18" charset="0"/>
              </a:rPr>
              <a:t>kuplörün</a:t>
            </a:r>
            <a:r>
              <a:rPr lang="tr-TR" sz="2000" dirty="0">
                <a:latin typeface="Times New Roman" panose="02020603050405020304" pitchFamily="18" charset="0"/>
                <a:cs typeface="Times New Roman" panose="02020603050405020304" pitchFamily="18" charset="0"/>
              </a:rPr>
              <a:t> sağlamlığı kontrol edilmek istenirse, öncelikle o </a:t>
            </a:r>
            <a:r>
              <a:rPr lang="tr-TR" sz="2000" dirty="0" err="1">
                <a:latin typeface="Times New Roman" panose="02020603050405020304" pitchFamily="18" charset="0"/>
                <a:cs typeface="Times New Roman" panose="02020603050405020304" pitchFamily="18" charset="0"/>
              </a:rPr>
              <a:t>optokuplorün</a:t>
            </a:r>
            <a:r>
              <a:rPr lang="tr-TR" sz="2000" dirty="0">
                <a:latin typeface="Times New Roman" panose="02020603050405020304" pitchFamily="18" charset="0"/>
                <a:cs typeface="Times New Roman" panose="02020603050405020304" pitchFamily="18" charset="0"/>
              </a:rPr>
              <a:t> kataloğunu ve iç bağlantı şemasını bulmak gerekir. Daha sonra içerisindeki LED </a:t>
            </a:r>
            <a:r>
              <a:rPr lang="tr-TR" sz="2000" dirty="0" err="1">
                <a:latin typeface="Times New Roman" panose="02020603050405020304" pitchFamily="18" charset="0"/>
                <a:cs typeface="Times New Roman" panose="02020603050405020304" pitchFamily="18" charset="0"/>
              </a:rPr>
              <a:t>diyodu</a:t>
            </a:r>
            <a:r>
              <a:rPr lang="tr-TR" sz="2000" dirty="0">
                <a:latin typeface="Times New Roman" panose="02020603050405020304" pitchFamily="18" charset="0"/>
                <a:cs typeface="Times New Roman" panose="02020603050405020304" pitchFamily="18" charset="0"/>
              </a:rPr>
              <a:t> doğru polarma ederek, “foto </a:t>
            </a:r>
            <a:r>
              <a:rPr lang="tr-TR" sz="2000" dirty="0" err="1">
                <a:latin typeface="Times New Roman" panose="02020603050405020304" pitchFamily="18" charset="0"/>
                <a:cs typeface="Times New Roman" panose="02020603050405020304" pitchFamily="18" charset="0"/>
              </a:rPr>
              <a:t>transistor”ün</a:t>
            </a:r>
            <a:r>
              <a:rPr lang="tr-TR" sz="2000" dirty="0">
                <a:latin typeface="Times New Roman" panose="02020603050405020304" pitchFamily="18" charset="0"/>
                <a:cs typeface="Times New Roman" panose="02020603050405020304" pitchFamily="18" charset="0"/>
              </a:rPr>
              <a:t> iletken olup olmadığını </a:t>
            </a:r>
            <a:r>
              <a:rPr lang="tr-TR" sz="2000" dirty="0" err="1">
                <a:latin typeface="Times New Roman" panose="02020603050405020304" pitchFamily="18" charset="0"/>
                <a:cs typeface="Times New Roman" panose="02020603050405020304" pitchFamily="18" charset="0"/>
              </a:rPr>
              <a:t>multimetre</a:t>
            </a:r>
            <a:r>
              <a:rPr lang="tr-TR" sz="2000" dirty="0">
                <a:latin typeface="Times New Roman" panose="02020603050405020304" pitchFamily="18" charset="0"/>
                <a:cs typeface="Times New Roman" panose="02020603050405020304" pitchFamily="18" charset="0"/>
              </a:rPr>
              <a:t> ile kontrol </a:t>
            </a:r>
            <a:r>
              <a:rPr lang="tr-TR" sz="2000" dirty="0" err="1">
                <a:latin typeface="Times New Roman" panose="02020603050405020304" pitchFamily="18" charset="0"/>
                <a:cs typeface="Times New Roman" panose="02020603050405020304" pitchFamily="18" charset="0"/>
              </a:rPr>
              <a:t>edilmedilidir</a:t>
            </a:r>
            <a:r>
              <a:rPr lang="tr-TR" sz="2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899284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CA7A30C-5EB8-46A1-B158-F7F63C4BC9C4}"/>
              </a:ext>
            </a:extLst>
          </p:cNvPr>
          <p:cNvSpPr>
            <a:spLocks noGrp="1"/>
          </p:cNvSpPr>
          <p:nvPr>
            <p:ph idx="1"/>
          </p:nvPr>
        </p:nvSpPr>
        <p:spPr/>
        <p:txBody>
          <a:bodyPr/>
          <a:lstStyle/>
          <a:p>
            <a:pPr marL="0" indent="0">
              <a:buNone/>
            </a:pPr>
            <a:r>
              <a:rPr lang="tr-TR" b="1" dirty="0"/>
              <a:t>KAYNAK:</a:t>
            </a:r>
          </a:p>
          <a:p>
            <a:r>
              <a:rPr lang="tr-TR" dirty="0"/>
              <a:t>https://megep.meb.gov.tr/mte_program_modul/moduller_pdf/Sens%C3%B6rler%20Ve%20Transduserler.pdf</a:t>
            </a:r>
          </a:p>
        </p:txBody>
      </p:sp>
    </p:spTree>
    <p:extLst>
      <p:ext uri="{BB962C8B-B14F-4D97-AF65-F5344CB8AC3E}">
        <p14:creationId xmlns:p14="http://schemas.microsoft.com/office/powerpoint/2010/main" val="3736580142"/>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TM02892315[[fn=Duman]]</Template>
  <TotalTime>34</TotalTime>
  <Words>300</Words>
  <Application>Microsoft Office PowerPoint</Application>
  <PresentationFormat>Geniş ekran</PresentationFormat>
  <Paragraphs>13</Paragraphs>
  <Slides>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Arial</vt:lpstr>
      <vt:lpstr>Century Gothic</vt:lpstr>
      <vt:lpstr>Times New Roman</vt:lpstr>
      <vt:lpstr>Wingdings 3</vt:lpstr>
      <vt:lpstr>Duman</vt:lpstr>
      <vt:lpstr>PowerPoint Sunusu</vt:lpstr>
      <vt:lpstr>PowerPoint Sunusu</vt:lpstr>
      <vt:lpstr>Yapısı</vt:lpstr>
      <vt:lpstr>Kullanım Alanları</vt:lpstr>
      <vt:lpstr>Sağlamlık Kontrolü</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Lenovo</dc:creator>
  <cp:lastModifiedBy>Lenovo</cp:lastModifiedBy>
  <cp:revision>5</cp:revision>
  <dcterms:created xsi:type="dcterms:W3CDTF">2024-09-19T08:47:24Z</dcterms:created>
  <dcterms:modified xsi:type="dcterms:W3CDTF">2024-09-19T09:22:01Z</dcterms:modified>
</cp:coreProperties>
</file>