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2" r:id="rId3"/>
    <p:sldId id="259" r:id="rId4"/>
    <p:sldId id="267" r:id="rId5"/>
    <p:sldId id="276" r:id="rId6"/>
    <p:sldId id="268" r:id="rId7"/>
    <p:sldId id="269" r:id="rId8"/>
    <p:sldId id="270" r:id="rId9"/>
    <p:sldId id="271" r:id="rId10"/>
    <p:sldId id="257" r:id="rId11"/>
    <p:sldId id="258" r:id="rId12"/>
    <p:sldId id="260" r:id="rId13"/>
    <p:sldId id="262" r:id="rId14"/>
    <p:sldId id="266" r:id="rId15"/>
    <p:sldId id="274" r:id="rId16"/>
    <p:sldId id="275" r:id="rId17"/>
    <p:sldId id="263" r:id="rId18"/>
    <p:sldId id="264" r:id="rId19"/>
    <p:sldId id="265" r:id="rId20"/>
    <p:sldId id="26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9"/>
    <p:restoredTop sz="94648"/>
  </p:normalViewPr>
  <p:slideViewPr>
    <p:cSldViewPr snapToGrid="0">
      <p:cViewPr varScale="1">
        <p:scale>
          <a:sx n="80" d="100"/>
          <a:sy n="80" d="100"/>
        </p:scale>
        <p:origin x="20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02D2D6-BCB6-9B09-4F67-19EA91D75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Kanser biyokimyası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CE92355-4D2F-9CD8-CD48-C6AF0AA44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4584090"/>
            <a:ext cx="9070848" cy="457201"/>
          </a:xfrm>
        </p:spPr>
        <p:txBody>
          <a:bodyPr/>
          <a:lstStyle/>
          <a:p>
            <a:r>
              <a:rPr lang="tr-TR" b="1" dirty="0"/>
              <a:t>Giriş </a:t>
            </a:r>
          </a:p>
        </p:txBody>
      </p:sp>
    </p:spTree>
    <p:extLst>
      <p:ext uri="{BB962C8B-B14F-4D97-AF65-F5344CB8AC3E}">
        <p14:creationId xmlns:p14="http://schemas.microsoft.com/office/powerpoint/2010/main" val="184600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A2FF13-648B-0D4D-552F-61DE7187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21" y="524802"/>
            <a:ext cx="6497588" cy="58083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Son dönemde yapılan çalışmalar, kanserin başlangıcı ve ilerleyişi konusunda biyokimyasal ve moleküler düzeyde önemli yeni bulgular sunmuştur.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Kanser, genetik ve fenotipik seviyede birden fazla aşamadan geçen uzun süreli bir süreçtir.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Günümüzde, hücrelerin bölünme ve büyüme süreçlerini düzenleyen biyokimyasal yollar ile bu süreçleri destekleyen moleküller detaylı olarak araştırılmaktadır.</a:t>
            </a:r>
          </a:p>
          <a:p>
            <a:endParaRPr lang="tr-TR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8DFDCD6-5F63-A7E5-871F-8753C429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14" y="768531"/>
            <a:ext cx="4838700" cy="5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3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4058E5-8DDE-929F-7E44-36053B70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4" y="1709530"/>
            <a:ext cx="10058400" cy="4617057"/>
          </a:xfrm>
        </p:spPr>
        <p:txBody>
          <a:bodyPr/>
          <a:lstStyle/>
          <a:p>
            <a:pPr algn="just"/>
            <a:r>
              <a:rPr lang="tr-TR" sz="2400" dirty="0"/>
              <a:t>Hücre büyümesini kontrol eden proteinler ve gerektiğinde büyümeyi sınırlayan genler gibi unsurların kanserle ilişkisi moleküler düzeyde anlaşılmaya çalışılmaktadır.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Gelecekte, klasik kanser tedavilerinin yerine hücre döngüsü ve kanserle ilgili yeni bilgilerin ışığında daha hedefe yönelik tedavi yöntemlerinin geliştirilmesi planlanmaktadır.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276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1772C6-8EA8-A619-8E25-8F407A2B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" y="980660"/>
            <a:ext cx="10058400" cy="63596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KARSİNOGENEZİS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E8BF9D-C43D-789C-2AE9-2EAF9848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7" y="2129624"/>
            <a:ext cx="10058400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i="1" u="sng" dirty="0" err="1"/>
              <a:t>Karsinogenez</a:t>
            </a:r>
            <a:r>
              <a:rPr lang="tr-TR" sz="2400" b="1" i="1" u="sng" dirty="0"/>
              <a:t> (neoplastik dönüşüm);</a:t>
            </a:r>
          </a:p>
          <a:p>
            <a:pPr algn="just"/>
            <a:r>
              <a:rPr lang="tr-TR" sz="2400" dirty="0"/>
              <a:t>Karsinojenlerin (kanser oluşumuna yol açan ajanlar) genellikle sinyal iletimini etkileyerek belirli bir süreç içinde ortaya çıkması ve ardından çok aşamalı hücresel değişimlerin meydana gelmesiyle kontrolsüz hücre çoğalmasına verilen isimdir.</a:t>
            </a:r>
          </a:p>
        </p:txBody>
      </p:sp>
    </p:spTree>
    <p:extLst>
      <p:ext uri="{BB962C8B-B14F-4D97-AF65-F5344CB8AC3E}">
        <p14:creationId xmlns:p14="http://schemas.microsoft.com/office/powerpoint/2010/main" val="144435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904A82F-F697-122D-82C6-0207E4457BA9}"/>
              </a:ext>
            </a:extLst>
          </p:cNvPr>
          <p:cNvSpPr txBox="1"/>
          <p:nvPr/>
        </p:nvSpPr>
        <p:spPr>
          <a:xfrm>
            <a:off x="496956" y="1213008"/>
            <a:ext cx="912412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dirty="0"/>
              <a:t> </a:t>
            </a:r>
            <a:r>
              <a:rPr lang="tr-TR" sz="2400" b="1" dirty="0" err="1"/>
              <a:t>Karsinogenez</a:t>
            </a:r>
            <a:r>
              <a:rPr lang="tr-TR" sz="2400" b="1" dirty="0"/>
              <a:t> 3 safhaya ayrılır;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>
              <a:buFont typeface="+mj-lt"/>
              <a:buAutoNum type="arabicPeriod"/>
            </a:pPr>
            <a:r>
              <a:rPr lang="tr-TR" sz="2400" b="1" dirty="0" err="1">
                <a:solidFill>
                  <a:schemeClr val="accent1"/>
                </a:solidFill>
              </a:rPr>
              <a:t>İnisiasyon</a:t>
            </a:r>
            <a:r>
              <a:rPr lang="tr-TR" sz="2400" b="1" dirty="0">
                <a:solidFill>
                  <a:schemeClr val="accent1"/>
                </a:solidFill>
              </a:rPr>
              <a:t> (Başlangıç): </a:t>
            </a:r>
            <a:r>
              <a:rPr lang="tr-TR" sz="2400" dirty="0"/>
              <a:t>DNA zedelenmesi, </a:t>
            </a:r>
            <a:r>
              <a:rPr lang="tr-TR" sz="2400" dirty="0" err="1"/>
              <a:t>mutaston</a:t>
            </a:r>
            <a:r>
              <a:rPr lang="tr-TR" sz="2400" dirty="0"/>
              <a:t>, </a:t>
            </a:r>
            <a:r>
              <a:rPr lang="tr-TR" sz="2400" dirty="0" err="1"/>
              <a:t>irreversibl</a:t>
            </a:r>
            <a:r>
              <a:rPr lang="tr-TR" sz="2400" dirty="0"/>
              <a:t> </a:t>
            </a:r>
          </a:p>
          <a:p>
            <a:pPr algn="just">
              <a:buFont typeface="+mj-lt"/>
              <a:buAutoNum type="arabicPeriod"/>
            </a:pPr>
            <a:endParaRPr lang="tr-TR" sz="2400" dirty="0"/>
          </a:p>
          <a:p>
            <a:pPr algn="just">
              <a:buFont typeface="+mj-lt"/>
              <a:buAutoNum type="arabicPeriod"/>
            </a:pPr>
            <a:r>
              <a:rPr lang="tr-TR" sz="2400" b="1" dirty="0">
                <a:solidFill>
                  <a:schemeClr val="accent1"/>
                </a:solidFill>
              </a:rPr>
              <a:t>Promosyon (Artma): </a:t>
            </a:r>
            <a:r>
              <a:rPr lang="tr-TR" sz="2400" dirty="0"/>
              <a:t>Genetik değil, </a:t>
            </a:r>
            <a:r>
              <a:rPr lang="tr-TR" sz="2400" dirty="0" err="1"/>
              <a:t>reversibl</a:t>
            </a:r>
            <a:r>
              <a:rPr lang="tr-TR" sz="2400" dirty="0"/>
              <a:t>, hücre proliferasyonu, diferansiyasyon </a:t>
            </a:r>
          </a:p>
          <a:p>
            <a:pPr algn="just">
              <a:buFont typeface="+mj-lt"/>
              <a:buAutoNum type="arabicPeriod"/>
            </a:pPr>
            <a:endParaRPr lang="tr-TR" sz="2400" dirty="0"/>
          </a:p>
          <a:p>
            <a:pPr algn="just">
              <a:buFont typeface="+mj-lt"/>
              <a:buAutoNum type="arabicPeriod"/>
            </a:pPr>
            <a:r>
              <a:rPr lang="tr-TR" sz="2400" b="1" dirty="0">
                <a:solidFill>
                  <a:schemeClr val="accent1"/>
                </a:solidFill>
              </a:rPr>
              <a:t>Progresyon (ilerleme): </a:t>
            </a:r>
            <a:r>
              <a:rPr lang="tr-TR" sz="2400" dirty="0" err="1"/>
              <a:t>İrreversibl</a:t>
            </a:r>
            <a:r>
              <a:rPr lang="tr-TR" sz="2400" dirty="0"/>
              <a:t>, multipl mutasyonlar, yeni biyolojik özellikler.</a:t>
            </a:r>
          </a:p>
          <a:p>
            <a:pPr algn="just">
              <a:buFont typeface="+mj-lt"/>
              <a:buAutoNum type="arabicPeriod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5056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E1A43-DD46-34E9-FFAD-DF9EE375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954156"/>
            <a:ext cx="10058400" cy="636103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2800" b="1" dirty="0"/>
              <a:t>PROTOONKOGENLER-ONKOGENLER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69A632-328F-6820-BF0D-9938D54B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5" y="1590259"/>
            <a:ext cx="10058400" cy="393192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600" dirty="0" err="1"/>
              <a:t>Protoonkogenler</a:t>
            </a:r>
            <a:r>
              <a:rPr lang="tr-TR" sz="2600" dirty="0"/>
              <a:t>, hücrelerin büyüme ve farklılaşma süreçlerinde önemli rol oynayan büyüme faktörlerini ve bu faktörlerin sinyal iletimine katılan proteinleri (reseptörler, sitoplazmik proteinler ve çekirdekte bulunan transkripsiyon faktörleri) kodlayan genlerdir.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tr-TR" sz="2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600" dirty="0"/>
              <a:t>Bu genlerde meydana gelen bazı değişiklikler </a:t>
            </a:r>
            <a:r>
              <a:rPr lang="tr-TR" sz="2600" dirty="0" err="1"/>
              <a:t>onkogenlerin</a:t>
            </a:r>
            <a:r>
              <a:rPr lang="tr-TR" sz="2600" dirty="0"/>
              <a:t> oluşumuna yol açar. Başka bir ifadeyle, </a:t>
            </a:r>
            <a:r>
              <a:rPr lang="tr-TR" sz="2600" dirty="0" err="1"/>
              <a:t>onkogenler</a:t>
            </a:r>
            <a:r>
              <a:rPr lang="tr-TR" sz="2600" dirty="0"/>
              <a:t> </a:t>
            </a:r>
            <a:r>
              <a:rPr lang="tr-TR" sz="2600" dirty="0" err="1"/>
              <a:t>protoonkogenlerin</a:t>
            </a:r>
            <a:r>
              <a:rPr lang="tr-TR" sz="2600" dirty="0"/>
              <a:t> yapısal değişime uğramış homologlarıdır.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350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6518BE-7D9F-20C7-6DB7-7CB3906B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21895"/>
            <a:ext cx="10058400" cy="53259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dirty="0">
                <a:solidFill>
                  <a:srgbClr val="333333"/>
                </a:solidFill>
                <a:effectLst/>
              </a:rPr>
              <a:t>Kanserle ilişkili genler 3 ana sınıfta toplanırlar:</a:t>
            </a:r>
          </a:p>
          <a:p>
            <a:pPr algn="just">
              <a:lnSpc>
                <a:spcPct val="150000"/>
              </a:lnSpc>
            </a:pPr>
            <a:endParaRPr lang="tr-TR" sz="2400" b="0" i="0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b="1" i="0" dirty="0">
                <a:solidFill>
                  <a:srgbClr val="333333"/>
                </a:solidFill>
                <a:effectLst/>
              </a:rPr>
              <a:t>Tümör baskılayıcı genler:</a:t>
            </a:r>
            <a:r>
              <a:rPr lang="tr-TR" sz="2400" b="0" i="0" dirty="0">
                <a:solidFill>
                  <a:srgbClr val="333333"/>
                </a:solidFill>
                <a:effectLst/>
              </a:rPr>
              <a:t> Hücrelerin kontrolsüz çoğalmasını engeller.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b="1" i="0" dirty="0" err="1">
                <a:solidFill>
                  <a:srgbClr val="333333"/>
                </a:solidFill>
                <a:effectLst/>
              </a:rPr>
              <a:t>Onkogenler</a:t>
            </a:r>
            <a:r>
              <a:rPr lang="tr-TR" sz="2400" b="1" i="0" dirty="0">
                <a:solidFill>
                  <a:srgbClr val="333333"/>
                </a:solidFill>
                <a:effectLst/>
              </a:rPr>
              <a:t>:</a:t>
            </a:r>
            <a:r>
              <a:rPr lang="tr-TR" sz="2400" b="0" i="0" dirty="0">
                <a:solidFill>
                  <a:srgbClr val="333333"/>
                </a:solidFill>
                <a:effectLst/>
              </a:rPr>
              <a:t> Normal şartlar altında hücre çoğalmasından sorumlu olan (</a:t>
            </a:r>
            <a:r>
              <a:rPr lang="tr-TR" sz="2400" b="0" i="0" dirty="0" err="1">
                <a:solidFill>
                  <a:srgbClr val="333333"/>
                </a:solidFill>
                <a:effectLst/>
              </a:rPr>
              <a:t>proto-onkogenler</a:t>
            </a:r>
            <a:r>
              <a:rPr lang="tr-TR" sz="2400" b="0" i="0" dirty="0">
                <a:solidFill>
                  <a:srgbClr val="333333"/>
                </a:solidFill>
                <a:effectLst/>
              </a:rPr>
              <a:t>)  genlerin mutasyon sonucu aşırı aktifleşmiş halleridir.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b="1" i="0" dirty="0">
                <a:solidFill>
                  <a:srgbClr val="333333"/>
                </a:solidFill>
                <a:effectLst/>
              </a:rPr>
              <a:t>DNA tamir genleri:</a:t>
            </a:r>
            <a:r>
              <a:rPr lang="tr-TR" sz="2400" b="0" i="0" dirty="0">
                <a:solidFill>
                  <a:srgbClr val="333333"/>
                </a:solidFill>
                <a:effectLst/>
              </a:rPr>
              <a:t> DNA’daki hasarların tamirinden sorumludur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62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13878F-CF13-0810-2C70-8256F62A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81E2336-8351-39E5-7BFF-1A2326000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158" y="429580"/>
            <a:ext cx="9785684" cy="6308103"/>
          </a:xfrm>
        </p:spPr>
      </p:pic>
    </p:spTree>
    <p:extLst>
      <p:ext uri="{BB962C8B-B14F-4D97-AF65-F5344CB8AC3E}">
        <p14:creationId xmlns:p14="http://schemas.microsoft.com/office/powerpoint/2010/main" val="390950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5F2E4D-F4F6-6F54-244D-1C18CD00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609600"/>
            <a:ext cx="10058400" cy="62285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KANSER HÜCRELERİNİN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DC43BC-F3C5-A32A-7FF0-D343C591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868560"/>
            <a:ext cx="10608365" cy="4696570"/>
          </a:xfrm>
        </p:spPr>
        <p:txBody>
          <a:bodyPr>
            <a:normAutofit/>
          </a:bodyPr>
          <a:lstStyle/>
          <a:p>
            <a:pPr lvl="0"/>
            <a:r>
              <a:rPr lang="tr-TR" sz="2400" dirty="0"/>
              <a:t>Kanser hücreleri genel olarak iki özelliğe sahiptir.</a:t>
            </a:r>
          </a:p>
          <a:p>
            <a:pPr lvl="0"/>
            <a:endParaRPr lang="tr-TR" sz="2400" dirty="0"/>
          </a:p>
          <a:p>
            <a:pPr marL="0" indent="0">
              <a:buNone/>
            </a:pPr>
            <a:r>
              <a:rPr lang="tr-TR" sz="2400" dirty="0"/>
              <a:t>       1- Kontrolsüz büyüme ve bölünme (</a:t>
            </a:r>
            <a:r>
              <a:rPr lang="tr-TR" sz="2400" b="1" dirty="0">
                <a:solidFill>
                  <a:schemeClr val="accent1"/>
                </a:solidFill>
              </a:rPr>
              <a:t>hücre proliferasyonu</a:t>
            </a:r>
            <a:r>
              <a:rPr lang="tr-TR" sz="2400" dirty="0"/>
              <a:t>),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       2- Bulunduğu yerden vücudun başka bir yerine yayılma yada </a:t>
            </a:r>
            <a:r>
              <a:rPr lang="tr-TR" sz="2400" b="1" dirty="0">
                <a:solidFill>
                  <a:schemeClr val="accent1"/>
                </a:solidFill>
              </a:rPr>
              <a:t>metastaz</a:t>
            </a:r>
            <a:r>
              <a:rPr lang="tr-TR" sz="2400" dirty="0"/>
              <a:t> yapabilme yeteneği.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0313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1A7102-201B-C907-D49E-99463C1E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463040"/>
            <a:ext cx="10058400" cy="3931920"/>
          </a:xfrm>
        </p:spPr>
        <p:txBody>
          <a:bodyPr/>
          <a:lstStyle/>
          <a:p>
            <a:pPr lvl="0"/>
            <a:r>
              <a:rPr lang="tr-TR" sz="2400" dirty="0"/>
              <a:t>Kontrolsüz olarak bölünen hücreler, bulundukları yerlerde bir kitle oluşturacak şekilde çoğalıp, bulunduğu bölge dışında yerleşme eğilimi göstermiyorsa bu tip kanserlere </a:t>
            </a:r>
            <a:r>
              <a:rPr lang="tr-TR" sz="2400" b="1" dirty="0" err="1">
                <a:solidFill>
                  <a:schemeClr val="accent1"/>
                </a:solidFill>
              </a:rPr>
              <a:t>benign</a:t>
            </a:r>
            <a:r>
              <a:rPr lang="tr-TR" sz="2400" b="1" dirty="0">
                <a:solidFill>
                  <a:schemeClr val="accent1"/>
                </a:solidFill>
              </a:rPr>
              <a:t> (selim) tümör</a:t>
            </a:r>
            <a:r>
              <a:rPr lang="tr-TR" sz="2400" dirty="0"/>
              <a:t>, </a:t>
            </a:r>
          </a:p>
          <a:p>
            <a:pPr lvl="0"/>
            <a:endParaRPr lang="tr-TR" sz="2400" dirty="0"/>
          </a:p>
          <a:p>
            <a:pPr lvl="0"/>
            <a:endParaRPr lang="tr-TR" sz="2400" dirty="0"/>
          </a:p>
          <a:p>
            <a:pPr lvl="0"/>
            <a:r>
              <a:rPr lang="tr-TR" sz="2400" dirty="0"/>
              <a:t>Bulunduğu yerden diğer doku ve organlara yayılma eğilimi gösteriyorsa bu tip kanserlere de </a:t>
            </a:r>
            <a:r>
              <a:rPr lang="tr-TR" sz="2400" b="1" dirty="0" err="1">
                <a:solidFill>
                  <a:schemeClr val="accent1"/>
                </a:solidFill>
              </a:rPr>
              <a:t>malign</a:t>
            </a:r>
            <a:r>
              <a:rPr lang="tr-TR" sz="2400" b="1" dirty="0">
                <a:solidFill>
                  <a:schemeClr val="accent1"/>
                </a:solidFill>
              </a:rPr>
              <a:t> (habis) tümör</a:t>
            </a:r>
            <a:r>
              <a:rPr lang="tr-TR" sz="2400" dirty="0"/>
              <a:t> adı verilir.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58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817C25-F9F7-A797-D654-F223D831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817659"/>
            <a:ext cx="10356574" cy="5636150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Kanser  hücreleri normal hücrelerden farklı özelliklere sahiplerdir.</a:t>
            </a:r>
          </a:p>
          <a:p>
            <a:pPr algn="just"/>
            <a:r>
              <a:rPr lang="tr-TR" sz="2200" dirty="0"/>
              <a:t>Doku kültüründe; </a:t>
            </a:r>
          </a:p>
          <a:p>
            <a:pPr marL="0" indent="0" algn="just">
              <a:buNone/>
            </a:pPr>
            <a:r>
              <a:rPr lang="tr-TR" sz="2200" dirty="0"/>
              <a:t>	</a:t>
            </a:r>
            <a:r>
              <a:rPr lang="tr-TR" sz="2200" u="sng" dirty="0"/>
              <a:t>Normal hücreler</a:t>
            </a:r>
            <a:r>
              <a:rPr lang="tr-TR" sz="2200" dirty="0"/>
              <a:t>, eksojen büyüme faktörleri varlığında gelişebilir ve yaşam süresi de sınırlıdır. </a:t>
            </a:r>
            <a:r>
              <a:rPr lang="tr-TR" sz="2200" dirty="0" err="1"/>
              <a:t>Kontakt</a:t>
            </a:r>
            <a:r>
              <a:rPr lang="tr-TR" sz="2200" dirty="0"/>
              <a:t> inhibisyon özelliği nedeniyle de kültür plağının bir sıra hücre ile kaplanmasının ardından proliferasyon durur.</a:t>
            </a:r>
          </a:p>
          <a:p>
            <a:pPr marL="0" indent="0" algn="just">
              <a:buNone/>
            </a:pPr>
            <a:r>
              <a:rPr lang="tr-TR" sz="2200" dirty="0"/>
              <a:t>	</a:t>
            </a:r>
            <a:r>
              <a:rPr lang="tr-TR" sz="2200" u="sng" dirty="0"/>
              <a:t>Kanserli hücrelerin</a:t>
            </a:r>
            <a:r>
              <a:rPr lang="tr-TR" sz="2200" dirty="0"/>
              <a:t> büyüme faktörlerine gereksinimleri azdır. </a:t>
            </a:r>
            <a:r>
              <a:rPr lang="tr-TR" sz="2200" dirty="0" err="1"/>
              <a:t>Kontakt</a:t>
            </a:r>
            <a:r>
              <a:rPr lang="tr-TR" sz="2200" dirty="0"/>
              <a:t> inhibisyon da olmadığından birikerek yığılma yaparlar. Apoptoz (programlanmış hücre ölümü) yokluğunda hücreler sonsuz </a:t>
            </a:r>
            <a:r>
              <a:rPr lang="tr-TR" sz="2200" dirty="0" err="1"/>
              <a:t>bölünürek</a:t>
            </a:r>
            <a:r>
              <a:rPr lang="tr-TR" sz="2200" dirty="0"/>
              <a:t> ölümsüzlük kazanırlar.</a:t>
            </a: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Kanserli hücreler in </a:t>
            </a:r>
            <a:r>
              <a:rPr lang="tr-TR" sz="2200" dirty="0" err="1"/>
              <a:t>vivo</a:t>
            </a:r>
            <a:r>
              <a:rPr lang="tr-TR" sz="2200" dirty="0"/>
              <a:t> ortamda yaşamlarını sürdürebilmek için; kan dolaşımı sağlama veya bağışıklık sisteminin kontrolünden kurtulabilme yeteneklerini de kullanırlar.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273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52742-D64D-9EE4-5C26-FB5C13AC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9" y="1023486"/>
            <a:ext cx="10291010" cy="481102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effectLst/>
                <a:latin typeface="+mj-lt"/>
              </a:rPr>
              <a:t>Tümör ile benzer anlamda Neoplazma (</a:t>
            </a:r>
            <a:r>
              <a:rPr lang="tr-TR" sz="2800" b="1" dirty="0" err="1">
                <a:effectLst/>
                <a:latin typeface="+mj-lt"/>
              </a:rPr>
              <a:t>neoplasia;neos</a:t>
            </a:r>
            <a:r>
              <a:rPr lang="tr-TR" sz="2800" b="1" dirty="0">
                <a:effectLst/>
                <a:latin typeface="+mj-lt"/>
              </a:rPr>
              <a:t>=yeni, </a:t>
            </a:r>
            <a:r>
              <a:rPr lang="tr-TR" sz="2800" b="1" dirty="0" err="1">
                <a:effectLst/>
                <a:latin typeface="+mj-lt"/>
              </a:rPr>
              <a:t>plasia</a:t>
            </a:r>
            <a:r>
              <a:rPr lang="tr-TR" sz="2800" b="1" dirty="0">
                <a:effectLst/>
                <a:latin typeface="+mj-lt"/>
              </a:rPr>
              <a:t>=oluşum), kanser, ur gibi değişik isimlerle anılırlar.</a:t>
            </a:r>
          </a:p>
          <a:p>
            <a:pPr algn="just"/>
            <a:endParaRPr lang="tr-TR" sz="2800" b="1" dirty="0">
              <a:effectLst/>
              <a:latin typeface="+mj-lt"/>
            </a:endParaRPr>
          </a:p>
          <a:p>
            <a:pPr algn="just"/>
            <a:r>
              <a:rPr lang="tr-TR" sz="2800" b="1" dirty="0">
                <a:effectLst/>
                <a:latin typeface="+mj-lt"/>
              </a:rPr>
              <a:t>Yunanca </a:t>
            </a:r>
            <a:r>
              <a:rPr lang="tr-TR" sz="2800" b="1" dirty="0" err="1">
                <a:effectLst/>
                <a:latin typeface="+mj-lt"/>
              </a:rPr>
              <a:t>carcinos</a:t>
            </a:r>
            <a:r>
              <a:rPr lang="tr-TR" sz="2800" b="1" dirty="0">
                <a:effectLst/>
                <a:latin typeface="+mj-lt"/>
              </a:rPr>
              <a:t>=</a:t>
            </a:r>
            <a:r>
              <a:rPr lang="tr-TR" sz="2800" b="1" dirty="0" err="1">
                <a:effectLst/>
                <a:latin typeface="+mj-lt"/>
              </a:rPr>
              <a:t>Cancer</a:t>
            </a:r>
            <a:r>
              <a:rPr lang="tr-TR" sz="2800" b="1" dirty="0">
                <a:effectLst/>
                <a:latin typeface="+mj-lt"/>
              </a:rPr>
              <a:t>=yengeç</a:t>
            </a:r>
          </a:p>
          <a:p>
            <a:pPr algn="just"/>
            <a:endParaRPr lang="tr-TR" sz="2800" b="1" dirty="0">
              <a:effectLst/>
              <a:latin typeface="+mj-lt"/>
            </a:endParaRPr>
          </a:p>
          <a:p>
            <a:pPr algn="just"/>
            <a:r>
              <a:rPr lang="tr-TR" sz="2800" b="1" dirty="0">
                <a:effectLst/>
                <a:latin typeface="+mj-lt"/>
              </a:rPr>
              <a:t> Onkoloji ise tümör bilimidir (</a:t>
            </a:r>
            <a:r>
              <a:rPr lang="tr-TR" sz="2800" b="1" dirty="0" err="1">
                <a:effectLst/>
                <a:latin typeface="+mj-lt"/>
              </a:rPr>
              <a:t>oncos</a:t>
            </a:r>
            <a:r>
              <a:rPr lang="tr-TR" sz="2800" b="1" dirty="0">
                <a:effectLst/>
                <a:latin typeface="+mj-lt"/>
              </a:rPr>
              <a:t>=şişlik, logos=bilim).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21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CF8018-2269-9085-04C7-53D163AD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EBFA15-831C-2E6C-227D-250E9B9AA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 </a:t>
            </a:r>
            <a:endParaRPr lang="tr-TR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tr-TR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917B17-C916-E694-061C-2F65DB98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6" y="400878"/>
            <a:ext cx="10414587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521E2D-753F-63D7-14FF-AE00FFA0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10653"/>
            <a:ext cx="10058400" cy="538320"/>
          </a:xfrm>
        </p:spPr>
        <p:txBody>
          <a:bodyPr>
            <a:normAutofit fontScale="90000"/>
          </a:bodyPr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9FE5A6-336B-C24E-3CAA-A1DF3BB0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0194"/>
            <a:ext cx="10058400" cy="3931920"/>
          </a:xfrm>
        </p:spPr>
        <p:txBody>
          <a:bodyPr/>
          <a:lstStyle/>
          <a:p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Gürdöl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Figen,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Evin Ademoğlu. "Biyokimya." Gözden Geçirilmiş 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İkinci baskı. Nobel Tıp Kitapevleri Ltd. Şti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(2013).</a:t>
            </a:r>
          </a:p>
          <a:p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YILMAZ, Zeynep SAĞNAK. "Kolorektal Kanser Metastazının Moleküler Mekanizması ve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Organotropizm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Kocaeli Tıp Dergisi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 11.1 (2022): 15-25.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Yokuş, Beran,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Dilek Ülker Çakır. "Kanser biyokimyası." 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Dicle Üniversitesi Veteriner Fakültesi Dergisi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 (2012): 7-18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Onat, Taner, Kaya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Emerk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Eser Y.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Sözmen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"İnsan biyokimyası." </a:t>
            </a:r>
            <a:r>
              <a:rPr lang="tr-T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yayıncılık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659 (2002).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https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://</a:t>
            </a:r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www.drozdogan.com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karsinogenez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-nedir-normal-bir-</a:t>
            </a:r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hucre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nasil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-kansere-</a:t>
            </a:r>
            <a:r>
              <a:rPr lang="tr-TR" i="1" dirty="0" err="1">
                <a:solidFill>
                  <a:srgbClr val="222222"/>
                </a:solidFill>
                <a:latin typeface="Arial" panose="020B0604020202020204" pitchFamily="34" charset="0"/>
              </a:rPr>
              <a:t>donusur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1847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BA5938-DFDC-E4AD-0FBF-2A4B4F33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0" y="1184744"/>
            <a:ext cx="9276520" cy="4778733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dirty="0"/>
              <a:t>Kanser, günümüzde en sık görülen ölüm nedenlerinden biridir.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/>
              <a:t>Farklı yaş gruplarında ortaya çıkabilmesi, birçok organı etkileyebilmesi ve erken tanı konulmadığında tedavi sürecinin zorlaşması gibi sorunlara neden olmaktadır.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/>
              <a:t>Ayrıca, hem hastayı hem de ailesini psikolojik olarak etkileme potansiyeline sahiptir.</a:t>
            </a:r>
          </a:p>
        </p:txBody>
      </p:sp>
    </p:spTree>
    <p:extLst>
      <p:ext uri="{BB962C8B-B14F-4D97-AF65-F5344CB8AC3E}">
        <p14:creationId xmlns:p14="http://schemas.microsoft.com/office/powerpoint/2010/main" val="221505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0002C6-B837-F8A7-ADC0-A30665D7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64298"/>
            <a:ext cx="10528852" cy="960919"/>
          </a:xfrm>
        </p:spPr>
        <p:txBody>
          <a:bodyPr>
            <a:normAutofit/>
          </a:bodyPr>
          <a:lstStyle/>
          <a:p>
            <a:r>
              <a:rPr lang="tr-TR" sz="2800" b="1" dirty="0"/>
              <a:t>Kanserin oluşumuna katkıda bulunan çeşitli faktörler vardır;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C5E8781-E531-FB1E-608A-E4D5DE1E0AD3}"/>
              </a:ext>
            </a:extLst>
          </p:cNvPr>
          <p:cNvSpPr txBox="1"/>
          <p:nvPr/>
        </p:nvSpPr>
        <p:spPr>
          <a:xfrm>
            <a:off x="632791" y="1424750"/>
            <a:ext cx="100318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Bunlar genetik, çevresel ve yaşam tarzına bağlı etkenler olarak sınıflandırılabilir:</a:t>
            </a:r>
          </a:p>
          <a:p>
            <a:endParaRPr lang="tr-TR" sz="2400" dirty="0"/>
          </a:p>
          <a:p>
            <a:r>
              <a:rPr lang="tr-TR" sz="2400" b="1" dirty="0"/>
              <a:t>1-Genetik Faktörler</a:t>
            </a:r>
            <a:r>
              <a:rPr lang="tr-TR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b="1" dirty="0"/>
              <a:t>Kalıtsal Mutasyonlar</a:t>
            </a:r>
            <a:r>
              <a:rPr lang="tr-TR" sz="2400" dirty="0"/>
              <a:t>: Bazı kanser türleri, aileden kalıtsal olarak geçen genetik mutasyonlardan kaynaklanır. Örneğin, BRCA1 ve BRCA2 gibi genlerdeki mutasyonlar, meme ve yumurtalık kanseri riskini artırabilir.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b="1" dirty="0" err="1"/>
              <a:t>Protoonkogen</a:t>
            </a:r>
            <a:r>
              <a:rPr lang="tr-TR" sz="2400" b="1" dirty="0"/>
              <a:t> ve Tümör Baskılayıcı Genler</a:t>
            </a:r>
            <a:r>
              <a:rPr lang="tr-TR" sz="2400" dirty="0"/>
              <a:t>: </a:t>
            </a:r>
            <a:r>
              <a:rPr lang="tr-TR" sz="2400" dirty="0" err="1"/>
              <a:t>Protoonkogenlerdeki</a:t>
            </a:r>
            <a:r>
              <a:rPr lang="tr-TR" sz="2400" dirty="0"/>
              <a:t> mutasyonlar </a:t>
            </a:r>
            <a:r>
              <a:rPr lang="tr-TR" sz="2400" dirty="0" err="1"/>
              <a:t>onkogenlerin</a:t>
            </a:r>
            <a:r>
              <a:rPr lang="tr-TR" sz="2400" dirty="0"/>
              <a:t> oluşumuna, tümör baskılayıcı genlerdeki mutasyonlar ise hücrelerin kontrolsüz çoğalmasına yol açarak kanser riskini artırır.</a:t>
            </a:r>
          </a:p>
        </p:txBody>
      </p:sp>
    </p:spTree>
    <p:extLst>
      <p:ext uri="{BB962C8B-B14F-4D97-AF65-F5344CB8AC3E}">
        <p14:creationId xmlns:p14="http://schemas.microsoft.com/office/powerpoint/2010/main" val="339638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5C54AC-539D-F035-709F-26598C51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38F793F-2D91-6296-665A-85E79C440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905" y="839161"/>
            <a:ext cx="8454189" cy="5179678"/>
          </a:xfrm>
        </p:spPr>
      </p:pic>
    </p:spTree>
    <p:extLst>
      <p:ext uri="{BB962C8B-B14F-4D97-AF65-F5344CB8AC3E}">
        <p14:creationId xmlns:p14="http://schemas.microsoft.com/office/powerpoint/2010/main" val="352140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7FBA5-B664-9A3E-F34F-063498D8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936929"/>
            <a:ext cx="10058400" cy="4469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100" b="1" dirty="0"/>
              <a:t>2-Çevresel Faktörler</a:t>
            </a:r>
            <a:r>
              <a:rPr lang="tr-TR" sz="3100" dirty="0"/>
              <a:t>:</a:t>
            </a:r>
          </a:p>
          <a:p>
            <a:pPr marL="0" indent="0">
              <a:buNone/>
            </a:pPr>
            <a:endParaRPr lang="tr-TR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100" b="1" dirty="0"/>
              <a:t>Kimyasal Kanserojenler</a:t>
            </a:r>
            <a:r>
              <a:rPr lang="tr-TR" sz="3100" dirty="0"/>
              <a:t>: Sigara dumanı, bazı pestisitler, asbest, benzen gibi kimyasal maddeler kanserojen olarak bilinir. Bu maddeler, hücrelerin DNA'sına zarar vererek kanser oluşumunu tetikleyebilir.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100" b="1" dirty="0"/>
              <a:t>Radyasyon</a:t>
            </a:r>
            <a:r>
              <a:rPr lang="tr-TR" sz="3100" dirty="0"/>
              <a:t>: Ultraviyole (UV) ışınları cilt kanserine yol açabilirken, iyonize radyasyon (örneğin röntgen ışınları) diğer kanser türlerini tetikleyebilir.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100" b="1" dirty="0"/>
              <a:t>Viral Enfeksiyonlar</a:t>
            </a:r>
            <a:r>
              <a:rPr lang="tr-TR" sz="3100" dirty="0"/>
              <a:t>: HPV (Human Papilloma </a:t>
            </a:r>
            <a:r>
              <a:rPr lang="tr-TR" sz="3100" dirty="0" err="1"/>
              <a:t>Virus</a:t>
            </a:r>
            <a:r>
              <a:rPr lang="tr-TR" sz="3100" dirty="0"/>
              <a:t>) rahim ağzı kanserine, Hepatit B ve C virüsleri karaciğer kanserine neden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07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A73A7-F5DF-59B6-4048-FCB0A20B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8" y="1162215"/>
            <a:ext cx="10277061" cy="5026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/>
              <a:t>3- Yaşam Tarzı Faktörleri: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b="1" dirty="0"/>
              <a:t>Diyet ve Beslenme</a:t>
            </a:r>
            <a:r>
              <a:rPr lang="tr-TR" sz="2400" dirty="0"/>
              <a:t>: Sağlıksız diyet alışkanlıkları (aşırı yağ, işlenmiş gıda tüketimi gibi) bazı kanser risklerini artırabilir. Özellikle kırmızı et ve işlenmiş et tüketimi, kolon kanseri riskini yükseltebilir.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b="1" dirty="0"/>
              <a:t>Alkol ve Sigara Kullanımı</a:t>
            </a:r>
            <a:r>
              <a:rPr lang="tr-TR" sz="2400" dirty="0"/>
              <a:t>: Alkol tüketimi karaciğer, ağız, boğaz ve meme kanseri riskini artırırken, sigara birçok kanser türünün (özellikle akciğer kanseri) başlıca sebebidir.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b="1" dirty="0"/>
              <a:t>Hareketsiz Yaşam ve Obezite</a:t>
            </a:r>
            <a:r>
              <a:rPr lang="tr-TR" sz="2400" dirty="0"/>
              <a:t>: Fiziksel aktivitenin azlığı ve obezite, meme, bağırsak ve rahim kanseri gibi bazı kanser türleri için risk faktörleridir.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8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42E4F-065A-58E7-F793-3C0CEFC7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5" y="1334494"/>
            <a:ext cx="10058400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/>
              <a:t>4- </a:t>
            </a:r>
            <a:r>
              <a:rPr lang="tr-TR" sz="2400" b="1" dirty="0" err="1"/>
              <a:t>Hormonal</a:t>
            </a:r>
            <a:r>
              <a:rPr lang="tr-TR" sz="2400" b="1" dirty="0"/>
              <a:t> Faktörler</a:t>
            </a:r>
            <a:r>
              <a:rPr lang="tr-TR" sz="2400" dirty="0"/>
              <a:t>: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dirty="0"/>
              <a:t>Hormonlar, özellikle östrojen ve testosteron, bazı kanser türlerinin gelişiminde önemli bir rol oynar. Örneğin, yüksek östrojen seviyeleri meme kanseri riskini artırabilir.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71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54E315-7867-52C9-686D-29819762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" y="1228477"/>
            <a:ext cx="10058400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/>
              <a:t>5- Bağışıklık Sistemi Bozuklukları</a:t>
            </a:r>
            <a:r>
              <a:rPr lang="tr-TR" sz="2400" dirty="0"/>
              <a:t>: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dirty="0"/>
              <a:t>Bağışıklık sisteminde zayıflık veya bozukluklar, vücudun kanser hücrelerini tanıma ve yok etme yeteneğini azaltarak kanser riskini artırabilir. Örneğin, AIDS hastalığı, bazı nadir kanser türlerine yakalanma riskini artırabilir.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80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111</TotalTime>
  <Words>968</Words>
  <Application>Microsoft Macintosh PowerPoint</Application>
  <PresentationFormat>Geniş ekran</PresentationFormat>
  <Paragraphs>85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Comic Sans MS</vt:lpstr>
      <vt:lpstr>Garamond</vt:lpstr>
      <vt:lpstr>Sabun</vt:lpstr>
      <vt:lpstr>Kanser biyokimyası</vt:lpstr>
      <vt:lpstr>PowerPoint Sunusu</vt:lpstr>
      <vt:lpstr>PowerPoint Sunusu</vt:lpstr>
      <vt:lpstr>Kanserin oluşumuna katkıda bulunan çeşitli faktörler vardır;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KARSİNOGENEZİS</vt:lpstr>
      <vt:lpstr>PowerPoint Sunusu</vt:lpstr>
      <vt:lpstr>PROTOONKOGENLER-ONKOGENLER </vt:lpstr>
      <vt:lpstr>PowerPoint Sunusu</vt:lpstr>
      <vt:lpstr>PowerPoint Sunusu</vt:lpstr>
      <vt:lpstr>KANSER HÜCRELERİNİN ÖZELLİKLERİ</vt:lpstr>
      <vt:lpstr>PowerPoint Sunusu</vt:lpstr>
      <vt:lpstr>PowerPoint Sunusu</vt:lpstr>
      <vt:lpstr>PowerPoint Sunusu</vt:lpstr>
      <vt:lpstr>Referanslar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11</cp:revision>
  <dcterms:created xsi:type="dcterms:W3CDTF">2024-10-26T19:36:40Z</dcterms:created>
  <dcterms:modified xsi:type="dcterms:W3CDTF">2024-10-26T22:17:13Z</dcterms:modified>
</cp:coreProperties>
</file>