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63" r:id="rId4"/>
    <p:sldId id="258" r:id="rId5"/>
    <p:sldId id="259" r:id="rId6"/>
    <p:sldId id="260" r:id="rId7"/>
    <p:sldId id="261"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8"/>
    <p:restoredTop sz="94648"/>
  </p:normalViewPr>
  <p:slideViewPr>
    <p:cSldViewPr snapToGrid="0">
      <p:cViewPr varScale="1">
        <p:scale>
          <a:sx n="86" d="100"/>
          <a:sy n="86" d="100"/>
        </p:scale>
        <p:origin x="248" y="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10/27/24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10/27/24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10/27/24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10/27/24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10/27/24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10/27/24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10/27/24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10/27/24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1CF131DD-A141-4471-BCF9-C6073EDD7E20}" type="datetimeFigureOut">
              <a:rPr lang="en-US" dirty="0"/>
              <a:t>10/27/24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10/27/24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10/27/24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C792DA-1751-18CC-94FF-A18837B22819}"/>
              </a:ext>
            </a:extLst>
          </p:cNvPr>
          <p:cNvSpPr>
            <a:spLocks noGrp="1"/>
          </p:cNvSpPr>
          <p:nvPr>
            <p:ph type="ctrTitle"/>
          </p:nvPr>
        </p:nvSpPr>
        <p:spPr/>
        <p:txBody>
          <a:bodyPr/>
          <a:lstStyle/>
          <a:p>
            <a:r>
              <a:rPr lang="tr-TR" dirty="0"/>
              <a:t>Kanser biyokimyası</a:t>
            </a:r>
          </a:p>
        </p:txBody>
      </p:sp>
      <p:sp>
        <p:nvSpPr>
          <p:cNvPr id="3" name="Alt Başlık 2">
            <a:extLst>
              <a:ext uri="{FF2B5EF4-FFF2-40B4-BE49-F238E27FC236}">
                <a16:creationId xmlns:a16="http://schemas.microsoft.com/office/drawing/2014/main" id="{44D77045-00BF-734F-6DEF-5C982167B7C7}"/>
              </a:ext>
            </a:extLst>
          </p:cNvPr>
          <p:cNvSpPr>
            <a:spLocks noGrp="1"/>
          </p:cNvSpPr>
          <p:nvPr>
            <p:ph type="subTitle" idx="1"/>
          </p:nvPr>
        </p:nvSpPr>
        <p:spPr>
          <a:xfrm>
            <a:off x="3358243" y="4584092"/>
            <a:ext cx="9070848" cy="457201"/>
          </a:xfrm>
        </p:spPr>
        <p:txBody>
          <a:bodyPr/>
          <a:lstStyle/>
          <a:p>
            <a:r>
              <a:rPr lang="tr-TR" b="1" dirty="0"/>
              <a:t>Primer Tümör Oluşumu</a:t>
            </a:r>
          </a:p>
        </p:txBody>
      </p:sp>
    </p:spTree>
    <p:extLst>
      <p:ext uri="{BB962C8B-B14F-4D97-AF65-F5344CB8AC3E}">
        <p14:creationId xmlns:p14="http://schemas.microsoft.com/office/powerpoint/2010/main" val="134712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242656-166C-3CE5-BDA6-C70FB3433AC6}"/>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019FBBC1-13F2-2A3C-7F4B-AC23A06224FF}"/>
              </a:ext>
            </a:extLst>
          </p:cNvPr>
          <p:cNvSpPr>
            <a:spLocks noGrp="1"/>
          </p:cNvSpPr>
          <p:nvPr>
            <p:ph idx="1"/>
          </p:nvPr>
        </p:nvSpPr>
        <p:spPr/>
        <p:txBody>
          <a:bodyPr>
            <a:normAutofit/>
          </a:bodyPr>
          <a:lstStyle/>
          <a:p>
            <a:pPr algn="just">
              <a:lnSpc>
                <a:spcPct val="150000"/>
              </a:lnSpc>
            </a:pPr>
            <a:r>
              <a:rPr lang="tr-TR" sz="2400" dirty="0"/>
              <a:t>Primer tümör oluşumu, hücrelerin normal büyüme ve bölünme süreçlerini kontrol eden biyokimyasal mekanizmaların bozulması sonucu meydana gelir. Bu süreç genel olarak birkaç temel aşamada gerçekleşir:</a:t>
            </a:r>
          </a:p>
        </p:txBody>
      </p:sp>
    </p:spTree>
    <p:extLst>
      <p:ext uri="{BB962C8B-B14F-4D97-AF65-F5344CB8AC3E}">
        <p14:creationId xmlns:p14="http://schemas.microsoft.com/office/powerpoint/2010/main" val="2713288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3ABF8A-0E44-0295-06C4-EA842F20FEEA}"/>
              </a:ext>
            </a:extLst>
          </p:cNvPr>
          <p:cNvSpPr>
            <a:spLocks noGrp="1"/>
          </p:cNvSpPr>
          <p:nvPr>
            <p:ph type="title"/>
          </p:nvPr>
        </p:nvSpPr>
        <p:spPr/>
        <p:txBody>
          <a:bodyPr/>
          <a:lstStyle/>
          <a:p>
            <a:endParaRPr lang="tr-TR"/>
          </a:p>
        </p:txBody>
      </p:sp>
      <p:pic>
        <p:nvPicPr>
          <p:cNvPr id="9" name="İçerik Yer Tutucusu 8">
            <a:extLst>
              <a:ext uri="{FF2B5EF4-FFF2-40B4-BE49-F238E27FC236}">
                <a16:creationId xmlns:a16="http://schemas.microsoft.com/office/drawing/2014/main" id="{39DD497D-36B6-A781-1C05-80E34D055BCD}"/>
              </a:ext>
            </a:extLst>
          </p:cNvPr>
          <p:cNvPicPr>
            <a:picLocks noGrp="1" noChangeAspect="1"/>
          </p:cNvPicPr>
          <p:nvPr>
            <p:ph idx="1"/>
          </p:nvPr>
        </p:nvPicPr>
        <p:blipFill>
          <a:blip r:embed="rId2"/>
          <a:stretch>
            <a:fillRect/>
          </a:stretch>
        </p:blipFill>
        <p:spPr>
          <a:xfrm>
            <a:off x="1499016" y="524655"/>
            <a:ext cx="9278912" cy="5576341"/>
          </a:xfrm>
        </p:spPr>
      </p:pic>
    </p:spTree>
    <p:extLst>
      <p:ext uri="{BB962C8B-B14F-4D97-AF65-F5344CB8AC3E}">
        <p14:creationId xmlns:p14="http://schemas.microsoft.com/office/powerpoint/2010/main" val="2939285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EBEBED72-D5AF-3BC8-7CE5-01EFAB6612A8}"/>
              </a:ext>
            </a:extLst>
          </p:cNvPr>
          <p:cNvSpPr txBox="1"/>
          <p:nvPr/>
        </p:nvSpPr>
        <p:spPr>
          <a:xfrm>
            <a:off x="771378" y="1201948"/>
            <a:ext cx="10649243" cy="4454104"/>
          </a:xfrm>
          <a:prstGeom prst="rect">
            <a:avLst/>
          </a:prstGeom>
          <a:noFill/>
        </p:spPr>
        <p:txBody>
          <a:bodyPr wrap="square">
            <a:spAutoFit/>
          </a:bodyPr>
          <a:lstStyle/>
          <a:p>
            <a:pPr algn="just">
              <a:lnSpc>
                <a:spcPct val="150000"/>
              </a:lnSpc>
            </a:pPr>
            <a:r>
              <a:rPr lang="tr-TR" sz="2400" b="1" dirty="0"/>
              <a:t>1-Mutasyon ve Genetik Hasar</a:t>
            </a:r>
            <a:r>
              <a:rPr lang="tr-TR" sz="2400" dirty="0"/>
              <a:t>: </a:t>
            </a:r>
          </a:p>
          <a:p>
            <a:pPr algn="just">
              <a:lnSpc>
                <a:spcPct val="150000"/>
              </a:lnSpc>
            </a:pPr>
            <a:r>
              <a:rPr lang="tr-TR" sz="2400" dirty="0"/>
              <a:t>Primer tümör oluşumunun ilk adımı, DNA'da meydana gelen mutasyonlar ve genetik hasarlardır. </a:t>
            </a:r>
          </a:p>
          <a:p>
            <a:pPr algn="just">
              <a:lnSpc>
                <a:spcPct val="150000"/>
              </a:lnSpc>
            </a:pPr>
            <a:r>
              <a:rPr lang="tr-TR" sz="2400" dirty="0"/>
              <a:t>Kanserojen maddeler, radyasyon veya serbest radikaller gibi çevresel faktörler, hücrelerin DNA'sında bozulmalara neden olabilir. Özellikle tümör baskılayıcı genlerde veya </a:t>
            </a:r>
            <a:r>
              <a:rPr lang="tr-TR" sz="2400" dirty="0" err="1"/>
              <a:t>proto-onkogenlerde</a:t>
            </a:r>
            <a:r>
              <a:rPr lang="tr-TR" sz="2400" dirty="0"/>
              <a:t> meydana gelen bu mutasyonlar, hücrenin büyüme ve bölünme döngüsünü kontrolsüz hale getirir.</a:t>
            </a:r>
          </a:p>
        </p:txBody>
      </p:sp>
    </p:spTree>
    <p:extLst>
      <p:ext uri="{BB962C8B-B14F-4D97-AF65-F5344CB8AC3E}">
        <p14:creationId xmlns:p14="http://schemas.microsoft.com/office/powerpoint/2010/main" val="1039025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71B1EFA-6B6A-AD8C-8848-95934FCE0C11}"/>
              </a:ext>
            </a:extLst>
          </p:cNvPr>
          <p:cNvSpPr>
            <a:spLocks noGrp="1"/>
          </p:cNvSpPr>
          <p:nvPr>
            <p:ph idx="1"/>
          </p:nvPr>
        </p:nvSpPr>
        <p:spPr>
          <a:xfrm>
            <a:off x="757310" y="1146516"/>
            <a:ext cx="10496843" cy="4635305"/>
          </a:xfrm>
        </p:spPr>
        <p:txBody>
          <a:bodyPr>
            <a:normAutofit lnSpcReduction="10000"/>
          </a:bodyPr>
          <a:lstStyle/>
          <a:p>
            <a:pPr marL="0" indent="0" algn="just">
              <a:lnSpc>
                <a:spcPct val="150000"/>
              </a:lnSpc>
              <a:buNone/>
            </a:pPr>
            <a:r>
              <a:rPr lang="tr-TR" sz="2400" b="1" dirty="0"/>
              <a:t>2- </a:t>
            </a:r>
            <a:r>
              <a:rPr lang="tr-TR" sz="2400" b="1" dirty="0" err="1"/>
              <a:t>Onkogen</a:t>
            </a:r>
            <a:r>
              <a:rPr lang="tr-TR" sz="2400" b="1" dirty="0"/>
              <a:t> Aktivasyonu ve Tümör Baskılayıcı Genlerin İnhibisyonu</a:t>
            </a:r>
            <a:r>
              <a:rPr lang="tr-TR" sz="2400" dirty="0"/>
              <a:t>: </a:t>
            </a:r>
          </a:p>
          <a:p>
            <a:pPr marL="0" indent="0" algn="just">
              <a:lnSpc>
                <a:spcPct val="150000"/>
              </a:lnSpc>
              <a:buNone/>
            </a:pPr>
            <a:r>
              <a:rPr lang="tr-TR" sz="2400" dirty="0"/>
              <a:t>Mutasyonlar, </a:t>
            </a:r>
            <a:r>
              <a:rPr lang="tr-TR" sz="2400" dirty="0" err="1"/>
              <a:t>proto-onkogenlerin</a:t>
            </a:r>
            <a:r>
              <a:rPr lang="tr-TR" sz="2400" dirty="0"/>
              <a:t> </a:t>
            </a:r>
            <a:r>
              <a:rPr lang="tr-TR" sz="2400" dirty="0" err="1"/>
              <a:t>onkogenlere</a:t>
            </a:r>
            <a:r>
              <a:rPr lang="tr-TR" sz="2400" dirty="0"/>
              <a:t> dönüşmesine ve sürekli aktif hale gelmesine neden olabilir. Bu </a:t>
            </a:r>
            <a:r>
              <a:rPr lang="tr-TR" sz="2400" dirty="0" err="1"/>
              <a:t>onkogenler</a:t>
            </a:r>
            <a:r>
              <a:rPr lang="tr-TR" sz="2400" dirty="0"/>
              <a:t>, hücre büyümesini ve bölünmesini sürekli olarak teşvik eder. </a:t>
            </a:r>
          </a:p>
          <a:p>
            <a:pPr marL="0" indent="0" algn="just">
              <a:lnSpc>
                <a:spcPct val="150000"/>
              </a:lnSpc>
              <a:buNone/>
            </a:pPr>
            <a:endParaRPr lang="tr-TR" sz="2400" dirty="0"/>
          </a:p>
          <a:p>
            <a:pPr marL="0" indent="0" algn="just">
              <a:lnSpc>
                <a:spcPct val="150000"/>
              </a:lnSpc>
              <a:buNone/>
            </a:pPr>
            <a:r>
              <a:rPr lang="tr-TR" sz="2400" dirty="0"/>
              <a:t>Aynı zamanda, tümör baskılayıcı genlerin inhibisyonu veya işlev kaybı, hücre büyümesini kontrol eden mekanizmaların devre dışı kalmasına yol açar.</a:t>
            </a:r>
          </a:p>
        </p:txBody>
      </p:sp>
    </p:spTree>
    <p:extLst>
      <p:ext uri="{BB962C8B-B14F-4D97-AF65-F5344CB8AC3E}">
        <p14:creationId xmlns:p14="http://schemas.microsoft.com/office/powerpoint/2010/main" val="3938779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96FABB-E997-10D0-37FA-AAD8537B1D2A}"/>
              </a:ext>
            </a:extLst>
          </p:cNvPr>
          <p:cNvSpPr>
            <a:spLocks noGrp="1"/>
          </p:cNvSpPr>
          <p:nvPr>
            <p:ph idx="1"/>
          </p:nvPr>
        </p:nvSpPr>
        <p:spPr>
          <a:xfrm>
            <a:off x="546294" y="1463040"/>
            <a:ext cx="10876671" cy="3931920"/>
          </a:xfrm>
        </p:spPr>
        <p:txBody>
          <a:bodyPr>
            <a:normAutofit fontScale="92500" lnSpcReduction="10000"/>
          </a:bodyPr>
          <a:lstStyle/>
          <a:p>
            <a:pPr marL="0" indent="0" algn="just">
              <a:buNone/>
            </a:pPr>
            <a:r>
              <a:rPr lang="tr-TR" sz="2400" b="1" dirty="0"/>
              <a:t>3- Hücre Döngüsü Kontrol Bozuklukları</a:t>
            </a:r>
            <a:r>
              <a:rPr lang="tr-TR" sz="2400" dirty="0"/>
              <a:t>: </a:t>
            </a:r>
          </a:p>
          <a:p>
            <a:pPr marL="0" indent="0" algn="just">
              <a:buNone/>
            </a:pPr>
            <a:endParaRPr lang="tr-TR" sz="2400" dirty="0"/>
          </a:p>
          <a:p>
            <a:pPr algn="just">
              <a:lnSpc>
                <a:spcPct val="150000"/>
              </a:lnSpc>
            </a:pPr>
            <a:r>
              <a:rPr lang="tr-TR" sz="2400" dirty="0"/>
              <a:t>Normal hücrelerde, hücre döngüsü belirli biyokimyasal sinyallerle düzenlenir. Ancak, kanser hücrelerinde bu sinyal yolları bozulmuştur. Örneğin, p53 gibi hücre döngüsü düzenleyici proteinler, hasarlı DNA’yı onarmak veya hücreyi programlı hücre ölümüne (apoptoz) yönlendirmek için çalışır. Kanser hücrelerinde bu mekanizmalar devre dışı kalır, bu da hasarlı hücrelerin kontrolsüz bir şekilde çoğalmasına neden olur.</a:t>
            </a:r>
          </a:p>
          <a:p>
            <a:endParaRPr lang="tr-TR" dirty="0"/>
          </a:p>
        </p:txBody>
      </p:sp>
    </p:spTree>
    <p:extLst>
      <p:ext uri="{BB962C8B-B14F-4D97-AF65-F5344CB8AC3E}">
        <p14:creationId xmlns:p14="http://schemas.microsoft.com/office/powerpoint/2010/main" val="652566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442A4E-B0B2-8A56-5BA3-39028F032578}"/>
              </a:ext>
            </a:extLst>
          </p:cNvPr>
          <p:cNvSpPr>
            <a:spLocks noGrp="1"/>
          </p:cNvSpPr>
          <p:nvPr>
            <p:ph idx="1"/>
          </p:nvPr>
        </p:nvSpPr>
        <p:spPr>
          <a:xfrm>
            <a:off x="799513" y="1463040"/>
            <a:ext cx="10058400" cy="3931920"/>
          </a:xfrm>
        </p:spPr>
        <p:txBody>
          <a:bodyPr>
            <a:normAutofit/>
          </a:bodyPr>
          <a:lstStyle/>
          <a:p>
            <a:pPr marL="0" indent="0" algn="just">
              <a:lnSpc>
                <a:spcPct val="150000"/>
              </a:lnSpc>
              <a:buNone/>
            </a:pPr>
            <a:r>
              <a:rPr lang="tr-TR" sz="2400" b="1" dirty="0"/>
              <a:t>4- Apoptozun İnhibisyonu</a:t>
            </a:r>
            <a:r>
              <a:rPr lang="tr-TR" sz="2400" dirty="0"/>
              <a:t>: </a:t>
            </a:r>
          </a:p>
          <a:p>
            <a:pPr algn="just">
              <a:lnSpc>
                <a:spcPct val="150000"/>
              </a:lnSpc>
            </a:pPr>
            <a:r>
              <a:rPr lang="tr-TR" sz="2400" dirty="0"/>
              <a:t>Apoptoz, hasarlı veya yaşlanmış hücrelerin kontrollü bir şekilde yok edilmesi sürecidir. Kanser hücrelerinde, apoptoz mekanizmaları çeşitli biyokimyasal değişikliklerle inhibe edilir, bu da hücrelerin ölümsüzleşmesine ve kontrolsüz bir şekilde çoğalmasına neden olur.</a:t>
            </a:r>
          </a:p>
        </p:txBody>
      </p:sp>
    </p:spTree>
    <p:extLst>
      <p:ext uri="{BB962C8B-B14F-4D97-AF65-F5344CB8AC3E}">
        <p14:creationId xmlns:p14="http://schemas.microsoft.com/office/powerpoint/2010/main" val="4208953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7B29C4D-724F-CDB6-5F2A-80A49ADBAAFE}"/>
              </a:ext>
            </a:extLst>
          </p:cNvPr>
          <p:cNvSpPr>
            <a:spLocks noGrp="1"/>
          </p:cNvSpPr>
          <p:nvPr>
            <p:ph idx="1"/>
          </p:nvPr>
        </p:nvSpPr>
        <p:spPr>
          <a:xfrm>
            <a:off x="954259" y="844062"/>
            <a:ext cx="10058400" cy="5120640"/>
          </a:xfrm>
        </p:spPr>
        <p:txBody>
          <a:bodyPr>
            <a:normAutofit lnSpcReduction="10000"/>
          </a:bodyPr>
          <a:lstStyle/>
          <a:p>
            <a:pPr marL="0" indent="0" algn="just">
              <a:lnSpc>
                <a:spcPct val="150000"/>
              </a:lnSpc>
              <a:buNone/>
            </a:pPr>
            <a:r>
              <a:rPr lang="tr-TR" sz="2400" b="1" dirty="0"/>
              <a:t>5-Anjiogenez ve Tümör </a:t>
            </a:r>
            <a:r>
              <a:rPr lang="tr-TR" sz="2400" b="1" dirty="0" err="1"/>
              <a:t>Mikroçevresinin</a:t>
            </a:r>
            <a:r>
              <a:rPr lang="tr-TR" sz="2400" b="1" dirty="0"/>
              <a:t> Oluşumu</a:t>
            </a:r>
            <a:r>
              <a:rPr lang="tr-TR" sz="2400" dirty="0"/>
              <a:t>: </a:t>
            </a:r>
          </a:p>
          <a:p>
            <a:pPr algn="just">
              <a:lnSpc>
                <a:spcPct val="150000"/>
              </a:lnSpc>
            </a:pPr>
            <a:r>
              <a:rPr lang="tr-TR" sz="2400" dirty="0"/>
              <a:t>Tümör, büyüme sürecinde besin ve oksijen ihtiyacını karşılamak için çevresindeki kan damarlarını uyarır ve yeni damar oluşumunu (</a:t>
            </a:r>
            <a:r>
              <a:rPr lang="tr-TR" sz="2400" dirty="0" err="1"/>
              <a:t>anjiogenez</a:t>
            </a:r>
            <a:r>
              <a:rPr lang="tr-TR" sz="2400" dirty="0"/>
              <a:t>) teşvik eder. </a:t>
            </a:r>
          </a:p>
          <a:p>
            <a:pPr algn="just">
              <a:lnSpc>
                <a:spcPct val="150000"/>
              </a:lnSpc>
            </a:pPr>
            <a:r>
              <a:rPr lang="tr-TR" sz="2400" dirty="0"/>
              <a:t>Bu biyokimyasal sinyaller, tümörün büyümesine ve çevresindeki dokuları istila etmesine olanak sağlar.</a:t>
            </a:r>
          </a:p>
          <a:p>
            <a:pPr algn="just">
              <a:lnSpc>
                <a:spcPct val="150000"/>
              </a:lnSpc>
            </a:pPr>
            <a:endParaRPr lang="tr-TR" sz="2400" dirty="0"/>
          </a:p>
          <a:p>
            <a:pPr marL="0" indent="0" algn="just">
              <a:lnSpc>
                <a:spcPct val="150000"/>
              </a:lnSpc>
              <a:buNone/>
            </a:pPr>
            <a:r>
              <a:rPr lang="tr-TR" sz="2400" dirty="0"/>
              <a:t>Tüm bu biyokimyasal süreçler sonucunda, hücreler kontrolsüz bir şekilde çoğalarak primer tümör oluşumuna yol açar.</a:t>
            </a:r>
          </a:p>
        </p:txBody>
      </p:sp>
    </p:spTree>
    <p:extLst>
      <p:ext uri="{BB962C8B-B14F-4D97-AF65-F5344CB8AC3E}">
        <p14:creationId xmlns:p14="http://schemas.microsoft.com/office/powerpoint/2010/main" val="1974811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8B7B74-C6E9-66E3-1527-D757F1A303FA}"/>
              </a:ext>
            </a:extLst>
          </p:cNvPr>
          <p:cNvSpPr>
            <a:spLocks noGrp="1"/>
          </p:cNvSpPr>
          <p:nvPr>
            <p:ph type="title"/>
          </p:nvPr>
        </p:nvSpPr>
        <p:spPr/>
        <p:txBody>
          <a:bodyPr>
            <a:normAutofit/>
          </a:bodyPr>
          <a:lstStyle/>
          <a:p>
            <a:r>
              <a:rPr lang="tr-TR" sz="3600" b="1" dirty="0"/>
              <a:t>Referanslar </a:t>
            </a:r>
          </a:p>
        </p:txBody>
      </p:sp>
      <p:sp>
        <p:nvSpPr>
          <p:cNvPr id="3" name="İçerik Yer Tutucusu 2">
            <a:extLst>
              <a:ext uri="{FF2B5EF4-FFF2-40B4-BE49-F238E27FC236}">
                <a16:creationId xmlns:a16="http://schemas.microsoft.com/office/drawing/2014/main" id="{1AD26983-EFA0-9ABC-48F9-D9346D26D37C}"/>
              </a:ext>
            </a:extLst>
          </p:cNvPr>
          <p:cNvSpPr>
            <a:spLocks noGrp="1"/>
          </p:cNvSpPr>
          <p:nvPr>
            <p:ph idx="1"/>
          </p:nvPr>
        </p:nvSpPr>
        <p:spPr/>
        <p:txBody>
          <a:bodyPr/>
          <a:lstStyle/>
          <a:p>
            <a:r>
              <a:rPr lang="tr-TR" b="0" i="0" dirty="0" err="1">
                <a:solidFill>
                  <a:srgbClr val="222222"/>
                </a:solidFill>
                <a:effectLst/>
                <a:latin typeface="Arial" panose="020B0604020202020204" pitchFamily="34" charset="0"/>
              </a:rPr>
              <a:t>Gürdöl</a:t>
            </a:r>
            <a:r>
              <a:rPr lang="tr-TR" b="0" i="0" dirty="0">
                <a:solidFill>
                  <a:srgbClr val="222222"/>
                </a:solidFill>
                <a:effectLst/>
                <a:latin typeface="Arial" panose="020B0604020202020204" pitchFamily="34" charset="0"/>
              </a:rPr>
              <a:t>, Figen,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Evin Ademoğlu. "Biyokimya." Gözden Geçirilmiş </a:t>
            </a:r>
            <a:r>
              <a:rPr lang="tr-TR" b="0" i="1" dirty="0">
                <a:solidFill>
                  <a:srgbClr val="222222"/>
                </a:solidFill>
                <a:effectLst/>
                <a:latin typeface="Arial" panose="020B0604020202020204" pitchFamily="34" charset="0"/>
              </a:rPr>
              <a:t>İkinci baskı. Nobel Tıp Kitapevleri Ltd. Şti</a:t>
            </a:r>
            <a:r>
              <a:rPr lang="tr-TR" b="0" i="0" dirty="0">
                <a:solidFill>
                  <a:srgbClr val="222222"/>
                </a:solidFill>
                <a:effectLst/>
                <a:latin typeface="Arial" panose="020B0604020202020204" pitchFamily="34" charset="0"/>
              </a:rPr>
              <a:t> (2013).</a:t>
            </a:r>
          </a:p>
          <a:p>
            <a:r>
              <a:rPr lang="tr-TR" dirty="0">
                <a:solidFill>
                  <a:srgbClr val="222222"/>
                </a:solidFill>
                <a:latin typeface="Arial" panose="020B0604020202020204" pitchFamily="34" charset="0"/>
              </a:rPr>
              <a:t>YILMAZ, Zeynep SAĞNAK. "Kolorektal Kanser Metastazının Moleküler Mekanizması ve </a:t>
            </a:r>
            <a:r>
              <a:rPr lang="tr-TR" dirty="0" err="1">
                <a:solidFill>
                  <a:srgbClr val="222222"/>
                </a:solidFill>
                <a:latin typeface="Arial" panose="020B0604020202020204" pitchFamily="34" charset="0"/>
              </a:rPr>
              <a:t>Organotropizm</a:t>
            </a:r>
            <a:r>
              <a:rPr lang="tr-TR" dirty="0">
                <a:solidFill>
                  <a:srgbClr val="222222"/>
                </a:solidFill>
                <a:latin typeface="Arial" panose="020B0604020202020204" pitchFamily="34" charset="0"/>
              </a:rPr>
              <a:t>." </a:t>
            </a:r>
            <a:r>
              <a:rPr lang="tr-TR" i="1" dirty="0">
                <a:solidFill>
                  <a:srgbClr val="222222"/>
                </a:solidFill>
                <a:latin typeface="Arial" panose="020B0604020202020204" pitchFamily="34" charset="0"/>
              </a:rPr>
              <a:t>Kocaeli Tıp Dergisi</a:t>
            </a:r>
            <a:r>
              <a:rPr lang="tr-TR" dirty="0">
                <a:solidFill>
                  <a:srgbClr val="222222"/>
                </a:solidFill>
                <a:latin typeface="Arial" panose="020B0604020202020204" pitchFamily="34" charset="0"/>
              </a:rPr>
              <a:t> 11.1 (2022): 15-25.</a:t>
            </a:r>
          </a:p>
          <a:p>
            <a:r>
              <a:rPr lang="tr-TR" b="0" i="0" dirty="0">
                <a:solidFill>
                  <a:srgbClr val="222222"/>
                </a:solidFill>
                <a:effectLst/>
                <a:latin typeface="Arial" panose="020B0604020202020204" pitchFamily="34" charset="0"/>
              </a:rPr>
              <a:t>Yokuş, Beran,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Dilek Ülker Çakır. "Kanser biyokimyası." </a:t>
            </a:r>
            <a:r>
              <a:rPr lang="tr-TR" b="0" i="1" dirty="0">
                <a:solidFill>
                  <a:srgbClr val="222222"/>
                </a:solidFill>
                <a:effectLst/>
                <a:latin typeface="Arial" panose="020B0604020202020204" pitchFamily="34" charset="0"/>
              </a:rPr>
              <a:t>Dicle Üniversitesi Veteriner Fakültesi Dergisi</a:t>
            </a:r>
            <a:r>
              <a:rPr lang="tr-TR" b="0" i="0" dirty="0">
                <a:solidFill>
                  <a:srgbClr val="222222"/>
                </a:solidFill>
                <a:effectLst/>
                <a:latin typeface="Arial" panose="020B0604020202020204" pitchFamily="34" charset="0"/>
              </a:rPr>
              <a:t> 1 (2012): 7-18</a:t>
            </a:r>
          </a:p>
          <a:p>
            <a:r>
              <a:rPr lang="tr-TR" b="0" i="0" dirty="0">
                <a:solidFill>
                  <a:srgbClr val="222222"/>
                </a:solidFill>
                <a:effectLst/>
                <a:latin typeface="Arial" panose="020B0604020202020204" pitchFamily="34" charset="0"/>
              </a:rPr>
              <a:t>Onat, Taner, Kaya </a:t>
            </a:r>
            <a:r>
              <a:rPr lang="tr-TR" b="0" i="0" dirty="0" err="1">
                <a:solidFill>
                  <a:srgbClr val="222222"/>
                </a:solidFill>
                <a:effectLst/>
                <a:latin typeface="Arial" panose="020B0604020202020204" pitchFamily="34" charset="0"/>
              </a:rPr>
              <a:t>Emerk</a:t>
            </a:r>
            <a:r>
              <a:rPr lang="tr-TR" b="0" i="0" dirty="0">
                <a:solidFill>
                  <a:srgbClr val="222222"/>
                </a:solidFill>
                <a:effectLst/>
                <a:latin typeface="Arial" panose="020B0604020202020204" pitchFamily="34" charset="0"/>
              </a:rPr>
              <a:t>,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Eser Y. </a:t>
            </a:r>
            <a:r>
              <a:rPr lang="tr-TR" b="0" i="0" dirty="0" err="1">
                <a:solidFill>
                  <a:srgbClr val="222222"/>
                </a:solidFill>
                <a:effectLst/>
                <a:latin typeface="Arial" panose="020B0604020202020204" pitchFamily="34" charset="0"/>
              </a:rPr>
              <a:t>Sözmen</a:t>
            </a:r>
            <a:r>
              <a:rPr lang="tr-TR" b="0" i="0" dirty="0">
                <a:solidFill>
                  <a:srgbClr val="222222"/>
                </a:solidFill>
                <a:effectLst/>
                <a:latin typeface="Arial" panose="020B0604020202020204" pitchFamily="34" charset="0"/>
              </a:rPr>
              <a:t>. "İnsan biyokimyası." </a:t>
            </a:r>
            <a:r>
              <a:rPr lang="tr-TR" b="0" i="1" dirty="0" err="1">
                <a:solidFill>
                  <a:srgbClr val="222222"/>
                </a:solidFill>
                <a:effectLst/>
                <a:latin typeface="Arial" panose="020B0604020202020204" pitchFamily="34" charset="0"/>
              </a:rPr>
              <a:t>Palme</a:t>
            </a:r>
            <a:r>
              <a:rPr lang="tr-TR" b="0" i="1" dirty="0">
                <a:solidFill>
                  <a:srgbClr val="222222"/>
                </a:solidFill>
                <a:effectLst/>
                <a:latin typeface="Arial" panose="020B0604020202020204" pitchFamily="34" charset="0"/>
              </a:rPr>
              <a:t> yayıncılık</a:t>
            </a:r>
            <a:r>
              <a:rPr lang="tr-TR" b="0" i="0" dirty="0">
                <a:solidFill>
                  <a:srgbClr val="222222"/>
                </a:solidFill>
                <a:effectLst/>
                <a:latin typeface="Arial" panose="020B0604020202020204" pitchFamily="34" charset="0"/>
              </a:rPr>
              <a:t> 659 (2002).</a:t>
            </a:r>
            <a:endParaRPr lang="tr-TR" dirty="0">
              <a:solidFill>
                <a:srgbClr val="222222"/>
              </a:solidFill>
              <a:latin typeface="Arial" panose="020B0604020202020204" pitchFamily="34" charset="0"/>
            </a:endParaRPr>
          </a:p>
          <a:p>
            <a:r>
              <a:rPr lang="tr-TR" i="1" dirty="0" err="1">
                <a:solidFill>
                  <a:srgbClr val="222222"/>
                </a:solidFill>
                <a:latin typeface="Arial" panose="020B0604020202020204" pitchFamily="34" charset="0"/>
              </a:rPr>
              <a:t>https</a:t>
            </a:r>
            <a:r>
              <a:rPr lang="tr-TR" i="1" dirty="0">
                <a:solidFill>
                  <a:srgbClr val="222222"/>
                </a:solidFill>
                <a:latin typeface="Arial" panose="020B0604020202020204" pitchFamily="34" charset="0"/>
              </a:rPr>
              <a:t>://</a:t>
            </a:r>
            <a:r>
              <a:rPr lang="tr-TR" i="1" dirty="0" err="1">
                <a:solidFill>
                  <a:srgbClr val="222222"/>
                </a:solidFill>
                <a:latin typeface="Arial" panose="020B0604020202020204" pitchFamily="34" charset="0"/>
              </a:rPr>
              <a:t>www.drozdogan.com</a:t>
            </a:r>
            <a:r>
              <a:rPr lang="tr-TR" i="1" dirty="0">
                <a:solidFill>
                  <a:srgbClr val="222222"/>
                </a:solidFill>
                <a:latin typeface="Arial" panose="020B0604020202020204" pitchFamily="34" charset="0"/>
              </a:rPr>
              <a:t>/</a:t>
            </a:r>
            <a:r>
              <a:rPr lang="tr-TR" i="1" dirty="0" err="1">
                <a:solidFill>
                  <a:srgbClr val="222222"/>
                </a:solidFill>
                <a:latin typeface="Arial" panose="020B0604020202020204" pitchFamily="34" charset="0"/>
              </a:rPr>
              <a:t>karsinogenez</a:t>
            </a:r>
            <a:r>
              <a:rPr lang="tr-TR" i="1" dirty="0">
                <a:solidFill>
                  <a:srgbClr val="222222"/>
                </a:solidFill>
                <a:latin typeface="Arial" panose="020B0604020202020204" pitchFamily="34" charset="0"/>
              </a:rPr>
              <a:t>-nedir-normal-bir-</a:t>
            </a:r>
            <a:r>
              <a:rPr lang="tr-TR" i="1" dirty="0" err="1">
                <a:solidFill>
                  <a:srgbClr val="222222"/>
                </a:solidFill>
                <a:latin typeface="Arial" panose="020B0604020202020204" pitchFamily="34" charset="0"/>
              </a:rPr>
              <a:t>hucre</a:t>
            </a:r>
            <a:r>
              <a:rPr lang="tr-TR" i="1" dirty="0">
                <a:solidFill>
                  <a:srgbClr val="222222"/>
                </a:solidFill>
                <a:latin typeface="Arial" panose="020B0604020202020204" pitchFamily="34" charset="0"/>
              </a:rPr>
              <a:t>-</a:t>
            </a:r>
            <a:r>
              <a:rPr lang="tr-TR" i="1" dirty="0" err="1">
                <a:solidFill>
                  <a:srgbClr val="222222"/>
                </a:solidFill>
                <a:latin typeface="Arial" panose="020B0604020202020204" pitchFamily="34" charset="0"/>
              </a:rPr>
              <a:t>nasil</a:t>
            </a:r>
            <a:r>
              <a:rPr lang="tr-TR" i="1" dirty="0">
                <a:solidFill>
                  <a:srgbClr val="222222"/>
                </a:solidFill>
                <a:latin typeface="Arial" panose="020B0604020202020204" pitchFamily="34" charset="0"/>
              </a:rPr>
              <a:t>-kansere-</a:t>
            </a:r>
            <a:r>
              <a:rPr lang="tr-TR" i="1" dirty="0" err="1">
                <a:solidFill>
                  <a:srgbClr val="222222"/>
                </a:solidFill>
                <a:latin typeface="Arial" panose="020B0604020202020204" pitchFamily="34" charset="0"/>
              </a:rPr>
              <a:t>donusur</a:t>
            </a:r>
            <a:r>
              <a:rPr lang="tr-TR" i="1" dirty="0">
                <a:solidFill>
                  <a:srgbClr val="222222"/>
                </a:solidFill>
                <a:latin typeface="Arial" panose="020B0604020202020204" pitchFamily="34" charset="0"/>
              </a:rPr>
              <a:t>/</a:t>
            </a:r>
          </a:p>
          <a:p>
            <a:endParaRPr lang="tr-TR" dirty="0">
              <a:solidFill>
                <a:srgbClr val="222222"/>
              </a:solidFill>
              <a:latin typeface="Arial" panose="020B0604020202020204" pitchFamily="34" charset="0"/>
            </a:endParaRPr>
          </a:p>
          <a:p>
            <a:endParaRPr lang="tr-TR" dirty="0">
              <a:solidFill>
                <a:srgbClr val="222222"/>
              </a:solidFill>
              <a:latin typeface="Arial" panose="020B0604020202020204" pitchFamily="34" charset="0"/>
            </a:endParaRPr>
          </a:p>
          <a:p>
            <a:endParaRPr lang="tr-TR" b="0" i="0" dirty="0">
              <a:solidFill>
                <a:srgbClr val="222222"/>
              </a:solidFill>
              <a:effectLst/>
              <a:latin typeface="Arial" panose="020B0604020202020204" pitchFamily="34" charset="0"/>
            </a:endParaRPr>
          </a:p>
          <a:p>
            <a:endParaRPr lang="tr-TR" dirty="0"/>
          </a:p>
        </p:txBody>
      </p:sp>
    </p:spTree>
    <p:extLst>
      <p:ext uri="{BB962C8B-B14F-4D97-AF65-F5344CB8AC3E}">
        <p14:creationId xmlns:p14="http://schemas.microsoft.com/office/powerpoint/2010/main" val="17336053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Sabun</Template>
  <TotalTime>49</TotalTime>
  <Words>419</Words>
  <Application>Microsoft Macintosh PowerPoint</Application>
  <PresentationFormat>Geniş ekran</PresentationFormat>
  <Paragraphs>28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Garamond</vt:lpstr>
      <vt:lpstr>Sabun</vt:lpstr>
      <vt:lpstr>Kanser biyokimyası</vt:lpstr>
      <vt:lpstr>PowerPoint Sunusu</vt:lpstr>
      <vt:lpstr>PowerPoint Sunusu</vt:lpstr>
      <vt:lpstr>PowerPoint Sunusu</vt:lpstr>
      <vt:lpstr>PowerPoint Sunusu</vt:lpstr>
      <vt:lpstr>PowerPoint Sunusu</vt:lpstr>
      <vt:lpstr>PowerPoint Sunusu</vt:lpstr>
      <vt:lpstr>PowerPoint Sunusu</vt:lpstr>
      <vt:lpstr>Referanslar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Microsoft Office User</dc:creator>
  <cp:lastModifiedBy>Microsoft Office User</cp:lastModifiedBy>
  <cp:revision>9</cp:revision>
  <dcterms:created xsi:type="dcterms:W3CDTF">2024-10-26T21:13:36Z</dcterms:created>
  <dcterms:modified xsi:type="dcterms:W3CDTF">2024-10-26T22:17:01Z</dcterms:modified>
</cp:coreProperties>
</file>