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8" r:id="rId8"/>
    <p:sldId id="261" r:id="rId9"/>
    <p:sldId id="262" r:id="rId10"/>
    <p:sldId id="263" r:id="rId11"/>
    <p:sldId id="264" r:id="rId12"/>
    <p:sldId id="267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03"/>
    <p:restoredTop sz="94648"/>
  </p:normalViewPr>
  <p:slideViewPr>
    <p:cSldViewPr snapToGrid="0">
      <p:cViewPr varScale="1">
        <p:scale>
          <a:sx n="83" d="100"/>
          <a:sy n="83" d="100"/>
        </p:scale>
        <p:origin x="216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zdogan.com/karsinogenez-nedir-normal-bir-hucre-nasil-kansere-donusu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297EE3-5B61-5AC1-5A50-C42FACECD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Kanser biyokimyası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6740919-FEF2-72D2-8BA4-F0EC9B3F8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7214" y="4683269"/>
            <a:ext cx="9070848" cy="457201"/>
          </a:xfrm>
        </p:spPr>
        <p:txBody>
          <a:bodyPr/>
          <a:lstStyle/>
          <a:p>
            <a:r>
              <a:rPr lang="tr-TR" b="1" dirty="0" err="1"/>
              <a:t>Anjiogenez</a:t>
            </a:r>
            <a:r>
              <a:rPr lang="tr-TR" b="1" dirty="0"/>
              <a:t> mekanizması</a:t>
            </a:r>
          </a:p>
        </p:txBody>
      </p:sp>
    </p:spTree>
    <p:extLst>
      <p:ext uri="{BB962C8B-B14F-4D97-AF65-F5344CB8AC3E}">
        <p14:creationId xmlns:p14="http://schemas.microsoft.com/office/powerpoint/2010/main" val="2956227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ECEC9C-F2CB-5FAF-41AA-AC2917E74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800" b="1" dirty="0"/>
              <a:t>6. </a:t>
            </a:r>
            <a:r>
              <a:rPr lang="tr-TR" sz="2800" b="1" dirty="0" err="1"/>
              <a:t>Perisit</a:t>
            </a:r>
            <a:r>
              <a:rPr lang="tr-TR" sz="2800" b="1" dirty="0"/>
              <a:t> ve Düz Kas Hücresi Katılımı</a:t>
            </a:r>
            <a:endParaRPr lang="tr-TR" sz="28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64E0EA-4261-EEDE-85F1-6A8ABBC57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/>
              <a:t>Yeni oluşan damarların stabil hale gelmesi için çevresinde </a:t>
            </a:r>
            <a:r>
              <a:rPr lang="tr-TR" sz="2400" b="1" dirty="0" err="1"/>
              <a:t>perisit</a:t>
            </a:r>
            <a:r>
              <a:rPr lang="tr-TR" sz="2400" dirty="0"/>
              <a:t> ve </a:t>
            </a:r>
            <a:r>
              <a:rPr lang="tr-TR" sz="2400" b="1" dirty="0"/>
              <a:t>düz kas hücreleri</a:t>
            </a:r>
            <a:r>
              <a:rPr lang="tr-TR" sz="2400" dirty="0"/>
              <a:t> gibi destekleyici hücreler oluşur.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 Bu hücreler, yeni damarların yapısal olarak sağlam olmasını sağlar.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Böylece, tümör kendine kalıcı bir kan kaynağı sağlamış olur.</a:t>
            </a:r>
          </a:p>
        </p:txBody>
      </p:sp>
    </p:spTree>
    <p:extLst>
      <p:ext uri="{BB962C8B-B14F-4D97-AF65-F5344CB8AC3E}">
        <p14:creationId xmlns:p14="http://schemas.microsoft.com/office/powerpoint/2010/main" val="1051622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186A3D-0C6C-6CCD-3915-C02671857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7. Negatif Geri Bildirim ve Anjiyogenezin Kontrolü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7D9ED1-863A-9224-B9C4-842D6B9B7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/>
              <a:t>Tümörlerde anjiyogenez süreci, aşırı büyüme ile kontrol dışına çıkabilir, bu nedenle </a:t>
            </a:r>
            <a:r>
              <a:rPr lang="tr-TR" sz="2400" b="1" dirty="0"/>
              <a:t>trombospondin-1</a:t>
            </a:r>
            <a:r>
              <a:rPr lang="tr-TR" sz="2400" dirty="0"/>
              <a:t> gibi anjiyogenez inhibitörleri devreye girer.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Bu inhibitörler, anjiyogenezi durdurarak yeni damar oluşumunu sınırlar, ancak tümör çevresindeki </a:t>
            </a:r>
            <a:r>
              <a:rPr lang="tr-TR" sz="2400" dirty="0" err="1"/>
              <a:t>mikroçevre</a:t>
            </a:r>
            <a:r>
              <a:rPr lang="tr-TR" sz="2400" dirty="0"/>
              <a:t> bu kontrol mekanizmasını etkisiz hale getirebilir.</a:t>
            </a:r>
          </a:p>
        </p:txBody>
      </p:sp>
    </p:spTree>
    <p:extLst>
      <p:ext uri="{BB962C8B-B14F-4D97-AF65-F5344CB8AC3E}">
        <p14:creationId xmlns:p14="http://schemas.microsoft.com/office/powerpoint/2010/main" val="2363067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2E7483-F404-493D-DD03-0444F802B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3013590-7DF5-F5D5-9F46-848C25F62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675" y="642594"/>
            <a:ext cx="10296525" cy="5872506"/>
          </a:xfrm>
        </p:spPr>
      </p:pic>
    </p:spTree>
    <p:extLst>
      <p:ext uri="{BB962C8B-B14F-4D97-AF65-F5344CB8AC3E}">
        <p14:creationId xmlns:p14="http://schemas.microsoft.com/office/powerpoint/2010/main" val="805967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2D7620-83F7-3890-3EC4-84D0F9C2E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87" y="1463040"/>
            <a:ext cx="10434638" cy="39319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sz="2800" dirty="0"/>
              <a:t>Özetle;</a:t>
            </a:r>
          </a:p>
          <a:p>
            <a:pPr algn="just">
              <a:lnSpc>
                <a:spcPct val="200000"/>
              </a:lnSpc>
            </a:pPr>
            <a:r>
              <a:rPr lang="tr-TR" sz="2800" dirty="0"/>
              <a:t>Anjiyogenez süreci, tümörlerin kendi besin ve oksijen ihtiyaçlarını karşılamak için yeni damarlar oluşturmasını sağlar. </a:t>
            </a:r>
          </a:p>
          <a:p>
            <a:pPr algn="just">
              <a:lnSpc>
                <a:spcPct val="200000"/>
              </a:lnSpc>
            </a:pPr>
            <a:r>
              <a:rPr lang="tr-TR" sz="2800" dirty="0"/>
              <a:t>Bu mekanizma, HIF-1</a:t>
            </a:r>
            <a:r>
              <a:rPr lang="el-GR" sz="2800" dirty="0"/>
              <a:t>α, </a:t>
            </a:r>
            <a:r>
              <a:rPr lang="tr-TR" sz="2800" dirty="0"/>
              <a:t>VEGF, MMP gibi çeşitli biyomoleküller aracılığıyla gerçekleşir ve tümör büyümesi için elzem bir adımdır. </a:t>
            </a:r>
          </a:p>
          <a:p>
            <a:pPr algn="just">
              <a:lnSpc>
                <a:spcPct val="200000"/>
              </a:lnSpc>
            </a:pPr>
            <a:r>
              <a:rPr lang="tr-TR" sz="2800" dirty="0"/>
              <a:t>Anjiyogenezin kontrol altına alınması, kanser tedavisinde hedeflenen stratejilerden biri olup, bu süreci inhibe etmek tümörün büyümesini yavaşlatabilir veya durdurabilir.</a:t>
            </a:r>
          </a:p>
        </p:txBody>
      </p:sp>
    </p:spTree>
    <p:extLst>
      <p:ext uri="{BB962C8B-B14F-4D97-AF65-F5344CB8AC3E}">
        <p14:creationId xmlns:p14="http://schemas.microsoft.com/office/powerpoint/2010/main" val="1229255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0792E8-8BB1-22E3-E7EF-73F7AD04D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Referanslar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6A6307-6083-05F1-925C-1DACD40DB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https://www.onkolojidoktorum.com/kanser-gelisim-mekanizmalari</a:t>
            </a:r>
          </a:p>
          <a:p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Gürdöl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Figen,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Evin Ademoğlu. "Biyokimya." Gözden Geçirilmiş </a:t>
            </a:r>
            <a:r>
              <a:rPr lang="tr-TR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İkinci baskı. Nobel Tıp Kitapevleri Ltd. Şti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(2013).</a:t>
            </a:r>
          </a:p>
          <a:p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YILMAZ, Zeynep SAĞNAK. "Kolorektal Kanser Metastazının Moleküler Mekanizması ve </a:t>
            </a:r>
            <a:r>
              <a:rPr lang="tr-TR" dirty="0" err="1">
                <a:solidFill>
                  <a:srgbClr val="222222"/>
                </a:solidFill>
                <a:latin typeface="Arial" panose="020B0604020202020204" pitchFamily="34" charset="0"/>
              </a:rPr>
              <a:t>Organotropizm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." </a:t>
            </a:r>
            <a:r>
              <a:rPr lang="tr-TR" i="1" dirty="0">
                <a:solidFill>
                  <a:srgbClr val="222222"/>
                </a:solidFill>
                <a:latin typeface="Arial" panose="020B0604020202020204" pitchFamily="34" charset="0"/>
              </a:rPr>
              <a:t>Kocaeli Tıp Dergisi</a:t>
            </a: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 11.1 (2022): 15-25.</a:t>
            </a:r>
          </a:p>
          <a:p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Yokuş, Beran,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Dilek Ülker Çakır. "Kanser biyokimyası." </a:t>
            </a:r>
            <a:r>
              <a:rPr lang="tr-TR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Dicle Üniversitesi Veteriner Fakültesi Dergisi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 (2012): 7-18</a:t>
            </a:r>
          </a:p>
          <a:p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Onat, Taner, Kaya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Emerk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and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Eser Y.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Sözmen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"İnsan biyokimyası." </a:t>
            </a:r>
            <a:r>
              <a:rPr lang="tr-TR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Palme</a:t>
            </a:r>
            <a:r>
              <a:rPr lang="tr-TR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yayıncılık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659 (2002).</a:t>
            </a:r>
            <a:endParaRPr lang="tr-T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i="1" dirty="0">
                <a:solidFill>
                  <a:srgbClr val="222222"/>
                </a:solidFill>
                <a:latin typeface="Arial" panose="020B0604020202020204" pitchFamily="34" charset="0"/>
                <a:hlinkClick r:id="rId2"/>
              </a:rPr>
              <a:t>https://www.drozdogan.com/karsinogenez-nedir-normal-bir-hucre-nasil-kansere-donusur/</a:t>
            </a:r>
            <a:endParaRPr lang="tr-TR" i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KILIÇ, T., YILDIRIM, Ö.,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ŞAHiN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S., &amp; PAMİR, M. N.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Glial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Tümörlerin </a:t>
            </a:r>
            <a:r>
              <a:rPr lang="tr-T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Anjiogenezi</a:t>
            </a:r>
            <a:r>
              <a:rPr lang="tr-T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4731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328572-FAC8-6A84-3B0D-38C57CC1C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1145858"/>
            <a:ext cx="10058400" cy="502634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/>
              <a:t>Anjiyogenez, dokularda yeni kan damarlarının oluşum sürecidir ve özellikle tümörlerin büyümesi için kritik bir biyolojik mekanizmadır. 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Kanser hücreleri, hızla çoğalmak ve büyümek için oksijen ve besinlere ihtiyaç duyarlar. Ancak tümör belirli bir büyüklüğe ulaştığında, kendi damarlarını oluşturmak zorundadır. </a:t>
            </a:r>
          </a:p>
          <a:p>
            <a:pPr algn="just">
              <a:lnSpc>
                <a:spcPct val="150000"/>
              </a:lnSpc>
            </a:pPr>
            <a:endParaRPr lang="tr-TR" sz="2400" dirty="0"/>
          </a:p>
          <a:p>
            <a:pPr algn="just">
              <a:lnSpc>
                <a:spcPct val="150000"/>
              </a:lnSpc>
            </a:pPr>
            <a:r>
              <a:rPr lang="tr-TR" sz="2400" dirty="0"/>
              <a:t>Bu süreç genel olarak aşağıdaki aşamalarda gerçekleşir:</a:t>
            </a:r>
          </a:p>
        </p:txBody>
      </p:sp>
    </p:spTree>
    <p:extLst>
      <p:ext uri="{BB962C8B-B14F-4D97-AF65-F5344CB8AC3E}">
        <p14:creationId xmlns:p14="http://schemas.microsoft.com/office/powerpoint/2010/main" val="2080251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E6DA91-9A4B-39B5-F3DF-83BFDC16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26D3F74-A92B-1A80-14B6-749336A6B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770583"/>
            <a:ext cx="9020013" cy="5444823"/>
          </a:xfrm>
        </p:spPr>
      </p:pic>
    </p:spTree>
    <p:extLst>
      <p:ext uri="{BB962C8B-B14F-4D97-AF65-F5344CB8AC3E}">
        <p14:creationId xmlns:p14="http://schemas.microsoft.com/office/powerpoint/2010/main" val="1167656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217083-D4D0-99E7-3D77-F38213051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1. Hipoksi (Oksijen Yetersizliği) Sinyali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34F048-50FB-5885-3932-5531ACA56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sz="2400" dirty="0"/>
              <a:t>Tümör büyüdükçe, hücreler oksijen eksikliği (hipoksi) yaşamaya başlar. Hipoksi koşullarında, hücrelerde </a:t>
            </a:r>
            <a:r>
              <a:rPr lang="tr-TR" sz="2400" b="1" dirty="0"/>
              <a:t>HIF-1</a:t>
            </a:r>
            <a:r>
              <a:rPr lang="el-GR" sz="2400" b="1" dirty="0"/>
              <a:t>α</a:t>
            </a:r>
            <a:r>
              <a:rPr lang="el-GR" sz="2400" dirty="0"/>
              <a:t> (</a:t>
            </a:r>
            <a:r>
              <a:rPr lang="tr-TR" sz="2400" dirty="0"/>
              <a:t>Hipoksi İndüklenebilir Faktör 1-alfa) gibi transkripsiyon faktörleri aktif hale gelir.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HIF-1</a:t>
            </a:r>
            <a:r>
              <a:rPr lang="el-GR" sz="2400" dirty="0"/>
              <a:t>α, </a:t>
            </a:r>
            <a:r>
              <a:rPr lang="tr-TR" sz="2400" dirty="0"/>
              <a:t>anjiyogenez için gerekli olan bazı büyüme faktörlerinin üretimini teşvik eder, özellikle </a:t>
            </a:r>
            <a:r>
              <a:rPr lang="tr-TR" sz="2400" b="1" dirty="0"/>
              <a:t>VEGF</a:t>
            </a:r>
            <a:r>
              <a:rPr lang="tr-TR" sz="2400" dirty="0"/>
              <a:t> (Vasküler Endotelyal Büyüme Faktörü) gibi moleküllerin salgılanmasını artırır.</a:t>
            </a:r>
          </a:p>
        </p:txBody>
      </p:sp>
    </p:spTree>
    <p:extLst>
      <p:ext uri="{BB962C8B-B14F-4D97-AF65-F5344CB8AC3E}">
        <p14:creationId xmlns:p14="http://schemas.microsoft.com/office/powerpoint/2010/main" val="2176438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39E2C5-8715-715B-A65C-D6935AB18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2. VEGF ve Diğer Büyüme Faktörlerinin Salgılanması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1520C5-950C-E6E2-9F57-99EF78B01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/>
              <a:t>HIF-1</a:t>
            </a:r>
            <a:r>
              <a:rPr lang="el-GR" sz="2400" dirty="0"/>
              <a:t>α </a:t>
            </a:r>
            <a:r>
              <a:rPr lang="tr-TR" sz="2400" dirty="0"/>
              <a:t>tarafından tetiklenen tümör hücreleri, çevresine VEGF ve </a:t>
            </a:r>
            <a:r>
              <a:rPr lang="tr-TR" sz="2400" b="1" dirty="0"/>
              <a:t>FGF</a:t>
            </a:r>
            <a:r>
              <a:rPr lang="tr-TR" sz="2400" dirty="0"/>
              <a:t> (Fibroblast Büyüme Faktörü) gibi büyüme faktörleri salgılar.</a:t>
            </a:r>
          </a:p>
          <a:p>
            <a:pPr algn="just">
              <a:lnSpc>
                <a:spcPct val="150000"/>
              </a:lnSpc>
            </a:pPr>
            <a:endParaRPr lang="tr-TR" sz="2400" dirty="0"/>
          </a:p>
          <a:p>
            <a:pPr algn="just">
              <a:lnSpc>
                <a:spcPct val="150000"/>
              </a:lnSpc>
            </a:pPr>
            <a:r>
              <a:rPr lang="tr-TR" sz="2400" dirty="0"/>
              <a:t>Bu büyüme faktörleri, çevredeki kan damarlarının endotelyal hücrelerini uyararak yeni damar oluşumu için bir sinyal görevi görür.</a:t>
            </a:r>
          </a:p>
        </p:txBody>
      </p:sp>
    </p:spTree>
    <p:extLst>
      <p:ext uri="{BB962C8B-B14F-4D97-AF65-F5344CB8AC3E}">
        <p14:creationId xmlns:p14="http://schemas.microsoft.com/office/powerpoint/2010/main" val="4089406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4BCCE9-3F41-8DBF-953A-9E1D24065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3. Endotelyal Hücre Aktivasyonu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4DE695-F265-D9E4-A01B-C09F5C82D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/>
              <a:t>VEGF ve diğer büyüme faktörleri, mevcut kan damarlarının endotelyal hücrelerindeki spesifik reseptörlere </a:t>
            </a:r>
            <a:r>
              <a:rPr lang="tr-TR" sz="2400" dirty="0" err="1"/>
              <a:t>bağlanır.Bu</a:t>
            </a:r>
            <a:r>
              <a:rPr lang="tr-TR" sz="2400" dirty="0"/>
              <a:t> bağlanma, endotelyal hücrelerde proliferasyon, migrasyon ve farklılaşma gibi olayları tetikler. 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Endotelyal hücreler, yeni damar oluşumuna başlamak için hareket eder.</a:t>
            </a:r>
          </a:p>
        </p:txBody>
      </p:sp>
    </p:spTree>
    <p:extLst>
      <p:ext uri="{BB962C8B-B14F-4D97-AF65-F5344CB8AC3E}">
        <p14:creationId xmlns:p14="http://schemas.microsoft.com/office/powerpoint/2010/main" val="1017685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4783DF-ACE8-0807-FDED-1D2559D02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FCB02542-A812-140D-64F9-E77152B38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063" y="642594"/>
            <a:ext cx="9906000" cy="5701056"/>
          </a:xfrm>
        </p:spPr>
      </p:pic>
    </p:spTree>
    <p:extLst>
      <p:ext uri="{BB962C8B-B14F-4D97-AF65-F5344CB8AC3E}">
        <p14:creationId xmlns:p14="http://schemas.microsoft.com/office/powerpoint/2010/main" val="3458613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2D479-F9FC-A91D-3EFF-69C9CE0E2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4. Endotelyal Hücre Migrasyonu ve Proliferasyonu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23042D4-E4C1-C758-F2EA-93FE2129A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/>
              <a:t>Endotelyal hücreler, büyüme faktörlerinin etkisiyle tümör bölgesine doğru göç eder ve bölünerek çoğalır.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Bu süreçte </a:t>
            </a:r>
            <a:r>
              <a:rPr lang="tr-TR" sz="2400" b="1" dirty="0"/>
              <a:t>MMP</a:t>
            </a:r>
            <a:r>
              <a:rPr lang="tr-TR" sz="2400" dirty="0"/>
              <a:t> (Matriks </a:t>
            </a:r>
            <a:r>
              <a:rPr lang="tr-TR" sz="2400" dirty="0" err="1"/>
              <a:t>Metalloproteinazlar</a:t>
            </a:r>
            <a:r>
              <a:rPr lang="tr-TR" sz="2400" dirty="0"/>
              <a:t>) gibi enzimler salgılanarak, hücrelerin göç edeceği bölgedeki hücre dışı matriks (ECM) parçalanır ve yeni damarlar için bir yol açılır.</a:t>
            </a:r>
          </a:p>
        </p:txBody>
      </p:sp>
    </p:spTree>
    <p:extLst>
      <p:ext uri="{BB962C8B-B14F-4D97-AF65-F5344CB8AC3E}">
        <p14:creationId xmlns:p14="http://schemas.microsoft.com/office/powerpoint/2010/main" val="1185787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0BD9DE-CD5E-03F6-9956-DF0A2EAE8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5. Lümen Oluşumu ve Farklılaşma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5DCCE7-5EA3-94B5-0973-F943FA3F9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/>
              <a:t>Göç eden endotelyal hücreler bir araya gelerek yeni damarların lümenini oluşturur, yani kan akışına uygun bir boşluk meydana getirir.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Bu yeni damarlar, kan dolaşımına bağlanarak tümörün oksijen ve besin ihtiyaçlarını karşılamaya başlar.</a:t>
            </a:r>
          </a:p>
        </p:txBody>
      </p:sp>
    </p:spTree>
    <p:extLst>
      <p:ext uri="{BB962C8B-B14F-4D97-AF65-F5344CB8AC3E}">
        <p14:creationId xmlns:p14="http://schemas.microsoft.com/office/powerpoint/2010/main" val="25305784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u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Sabun</Template>
  <TotalTime>29</TotalTime>
  <Words>606</Words>
  <Application>Microsoft Macintosh PowerPoint</Application>
  <PresentationFormat>Geniş ekran</PresentationFormat>
  <Paragraphs>41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Garamond</vt:lpstr>
      <vt:lpstr>Sabun</vt:lpstr>
      <vt:lpstr>Kanser biyokimyası</vt:lpstr>
      <vt:lpstr>PowerPoint Sunusu</vt:lpstr>
      <vt:lpstr>PowerPoint Sunusu</vt:lpstr>
      <vt:lpstr>1. Hipoksi (Oksijen Yetersizliği) Sinyali</vt:lpstr>
      <vt:lpstr>2. VEGF ve Diğer Büyüme Faktörlerinin Salgılanması</vt:lpstr>
      <vt:lpstr>3. Endotelyal Hücre Aktivasyonu</vt:lpstr>
      <vt:lpstr>PowerPoint Sunusu</vt:lpstr>
      <vt:lpstr>4. Endotelyal Hücre Migrasyonu ve Proliferasyonu</vt:lpstr>
      <vt:lpstr>5. Lümen Oluşumu ve Farklılaşma</vt:lpstr>
      <vt:lpstr>6. Perisit ve Düz Kas Hücresi Katılımı</vt:lpstr>
      <vt:lpstr>7. Negatif Geri Bildirim ve Anjiyogenezin Kontrolü</vt:lpstr>
      <vt:lpstr>PowerPoint Sunusu</vt:lpstr>
      <vt:lpstr>PowerPoint Sunusu</vt:lpstr>
      <vt:lpstr>Referanslar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15</cp:revision>
  <dcterms:created xsi:type="dcterms:W3CDTF">2024-10-26T22:18:35Z</dcterms:created>
  <dcterms:modified xsi:type="dcterms:W3CDTF">2024-10-26T23:14:50Z</dcterms:modified>
</cp:coreProperties>
</file>