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notesMasterIdLst>
    <p:notesMasterId r:id="rId17"/>
  </p:notesMasterIdLst>
  <p:sldIdLst>
    <p:sldId id="256" r:id="rId2"/>
    <p:sldId id="257" r:id="rId3"/>
    <p:sldId id="259" r:id="rId4"/>
    <p:sldId id="260" r:id="rId5"/>
    <p:sldId id="261" r:id="rId6"/>
    <p:sldId id="262" r:id="rId7"/>
    <p:sldId id="263" r:id="rId8"/>
    <p:sldId id="264" r:id="rId9"/>
    <p:sldId id="258" r:id="rId10"/>
    <p:sldId id="265" r:id="rId11"/>
    <p:sldId id="266" r:id="rId12"/>
    <p:sldId id="267" r:id="rId13"/>
    <p:sldId id="269" r:id="rId14"/>
    <p:sldId id="268"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52"/>
    <p:restoredTop sz="94648"/>
  </p:normalViewPr>
  <p:slideViewPr>
    <p:cSldViewPr snapToGrid="0">
      <p:cViewPr varScale="1">
        <p:scale>
          <a:sx n="95" d="100"/>
          <a:sy n="95" d="100"/>
        </p:scale>
        <p:origin x="184" y="6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FDEE75-8F86-A54E-B8E7-D3D70CF57F6D}" type="datetimeFigureOut">
              <a:rPr lang="tr-TR" smtClean="0"/>
              <a:t>28.10.2024</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6A688F-7896-7B4C-A164-4D8C0F97B4ED}" type="slidenum">
              <a:rPr lang="tr-TR" smtClean="0"/>
              <a:t>‹#›</a:t>
            </a:fld>
            <a:endParaRPr lang="tr-TR"/>
          </a:p>
        </p:txBody>
      </p:sp>
    </p:spTree>
    <p:extLst>
      <p:ext uri="{BB962C8B-B14F-4D97-AF65-F5344CB8AC3E}">
        <p14:creationId xmlns:p14="http://schemas.microsoft.com/office/powerpoint/2010/main" val="11540582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66A688F-7896-7B4C-A164-4D8C0F97B4ED}" type="slidenum">
              <a:rPr lang="tr-TR" smtClean="0"/>
              <a:t>14</a:t>
            </a:fld>
            <a:endParaRPr lang="tr-TR"/>
          </a:p>
        </p:txBody>
      </p:sp>
    </p:spTree>
    <p:extLst>
      <p:ext uri="{BB962C8B-B14F-4D97-AF65-F5344CB8AC3E}">
        <p14:creationId xmlns:p14="http://schemas.microsoft.com/office/powerpoint/2010/main" val="35734134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10/27/24</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10/27/24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10/27/24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10/27/24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10/27/24</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10/27/24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10/27/24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10/27/24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10/27/24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8" name="Date Placeholder 7"/>
          <p:cNvSpPr>
            <a:spLocks noGrp="1"/>
          </p:cNvSpPr>
          <p:nvPr>
            <p:ph type="dt" sz="half" idx="10"/>
          </p:nvPr>
        </p:nvSpPr>
        <p:spPr/>
        <p:txBody>
          <a:bodyPr/>
          <a:lstStyle/>
          <a:p>
            <a:fld id="{1CF131DD-A141-4471-BCF9-C6073EDD7E20}" type="datetimeFigureOut">
              <a:rPr lang="en-US" dirty="0"/>
              <a:t>10/27/24</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10/27/24</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10/27/24</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033EAD-B6DB-55E9-5D98-50C32CB64201}"/>
              </a:ext>
            </a:extLst>
          </p:cNvPr>
          <p:cNvSpPr>
            <a:spLocks noGrp="1"/>
          </p:cNvSpPr>
          <p:nvPr>
            <p:ph type="ctrTitle"/>
          </p:nvPr>
        </p:nvSpPr>
        <p:spPr/>
        <p:txBody>
          <a:bodyPr/>
          <a:lstStyle/>
          <a:p>
            <a:r>
              <a:rPr lang="tr-TR" dirty="0"/>
              <a:t>Kanser biyokimyası</a:t>
            </a:r>
          </a:p>
        </p:txBody>
      </p:sp>
      <p:sp>
        <p:nvSpPr>
          <p:cNvPr id="3" name="Alt Başlık 2">
            <a:extLst>
              <a:ext uri="{FF2B5EF4-FFF2-40B4-BE49-F238E27FC236}">
                <a16:creationId xmlns:a16="http://schemas.microsoft.com/office/drawing/2014/main" id="{C884BAEA-C3A5-D05D-01D2-2BAD06D23BBE}"/>
              </a:ext>
            </a:extLst>
          </p:cNvPr>
          <p:cNvSpPr>
            <a:spLocks noGrp="1"/>
          </p:cNvSpPr>
          <p:nvPr>
            <p:ph type="subTitle" idx="1"/>
          </p:nvPr>
        </p:nvSpPr>
        <p:spPr>
          <a:xfrm>
            <a:off x="2618015" y="4596183"/>
            <a:ext cx="9070848" cy="457201"/>
          </a:xfrm>
        </p:spPr>
        <p:txBody>
          <a:bodyPr/>
          <a:lstStyle/>
          <a:p>
            <a:r>
              <a:rPr lang="tr-TR" b="1" dirty="0"/>
              <a:t>Bağışıklık sistemi ve tümör ilişkisi</a:t>
            </a:r>
          </a:p>
        </p:txBody>
      </p:sp>
    </p:spTree>
    <p:extLst>
      <p:ext uri="{BB962C8B-B14F-4D97-AF65-F5344CB8AC3E}">
        <p14:creationId xmlns:p14="http://schemas.microsoft.com/office/powerpoint/2010/main" val="33588252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29827F-C0F3-BA37-1AFF-F33846DAF460}"/>
              </a:ext>
            </a:extLst>
          </p:cNvPr>
          <p:cNvSpPr>
            <a:spLocks noGrp="1"/>
          </p:cNvSpPr>
          <p:nvPr>
            <p:ph type="title"/>
          </p:nvPr>
        </p:nvSpPr>
        <p:spPr>
          <a:xfrm>
            <a:off x="649941" y="279523"/>
            <a:ext cx="10058400" cy="1371600"/>
          </a:xfrm>
        </p:spPr>
        <p:txBody>
          <a:bodyPr>
            <a:normAutofit/>
          </a:bodyPr>
          <a:lstStyle/>
          <a:p>
            <a:r>
              <a:rPr lang="tr-TR" sz="2800" b="1" dirty="0"/>
              <a:t>Bağışıklık Sistemi ve Tümörle Mücadele</a:t>
            </a:r>
          </a:p>
        </p:txBody>
      </p:sp>
      <p:sp>
        <p:nvSpPr>
          <p:cNvPr id="3" name="İçerik Yer Tutucusu 2">
            <a:extLst>
              <a:ext uri="{FF2B5EF4-FFF2-40B4-BE49-F238E27FC236}">
                <a16:creationId xmlns:a16="http://schemas.microsoft.com/office/drawing/2014/main" id="{31E6F1F3-1242-9AD4-1EA6-2778456A6E0C}"/>
              </a:ext>
            </a:extLst>
          </p:cNvPr>
          <p:cNvSpPr>
            <a:spLocks noGrp="1"/>
          </p:cNvSpPr>
          <p:nvPr>
            <p:ph idx="1"/>
          </p:nvPr>
        </p:nvSpPr>
        <p:spPr>
          <a:xfrm>
            <a:off x="484094" y="1438835"/>
            <a:ext cx="10641106" cy="4908177"/>
          </a:xfrm>
        </p:spPr>
        <p:txBody>
          <a:bodyPr>
            <a:normAutofit/>
          </a:bodyPr>
          <a:lstStyle/>
          <a:p>
            <a:pPr algn="just">
              <a:lnSpc>
                <a:spcPct val="150000"/>
              </a:lnSpc>
            </a:pPr>
            <a:r>
              <a:rPr lang="tr-TR" sz="2400" dirty="0"/>
              <a:t>Bağışıklık sistemi, kanser hücrelerini tanıyıp yok edebilmek için çeşitli mekanizmalara sahiptir. Doğal bağışıklık sistemi bileşenleri olan makrofajlar, doğal öldürücü (NK) hücreler ve </a:t>
            </a:r>
            <a:r>
              <a:rPr lang="tr-TR" sz="2400" dirty="0" err="1"/>
              <a:t>dendritik</a:t>
            </a:r>
            <a:r>
              <a:rPr lang="tr-TR" sz="2400" dirty="0"/>
              <a:t> hücreler, vücuttaki anormal hücreleri tanıyarak onları ortadan kaldırmaya çalışır. </a:t>
            </a:r>
          </a:p>
          <a:p>
            <a:pPr algn="just">
              <a:lnSpc>
                <a:spcPct val="150000"/>
              </a:lnSpc>
            </a:pPr>
            <a:r>
              <a:rPr lang="tr-TR" sz="2400" dirty="0"/>
              <a:t>Öte yandan, adaptif bağışıklık sistemi de, özellikle T hücreleri aracılığıyla, tümör hücrelerine özgü antijenleri tanır ve bu hücreleri hedefleyip yok edebilir.</a:t>
            </a:r>
          </a:p>
          <a:p>
            <a:endParaRPr lang="tr-TR" dirty="0"/>
          </a:p>
        </p:txBody>
      </p:sp>
    </p:spTree>
    <p:extLst>
      <p:ext uri="{BB962C8B-B14F-4D97-AF65-F5344CB8AC3E}">
        <p14:creationId xmlns:p14="http://schemas.microsoft.com/office/powerpoint/2010/main" val="1419771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591BBB8-9245-E7E0-4AA9-77F1B60BB3E7}"/>
              </a:ext>
            </a:extLst>
          </p:cNvPr>
          <p:cNvSpPr>
            <a:spLocks noGrp="1"/>
          </p:cNvSpPr>
          <p:nvPr>
            <p:ph idx="1"/>
          </p:nvPr>
        </p:nvSpPr>
        <p:spPr>
          <a:xfrm>
            <a:off x="609600" y="637391"/>
            <a:ext cx="11102788" cy="3931920"/>
          </a:xfrm>
        </p:spPr>
        <p:txBody>
          <a:bodyPr>
            <a:normAutofit/>
          </a:bodyPr>
          <a:lstStyle/>
          <a:p>
            <a:pPr marL="0" indent="0">
              <a:buNone/>
            </a:pPr>
            <a:r>
              <a:rPr lang="tr-TR" sz="2800" b="1" dirty="0"/>
              <a:t>Tümörlerin Bağışıklık Sisteminden Kaçış Yolları</a:t>
            </a:r>
          </a:p>
          <a:p>
            <a:pPr marL="0" indent="0" algn="just">
              <a:lnSpc>
                <a:spcPct val="150000"/>
              </a:lnSpc>
              <a:buNone/>
            </a:pPr>
            <a:r>
              <a:rPr lang="tr-TR" sz="2400" dirty="0"/>
              <a:t>Bazı tümör hücreleri, bağışıklık sisteminden kaçabilmek için çeşitli savunma stratejileri geliştirmiştir;</a:t>
            </a:r>
          </a:p>
          <a:p>
            <a:pPr marL="0" indent="0" algn="just">
              <a:lnSpc>
                <a:spcPct val="150000"/>
              </a:lnSpc>
              <a:buNone/>
            </a:pPr>
            <a:r>
              <a:rPr lang="tr-TR" sz="2400" b="1" dirty="0"/>
              <a:t>1-Bağışıklık Baskılayıcı Moleküller Üretmek</a:t>
            </a:r>
            <a:r>
              <a:rPr lang="tr-TR" sz="2400" dirty="0"/>
              <a:t>: Tümörler, bağışıklık yanıtını baskılayan moleküller (PD-L1 gibi) üreterek bağışıklık hücrelerinin kendilerini tanımasını zorlaştırır</a:t>
            </a:r>
            <a:r>
              <a:rPr lang="tr-TR" dirty="0"/>
              <a:t>.</a:t>
            </a:r>
          </a:p>
        </p:txBody>
      </p:sp>
      <p:pic>
        <p:nvPicPr>
          <p:cNvPr id="2050" name="Picture 2" descr="Bağışıklık sistemi güçlü olan kanseri yeniyor - Sağlık Haberleri">
            <a:extLst>
              <a:ext uri="{FF2B5EF4-FFF2-40B4-BE49-F238E27FC236}">
                <a16:creationId xmlns:a16="http://schemas.microsoft.com/office/drawing/2014/main" id="{50332642-F40E-A61E-AE77-325E793D84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82789" y="4222376"/>
            <a:ext cx="4598894" cy="22187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5806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75E13AF-6497-78E5-13CE-0FE6637C2A9C}"/>
              </a:ext>
            </a:extLst>
          </p:cNvPr>
          <p:cNvSpPr>
            <a:spLocks noGrp="1"/>
          </p:cNvSpPr>
          <p:nvPr>
            <p:ph idx="1"/>
          </p:nvPr>
        </p:nvSpPr>
        <p:spPr>
          <a:xfrm>
            <a:off x="730623" y="906332"/>
            <a:ext cx="10511117" cy="5265868"/>
          </a:xfrm>
        </p:spPr>
        <p:txBody>
          <a:bodyPr>
            <a:noAutofit/>
          </a:bodyPr>
          <a:lstStyle/>
          <a:p>
            <a:pPr marL="0" indent="0" algn="just">
              <a:lnSpc>
                <a:spcPct val="150000"/>
              </a:lnSpc>
              <a:buNone/>
            </a:pPr>
            <a:r>
              <a:rPr lang="tr-TR" sz="2400" b="1" dirty="0"/>
              <a:t>2-Mikroçevreyi Değiştirme</a:t>
            </a:r>
            <a:r>
              <a:rPr lang="tr-TR" sz="2400" dirty="0"/>
              <a:t>: Tümörler, etraflarındaki </a:t>
            </a:r>
            <a:r>
              <a:rPr lang="tr-TR" sz="2400" dirty="0" err="1"/>
              <a:t>mikroçevreyi</a:t>
            </a:r>
            <a:r>
              <a:rPr lang="tr-TR" sz="2400" dirty="0"/>
              <a:t> bağışıklık yanıtını baskılayacak şekilde değiştirebilir. Örneğin, bağışıklık baskılayıcı hücreleri (regülatör T hücreleri veya M2 makrofajlar gibi) çekerek kendilerini koruma altına alabilirler.</a:t>
            </a:r>
          </a:p>
          <a:p>
            <a:pPr marL="0" indent="0" algn="just">
              <a:lnSpc>
                <a:spcPct val="150000"/>
              </a:lnSpc>
              <a:buNone/>
            </a:pPr>
            <a:endParaRPr lang="tr-TR" sz="2400" dirty="0"/>
          </a:p>
          <a:p>
            <a:pPr marL="0" indent="0" algn="just">
              <a:lnSpc>
                <a:spcPct val="150000"/>
              </a:lnSpc>
              <a:buNone/>
            </a:pPr>
            <a:r>
              <a:rPr lang="tr-TR" sz="2400" b="1" dirty="0"/>
              <a:t>3-Mutasyonlarla Kimlik Gizleme</a:t>
            </a:r>
            <a:r>
              <a:rPr lang="tr-TR" sz="2400" dirty="0"/>
              <a:t>: Kanser hücreleri, sürekli mutasyon geçirerek bağışıklık sisteminin onları tanımasını zorlaştırır. Böylece, kendilerine özgü antijenlerini değiştirip bağışıklık hücrelerinin onlara karşı oluşturduğu yanıtları etkisiz hale getirebilirler</a:t>
            </a:r>
          </a:p>
        </p:txBody>
      </p:sp>
    </p:spTree>
    <p:extLst>
      <p:ext uri="{BB962C8B-B14F-4D97-AF65-F5344CB8AC3E}">
        <p14:creationId xmlns:p14="http://schemas.microsoft.com/office/powerpoint/2010/main" val="1107526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C879457-DA72-4B5C-3239-F9951C6DA2C4}"/>
              </a:ext>
            </a:extLst>
          </p:cNvPr>
          <p:cNvSpPr>
            <a:spLocks noGrp="1"/>
          </p:cNvSpPr>
          <p:nvPr>
            <p:ph type="title"/>
          </p:nvPr>
        </p:nvSpPr>
        <p:spPr/>
        <p:txBody>
          <a:bodyPr/>
          <a:lstStyle/>
          <a:p>
            <a:endParaRPr lang="tr-TR"/>
          </a:p>
        </p:txBody>
      </p:sp>
      <p:pic>
        <p:nvPicPr>
          <p:cNvPr id="9" name="İçerik Yer Tutucusu 8">
            <a:extLst>
              <a:ext uri="{FF2B5EF4-FFF2-40B4-BE49-F238E27FC236}">
                <a16:creationId xmlns:a16="http://schemas.microsoft.com/office/drawing/2014/main" id="{F4B429F8-1BC5-BFD5-B1EF-2BD2D59A35D7}"/>
              </a:ext>
            </a:extLst>
          </p:cNvPr>
          <p:cNvPicPr>
            <a:picLocks noGrp="1" noChangeAspect="1"/>
          </p:cNvPicPr>
          <p:nvPr>
            <p:ph idx="1"/>
          </p:nvPr>
        </p:nvPicPr>
        <p:blipFill>
          <a:blip r:embed="rId2"/>
          <a:stretch>
            <a:fillRect/>
          </a:stretch>
        </p:blipFill>
        <p:spPr>
          <a:xfrm>
            <a:off x="192741" y="200273"/>
            <a:ext cx="11806518" cy="6457453"/>
          </a:xfrm>
        </p:spPr>
      </p:pic>
    </p:spTree>
    <p:extLst>
      <p:ext uri="{BB962C8B-B14F-4D97-AF65-F5344CB8AC3E}">
        <p14:creationId xmlns:p14="http://schemas.microsoft.com/office/powerpoint/2010/main" val="36667848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23FC24-A9AD-6AD4-C87D-761A6E3AB561}"/>
              </a:ext>
            </a:extLst>
          </p:cNvPr>
          <p:cNvSpPr>
            <a:spLocks noGrp="1"/>
          </p:cNvSpPr>
          <p:nvPr>
            <p:ph type="title"/>
          </p:nvPr>
        </p:nvSpPr>
        <p:spPr>
          <a:xfrm>
            <a:off x="1066800" y="642594"/>
            <a:ext cx="10058400" cy="715559"/>
          </a:xfrm>
        </p:spPr>
        <p:txBody>
          <a:bodyPr>
            <a:normAutofit/>
          </a:bodyPr>
          <a:lstStyle/>
          <a:p>
            <a:r>
              <a:rPr lang="tr-TR" sz="2800" b="1" dirty="0"/>
              <a:t>Bağışıklık Sistemi Tabanlı Kanser Tedavileri</a:t>
            </a:r>
          </a:p>
        </p:txBody>
      </p:sp>
      <p:sp>
        <p:nvSpPr>
          <p:cNvPr id="3" name="İçerik Yer Tutucusu 2">
            <a:extLst>
              <a:ext uri="{FF2B5EF4-FFF2-40B4-BE49-F238E27FC236}">
                <a16:creationId xmlns:a16="http://schemas.microsoft.com/office/drawing/2014/main" id="{99AC7D7A-9B7B-1936-294C-AA42FE292D98}"/>
              </a:ext>
            </a:extLst>
          </p:cNvPr>
          <p:cNvSpPr>
            <a:spLocks noGrp="1"/>
          </p:cNvSpPr>
          <p:nvPr>
            <p:ph idx="1"/>
          </p:nvPr>
        </p:nvSpPr>
        <p:spPr>
          <a:xfrm>
            <a:off x="645459" y="1358153"/>
            <a:ext cx="10730753" cy="5338482"/>
          </a:xfrm>
        </p:spPr>
        <p:txBody>
          <a:bodyPr>
            <a:normAutofit fontScale="55000" lnSpcReduction="20000"/>
          </a:bodyPr>
          <a:lstStyle/>
          <a:p>
            <a:pPr algn="just">
              <a:lnSpc>
                <a:spcPct val="170000"/>
              </a:lnSpc>
            </a:pPr>
            <a:r>
              <a:rPr lang="tr-TR" sz="3800" dirty="0"/>
              <a:t>Bu bilgiler doğrultusunda geliştirilen </a:t>
            </a:r>
            <a:r>
              <a:rPr lang="tr-TR" sz="3800" b="1" dirty="0" err="1"/>
              <a:t>immünoterapi</a:t>
            </a:r>
            <a:r>
              <a:rPr lang="tr-TR" sz="3800" dirty="0"/>
              <a:t> adı verilen tedaviler, bağışıklık sisteminin tümörlere karşı daha etkili olmasını sağlamak amacıyla uygulanır. Örneğin, PD-1 ve CTLA-4 inhibitörleri, bağışıklık sisteminin tümörleri daha kolay tanıyıp saldırmasını sağlayan popüler </a:t>
            </a:r>
            <a:r>
              <a:rPr lang="tr-TR" sz="3800" dirty="0" err="1"/>
              <a:t>immünoterapi</a:t>
            </a:r>
            <a:r>
              <a:rPr lang="tr-TR" sz="3800" dirty="0"/>
              <a:t> yöntemleridir. Diğer yöntemler arasında kanser aşıları ve T hücre tedavileri de bulunmaktadır.</a:t>
            </a:r>
          </a:p>
          <a:p>
            <a:pPr algn="just">
              <a:lnSpc>
                <a:spcPct val="170000"/>
              </a:lnSpc>
            </a:pPr>
            <a:r>
              <a:rPr lang="tr-TR" sz="3800" dirty="0"/>
              <a:t>Sonuç olarak, bağışıklık sistemi ve tümör arasındaki ilişki karmaşık bir savaş dengesine dayanır. Tümörler sürekli olarak bağışıklık sisteminden kaçmaya çalışırken, bağışıklık sistemi de bu anormal hücreleri tanımak ve yok etmek için çeşitli stratejiler geliştirir.</a:t>
            </a:r>
          </a:p>
          <a:p>
            <a:endParaRPr lang="tr-TR" dirty="0"/>
          </a:p>
        </p:txBody>
      </p:sp>
    </p:spTree>
    <p:extLst>
      <p:ext uri="{BB962C8B-B14F-4D97-AF65-F5344CB8AC3E}">
        <p14:creationId xmlns:p14="http://schemas.microsoft.com/office/powerpoint/2010/main" val="15529296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5C5AE3-EA70-1396-CCC1-3C3A2B2C5C92}"/>
              </a:ext>
            </a:extLst>
          </p:cNvPr>
          <p:cNvSpPr>
            <a:spLocks noGrp="1"/>
          </p:cNvSpPr>
          <p:nvPr>
            <p:ph type="title"/>
          </p:nvPr>
        </p:nvSpPr>
        <p:spPr/>
        <p:txBody>
          <a:bodyPr/>
          <a:lstStyle/>
          <a:p>
            <a:r>
              <a:rPr lang="tr-TR" dirty="0"/>
              <a:t>Referanslar</a:t>
            </a:r>
          </a:p>
        </p:txBody>
      </p:sp>
      <p:sp>
        <p:nvSpPr>
          <p:cNvPr id="3" name="İçerik Yer Tutucusu 2">
            <a:extLst>
              <a:ext uri="{FF2B5EF4-FFF2-40B4-BE49-F238E27FC236}">
                <a16:creationId xmlns:a16="http://schemas.microsoft.com/office/drawing/2014/main" id="{089F0960-A8BF-12C0-7BA3-F87C5DC9FC8B}"/>
              </a:ext>
            </a:extLst>
          </p:cNvPr>
          <p:cNvSpPr>
            <a:spLocks noGrp="1"/>
          </p:cNvSpPr>
          <p:nvPr>
            <p:ph idx="1"/>
          </p:nvPr>
        </p:nvSpPr>
        <p:spPr>
          <a:xfrm>
            <a:off x="932330" y="1766944"/>
            <a:ext cx="10058400" cy="3931920"/>
          </a:xfrm>
        </p:spPr>
        <p:txBody>
          <a:bodyPr/>
          <a:lstStyle/>
          <a:p>
            <a:endParaRPr lang="tr-TR" dirty="0"/>
          </a:p>
          <a:p>
            <a:r>
              <a:rPr lang="tr-TR" b="0" i="0" dirty="0" err="1">
                <a:solidFill>
                  <a:srgbClr val="222222"/>
                </a:solidFill>
                <a:effectLst/>
                <a:latin typeface="Arial" panose="020B0604020202020204" pitchFamily="34" charset="0"/>
              </a:rPr>
              <a:t>Gürdöl</a:t>
            </a:r>
            <a:r>
              <a:rPr lang="tr-TR" b="0" i="0" dirty="0">
                <a:solidFill>
                  <a:srgbClr val="222222"/>
                </a:solidFill>
                <a:effectLst/>
                <a:latin typeface="Arial" panose="020B0604020202020204" pitchFamily="34" charset="0"/>
              </a:rPr>
              <a:t>, Figen, </a:t>
            </a:r>
            <a:r>
              <a:rPr lang="tr-TR" b="0" i="0" dirty="0" err="1">
                <a:solidFill>
                  <a:srgbClr val="222222"/>
                </a:solidFill>
                <a:effectLst/>
                <a:latin typeface="Arial" panose="020B0604020202020204" pitchFamily="34" charset="0"/>
              </a:rPr>
              <a:t>and</a:t>
            </a:r>
            <a:r>
              <a:rPr lang="tr-TR" b="0" i="0" dirty="0">
                <a:solidFill>
                  <a:srgbClr val="222222"/>
                </a:solidFill>
                <a:effectLst/>
                <a:latin typeface="Arial" panose="020B0604020202020204" pitchFamily="34" charset="0"/>
              </a:rPr>
              <a:t> Evin Ademoğlu. "Biyokimya." Gözden Geçirilmiş </a:t>
            </a:r>
            <a:r>
              <a:rPr lang="tr-TR" b="0" i="1" dirty="0">
                <a:solidFill>
                  <a:srgbClr val="222222"/>
                </a:solidFill>
                <a:effectLst/>
                <a:latin typeface="Arial" panose="020B0604020202020204" pitchFamily="34" charset="0"/>
              </a:rPr>
              <a:t>İkinci baskı. Nobel Tıp Kitapevleri Ltd. Şti</a:t>
            </a:r>
            <a:r>
              <a:rPr lang="tr-TR" b="0" i="0" dirty="0">
                <a:solidFill>
                  <a:srgbClr val="222222"/>
                </a:solidFill>
                <a:effectLst/>
                <a:latin typeface="Arial" panose="020B0604020202020204" pitchFamily="34" charset="0"/>
              </a:rPr>
              <a:t> (2013).</a:t>
            </a:r>
          </a:p>
          <a:p>
            <a:r>
              <a:rPr lang="tr-TR" b="0" i="0" dirty="0">
                <a:solidFill>
                  <a:srgbClr val="222222"/>
                </a:solidFill>
                <a:effectLst/>
                <a:latin typeface="Arial" panose="020B0604020202020204" pitchFamily="34" charset="0"/>
              </a:rPr>
              <a:t>Yokuş, Beran, </a:t>
            </a:r>
            <a:r>
              <a:rPr lang="tr-TR" b="0" i="0" dirty="0" err="1">
                <a:solidFill>
                  <a:srgbClr val="222222"/>
                </a:solidFill>
                <a:effectLst/>
                <a:latin typeface="Arial" panose="020B0604020202020204" pitchFamily="34" charset="0"/>
              </a:rPr>
              <a:t>and</a:t>
            </a:r>
            <a:r>
              <a:rPr lang="tr-TR" b="0" i="0" dirty="0">
                <a:solidFill>
                  <a:srgbClr val="222222"/>
                </a:solidFill>
                <a:effectLst/>
                <a:latin typeface="Arial" panose="020B0604020202020204" pitchFamily="34" charset="0"/>
              </a:rPr>
              <a:t> Dilek Ülker Çakır. "Kanser biyokimyası." </a:t>
            </a:r>
            <a:r>
              <a:rPr lang="tr-TR" b="0" i="1" dirty="0">
                <a:solidFill>
                  <a:srgbClr val="222222"/>
                </a:solidFill>
                <a:effectLst/>
                <a:latin typeface="Arial" panose="020B0604020202020204" pitchFamily="34" charset="0"/>
              </a:rPr>
              <a:t>Dicle Üniversitesi Veteriner Fakültesi Dergisi</a:t>
            </a:r>
            <a:r>
              <a:rPr lang="tr-TR" b="0" i="0" dirty="0">
                <a:solidFill>
                  <a:srgbClr val="222222"/>
                </a:solidFill>
                <a:effectLst/>
                <a:latin typeface="Arial" panose="020B0604020202020204" pitchFamily="34" charset="0"/>
              </a:rPr>
              <a:t> 1 (2012): 7-18</a:t>
            </a:r>
          </a:p>
          <a:p>
            <a:r>
              <a:rPr lang="tr-TR" b="0" i="0" dirty="0">
                <a:solidFill>
                  <a:srgbClr val="222222"/>
                </a:solidFill>
                <a:effectLst/>
                <a:latin typeface="Arial" panose="020B0604020202020204" pitchFamily="34" charset="0"/>
              </a:rPr>
              <a:t>Onat, Taner, Kaya </a:t>
            </a:r>
            <a:r>
              <a:rPr lang="tr-TR" b="0" i="0" dirty="0" err="1">
                <a:solidFill>
                  <a:srgbClr val="222222"/>
                </a:solidFill>
                <a:effectLst/>
                <a:latin typeface="Arial" panose="020B0604020202020204" pitchFamily="34" charset="0"/>
              </a:rPr>
              <a:t>Emerk</a:t>
            </a:r>
            <a:r>
              <a:rPr lang="tr-TR" b="0" i="0" dirty="0">
                <a:solidFill>
                  <a:srgbClr val="222222"/>
                </a:solidFill>
                <a:effectLst/>
                <a:latin typeface="Arial" panose="020B0604020202020204" pitchFamily="34" charset="0"/>
              </a:rPr>
              <a:t>, </a:t>
            </a:r>
            <a:r>
              <a:rPr lang="tr-TR" b="0" i="0" dirty="0" err="1">
                <a:solidFill>
                  <a:srgbClr val="222222"/>
                </a:solidFill>
                <a:effectLst/>
                <a:latin typeface="Arial" panose="020B0604020202020204" pitchFamily="34" charset="0"/>
              </a:rPr>
              <a:t>and</a:t>
            </a:r>
            <a:r>
              <a:rPr lang="tr-TR" b="0" i="0" dirty="0">
                <a:solidFill>
                  <a:srgbClr val="222222"/>
                </a:solidFill>
                <a:effectLst/>
                <a:latin typeface="Arial" panose="020B0604020202020204" pitchFamily="34" charset="0"/>
              </a:rPr>
              <a:t> Eser Y. </a:t>
            </a:r>
            <a:r>
              <a:rPr lang="tr-TR" b="0" i="0" dirty="0" err="1">
                <a:solidFill>
                  <a:srgbClr val="222222"/>
                </a:solidFill>
                <a:effectLst/>
                <a:latin typeface="Arial" panose="020B0604020202020204" pitchFamily="34" charset="0"/>
              </a:rPr>
              <a:t>Sözmen</a:t>
            </a:r>
            <a:r>
              <a:rPr lang="tr-TR" b="0" i="0" dirty="0">
                <a:solidFill>
                  <a:srgbClr val="222222"/>
                </a:solidFill>
                <a:effectLst/>
                <a:latin typeface="Arial" panose="020B0604020202020204" pitchFamily="34" charset="0"/>
              </a:rPr>
              <a:t>. "İnsan biyokimyası." </a:t>
            </a:r>
            <a:r>
              <a:rPr lang="tr-TR" b="0" i="1" dirty="0" err="1">
                <a:solidFill>
                  <a:srgbClr val="222222"/>
                </a:solidFill>
                <a:effectLst/>
                <a:latin typeface="Arial" panose="020B0604020202020204" pitchFamily="34" charset="0"/>
              </a:rPr>
              <a:t>Palme</a:t>
            </a:r>
            <a:r>
              <a:rPr lang="tr-TR" b="0" i="1" dirty="0">
                <a:solidFill>
                  <a:srgbClr val="222222"/>
                </a:solidFill>
                <a:effectLst/>
                <a:latin typeface="Arial" panose="020B0604020202020204" pitchFamily="34" charset="0"/>
              </a:rPr>
              <a:t> yayıncılık</a:t>
            </a:r>
            <a:r>
              <a:rPr lang="tr-TR" b="0" i="0" dirty="0">
                <a:solidFill>
                  <a:srgbClr val="222222"/>
                </a:solidFill>
                <a:effectLst/>
                <a:latin typeface="Arial" panose="020B0604020202020204" pitchFamily="34" charset="0"/>
              </a:rPr>
              <a:t> 659 (2002).</a:t>
            </a:r>
            <a:endParaRPr lang="tr-TR" dirty="0">
              <a:solidFill>
                <a:srgbClr val="222222"/>
              </a:solidFill>
              <a:latin typeface="Arial" panose="020B0604020202020204" pitchFamily="34" charset="0"/>
            </a:endParaRPr>
          </a:p>
          <a:p>
            <a:endParaRPr lang="tr-TR" dirty="0"/>
          </a:p>
        </p:txBody>
      </p:sp>
    </p:spTree>
    <p:extLst>
      <p:ext uri="{BB962C8B-B14F-4D97-AF65-F5344CB8AC3E}">
        <p14:creationId xmlns:p14="http://schemas.microsoft.com/office/powerpoint/2010/main" val="2129364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0796146-A64D-424D-15C6-31A31D3A690B}"/>
              </a:ext>
            </a:extLst>
          </p:cNvPr>
          <p:cNvSpPr>
            <a:spLocks noGrp="1"/>
          </p:cNvSpPr>
          <p:nvPr>
            <p:ph type="title"/>
          </p:nvPr>
        </p:nvSpPr>
        <p:spPr>
          <a:xfrm>
            <a:off x="1066800" y="642594"/>
            <a:ext cx="10058400" cy="859635"/>
          </a:xfrm>
        </p:spPr>
        <p:txBody>
          <a:bodyPr>
            <a:normAutofit/>
          </a:bodyPr>
          <a:lstStyle/>
          <a:p>
            <a:r>
              <a:rPr lang="tr-TR" sz="2800" b="1" dirty="0"/>
              <a:t>BAĞIŞIKLIK SİSTEMİ (İmmün sistem)</a:t>
            </a:r>
          </a:p>
        </p:txBody>
      </p:sp>
      <p:sp>
        <p:nvSpPr>
          <p:cNvPr id="3" name="İçerik Yer Tutucusu 2">
            <a:extLst>
              <a:ext uri="{FF2B5EF4-FFF2-40B4-BE49-F238E27FC236}">
                <a16:creationId xmlns:a16="http://schemas.microsoft.com/office/drawing/2014/main" id="{BE0AB614-22FD-66D1-1F9C-AAB2B0F49772}"/>
              </a:ext>
            </a:extLst>
          </p:cNvPr>
          <p:cNvSpPr>
            <a:spLocks noGrp="1"/>
          </p:cNvSpPr>
          <p:nvPr>
            <p:ph idx="1"/>
          </p:nvPr>
        </p:nvSpPr>
        <p:spPr>
          <a:xfrm>
            <a:off x="698712" y="1072411"/>
            <a:ext cx="10058400" cy="4537166"/>
          </a:xfrm>
        </p:spPr>
        <p:txBody>
          <a:bodyPr>
            <a:normAutofit lnSpcReduction="10000"/>
          </a:bodyPr>
          <a:lstStyle/>
          <a:p>
            <a:pPr algn="just">
              <a:lnSpc>
                <a:spcPct val="150000"/>
              </a:lnSpc>
            </a:pPr>
            <a:endParaRPr lang="tr-TR" sz="2400" dirty="0"/>
          </a:p>
          <a:p>
            <a:pPr algn="just">
              <a:lnSpc>
                <a:spcPct val="150000"/>
              </a:lnSpc>
            </a:pPr>
            <a:r>
              <a:rPr lang="tr-TR" sz="2400" dirty="0"/>
              <a:t>Bağışıklık sistemi, vücudu zararlı organizmalar (bakteriler, virüsler, mantarlar) ve kanser hücreleri gibi yabancı maddelere karşı koruyan karmaşık bir savunma ağıdır. Bu sistem, vücudun enfeksiyonlardan ve hastalıklardan korunmasını sağlar ve ölü veya anormal hücrelerin ortadan kaldırılmasına yardımcı olur. Bağışıklık sistemi, hücresel ve moleküler düzeyde işleyen çeşitli yapı ve süreçlerden oluşur.</a:t>
            </a:r>
          </a:p>
          <a:p>
            <a:endParaRPr lang="tr-TR" dirty="0"/>
          </a:p>
        </p:txBody>
      </p:sp>
    </p:spTree>
    <p:extLst>
      <p:ext uri="{BB962C8B-B14F-4D97-AF65-F5344CB8AC3E}">
        <p14:creationId xmlns:p14="http://schemas.microsoft.com/office/powerpoint/2010/main" val="4154959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0114B1E-E5FC-E230-981A-93FB79285C77}"/>
              </a:ext>
            </a:extLst>
          </p:cNvPr>
          <p:cNvSpPr>
            <a:spLocks noGrp="1"/>
          </p:cNvSpPr>
          <p:nvPr>
            <p:ph type="title"/>
          </p:nvPr>
        </p:nvSpPr>
        <p:spPr>
          <a:xfrm>
            <a:off x="1066800" y="642594"/>
            <a:ext cx="10058400" cy="697108"/>
          </a:xfrm>
        </p:spPr>
        <p:txBody>
          <a:bodyPr>
            <a:normAutofit/>
          </a:bodyPr>
          <a:lstStyle/>
          <a:p>
            <a:r>
              <a:rPr lang="tr-TR" sz="2800" b="1" dirty="0"/>
              <a:t>Bağışıklık Sistemi Bileşenleri</a:t>
            </a:r>
          </a:p>
        </p:txBody>
      </p:sp>
      <p:sp>
        <p:nvSpPr>
          <p:cNvPr id="3" name="İçerik Yer Tutucusu 2">
            <a:extLst>
              <a:ext uri="{FF2B5EF4-FFF2-40B4-BE49-F238E27FC236}">
                <a16:creationId xmlns:a16="http://schemas.microsoft.com/office/drawing/2014/main" id="{D400B9F4-9ADB-062E-A278-6784A71E1042}"/>
              </a:ext>
            </a:extLst>
          </p:cNvPr>
          <p:cNvSpPr>
            <a:spLocks noGrp="1"/>
          </p:cNvSpPr>
          <p:nvPr>
            <p:ph idx="1"/>
          </p:nvPr>
        </p:nvSpPr>
        <p:spPr>
          <a:xfrm>
            <a:off x="376518" y="1339702"/>
            <a:ext cx="6858000" cy="4695338"/>
          </a:xfrm>
        </p:spPr>
        <p:txBody>
          <a:bodyPr>
            <a:normAutofit fontScale="92500"/>
          </a:bodyPr>
          <a:lstStyle/>
          <a:p>
            <a:pPr marL="0" indent="0" algn="just">
              <a:lnSpc>
                <a:spcPct val="150000"/>
              </a:lnSpc>
              <a:buNone/>
            </a:pPr>
            <a:r>
              <a:rPr lang="tr-TR" sz="2400" dirty="0"/>
              <a:t>Bağışıklık sistemi temel olarak iki ana bölümden oluşur: doğuştan gelen (</a:t>
            </a:r>
            <a:r>
              <a:rPr lang="tr-TR" sz="2400" dirty="0" err="1"/>
              <a:t>innate</a:t>
            </a:r>
            <a:r>
              <a:rPr lang="tr-TR" sz="2400" dirty="0"/>
              <a:t>) bağışıklık ve adaptif (kazanılmış) bağışıklık.</a:t>
            </a:r>
          </a:p>
          <a:p>
            <a:pPr marL="0" indent="0" algn="just">
              <a:lnSpc>
                <a:spcPct val="150000"/>
              </a:lnSpc>
              <a:buNone/>
            </a:pPr>
            <a:r>
              <a:rPr lang="tr-TR" sz="2400" b="1" dirty="0"/>
              <a:t>1- Doğuştan Gelen Bağışıklık (</a:t>
            </a:r>
            <a:r>
              <a:rPr lang="tr-TR" sz="2400" b="1" dirty="0" err="1"/>
              <a:t>İnnate</a:t>
            </a:r>
            <a:r>
              <a:rPr lang="tr-TR" sz="2400" b="1" dirty="0"/>
              <a:t> İmmün Sistem):</a:t>
            </a:r>
            <a:endParaRPr lang="tr-TR" sz="2400" dirty="0"/>
          </a:p>
          <a:p>
            <a:pPr algn="just">
              <a:lnSpc>
                <a:spcPct val="150000"/>
              </a:lnSpc>
              <a:buFont typeface="Arial" panose="020B0604020202020204" pitchFamily="34" charset="0"/>
              <a:buChar char="•"/>
            </a:pPr>
            <a:r>
              <a:rPr lang="tr-TR" sz="2400" dirty="0"/>
              <a:t>Doğuştan gelen bağışıklık, doğumdan itibaren mevcut olan hızlı bir savunma sistemidir. Zararlı mikroorganizmalara karşı ilk tepkiyi verir.</a:t>
            </a:r>
          </a:p>
          <a:p>
            <a:pPr algn="just">
              <a:lnSpc>
                <a:spcPct val="150000"/>
              </a:lnSpc>
            </a:pPr>
            <a:endParaRPr lang="tr-TR" sz="2400" dirty="0"/>
          </a:p>
        </p:txBody>
      </p:sp>
      <p:pic>
        <p:nvPicPr>
          <p:cNvPr id="1026" name="Picture 2">
            <a:extLst>
              <a:ext uri="{FF2B5EF4-FFF2-40B4-BE49-F238E27FC236}">
                <a16:creationId xmlns:a16="http://schemas.microsoft.com/office/drawing/2014/main" id="{6F3817AC-7597-BD62-B1E0-03C52F938E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4824" y="1554854"/>
            <a:ext cx="4029636" cy="39987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0158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B52E055-2E7E-51F6-DFDB-16B65627B211}"/>
              </a:ext>
            </a:extLst>
          </p:cNvPr>
          <p:cNvSpPr>
            <a:spLocks noGrp="1"/>
          </p:cNvSpPr>
          <p:nvPr>
            <p:ph idx="1"/>
          </p:nvPr>
        </p:nvSpPr>
        <p:spPr>
          <a:xfrm>
            <a:off x="790354" y="1082394"/>
            <a:ext cx="10058400" cy="4510332"/>
          </a:xfrm>
        </p:spPr>
        <p:txBody>
          <a:bodyPr>
            <a:normAutofit/>
          </a:bodyPr>
          <a:lstStyle/>
          <a:p>
            <a:pPr algn="just">
              <a:lnSpc>
                <a:spcPct val="150000"/>
              </a:lnSpc>
            </a:pPr>
            <a:r>
              <a:rPr lang="tr-TR" sz="2400" dirty="0"/>
              <a:t>Enfeksiyon bölgesinde bulunan ve ilk savunmayı yapan hücreler bu sisteme dahildir. Bu hücreler arasında </a:t>
            </a:r>
            <a:r>
              <a:rPr lang="tr-TR" sz="2400" b="1" dirty="0"/>
              <a:t>makrofajlar</a:t>
            </a:r>
            <a:r>
              <a:rPr lang="tr-TR" sz="2400" dirty="0"/>
              <a:t>, </a:t>
            </a:r>
            <a:r>
              <a:rPr lang="tr-TR" sz="2400" b="1" dirty="0"/>
              <a:t>doğal öldürücü (Natural Killer, NK) hücreler</a:t>
            </a:r>
            <a:r>
              <a:rPr lang="tr-TR" sz="2400" dirty="0"/>
              <a:t>, ve </a:t>
            </a:r>
            <a:r>
              <a:rPr lang="tr-TR" sz="2400" b="1" dirty="0"/>
              <a:t>nötrofiller</a:t>
            </a:r>
            <a:r>
              <a:rPr lang="tr-TR" sz="2400" dirty="0"/>
              <a:t> yer alır.</a:t>
            </a:r>
          </a:p>
          <a:p>
            <a:pPr algn="just">
              <a:lnSpc>
                <a:spcPct val="150000"/>
              </a:lnSpc>
            </a:pPr>
            <a:endParaRPr lang="tr-TR" sz="2400" dirty="0"/>
          </a:p>
          <a:p>
            <a:pPr algn="just">
              <a:lnSpc>
                <a:spcPct val="150000"/>
              </a:lnSpc>
            </a:pPr>
            <a:r>
              <a:rPr lang="tr-TR" sz="2400" dirty="0" err="1"/>
              <a:t>İnnate</a:t>
            </a:r>
            <a:r>
              <a:rPr lang="tr-TR" sz="2400" dirty="0"/>
              <a:t> bağışıklık, patojenleri doğrudan tanıyıp onları ortadan kaldırır ancak belirli bir antijene özgü değildir. Hızlı bir yanıt verir, ancak spesifik değildir.</a:t>
            </a:r>
          </a:p>
        </p:txBody>
      </p:sp>
    </p:spTree>
    <p:extLst>
      <p:ext uri="{BB962C8B-B14F-4D97-AF65-F5344CB8AC3E}">
        <p14:creationId xmlns:p14="http://schemas.microsoft.com/office/powerpoint/2010/main" val="316028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3CAD132-6EB3-274D-0ABA-98362D61A049}"/>
              </a:ext>
            </a:extLst>
          </p:cNvPr>
          <p:cNvSpPr>
            <a:spLocks noGrp="1"/>
          </p:cNvSpPr>
          <p:nvPr>
            <p:ph idx="1"/>
          </p:nvPr>
        </p:nvSpPr>
        <p:spPr>
          <a:xfrm>
            <a:off x="409433" y="491319"/>
            <a:ext cx="11232107" cy="5895833"/>
          </a:xfrm>
        </p:spPr>
        <p:txBody>
          <a:bodyPr>
            <a:normAutofit fontScale="77500" lnSpcReduction="20000"/>
          </a:bodyPr>
          <a:lstStyle/>
          <a:p>
            <a:pPr marL="0" indent="0" algn="just">
              <a:lnSpc>
                <a:spcPct val="150000"/>
              </a:lnSpc>
              <a:buNone/>
            </a:pPr>
            <a:r>
              <a:rPr lang="tr-TR" sz="2800" b="1" dirty="0"/>
              <a:t>2-Adaptif (Kazanılmış) Bağışıklık Sistemi:</a:t>
            </a:r>
            <a:endParaRPr lang="tr-TR" sz="2800" dirty="0"/>
          </a:p>
          <a:p>
            <a:pPr algn="just">
              <a:lnSpc>
                <a:spcPct val="150000"/>
              </a:lnSpc>
              <a:buFont typeface="Arial" panose="020B0604020202020204" pitchFamily="34" charset="0"/>
              <a:buChar char="•"/>
            </a:pPr>
            <a:r>
              <a:rPr lang="tr-TR" sz="2800" dirty="0"/>
              <a:t>Adaptif bağışıklık, belirli patojenlere karşı gelişmiş bir yanıt sağlar. Bu sistem daha yavaş yanıt verir ancak belirli bir patojene özgüdür.</a:t>
            </a:r>
          </a:p>
          <a:p>
            <a:pPr algn="just">
              <a:lnSpc>
                <a:spcPct val="150000"/>
              </a:lnSpc>
              <a:buFont typeface="Arial" panose="020B0604020202020204" pitchFamily="34" charset="0"/>
              <a:buChar char="•"/>
            </a:pPr>
            <a:r>
              <a:rPr lang="tr-TR" sz="2800" dirty="0"/>
              <a:t>Adaptif bağışıklık hücreleri, vücuda giren yabancı antijenleri tanıyarak onları hedef alır ve bağışıklık hafızası oluşturur. Böylece aynı patojenle karşılaşıldığında daha hızlı yanıt verir.</a:t>
            </a:r>
          </a:p>
          <a:p>
            <a:pPr algn="just">
              <a:lnSpc>
                <a:spcPct val="150000"/>
              </a:lnSpc>
              <a:buFont typeface="Arial" panose="020B0604020202020204" pitchFamily="34" charset="0"/>
              <a:buChar char="•"/>
            </a:pPr>
            <a:r>
              <a:rPr lang="tr-TR" sz="2800" dirty="0"/>
              <a:t>Bu sistemin ana hücreleri </a:t>
            </a:r>
            <a:r>
              <a:rPr lang="tr-TR" sz="2800" b="1" dirty="0"/>
              <a:t>B hücreleri</a:t>
            </a:r>
            <a:r>
              <a:rPr lang="tr-TR" sz="2800" dirty="0"/>
              <a:t> ve </a:t>
            </a:r>
            <a:r>
              <a:rPr lang="tr-TR" sz="2800" b="1" dirty="0"/>
              <a:t>T hücreleridir</a:t>
            </a:r>
            <a:r>
              <a:rPr lang="tr-TR" sz="2800" dirty="0"/>
              <a:t>. B hücreleri antikor üretirken, T hücreleri enfekte hücreleri öldürür veya bağışıklık yanıtını düzenler.</a:t>
            </a:r>
          </a:p>
          <a:p>
            <a:pPr algn="just">
              <a:lnSpc>
                <a:spcPct val="150000"/>
              </a:lnSpc>
              <a:buFont typeface="Arial" panose="020B0604020202020204" pitchFamily="34" charset="0"/>
              <a:buChar char="•"/>
            </a:pPr>
            <a:r>
              <a:rPr lang="tr-TR" sz="2800" b="1" dirty="0"/>
              <a:t>Bağışıklık Hafızası</a:t>
            </a:r>
            <a:r>
              <a:rPr lang="tr-TR" sz="2800" dirty="0"/>
              <a:t>: Adaptif bağışıklık, daha önce karşılaşılan patojenleri hafızaya alır ve aynı antijenle tekrar karşılaştığında hızlı bir yanıt verir. Bu özellik, aşılama ile sağlanan korumanın temelidir.</a:t>
            </a:r>
          </a:p>
          <a:p>
            <a:endParaRPr lang="tr-TR" dirty="0"/>
          </a:p>
        </p:txBody>
      </p:sp>
    </p:spTree>
    <p:extLst>
      <p:ext uri="{BB962C8B-B14F-4D97-AF65-F5344CB8AC3E}">
        <p14:creationId xmlns:p14="http://schemas.microsoft.com/office/powerpoint/2010/main" val="1998160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962D8F-277E-02C7-0528-32AF3397FD4B}"/>
              </a:ext>
            </a:extLst>
          </p:cNvPr>
          <p:cNvSpPr>
            <a:spLocks noGrp="1"/>
          </p:cNvSpPr>
          <p:nvPr>
            <p:ph type="title"/>
          </p:nvPr>
        </p:nvSpPr>
        <p:spPr>
          <a:xfrm>
            <a:off x="436728" y="642594"/>
            <a:ext cx="11423176" cy="421931"/>
          </a:xfrm>
        </p:spPr>
        <p:txBody>
          <a:bodyPr>
            <a:normAutofit fontScale="90000"/>
          </a:bodyPr>
          <a:lstStyle/>
          <a:p>
            <a:r>
              <a:rPr lang="tr-TR" sz="2800" b="1" dirty="0"/>
              <a:t>Bağışıklık Sisteminin Çalışma Mekanizması</a:t>
            </a:r>
            <a:br>
              <a:rPr lang="tr-TR" sz="2800" b="1" dirty="0"/>
            </a:br>
            <a:endParaRPr lang="tr-TR" sz="2800" dirty="0"/>
          </a:p>
        </p:txBody>
      </p:sp>
      <p:sp>
        <p:nvSpPr>
          <p:cNvPr id="3" name="İçerik Yer Tutucusu 2">
            <a:extLst>
              <a:ext uri="{FF2B5EF4-FFF2-40B4-BE49-F238E27FC236}">
                <a16:creationId xmlns:a16="http://schemas.microsoft.com/office/drawing/2014/main" id="{62155C44-383A-C4CE-322F-349D7262F4EC}"/>
              </a:ext>
            </a:extLst>
          </p:cNvPr>
          <p:cNvSpPr>
            <a:spLocks noGrp="1"/>
          </p:cNvSpPr>
          <p:nvPr>
            <p:ph idx="1"/>
          </p:nvPr>
        </p:nvSpPr>
        <p:spPr>
          <a:xfrm>
            <a:off x="436728" y="1064525"/>
            <a:ext cx="10793104" cy="5150881"/>
          </a:xfrm>
        </p:spPr>
        <p:txBody>
          <a:bodyPr>
            <a:normAutofit fontScale="92500" lnSpcReduction="10000"/>
          </a:bodyPr>
          <a:lstStyle/>
          <a:p>
            <a:pPr algn="just">
              <a:lnSpc>
                <a:spcPct val="150000"/>
              </a:lnSpc>
            </a:pPr>
            <a:r>
              <a:rPr lang="tr-TR" sz="2400" dirty="0"/>
              <a:t>Bağışıklık sistemi, vücuda giren yabancı maddeleri tanıyarak ve onları etkisiz hale getirerek çalışır:</a:t>
            </a:r>
          </a:p>
          <a:p>
            <a:pPr algn="just">
              <a:lnSpc>
                <a:spcPct val="150000"/>
              </a:lnSpc>
              <a:buFont typeface="+mj-lt"/>
              <a:buAutoNum type="arabicPeriod"/>
            </a:pPr>
            <a:r>
              <a:rPr lang="tr-TR" sz="2400" b="1" dirty="0"/>
              <a:t>Tanıma</a:t>
            </a:r>
            <a:r>
              <a:rPr lang="tr-TR" sz="2400" dirty="0"/>
              <a:t>: Bağışıklık sistemi, antijen adı verilen yabancı maddeleri tanır. Antijenler, mikroorganizmaların yüzeyinde bulunan özgül protein veya moleküllerdir.</a:t>
            </a:r>
          </a:p>
          <a:p>
            <a:pPr algn="just">
              <a:lnSpc>
                <a:spcPct val="150000"/>
              </a:lnSpc>
              <a:buFont typeface="+mj-lt"/>
              <a:buAutoNum type="arabicPeriod"/>
            </a:pPr>
            <a:r>
              <a:rPr lang="tr-TR" sz="2400" b="1" dirty="0"/>
              <a:t>Yanıt</a:t>
            </a:r>
            <a:r>
              <a:rPr lang="tr-TR" sz="2400" dirty="0"/>
              <a:t>: Doğuştan gelen bağışıklık, antijeni hızla tanır ve lokalize bir tepki verir. Adaptif bağışıklık ise B hücrelerinin antikor üretmesi veya T hücrelerinin hücreleri hedef alması gibi spesifik yanıtlar oluşturur.</a:t>
            </a:r>
          </a:p>
          <a:p>
            <a:pPr algn="just">
              <a:lnSpc>
                <a:spcPct val="150000"/>
              </a:lnSpc>
              <a:buFont typeface="+mj-lt"/>
              <a:buAutoNum type="arabicPeriod"/>
            </a:pPr>
            <a:r>
              <a:rPr lang="tr-TR" sz="2400" b="1" dirty="0"/>
              <a:t>Hafıza Oluşturma</a:t>
            </a:r>
            <a:r>
              <a:rPr lang="tr-TR" sz="2400" dirty="0"/>
              <a:t>: Adaptif bağışıklık sistemi, antijenleri tanır ve hafızasında tutar. Böylece aynı patojenle tekrar karşılaştığında hızlı bir yanıt oluşturur.</a:t>
            </a:r>
          </a:p>
          <a:p>
            <a:endParaRPr lang="tr-TR" dirty="0"/>
          </a:p>
        </p:txBody>
      </p:sp>
    </p:spTree>
    <p:extLst>
      <p:ext uri="{BB962C8B-B14F-4D97-AF65-F5344CB8AC3E}">
        <p14:creationId xmlns:p14="http://schemas.microsoft.com/office/powerpoint/2010/main" val="3255030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024303-79AA-7FD9-4B1C-B32297842A2D}"/>
              </a:ext>
            </a:extLst>
          </p:cNvPr>
          <p:cNvSpPr>
            <a:spLocks noGrp="1"/>
          </p:cNvSpPr>
          <p:nvPr>
            <p:ph idx="1"/>
          </p:nvPr>
        </p:nvSpPr>
        <p:spPr>
          <a:xfrm>
            <a:off x="757517" y="744966"/>
            <a:ext cx="10058400" cy="5279315"/>
          </a:xfrm>
        </p:spPr>
        <p:txBody>
          <a:bodyPr>
            <a:normAutofit fontScale="85000" lnSpcReduction="20000"/>
          </a:bodyPr>
          <a:lstStyle/>
          <a:p>
            <a:pPr marL="0" indent="0">
              <a:buNone/>
            </a:pPr>
            <a:r>
              <a:rPr lang="tr-TR" sz="3300" b="1" dirty="0"/>
              <a:t>Bağışıklık Sistemi Hücreleri</a:t>
            </a:r>
          </a:p>
          <a:p>
            <a:pPr marL="0" indent="0">
              <a:buNone/>
            </a:pPr>
            <a:endParaRPr lang="tr-TR" sz="2800" b="1" dirty="0"/>
          </a:p>
          <a:p>
            <a:pPr>
              <a:lnSpc>
                <a:spcPct val="150000"/>
              </a:lnSpc>
              <a:buFont typeface="Arial" panose="020B0604020202020204" pitchFamily="34" charset="0"/>
              <a:buChar char="•"/>
            </a:pPr>
            <a:r>
              <a:rPr lang="tr-TR" sz="2800" b="1" dirty="0"/>
              <a:t>B Hücreleri</a:t>
            </a:r>
            <a:r>
              <a:rPr lang="tr-TR" sz="2800" dirty="0"/>
              <a:t>: Antikor üretirler ve belirli antijenlere karşı savaş açarlar.</a:t>
            </a:r>
          </a:p>
          <a:p>
            <a:pPr>
              <a:lnSpc>
                <a:spcPct val="150000"/>
              </a:lnSpc>
              <a:buFont typeface="Arial" panose="020B0604020202020204" pitchFamily="34" charset="0"/>
              <a:buChar char="•"/>
            </a:pPr>
            <a:r>
              <a:rPr lang="tr-TR" sz="2800" b="1" dirty="0"/>
              <a:t>T Hücreleri</a:t>
            </a:r>
            <a:r>
              <a:rPr lang="tr-TR" sz="2800" dirty="0"/>
              <a:t>: Yardımcı (</a:t>
            </a:r>
            <a:r>
              <a:rPr lang="tr-TR" sz="2800" dirty="0" err="1"/>
              <a:t>helper</a:t>
            </a:r>
            <a:r>
              <a:rPr lang="tr-TR" sz="2800" dirty="0"/>
              <a:t>) T hücreleri bağışıklık yanıtını yönetirken, sitotoksik (katil) T hücreleri enfekte hücreleri yok eder.</a:t>
            </a:r>
          </a:p>
          <a:p>
            <a:pPr>
              <a:lnSpc>
                <a:spcPct val="150000"/>
              </a:lnSpc>
              <a:buFont typeface="Arial" panose="020B0604020202020204" pitchFamily="34" charset="0"/>
              <a:buChar char="•"/>
            </a:pPr>
            <a:r>
              <a:rPr lang="tr-TR" sz="2800" b="1" dirty="0"/>
              <a:t>Makrofajlar ve Nötrofiller</a:t>
            </a:r>
            <a:r>
              <a:rPr lang="tr-TR" sz="2800" dirty="0"/>
              <a:t>: Doğrudan mikroorganizmaları yutarak yok ederler.</a:t>
            </a:r>
          </a:p>
          <a:p>
            <a:pPr>
              <a:lnSpc>
                <a:spcPct val="150000"/>
              </a:lnSpc>
              <a:buFont typeface="Arial" panose="020B0604020202020204" pitchFamily="34" charset="0"/>
              <a:buChar char="•"/>
            </a:pPr>
            <a:r>
              <a:rPr lang="tr-TR" sz="2800" b="1" dirty="0"/>
              <a:t>Doğal Öldürücü (NK) Hücreler</a:t>
            </a:r>
            <a:r>
              <a:rPr lang="tr-TR" sz="2800" dirty="0"/>
              <a:t>: Enfekte hücreleri ve kanser hücrelerini tanıyarak yok ederler.</a:t>
            </a:r>
          </a:p>
          <a:p>
            <a:endParaRPr lang="tr-TR" sz="1600" dirty="0"/>
          </a:p>
        </p:txBody>
      </p:sp>
    </p:spTree>
    <p:extLst>
      <p:ext uri="{BB962C8B-B14F-4D97-AF65-F5344CB8AC3E}">
        <p14:creationId xmlns:p14="http://schemas.microsoft.com/office/powerpoint/2010/main" val="2725143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632678-1619-0590-FBD7-3A8DA07A2A62}"/>
              </a:ext>
            </a:extLst>
          </p:cNvPr>
          <p:cNvSpPr>
            <a:spLocks noGrp="1"/>
          </p:cNvSpPr>
          <p:nvPr>
            <p:ph type="title"/>
          </p:nvPr>
        </p:nvSpPr>
        <p:spPr>
          <a:xfrm>
            <a:off x="623047" y="521570"/>
            <a:ext cx="10058400" cy="1371600"/>
          </a:xfrm>
        </p:spPr>
        <p:txBody>
          <a:bodyPr>
            <a:normAutofit/>
          </a:bodyPr>
          <a:lstStyle/>
          <a:p>
            <a:pPr algn="just"/>
            <a:r>
              <a:rPr lang="tr-TR" sz="2800" b="1" dirty="0"/>
              <a:t>Bağışıklık Sisteminin Sağlıklı Kalması İçin Önemli Faktörler</a:t>
            </a:r>
          </a:p>
        </p:txBody>
      </p:sp>
      <p:sp>
        <p:nvSpPr>
          <p:cNvPr id="3" name="İçerik Yer Tutucusu 2">
            <a:extLst>
              <a:ext uri="{FF2B5EF4-FFF2-40B4-BE49-F238E27FC236}">
                <a16:creationId xmlns:a16="http://schemas.microsoft.com/office/drawing/2014/main" id="{7540FE6E-6CE2-2FA7-EEA3-456C366D6C82}"/>
              </a:ext>
            </a:extLst>
          </p:cNvPr>
          <p:cNvSpPr>
            <a:spLocks noGrp="1"/>
          </p:cNvSpPr>
          <p:nvPr>
            <p:ph idx="1"/>
          </p:nvPr>
        </p:nvSpPr>
        <p:spPr>
          <a:xfrm>
            <a:off x="421341" y="1707776"/>
            <a:ext cx="10945906" cy="4628654"/>
          </a:xfrm>
        </p:spPr>
        <p:txBody>
          <a:bodyPr>
            <a:normAutofit/>
          </a:bodyPr>
          <a:lstStyle/>
          <a:p>
            <a:pPr algn="just">
              <a:lnSpc>
                <a:spcPct val="150000"/>
              </a:lnSpc>
            </a:pPr>
            <a:r>
              <a:rPr lang="tr-TR" sz="2400" dirty="0"/>
              <a:t>Bağışıklık sistemi, stres, beslenme, uyku ve fiziksel aktivite gibi birçok faktörden etkilenir. Dengeli bir yaşam tarzı, bağışıklık sisteminin güçlü kalmasına yardımcı olur. Ayrıca, aşılar bağışıklık sistemine belirli patojenleri tanıtıp hafıza oluşturarak hastalıklardan korunmada büyük rol oynar.</a:t>
            </a:r>
          </a:p>
          <a:p>
            <a:pPr algn="just">
              <a:lnSpc>
                <a:spcPct val="150000"/>
              </a:lnSpc>
            </a:pPr>
            <a:r>
              <a:rPr lang="tr-TR" sz="2400" dirty="0"/>
              <a:t>Sonuç olarak, bağışıklık sistemi vücudu iç ve dış tehditlere karşı koruyan kompleks bir yapıdır ve sağlığımızın korunmasında merkezi bir role sahiptir.</a:t>
            </a:r>
          </a:p>
          <a:p>
            <a:endParaRPr lang="tr-TR" dirty="0"/>
          </a:p>
        </p:txBody>
      </p:sp>
    </p:spTree>
    <p:extLst>
      <p:ext uri="{BB962C8B-B14F-4D97-AF65-F5344CB8AC3E}">
        <p14:creationId xmlns:p14="http://schemas.microsoft.com/office/powerpoint/2010/main" val="1366754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4D27AF1-AE83-E507-42DB-758BDB14C5EE}"/>
              </a:ext>
            </a:extLst>
          </p:cNvPr>
          <p:cNvSpPr>
            <a:spLocks noGrp="1"/>
          </p:cNvSpPr>
          <p:nvPr>
            <p:ph idx="1"/>
          </p:nvPr>
        </p:nvSpPr>
        <p:spPr/>
        <p:txBody>
          <a:bodyPr>
            <a:normAutofit/>
          </a:bodyPr>
          <a:lstStyle/>
          <a:p>
            <a:pPr algn="just">
              <a:lnSpc>
                <a:spcPct val="150000"/>
              </a:lnSpc>
            </a:pPr>
            <a:r>
              <a:rPr lang="tr-TR" sz="2600" dirty="0"/>
              <a:t>Tümörler kontrolsüz şekilde çoğalan anormal hücrelerden oluşur. Bağışıklık sistemi, vücutta bu anormal hücrelerin oluşumunu ve yayılmasını engelleyebilir; ancak bazı durumlarda bu hücreler bağışıklık sistemini aşarak tümör oluşumuna yol açar.</a:t>
            </a:r>
          </a:p>
          <a:p>
            <a:endParaRPr lang="tr-TR" dirty="0"/>
          </a:p>
        </p:txBody>
      </p:sp>
      <p:sp>
        <p:nvSpPr>
          <p:cNvPr id="5" name="Metin kutusu 4">
            <a:extLst>
              <a:ext uri="{FF2B5EF4-FFF2-40B4-BE49-F238E27FC236}">
                <a16:creationId xmlns:a16="http://schemas.microsoft.com/office/drawing/2014/main" id="{491EB1A9-C4EE-1015-B1DA-6E61DB8363F5}"/>
              </a:ext>
            </a:extLst>
          </p:cNvPr>
          <p:cNvSpPr txBox="1"/>
          <p:nvPr/>
        </p:nvSpPr>
        <p:spPr>
          <a:xfrm rot="10800000" flipV="1">
            <a:off x="1268506" y="979291"/>
            <a:ext cx="6979442" cy="523220"/>
          </a:xfrm>
          <a:prstGeom prst="rect">
            <a:avLst/>
          </a:prstGeom>
          <a:noFill/>
        </p:spPr>
        <p:txBody>
          <a:bodyPr wrap="square">
            <a:spAutoFit/>
          </a:bodyPr>
          <a:lstStyle/>
          <a:p>
            <a:r>
              <a:rPr lang="tr-TR" sz="2800" b="1" dirty="0"/>
              <a:t>Bağışıklık sistemi ve tümör</a:t>
            </a:r>
          </a:p>
        </p:txBody>
      </p:sp>
    </p:spTree>
    <p:extLst>
      <p:ext uri="{BB962C8B-B14F-4D97-AF65-F5344CB8AC3E}">
        <p14:creationId xmlns:p14="http://schemas.microsoft.com/office/powerpoint/2010/main" val="39841762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bu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Sabun</Template>
  <TotalTime>748</TotalTime>
  <Words>909</Words>
  <Application>Microsoft Macintosh PowerPoint</Application>
  <PresentationFormat>Geniş ekran</PresentationFormat>
  <Paragraphs>51</Paragraphs>
  <Slides>15</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15</vt:i4>
      </vt:variant>
    </vt:vector>
  </HeadingPairs>
  <TitlesOfParts>
    <vt:vector size="20" baseType="lpstr">
      <vt:lpstr>Arial</vt:lpstr>
      <vt:lpstr>Calibri</vt:lpstr>
      <vt:lpstr>Century Gothic</vt:lpstr>
      <vt:lpstr>Garamond</vt:lpstr>
      <vt:lpstr>Sabun</vt:lpstr>
      <vt:lpstr>Kanser biyokimyası</vt:lpstr>
      <vt:lpstr>BAĞIŞIKLIK SİSTEMİ (İmmün sistem)</vt:lpstr>
      <vt:lpstr>Bağışıklık Sistemi Bileşenleri</vt:lpstr>
      <vt:lpstr>PowerPoint Sunusu</vt:lpstr>
      <vt:lpstr>PowerPoint Sunusu</vt:lpstr>
      <vt:lpstr>Bağışıklık Sisteminin Çalışma Mekanizması </vt:lpstr>
      <vt:lpstr>PowerPoint Sunusu</vt:lpstr>
      <vt:lpstr>Bağışıklık Sisteminin Sağlıklı Kalması İçin Önemli Faktörler</vt:lpstr>
      <vt:lpstr>PowerPoint Sunusu</vt:lpstr>
      <vt:lpstr>Bağışıklık Sistemi ve Tümörle Mücadele</vt:lpstr>
      <vt:lpstr>PowerPoint Sunusu</vt:lpstr>
      <vt:lpstr>PowerPoint Sunusu</vt:lpstr>
      <vt:lpstr>PowerPoint Sunusu</vt:lpstr>
      <vt:lpstr>Bağışıklık Sistemi Tabanlı Kanser Tedavileri</vt:lpstr>
      <vt:lpstr>Referanslar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Microsoft Office User</dc:creator>
  <cp:lastModifiedBy>Microsoft Office User</cp:lastModifiedBy>
  <cp:revision>4</cp:revision>
  <dcterms:created xsi:type="dcterms:W3CDTF">2024-10-27T18:21:09Z</dcterms:created>
  <dcterms:modified xsi:type="dcterms:W3CDTF">2024-10-28T06:49:11Z</dcterms:modified>
</cp:coreProperties>
</file>