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9" r:id="rId4"/>
    <p:sldId id="260" r:id="rId5"/>
    <p:sldId id="264" r:id="rId6"/>
    <p:sldId id="261" r:id="rId7"/>
    <p:sldId id="262" r:id="rId8"/>
    <p:sldId id="265" r:id="rId9"/>
    <p:sldId id="263" r:id="rId10"/>
    <p:sldId id="266" r:id="rId11"/>
    <p:sldId id="267" r:id="rId12"/>
    <p:sldId id="268" r:id="rId13"/>
    <p:sldId id="25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11"/>
    <p:restoredTop sz="94648"/>
  </p:normalViewPr>
  <p:slideViewPr>
    <p:cSldViewPr snapToGrid="0">
      <p:cViewPr varScale="1">
        <p:scale>
          <a:sx n="117" d="100"/>
          <a:sy n="117" d="100"/>
        </p:scale>
        <p:origin x="2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10/28/24</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10/28/24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10/28/24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10/28/24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10/28/24</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10/28/24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10/28/24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10/28/24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10/28/24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8" name="Date Placeholder 7"/>
          <p:cNvSpPr>
            <a:spLocks noGrp="1"/>
          </p:cNvSpPr>
          <p:nvPr>
            <p:ph type="dt" sz="half" idx="10"/>
          </p:nvPr>
        </p:nvSpPr>
        <p:spPr/>
        <p:txBody>
          <a:bodyPr/>
          <a:lstStyle/>
          <a:p>
            <a:fld id="{1CF131DD-A141-4471-BCF9-C6073EDD7E20}" type="datetimeFigureOut">
              <a:rPr lang="en-US" dirty="0"/>
              <a:t>10/28/24</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10/28/24</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10/28/24</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077ADB-6CEA-1EFD-0853-444F236DFEA6}"/>
              </a:ext>
            </a:extLst>
          </p:cNvPr>
          <p:cNvSpPr>
            <a:spLocks noGrp="1"/>
          </p:cNvSpPr>
          <p:nvPr>
            <p:ph type="ctrTitle"/>
          </p:nvPr>
        </p:nvSpPr>
        <p:spPr/>
        <p:txBody>
          <a:bodyPr/>
          <a:lstStyle/>
          <a:p>
            <a:r>
              <a:rPr lang="tr-TR" dirty="0"/>
              <a:t>Kanser biyokimyası</a:t>
            </a:r>
          </a:p>
        </p:txBody>
      </p:sp>
      <p:sp>
        <p:nvSpPr>
          <p:cNvPr id="3" name="Alt Başlık 2">
            <a:extLst>
              <a:ext uri="{FF2B5EF4-FFF2-40B4-BE49-F238E27FC236}">
                <a16:creationId xmlns:a16="http://schemas.microsoft.com/office/drawing/2014/main" id="{DFE8B262-F19D-C478-80D6-7DD7C6C0BF0A}"/>
              </a:ext>
            </a:extLst>
          </p:cNvPr>
          <p:cNvSpPr>
            <a:spLocks noGrp="1"/>
          </p:cNvSpPr>
          <p:nvPr>
            <p:ph type="subTitle" idx="1"/>
          </p:nvPr>
        </p:nvSpPr>
        <p:spPr>
          <a:xfrm>
            <a:off x="2291442" y="4682063"/>
            <a:ext cx="9070848" cy="457201"/>
          </a:xfrm>
        </p:spPr>
        <p:txBody>
          <a:bodyPr/>
          <a:lstStyle/>
          <a:p>
            <a:r>
              <a:rPr lang="tr-TR" b="1" dirty="0"/>
              <a:t>Neoplastik Hastalıklarda Metabolik Değişiklikler</a:t>
            </a:r>
          </a:p>
        </p:txBody>
      </p:sp>
    </p:spTree>
    <p:extLst>
      <p:ext uri="{BB962C8B-B14F-4D97-AF65-F5344CB8AC3E}">
        <p14:creationId xmlns:p14="http://schemas.microsoft.com/office/powerpoint/2010/main" val="2106844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D67A31F-A599-8B6F-32E2-103B0B21E3D2}"/>
              </a:ext>
            </a:extLst>
          </p:cNvPr>
          <p:cNvSpPr>
            <a:spLocks noGrp="1"/>
          </p:cNvSpPr>
          <p:nvPr>
            <p:ph idx="1"/>
          </p:nvPr>
        </p:nvSpPr>
        <p:spPr>
          <a:xfrm>
            <a:off x="526143" y="554445"/>
            <a:ext cx="11139714" cy="5749109"/>
          </a:xfrm>
        </p:spPr>
        <p:txBody>
          <a:bodyPr>
            <a:normAutofit/>
          </a:bodyPr>
          <a:lstStyle/>
          <a:p>
            <a:pPr algn="just">
              <a:lnSpc>
                <a:spcPct val="150000"/>
              </a:lnSpc>
            </a:pPr>
            <a:r>
              <a:rPr lang="tr-TR" sz="2400" b="1" dirty="0" err="1"/>
              <a:t>Glutaminaz</a:t>
            </a:r>
            <a:r>
              <a:rPr lang="tr-TR" sz="2400" b="1" dirty="0"/>
              <a:t> Aktivitesi</a:t>
            </a:r>
            <a:r>
              <a:rPr lang="tr-TR" sz="2400" dirty="0"/>
              <a:t>: Kanser hücrelerinde </a:t>
            </a:r>
            <a:r>
              <a:rPr lang="tr-TR" sz="2400" dirty="0" err="1"/>
              <a:t>glutaminaz</a:t>
            </a:r>
            <a:r>
              <a:rPr lang="tr-TR" sz="2400" dirty="0"/>
              <a:t> enzimi artar, bu da glutaminin glutamat ve ardından </a:t>
            </a:r>
            <a:r>
              <a:rPr lang="el-GR" sz="2400" dirty="0"/>
              <a:t>α-</a:t>
            </a:r>
            <a:r>
              <a:rPr lang="tr-TR" sz="2400" dirty="0" err="1"/>
              <a:t>ketoglutarata</a:t>
            </a:r>
            <a:r>
              <a:rPr lang="tr-TR" sz="2400" dirty="0"/>
              <a:t> dönüşerek enerji üretiminde kullanılması anlamına gelir.</a:t>
            </a:r>
          </a:p>
          <a:p>
            <a:pPr algn="just">
              <a:lnSpc>
                <a:spcPct val="150000"/>
              </a:lnSpc>
            </a:pPr>
            <a:r>
              <a:rPr lang="tr-TR" sz="2400" b="1" dirty="0" err="1"/>
              <a:t>mTOR</a:t>
            </a:r>
            <a:r>
              <a:rPr lang="tr-TR" sz="2400" b="1" dirty="0"/>
              <a:t> ve MYC Aktivasyonu</a:t>
            </a:r>
            <a:r>
              <a:rPr lang="tr-TR" sz="2400" dirty="0"/>
              <a:t>: Glutamin bağımlılığı, </a:t>
            </a:r>
            <a:r>
              <a:rPr lang="tr-TR" sz="2400" dirty="0" err="1"/>
              <a:t>mTOR</a:t>
            </a:r>
            <a:r>
              <a:rPr lang="tr-TR" sz="2400" dirty="0"/>
              <a:t> ve MYC gibi hücre büyümesini destekleyen sinyal yollarını aktive eder.</a:t>
            </a:r>
          </a:p>
          <a:p>
            <a:pPr algn="just">
              <a:lnSpc>
                <a:spcPct val="150000"/>
              </a:lnSpc>
            </a:pPr>
            <a:r>
              <a:rPr lang="tr-TR" sz="2400" b="1" dirty="0"/>
              <a:t>Glutamin Tüketiminin İnhibisyonu</a:t>
            </a:r>
            <a:r>
              <a:rPr lang="tr-TR" sz="2400" dirty="0"/>
              <a:t>: Glutaminin metabolizması kanser tedavisinde potansiyel bir hedef olarak görülmektedir. Glutamin metabolizmasını inhibe eden ilaçlar, kanser hücrelerinin büyümesini engelleyebilir.</a:t>
            </a:r>
          </a:p>
        </p:txBody>
      </p:sp>
    </p:spTree>
    <p:extLst>
      <p:ext uri="{BB962C8B-B14F-4D97-AF65-F5344CB8AC3E}">
        <p14:creationId xmlns:p14="http://schemas.microsoft.com/office/powerpoint/2010/main" val="1933830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951A6FB-940A-9B1A-98EE-F7CD702DF7AB}"/>
              </a:ext>
            </a:extLst>
          </p:cNvPr>
          <p:cNvSpPr>
            <a:spLocks noGrp="1"/>
          </p:cNvSpPr>
          <p:nvPr>
            <p:ph idx="1"/>
          </p:nvPr>
        </p:nvSpPr>
        <p:spPr>
          <a:xfrm>
            <a:off x="529771" y="653143"/>
            <a:ext cx="11132457" cy="6008914"/>
          </a:xfrm>
        </p:spPr>
        <p:txBody>
          <a:bodyPr>
            <a:normAutofit/>
          </a:bodyPr>
          <a:lstStyle/>
          <a:p>
            <a:pPr marL="0" indent="0">
              <a:buNone/>
            </a:pPr>
            <a:r>
              <a:rPr lang="tr-TR" sz="2800" b="1" dirty="0"/>
              <a:t>Lipid Metabolizması ve Yağ Asidi Sentezi</a:t>
            </a:r>
          </a:p>
          <a:p>
            <a:pPr marL="0" indent="0">
              <a:buNone/>
            </a:pPr>
            <a:endParaRPr lang="tr-TR" sz="2800" b="1" dirty="0"/>
          </a:p>
          <a:p>
            <a:pPr algn="just">
              <a:lnSpc>
                <a:spcPct val="150000"/>
              </a:lnSpc>
            </a:pPr>
            <a:r>
              <a:rPr lang="tr-TR" sz="2400" dirty="0"/>
              <a:t>Kanser hücreleri hızlı bölünme ve büyüme sürecinde membran yapısı ve sinyal moleküllerine ihtiyaç duyar. Bu nedenle yağ asidi sentezi ve lipid metabolizmasında değişiklikler meydana gelir. Normal hücrelerde enerji üretiminde yağ asitlerinin oksidasyonu tercih edilirken, kanser hücreleri yeni lipid sentezine yönelir.</a:t>
            </a:r>
          </a:p>
          <a:p>
            <a:pPr algn="just">
              <a:lnSpc>
                <a:spcPct val="150000"/>
              </a:lnSpc>
              <a:buFont typeface="Arial" panose="020B0604020202020204" pitchFamily="34" charset="0"/>
              <a:buChar char="•"/>
            </a:pPr>
            <a:r>
              <a:rPr lang="tr-TR" sz="2400" b="1" dirty="0"/>
              <a:t>Sterol Regülatör Element Bağlayıcı Proteinler (</a:t>
            </a:r>
            <a:r>
              <a:rPr lang="tr-TR" sz="2400" b="1" dirty="0" err="1"/>
              <a:t>SREBP’ler</a:t>
            </a:r>
            <a:r>
              <a:rPr lang="tr-TR" sz="2400" b="1" dirty="0"/>
              <a:t>)</a:t>
            </a:r>
            <a:r>
              <a:rPr lang="tr-TR" sz="2400" dirty="0"/>
              <a:t>: Kanser hücreleri, SREBP aktivitesini artırarak yağ asidi ve kolesterol sentezini hızlandırır.</a:t>
            </a:r>
          </a:p>
          <a:p>
            <a:endParaRPr lang="tr-TR" dirty="0"/>
          </a:p>
        </p:txBody>
      </p:sp>
    </p:spTree>
    <p:extLst>
      <p:ext uri="{BB962C8B-B14F-4D97-AF65-F5344CB8AC3E}">
        <p14:creationId xmlns:p14="http://schemas.microsoft.com/office/powerpoint/2010/main" val="2458389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0461730-F1B5-62D1-E693-DE39C323E792}"/>
              </a:ext>
            </a:extLst>
          </p:cNvPr>
          <p:cNvSpPr>
            <a:spLocks noGrp="1"/>
          </p:cNvSpPr>
          <p:nvPr>
            <p:ph idx="1"/>
          </p:nvPr>
        </p:nvSpPr>
        <p:spPr>
          <a:xfrm>
            <a:off x="765628" y="1087120"/>
            <a:ext cx="10660743" cy="5415279"/>
          </a:xfrm>
        </p:spPr>
        <p:txBody>
          <a:bodyPr>
            <a:normAutofit/>
          </a:bodyPr>
          <a:lstStyle/>
          <a:p>
            <a:pPr algn="just">
              <a:lnSpc>
                <a:spcPct val="150000"/>
              </a:lnSpc>
              <a:buFont typeface="Arial" panose="020B0604020202020204" pitchFamily="34" charset="0"/>
              <a:buChar char="•"/>
            </a:pPr>
            <a:r>
              <a:rPr lang="tr-TR" sz="2400" b="1" dirty="0"/>
              <a:t>Fetuin-A ve Serbest Yağ Asitleri</a:t>
            </a:r>
            <a:r>
              <a:rPr lang="tr-TR" sz="2400" dirty="0"/>
              <a:t>: Kanser hücrelerinde serbest yağ asitleri artar ve bu da hücre büyümesi ve bölünmesi için ek bir kaynak sağlar.</a:t>
            </a:r>
          </a:p>
          <a:p>
            <a:pPr algn="just">
              <a:lnSpc>
                <a:spcPct val="150000"/>
              </a:lnSpc>
              <a:buFont typeface="Arial" panose="020B0604020202020204" pitchFamily="34" charset="0"/>
              <a:buChar char="•"/>
            </a:pPr>
            <a:r>
              <a:rPr lang="tr-TR" sz="2400" b="1" dirty="0"/>
              <a:t>Lipid Damlacıkları</a:t>
            </a:r>
            <a:r>
              <a:rPr lang="tr-TR" sz="2400" dirty="0"/>
              <a:t>: Bazı kanser hücreleri lipid damlacıkları oluşturur, bu da onları çevresel streslere karşı koruyabilir.</a:t>
            </a:r>
          </a:p>
          <a:p>
            <a:pPr algn="just">
              <a:lnSpc>
                <a:spcPct val="150000"/>
              </a:lnSpc>
            </a:pPr>
            <a:r>
              <a:rPr lang="tr-TR" sz="2400" dirty="0"/>
              <a:t>Lipid metabolizması yeniden düzenlemeleri, kanser hücrelerinin enerji rezervlerini artırarak metabolik stresle başa çıkmalarına yardımcı olur.</a:t>
            </a:r>
          </a:p>
          <a:p>
            <a:endParaRPr lang="tr-TR" dirty="0"/>
          </a:p>
        </p:txBody>
      </p:sp>
    </p:spTree>
    <p:extLst>
      <p:ext uri="{BB962C8B-B14F-4D97-AF65-F5344CB8AC3E}">
        <p14:creationId xmlns:p14="http://schemas.microsoft.com/office/powerpoint/2010/main" val="2976863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8911AC-FCF4-E488-8D7C-F5EE9C273205}"/>
              </a:ext>
            </a:extLst>
          </p:cNvPr>
          <p:cNvSpPr>
            <a:spLocks noGrp="1"/>
          </p:cNvSpPr>
          <p:nvPr>
            <p:ph type="title"/>
          </p:nvPr>
        </p:nvSpPr>
        <p:spPr/>
        <p:txBody>
          <a:bodyPr>
            <a:normAutofit/>
          </a:bodyPr>
          <a:lstStyle/>
          <a:p>
            <a:r>
              <a:rPr lang="tr-TR" sz="4000" dirty="0"/>
              <a:t>Referanslar </a:t>
            </a:r>
          </a:p>
        </p:txBody>
      </p:sp>
      <p:sp>
        <p:nvSpPr>
          <p:cNvPr id="3" name="İçerik Yer Tutucusu 2">
            <a:extLst>
              <a:ext uri="{FF2B5EF4-FFF2-40B4-BE49-F238E27FC236}">
                <a16:creationId xmlns:a16="http://schemas.microsoft.com/office/drawing/2014/main" id="{A54A4F32-2B79-8CBB-AC24-05F11733CF35}"/>
              </a:ext>
            </a:extLst>
          </p:cNvPr>
          <p:cNvSpPr>
            <a:spLocks noGrp="1"/>
          </p:cNvSpPr>
          <p:nvPr>
            <p:ph idx="1"/>
          </p:nvPr>
        </p:nvSpPr>
        <p:spPr/>
        <p:txBody>
          <a:bodyPr/>
          <a:lstStyle/>
          <a:p>
            <a:r>
              <a:rPr lang="tr-TR" b="0" i="0" dirty="0">
                <a:solidFill>
                  <a:srgbClr val="222222"/>
                </a:solidFill>
                <a:effectLst/>
                <a:latin typeface="Arial" panose="020B0604020202020204" pitchFamily="34" charset="0"/>
              </a:rPr>
              <a:t>Ada, Saniye, et al. "Kanser Hücre Metabolizması." </a:t>
            </a:r>
            <a:r>
              <a:rPr lang="tr-TR" b="0" i="1" dirty="0">
                <a:solidFill>
                  <a:srgbClr val="222222"/>
                </a:solidFill>
                <a:effectLst/>
                <a:latin typeface="Arial" panose="020B0604020202020204" pitchFamily="34" charset="0"/>
              </a:rPr>
              <a:t>Türkiye Sağlık Enstitüleri Başkanlığı Dergisi</a:t>
            </a:r>
            <a:r>
              <a:rPr lang="tr-TR" b="0" i="0" dirty="0">
                <a:solidFill>
                  <a:srgbClr val="222222"/>
                </a:solidFill>
                <a:effectLst/>
                <a:latin typeface="Arial" panose="020B0604020202020204" pitchFamily="34" charset="0"/>
              </a:rPr>
              <a:t> 4.3 (2021): 66-75.</a:t>
            </a:r>
          </a:p>
          <a:p>
            <a:r>
              <a:rPr lang="tr-TR" b="0" i="0" dirty="0" err="1">
                <a:solidFill>
                  <a:srgbClr val="222222"/>
                </a:solidFill>
                <a:effectLst/>
                <a:latin typeface="Arial" panose="020B0604020202020204" pitchFamily="34" charset="0"/>
              </a:rPr>
              <a:t>Gürdöl</a:t>
            </a:r>
            <a:r>
              <a:rPr lang="tr-TR" b="0" i="0" dirty="0">
                <a:solidFill>
                  <a:srgbClr val="222222"/>
                </a:solidFill>
                <a:effectLst/>
                <a:latin typeface="Arial" panose="020B0604020202020204" pitchFamily="34" charset="0"/>
              </a:rPr>
              <a:t>, Figen, </a:t>
            </a:r>
            <a:r>
              <a:rPr lang="tr-TR" b="0" i="0" dirty="0" err="1">
                <a:solidFill>
                  <a:srgbClr val="222222"/>
                </a:solidFill>
                <a:effectLst/>
                <a:latin typeface="Arial" panose="020B0604020202020204" pitchFamily="34" charset="0"/>
              </a:rPr>
              <a:t>and</a:t>
            </a:r>
            <a:r>
              <a:rPr lang="tr-TR" b="0" i="0" dirty="0">
                <a:solidFill>
                  <a:srgbClr val="222222"/>
                </a:solidFill>
                <a:effectLst/>
                <a:latin typeface="Arial" panose="020B0604020202020204" pitchFamily="34" charset="0"/>
              </a:rPr>
              <a:t> Evin Ademoğlu. "Biyokimya." Gözden Geçirilmiş </a:t>
            </a:r>
            <a:r>
              <a:rPr lang="tr-TR" b="0" i="1" dirty="0">
                <a:solidFill>
                  <a:srgbClr val="222222"/>
                </a:solidFill>
                <a:effectLst/>
                <a:latin typeface="Arial" panose="020B0604020202020204" pitchFamily="34" charset="0"/>
              </a:rPr>
              <a:t>İkinci baskı. Nobel Tıp Kitapevleri Ltd. Şti</a:t>
            </a:r>
            <a:r>
              <a:rPr lang="tr-TR" b="0" i="0" dirty="0">
                <a:solidFill>
                  <a:srgbClr val="222222"/>
                </a:solidFill>
                <a:effectLst/>
                <a:latin typeface="Arial" panose="020B0604020202020204" pitchFamily="34" charset="0"/>
              </a:rPr>
              <a:t> (2013).</a:t>
            </a:r>
          </a:p>
          <a:p>
            <a:r>
              <a:rPr lang="tr-TR" b="0" i="0" dirty="0">
                <a:solidFill>
                  <a:srgbClr val="222222"/>
                </a:solidFill>
                <a:effectLst/>
                <a:latin typeface="Arial" panose="020B0604020202020204" pitchFamily="34" charset="0"/>
              </a:rPr>
              <a:t>Yokuş, Beran, </a:t>
            </a:r>
            <a:r>
              <a:rPr lang="tr-TR" b="0" i="0" dirty="0" err="1">
                <a:solidFill>
                  <a:srgbClr val="222222"/>
                </a:solidFill>
                <a:effectLst/>
                <a:latin typeface="Arial" panose="020B0604020202020204" pitchFamily="34" charset="0"/>
              </a:rPr>
              <a:t>and</a:t>
            </a:r>
            <a:r>
              <a:rPr lang="tr-TR" b="0" i="0" dirty="0">
                <a:solidFill>
                  <a:srgbClr val="222222"/>
                </a:solidFill>
                <a:effectLst/>
                <a:latin typeface="Arial" panose="020B0604020202020204" pitchFamily="34" charset="0"/>
              </a:rPr>
              <a:t> Dilek Ülker Çakır. "Kanser biyokimyası." </a:t>
            </a:r>
            <a:r>
              <a:rPr lang="tr-TR" b="0" i="1" dirty="0">
                <a:solidFill>
                  <a:srgbClr val="222222"/>
                </a:solidFill>
                <a:effectLst/>
                <a:latin typeface="Arial" panose="020B0604020202020204" pitchFamily="34" charset="0"/>
              </a:rPr>
              <a:t>Dicle Üniversitesi Veteriner Fakültesi Dergisi</a:t>
            </a:r>
            <a:r>
              <a:rPr lang="tr-TR" b="0" i="0" dirty="0">
                <a:solidFill>
                  <a:srgbClr val="222222"/>
                </a:solidFill>
                <a:effectLst/>
                <a:latin typeface="Arial" panose="020B0604020202020204" pitchFamily="34" charset="0"/>
              </a:rPr>
              <a:t> 1 (2012): 7-18</a:t>
            </a:r>
          </a:p>
          <a:p>
            <a:r>
              <a:rPr lang="tr-TR" b="0" i="0" dirty="0">
                <a:solidFill>
                  <a:srgbClr val="222222"/>
                </a:solidFill>
                <a:effectLst/>
                <a:latin typeface="Arial" panose="020B0604020202020204" pitchFamily="34" charset="0"/>
              </a:rPr>
              <a:t>Onat, Taner, Kaya </a:t>
            </a:r>
            <a:r>
              <a:rPr lang="tr-TR" b="0" i="0" dirty="0" err="1">
                <a:solidFill>
                  <a:srgbClr val="222222"/>
                </a:solidFill>
                <a:effectLst/>
                <a:latin typeface="Arial" panose="020B0604020202020204" pitchFamily="34" charset="0"/>
              </a:rPr>
              <a:t>Emerk</a:t>
            </a:r>
            <a:r>
              <a:rPr lang="tr-TR" b="0" i="0" dirty="0">
                <a:solidFill>
                  <a:srgbClr val="222222"/>
                </a:solidFill>
                <a:effectLst/>
                <a:latin typeface="Arial" panose="020B0604020202020204" pitchFamily="34" charset="0"/>
              </a:rPr>
              <a:t>, </a:t>
            </a:r>
            <a:r>
              <a:rPr lang="tr-TR" b="0" i="0" dirty="0" err="1">
                <a:solidFill>
                  <a:srgbClr val="222222"/>
                </a:solidFill>
                <a:effectLst/>
                <a:latin typeface="Arial" panose="020B0604020202020204" pitchFamily="34" charset="0"/>
              </a:rPr>
              <a:t>and</a:t>
            </a:r>
            <a:r>
              <a:rPr lang="tr-TR" b="0" i="0" dirty="0">
                <a:solidFill>
                  <a:srgbClr val="222222"/>
                </a:solidFill>
                <a:effectLst/>
                <a:latin typeface="Arial" panose="020B0604020202020204" pitchFamily="34" charset="0"/>
              </a:rPr>
              <a:t> Eser Y. </a:t>
            </a:r>
            <a:r>
              <a:rPr lang="tr-TR" b="0" i="0" dirty="0" err="1">
                <a:solidFill>
                  <a:srgbClr val="222222"/>
                </a:solidFill>
                <a:effectLst/>
                <a:latin typeface="Arial" panose="020B0604020202020204" pitchFamily="34" charset="0"/>
              </a:rPr>
              <a:t>Sözmen</a:t>
            </a:r>
            <a:r>
              <a:rPr lang="tr-TR" b="0" i="0" dirty="0">
                <a:solidFill>
                  <a:srgbClr val="222222"/>
                </a:solidFill>
                <a:effectLst/>
                <a:latin typeface="Arial" panose="020B0604020202020204" pitchFamily="34" charset="0"/>
              </a:rPr>
              <a:t>. "İnsan biyokimyası." </a:t>
            </a:r>
            <a:r>
              <a:rPr lang="tr-TR" b="0" i="1" dirty="0" err="1">
                <a:solidFill>
                  <a:srgbClr val="222222"/>
                </a:solidFill>
                <a:effectLst/>
                <a:latin typeface="Arial" panose="020B0604020202020204" pitchFamily="34" charset="0"/>
              </a:rPr>
              <a:t>Palme</a:t>
            </a:r>
            <a:r>
              <a:rPr lang="tr-TR" b="0" i="1" dirty="0">
                <a:solidFill>
                  <a:srgbClr val="222222"/>
                </a:solidFill>
                <a:effectLst/>
                <a:latin typeface="Arial" panose="020B0604020202020204" pitchFamily="34" charset="0"/>
              </a:rPr>
              <a:t> yayıncılık</a:t>
            </a:r>
            <a:r>
              <a:rPr lang="tr-TR" b="0" i="0" dirty="0">
                <a:solidFill>
                  <a:srgbClr val="222222"/>
                </a:solidFill>
                <a:effectLst/>
                <a:latin typeface="Arial" panose="020B0604020202020204" pitchFamily="34" charset="0"/>
              </a:rPr>
              <a:t> 659 (2002).</a:t>
            </a:r>
            <a:endParaRPr lang="tr-TR" dirty="0">
              <a:solidFill>
                <a:srgbClr val="222222"/>
              </a:solidFill>
              <a:latin typeface="Arial" panose="020B0604020202020204" pitchFamily="34" charset="0"/>
            </a:endParaRPr>
          </a:p>
          <a:p>
            <a:endParaRPr lang="tr-TR" dirty="0"/>
          </a:p>
        </p:txBody>
      </p:sp>
    </p:spTree>
    <p:extLst>
      <p:ext uri="{BB962C8B-B14F-4D97-AF65-F5344CB8AC3E}">
        <p14:creationId xmlns:p14="http://schemas.microsoft.com/office/powerpoint/2010/main" val="2481721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1ABCC7F-2731-1185-8D69-6F0E8BEC02E7}"/>
              </a:ext>
            </a:extLst>
          </p:cNvPr>
          <p:cNvSpPr>
            <a:spLocks noGrp="1"/>
          </p:cNvSpPr>
          <p:nvPr>
            <p:ph idx="1"/>
          </p:nvPr>
        </p:nvSpPr>
        <p:spPr>
          <a:xfrm>
            <a:off x="838200" y="992776"/>
            <a:ext cx="10058400" cy="5473337"/>
          </a:xfrm>
        </p:spPr>
        <p:txBody>
          <a:bodyPr>
            <a:normAutofit/>
          </a:bodyPr>
          <a:lstStyle/>
          <a:p>
            <a:pPr marL="0" indent="0">
              <a:buNone/>
            </a:pPr>
            <a:r>
              <a:rPr lang="tr-TR" sz="3000" b="1" dirty="0"/>
              <a:t>Neoplastik Hastalıklarda Metabolik Değişiklikler</a:t>
            </a:r>
          </a:p>
          <a:p>
            <a:pPr marL="0" indent="0">
              <a:buNone/>
            </a:pPr>
            <a:endParaRPr lang="tr-TR" sz="3000" b="1" dirty="0"/>
          </a:p>
          <a:p>
            <a:pPr algn="just">
              <a:lnSpc>
                <a:spcPct val="150000"/>
              </a:lnSpc>
            </a:pPr>
            <a:r>
              <a:rPr lang="tr-TR" sz="2400" dirty="0"/>
              <a:t>Neoplastik hastalıklar, hücrelerin anormal çoğalmasıyla karakterize edilen ve </a:t>
            </a:r>
            <a:r>
              <a:rPr lang="tr-TR" sz="2400" dirty="0" err="1"/>
              <a:t>malign</a:t>
            </a:r>
            <a:r>
              <a:rPr lang="tr-TR" sz="2400" dirty="0"/>
              <a:t> tümör oluşumuna yol açabilen bir hastalık grubudur. </a:t>
            </a:r>
          </a:p>
          <a:p>
            <a:pPr algn="just">
              <a:lnSpc>
                <a:spcPct val="150000"/>
              </a:lnSpc>
            </a:pPr>
            <a:r>
              <a:rPr lang="tr-TR" sz="2400" dirty="0"/>
              <a:t>Bu hastalıklarda, kanser hücreleri hızla çoğalmak ve hayatta kalmak için enerji ve besin ihtiyacını artırır. Bu durum, hücre metabolizmasında önemli değişikliklere yol açar.</a:t>
            </a:r>
          </a:p>
          <a:p>
            <a:endParaRPr lang="tr-TR" dirty="0"/>
          </a:p>
        </p:txBody>
      </p:sp>
    </p:spTree>
    <p:extLst>
      <p:ext uri="{BB962C8B-B14F-4D97-AF65-F5344CB8AC3E}">
        <p14:creationId xmlns:p14="http://schemas.microsoft.com/office/powerpoint/2010/main" val="3245207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3DB7CBE-CA6F-8FF2-438A-28256ED8AE6B}"/>
              </a:ext>
            </a:extLst>
          </p:cNvPr>
          <p:cNvSpPr>
            <a:spLocks noGrp="1"/>
          </p:cNvSpPr>
          <p:nvPr>
            <p:ph idx="1"/>
          </p:nvPr>
        </p:nvSpPr>
        <p:spPr>
          <a:xfrm>
            <a:off x="802105" y="815740"/>
            <a:ext cx="10058400" cy="5416617"/>
          </a:xfrm>
        </p:spPr>
        <p:txBody>
          <a:bodyPr>
            <a:normAutofit/>
          </a:bodyPr>
          <a:lstStyle/>
          <a:p>
            <a:pPr algn="just">
              <a:lnSpc>
                <a:spcPct val="150000"/>
              </a:lnSpc>
            </a:pPr>
            <a:r>
              <a:rPr lang="tr-TR" sz="2400" dirty="0"/>
              <a:t>Kanser hücrelerinin yaşam döngüsü ve büyümesi, normal hücrelerden oldukça farklıdır. </a:t>
            </a:r>
          </a:p>
          <a:p>
            <a:pPr algn="just">
              <a:lnSpc>
                <a:spcPct val="150000"/>
              </a:lnSpc>
            </a:pPr>
            <a:r>
              <a:rPr lang="tr-TR" sz="2400" dirty="0"/>
              <a:t>Kanser hücreleri, hızlı bölünme gereksinimlerinden dolayı enerji üretiminde değişiklikler yapar ve metabolizmalarını yeniden düzenler. Bu değişiklikler, kanser hücrelerine avantaj sağlar ve onları kemoterapi gibi tedavilere karşı dirençli hale getirebilir. </a:t>
            </a:r>
          </a:p>
          <a:p>
            <a:pPr algn="just">
              <a:lnSpc>
                <a:spcPct val="150000"/>
              </a:lnSpc>
            </a:pPr>
            <a:r>
              <a:rPr lang="tr-TR" sz="2400" dirty="0"/>
              <a:t>Neoplastik hastalıklarda görülen başlıca metabolik değişiklikler arasında Warburg etkisi, glutamin bağımlılığı ve lipid metabolizması yeniden düzenlemeleri öne çıkar.</a:t>
            </a:r>
          </a:p>
        </p:txBody>
      </p:sp>
    </p:spTree>
    <p:extLst>
      <p:ext uri="{BB962C8B-B14F-4D97-AF65-F5344CB8AC3E}">
        <p14:creationId xmlns:p14="http://schemas.microsoft.com/office/powerpoint/2010/main" val="452610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FEF0ED0-106C-F052-4D9D-D54964523C9B}"/>
              </a:ext>
            </a:extLst>
          </p:cNvPr>
          <p:cNvSpPr>
            <a:spLocks noGrp="1"/>
          </p:cNvSpPr>
          <p:nvPr>
            <p:ph idx="1"/>
          </p:nvPr>
        </p:nvSpPr>
        <p:spPr>
          <a:xfrm>
            <a:off x="530772" y="362608"/>
            <a:ext cx="11372193" cy="5849006"/>
          </a:xfrm>
        </p:spPr>
        <p:txBody>
          <a:bodyPr>
            <a:normAutofit fontScale="92500"/>
          </a:bodyPr>
          <a:lstStyle/>
          <a:p>
            <a:pPr marL="0" indent="0">
              <a:lnSpc>
                <a:spcPct val="150000"/>
              </a:lnSpc>
              <a:buNone/>
            </a:pPr>
            <a:r>
              <a:rPr lang="tr-TR" sz="2400" b="1" dirty="0"/>
              <a:t>Warburg Etkisi</a:t>
            </a:r>
          </a:p>
          <a:p>
            <a:pPr algn="just">
              <a:lnSpc>
                <a:spcPct val="150000"/>
              </a:lnSpc>
            </a:pPr>
            <a:r>
              <a:rPr lang="tr-TR" sz="2400" dirty="0"/>
              <a:t>Alman biyokimyacı </a:t>
            </a:r>
            <a:r>
              <a:rPr lang="tr-TR" sz="2400" dirty="0" err="1"/>
              <a:t>Otto</a:t>
            </a:r>
            <a:r>
              <a:rPr lang="tr-TR" sz="2400" dirty="0"/>
              <a:t> Warburg tarafından tanımlanan Warburg etkisi, kanser hücrelerinin oksijen varlığında bile enerjiyi çoğunlukla anaerobik glikolizle üretmesidir. </a:t>
            </a:r>
          </a:p>
          <a:p>
            <a:pPr algn="just">
              <a:lnSpc>
                <a:spcPct val="150000"/>
              </a:lnSpc>
            </a:pPr>
            <a:r>
              <a:rPr lang="tr-TR" sz="2400" dirty="0"/>
              <a:t>Normal hücreler, oksijen varlığında glikoliz sonrası sitrik asit döngüsüne girerek ATP üretir. </a:t>
            </a:r>
          </a:p>
          <a:p>
            <a:pPr algn="just">
              <a:lnSpc>
                <a:spcPct val="150000"/>
              </a:lnSpc>
            </a:pPr>
            <a:r>
              <a:rPr lang="tr-TR" sz="2400" b="1" u="sng" dirty="0">
                <a:solidFill>
                  <a:schemeClr val="tx2">
                    <a:lumMod val="75000"/>
                  </a:schemeClr>
                </a:solidFill>
              </a:rPr>
              <a:t>Ancak kanser hücreleri</a:t>
            </a:r>
            <a:r>
              <a:rPr lang="tr-TR" sz="2400" dirty="0"/>
              <a:t>, yüksek glikoz tüketimine rağmen glikoliz ürününü laktata çevirir ve mitokondriye yönlendirmez. Bu durum enerji üretimini daha az verimli hale getirirken, kanser hücrelerine hızla bölünmesine avantajı sağlar. </a:t>
            </a:r>
          </a:p>
          <a:p>
            <a:pPr algn="just">
              <a:lnSpc>
                <a:spcPct val="150000"/>
              </a:lnSpc>
            </a:pPr>
            <a:r>
              <a:rPr lang="tr-TR" sz="2400" b="1" i="1" dirty="0"/>
              <a:t>Warburg etkisinin başlıca nedenleri;</a:t>
            </a:r>
          </a:p>
          <a:p>
            <a:endParaRPr lang="tr-TR" sz="2200" dirty="0"/>
          </a:p>
        </p:txBody>
      </p:sp>
    </p:spTree>
    <p:extLst>
      <p:ext uri="{BB962C8B-B14F-4D97-AF65-F5344CB8AC3E}">
        <p14:creationId xmlns:p14="http://schemas.microsoft.com/office/powerpoint/2010/main" val="124326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571D9E3-8CBF-A834-9E31-5EC5BA44F1FE}"/>
              </a:ext>
            </a:extLst>
          </p:cNvPr>
          <p:cNvSpPr>
            <a:spLocks noGrp="1"/>
          </p:cNvSpPr>
          <p:nvPr>
            <p:ph idx="1"/>
          </p:nvPr>
        </p:nvSpPr>
        <p:spPr>
          <a:xfrm>
            <a:off x="620232" y="667725"/>
            <a:ext cx="10852298" cy="5486332"/>
          </a:xfrm>
        </p:spPr>
        <p:txBody>
          <a:bodyPr>
            <a:normAutofit/>
          </a:bodyPr>
          <a:lstStyle/>
          <a:p>
            <a:pPr>
              <a:lnSpc>
                <a:spcPct val="200000"/>
              </a:lnSpc>
              <a:buFont typeface="Wingdings" pitchFamily="2" charset="2"/>
              <a:buChar char="ü"/>
            </a:pPr>
            <a:r>
              <a:rPr lang="tr-TR" sz="2400" b="1" dirty="0"/>
              <a:t>Yüksek Enerji İhtiyacı</a:t>
            </a:r>
            <a:r>
              <a:rPr lang="tr-TR" sz="2400" dirty="0"/>
              <a:t>: Kanser hücrelerinin hızlı çoğalması için hızlı bir enerji kaynağına ihtiyaç vardır. Anaerobik glikoliz, oksijen kısıtlı ortamlarda bile hızlı enerji sağlar.</a:t>
            </a:r>
          </a:p>
          <a:p>
            <a:pPr algn="just">
              <a:lnSpc>
                <a:spcPct val="150000"/>
              </a:lnSpc>
              <a:buFont typeface="Wingdings" pitchFamily="2" charset="2"/>
              <a:buChar char="ü"/>
            </a:pPr>
            <a:r>
              <a:rPr lang="tr-TR" sz="2400" b="1" dirty="0"/>
              <a:t>Hipoksi ve HIF-1 Aktivasyonu</a:t>
            </a:r>
            <a:r>
              <a:rPr lang="tr-TR" sz="2400" dirty="0"/>
              <a:t>: Kanser hücreleri oksijenden yoksun kalabilecekleri </a:t>
            </a:r>
            <a:r>
              <a:rPr lang="tr-TR" sz="2400" dirty="0" err="1"/>
              <a:t>mikroçevrelerde</a:t>
            </a:r>
            <a:r>
              <a:rPr lang="tr-TR" sz="2400" dirty="0"/>
              <a:t> büyür. </a:t>
            </a:r>
          </a:p>
          <a:p>
            <a:pPr marL="0" indent="0" algn="just">
              <a:lnSpc>
                <a:spcPct val="150000"/>
              </a:lnSpc>
              <a:buNone/>
            </a:pPr>
            <a:r>
              <a:rPr lang="tr-TR" sz="2400" dirty="0"/>
              <a:t>Bu durum hipoksiye yol açar ve hipoksiye bağlı faktör-1 (HIF-1) aktivasyonu artar, böylece anaerobik glikoliz hızlanır.</a:t>
            </a:r>
          </a:p>
          <a:p>
            <a:pPr>
              <a:lnSpc>
                <a:spcPct val="200000"/>
              </a:lnSpc>
              <a:buFont typeface="Wingdings" pitchFamily="2" charset="2"/>
              <a:buChar char="ü"/>
            </a:pPr>
            <a:endParaRPr lang="tr-TR" sz="2400" dirty="0"/>
          </a:p>
          <a:p>
            <a:pPr>
              <a:lnSpc>
                <a:spcPct val="200000"/>
              </a:lnSpc>
              <a:buFont typeface="Wingdings" pitchFamily="2" charset="2"/>
              <a:buChar char="ü"/>
            </a:pPr>
            <a:endParaRPr lang="tr-TR" sz="2400" dirty="0"/>
          </a:p>
          <a:p>
            <a:pPr>
              <a:lnSpc>
                <a:spcPct val="200000"/>
              </a:lnSpc>
              <a:buFont typeface="Wingdings" pitchFamily="2" charset="2"/>
              <a:buChar char="ü"/>
            </a:pPr>
            <a:endParaRPr lang="tr-TR" sz="2400" dirty="0"/>
          </a:p>
        </p:txBody>
      </p:sp>
    </p:spTree>
    <p:extLst>
      <p:ext uri="{BB962C8B-B14F-4D97-AF65-F5344CB8AC3E}">
        <p14:creationId xmlns:p14="http://schemas.microsoft.com/office/powerpoint/2010/main" val="1068424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D01D897-1E74-E6F4-703C-47B315FE21C5}"/>
              </a:ext>
            </a:extLst>
          </p:cNvPr>
          <p:cNvSpPr>
            <a:spLocks noGrp="1"/>
          </p:cNvSpPr>
          <p:nvPr>
            <p:ph idx="1"/>
          </p:nvPr>
        </p:nvSpPr>
        <p:spPr>
          <a:xfrm>
            <a:off x="791028" y="941977"/>
            <a:ext cx="10058400" cy="5226594"/>
          </a:xfrm>
        </p:spPr>
        <p:txBody>
          <a:bodyPr>
            <a:normAutofit/>
          </a:bodyPr>
          <a:lstStyle/>
          <a:p>
            <a:pPr marL="0" indent="0" algn="just">
              <a:lnSpc>
                <a:spcPct val="150000"/>
              </a:lnSpc>
              <a:buNone/>
            </a:pPr>
            <a:endParaRPr lang="tr-TR" sz="2400" b="1" dirty="0"/>
          </a:p>
          <a:p>
            <a:pPr algn="just">
              <a:lnSpc>
                <a:spcPct val="150000"/>
              </a:lnSpc>
              <a:buFont typeface="Wingdings" pitchFamily="2" charset="2"/>
              <a:buChar char="ü"/>
            </a:pPr>
            <a:r>
              <a:rPr lang="tr-TR" sz="2400" b="1" dirty="0"/>
              <a:t>Mitokondri Disfonksiyonu</a:t>
            </a:r>
            <a:r>
              <a:rPr lang="tr-TR" sz="2400" dirty="0"/>
              <a:t>: Bazı kanser hücrelerinde mitokondriyal fonksiyonlar bozulur, bu da glikolizin ön planda olmasına neden olur.</a:t>
            </a:r>
          </a:p>
          <a:p>
            <a:pPr algn="just">
              <a:lnSpc>
                <a:spcPct val="150000"/>
              </a:lnSpc>
              <a:buFont typeface="Wingdings" pitchFamily="2" charset="2"/>
              <a:buChar char="ü"/>
            </a:pPr>
            <a:r>
              <a:rPr lang="tr-TR" sz="2400" b="1" dirty="0"/>
              <a:t>p53 Mutasyonları</a:t>
            </a:r>
            <a:r>
              <a:rPr lang="tr-TR" sz="2400" dirty="0"/>
              <a:t>: p53 mutasyonları, mitokondri fonksiyonunu düzenleyen mekanizmaların bozulmasına yol açarak glikolizi destekler.</a:t>
            </a:r>
          </a:p>
          <a:p>
            <a:pPr algn="just">
              <a:lnSpc>
                <a:spcPct val="150000"/>
              </a:lnSpc>
              <a:buFont typeface="Wingdings" pitchFamily="2" charset="2"/>
              <a:buChar char="ü"/>
            </a:pPr>
            <a:endParaRPr lang="tr-TR" sz="2400" dirty="0"/>
          </a:p>
          <a:p>
            <a:endParaRPr lang="tr-TR" dirty="0"/>
          </a:p>
        </p:txBody>
      </p:sp>
    </p:spTree>
    <p:extLst>
      <p:ext uri="{BB962C8B-B14F-4D97-AF65-F5344CB8AC3E}">
        <p14:creationId xmlns:p14="http://schemas.microsoft.com/office/powerpoint/2010/main" val="3412224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A27481C-8C5F-B9BF-A317-3588C1840E4B}"/>
              </a:ext>
            </a:extLst>
          </p:cNvPr>
          <p:cNvSpPr>
            <a:spLocks noGrp="1"/>
          </p:cNvSpPr>
          <p:nvPr>
            <p:ph idx="1"/>
          </p:nvPr>
        </p:nvSpPr>
        <p:spPr>
          <a:xfrm>
            <a:off x="420915" y="507999"/>
            <a:ext cx="11030856" cy="6139544"/>
          </a:xfrm>
        </p:spPr>
        <p:txBody>
          <a:bodyPr>
            <a:normAutofit/>
          </a:bodyPr>
          <a:lstStyle/>
          <a:p>
            <a:pPr marL="0" indent="0">
              <a:buNone/>
            </a:pPr>
            <a:r>
              <a:rPr lang="tr-TR" sz="2800" b="1" dirty="0"/>
              <a:t>Glikoz Taşıyıcı Proteinlerin (GLUT) Artışı</a:t>
            </a:r>
          </a:p>
          <a:p>
            <a:pPr marL="0" indent="0" algn="just">
              <a:lnSpc>
                <a:spcPct val="160000"/>
              </a:lnSpc>
              <a:buNone/>
            </a:pPr>
            <a:r>
              <a:rPr lang="tr-TR" sz="2400" dirty="0"/>
              <a:t>Kanser hücreleri, glikozu hücre içine almak için daha fazla glikoz taşıyıcı protein (GLUT) üretir. Özellikle </a:t>
            </a:r>
            <a:r>
              <a:rPr lang="tr-TR" sz="2400" b="1" dirty="0"/>
              <a:t>GLUT1</a:t>
            </a:r>
            <a:r>
              <a:rPr lang="tr-TR" sz="2400" dirty="0"/>
              <a:t> ve </a:t>
            </a:r>
            <a:r>
              <a:rPr lang="tr-TR" sz="2400" b="1" dirty="0"/>
              <a:t>GLUT3</a:t>
            </a:r>
            <a:r>
              <a:rPr lang="tr-TR" sz="2400" dirty="0"/>
              <a:t> kanser hücrelerinde aşırı ifade edilir. Bu durum, hücreye daha fazla glikoz girmesine olanak tanır ve glikoliz sürecini hızlandırır.</a:t>
            </a:r>
          </a:p>
          <a:p>
            <a:pPr marL="0" indent="0">
              <a:buNone/>
            </a:pPr>
            <a:r>
              <a:rPr lang="tr-TR" sz="2800" b="1" dirty="0"/>
              <a:t>Pentoz Fosfat Yolu (PPP)</a:t>
            </a:r>
          </a:p>
          <a:p>
            <a:pPr marL="0" indent="0" algn="just">
              <a:lnSpc>
                <a:spcPct val="150000"/>
              </a:lnSpc>
              <a:buNone/>
            </a:pPr>
            <a:r>
              <a:rPr lang="tr-TR" sz="2400" dirty="0"/>
              <a:t>Kanser hücreleri, nükleotid ve NADPH gibi yapı taşlarını üretmek için pentoz fosfat yolunu (PPP) da kullanır. Bu yol, hücre büyümesi ve DNA sentezi için önemlidir. NADPH, reaktif oksijen türlerini (ROS) dengeleyerek kanser hücrelerini oksidatif hasara karşı korur.</a:t>
            </a:r>
          </a:p>
          <a:p>
            <a:pPr marL="0" indent="0" algn="just">
              <a:lnSpc>
                <a:spcPct val="160000"/>
              </a:lnSpc>
              <a:buNone/>
            </a:pPr>
            <a:endParaRPr lang="tr-TR" sz="2400" dirty="0"/>
          </a:p>
          <a:p>
            <a:pPr marL="0" indent="0">
              <a:buNone/>
            </a:pPr>
            <a:endParaRPr lang="tr-TR" sz="2800" b="1" dirty="0"/>
          </a:p>
        </p:txBody>
      </p:sp>
    </p:spTree>
    <p:extLst>
      <p:ext uri="{BB962C8B-B14F-4D97-AF65-F5344CB8AC3E}">
        <p14:creationId xmlns:p14="http://schemas.microsoft.com/office/powerpoint/2010/main" val="3360321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4C53037-B536-B7F7-19F6-7B710F57D23B}"/>
              </a:ext>
            </a:extLst>
          </p:cNvPr>
          <p:cNvSpPr>
            <a:spLocks noGrp="1"/>
          </p:cNvSpPr>
          <p:nvPr>
            <p:ph idx="1"/>
          </p:nvPr>
        </p:nvSpPr>
        <p:spPr>
          <a:xfrm>
            <a:off x="674913" y="811348"/>
            <a:ext cx="10660743" cy="5386252"/>
          </a:xfrm>
        </p:spPr>
        <p:txBody>
          <a:bodyPr/>
          <a:lstStyle/>
          <a:p>
            <a:pPr marL="0" indent="0" algn="just">
              <a:buNone/>
            </a:pPr>
            <a:r>
              <a:rPr lang="tr-TR" sz="2400" b="1" dirty="0"/>
              <a:t>Laktat Üretimi ve Asidik </a:t>
            </a:r>
            <a:r>
              <a:rPr lang="tr-TR" sz="2400" b="1" dirty="0" err="1"/>
              <a:t>Mikroçevre</a:t>
            </a:r>
            <a:endParaRPr lang="tr-TR" sz="2400" b="1" dirty="0"/>
          </a:p>
          <a:p>
            <a:pPr algn="just">
              <a:lnSpc>
                <a:spcPct val="150000"/>
              </a:lnSpc>
            </a:pPr>
            <a:r>
              <a:rPr lang="tr-TR" sz="2400" dirty="0"/>
              <a:t>Anaerobik glikoliz sonucu laktat üretimi artar ve tümör </a:t>
            </a:r>
            <a:r>
              <a:rPr lang="tr-TR" sz="2400" dirty="0" err="1"/>
              <a:t>mikroçevresinde</a:t>
            </a:r>
            <a:r>
              <a:rPr lang="tr-TR" sz="2400" dirty="0"/>
              <a:t> asidik bir ortam oluşur. Bu asidik ortam:</a:t>
            </a:r>
          </a:p>
          <a:p>
            <a:pPr algn="just">
              <a:lnSpc>
                <a:spcPct val="150000"/>
              </a:lnSpc>
              <a:buFont typeface="Arial" panose="020B0604020202020204" pitchFamily="34" charset="0"/>
              <a:buChar char="•"/>
            </a:pPr>
            <a:r>
              <a:rPr lang="tr-TR" sz="2400" dirty="0"/>
              <a:t>Kanser hücrelerinin çevre dokulara yayılmasına (invazyon) yardımcı olur.</a:t>
            </a:r>
          </a:p>
          <a:p>
            <a:pPr algn="just">
              <a:lnSpc>
                <a:spcPct val="150000"/>
              </a:lnSpc>
              <a:buFont typeface="Arial" panose="020B0604020202020204" pitchFamily="34" charset="0"/>
              <a:buChar char="•"/>
            </a:pPr>
            <a:r>
              <a:rPr lang="tr-TR" sz="2400" dirty="0"/>
              <a:t>Bağışıklık hücrelerinin işlevini baskılayarak kanser hücrelerinin savunmasız kalmasına yol açar.</a:t>
            </a:r>
          </a:p>
          <a:p>
            <a:pPr algn="just">
              <a:lnSpc>
                <a:spcPct val="150000"/>
              </a:lnSpc>
              <a:buFont typeface="Arial" panose="020B0604020202020204" pitchFamily="34" charset="0"/>
              <a:buChar char="•"/>
            </a:pPr>
            <a:r>
              <a:rPr lang="tr-TR" sz="2400" dirty="0"/>
              <a:t>Tümör </a:t>
            </a:r>
            <a:r>
              <a:rPr lang="tr-TR" sz="2400" dirty="0" err="1"/>
              <a:t>mikroçevresinde</a:t>
            </a:r>
            <a:r>
              <a:rPr lang="tr-TR" sz="2400" dirty="0"/>
              <a:t> kan damarlarının oluşumunu destekler (anjiyogenez).</a:t>
            </a:r>
          </a:p>
          <a:p>
            <a:endParaRPr lang="tr-TR" dirty="0"/>
          </a:p>
        </p:txBody>
      </p:sp>
    </p:spTree>
    <p:extLst>
      <p:ext uri="{BB962C8B-B14F-4D97-AF65-F5344CB8AC3E}">
        <p14:creationId xmlns:p14="http://schemas.microsoft.com/office/powerpoint/2010/main" val="3661208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2906ED5-BB56-0DE3-E6ED-DA45A96FB939}"/>
              </a:ext>
            </a:extLst>
          </p:cNvPr>
          <p:cNvSpPr>
            <a:spLocks noGrp="1"/>
          </p:cNvSpPr>
          <p:nvPr>
            <p:ph idx="1"/>
          </p:nvPr>
        </p:nvSpPr>
        <p:spPr>
          <a:xfrm>
            <a:off x="714828" y="782321"/>
            <a:ext cx="10762343" cy="5545908"/>
          </a:xfrm>
        </p:spPr>
        <p:txBody>
          <a:bodyPr>
            <a:normAutofit/>
          </a:bodyPr>
          <a:lstStyle/>
          <a:p>
            <a:pPr marL="0" indent="0" algn="ctr">
              <a:lnSpc>
                <a:spcPct val="150000"/>
              </a:lnSpc>
              <a:buNone/>
            </a:pPr>
            <a:r>
              <a:rPr lang="tr-TR" sz="2400" b="1" i="1" dirty="0">
                <a:solidFill>
                  <a:schemeClr val="tx2">
                    <a:lumMod val="75000"/>
                  </a:schemeClr>
                </a:solidFill>
              </a:rPr>
              <a:t>Warburg etkisi, kanser hücrelerinin ihtiyaç duyduğu yapı taşlarının (nükleotit, amino asit ve lipidler) üretimini de hızlandırır</a:t>
            </a:r>
            <a:r>
              <a:rPr lang="tr-TR" sz="1800" dirty="0"/>
              <a:t>.</a:t>
            </a:r>
          </a:p>
          <a:p>
            <a:pPr marL="0" indent="0" algn="just">
              <a:lnSpc>
                <a:spcPct val="150000"/>
              </a:lnSpc>
              <a:buNone/>
            </a:pPr>
            <a:r>
              <a:rPr lang="tr-TR" sz="2600" b="1" dirty="0"/>
              <a:t>Glutamin Bağımlılığı</a:t>
            </a:r>
          </a:p>
          <a:p>
            <a:pPr algn="just">
              <a:lnSpc>
                <a:spcPct val="150000"/>
              </a:lnSpc>
            </a:pPr>
            <a:r>
              <a:rPr lang="tr-TR" sz="2600" dirty="0"/>
              <a:t>Kanser hücreleri, yalnızca glikoza bağımlı değildir; aynı zamanda hızla büyüyebilmek için glutamin gibi amino asitlere de ihtiyaç duyarlar. Glutamin, karbon ve azot kaynağı olarak kullanılır ve enerji üretimi, DNA ve protein sentezi için gereklidir. Glutamin bağımlılığının önemli noktaları:</a:t>
            </a:r>
          </a:p>
          <a:p>
            <a:pPr>
              <a:lnSpc>
                <a:spcPct val="150000"/>
              </a:lnSpc>
            </a:pPr>
            <a:endParaRPr lang="tr-TR" sz="1800" dirty="0"/>
          </a:p>
        </p:txBody>
      </p:sp>
    </p:spTree>
    <p:extLst>
      <p:ext uri="{BB962C8B-B14F-4D97-AF65-F5344CB8AC3E}">
        <p14:creationId xmlns:p14="http://schemas.microsoft.com/office/powerpoint/2010/main" val="5481178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bu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Sabun</Template>
  <TotalTime>64</TotalTime>
  <Words>809</Words>
  <Application>Microsoft Macintosh PowerPoint</Application>
  <PresentationFormat>Geniş ekran</PresentationFormat>
  <Paragraphs>48</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Century Gothic</vt:lpstr>
      <vt:lpstr>Garamond</vt:lpstr>
      <vt:lpstr>Wingdings</vt:lpstr>
      <vt:lpstr>Sabun</vt:lpstr>
      <vt:lpstr>Kanser biyokimyası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Referanslar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Microsoft Office User</dc:creator>
  <cp:lastModifiedBy>Microsoft Office User</cp:lastModifiedBy>
  <cp:revision>7</cp:revision>
  <dcterms:created xsi:type="dcterms:W3CDTF">2024-10-28T07:07:54Z</dcterms:created>
  <dcterms:modified xsi:type="dcterms:W3CDTF">2024-10-28T08:13:19Z</dcterms:modified>
</cp:coreProperties>
</file>