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48"/>
  </p:normalViewPr>
  <p:slideViewPr>
    <p:cSldViewPr snapToGrid="0">
      <p:cViewPr varScale="1">
        <p:scale>
          <a:sx n="117" d="100"/>
          <a:sy n="117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EC373-1CF7-EF47-954A-F6F9E427F27A}" type="datetimeFigureOut">
              <a:rPr lang="tr-TR" smtClean="0"/>
              <a:t>29.10.2024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26411-82C8-D144-A2FA-F70CECB585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59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26411-82C8-D144-A2FA-F70CECB585D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90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8B7FF4-7FFF-A7D9-EA0E-9B936BF5E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KANSER BİYOKİMYASI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934436-72B5-A81D-BC7E-76C5F7313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1152" y="4672383"/>
            <a:ext cx="9070848" cy="457201"/>
          </a:xfrm>
        </p:spPr>
        <p:txBody>
          <a:bodyPr>
            <a:normAutofit/>
          </a:bodyPr>
          <a:lstStyle/>
          <a:p>
            <a:r>
              <a:rPr lang="tr-TR" sz="1800" b="1" dirty="0" err="1"/>
              <a:t>Metalloproteinazlar</a:t>
            </a:r>
            <a:endParaRPr lang="tr-TR" sz="1800" b="1" dirty="0"/>
          </a:p>
        </p:txBody>
      </p:sp>
    </p:spTree>
    <p:extLst>
      <p:ext uri="{BB962C8B-B14F-4D97-AF65-F5344CB8AC3E}">
        <p14:creationId xmlns:p14="http://schemas.microsoft.com/office/powerpoint/2010/main" val="809143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75BA3C-068F-49BB-FB3D-4E25DFB2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D8C490-83C5-89D7-8D3E-3AE6E89AD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2400" b="1" dirty="0"/>
              <a:t>Kardiyovasküler Hastalıklar</a:t>
            </a:r>
            <a:r>
              <a:rPr lang="tr-TR" sz="2400" dirty="0"/>
              <a:t>: </a:t>
            </a:r>
            <a:r>
              <a:rPr lang="tr-TR" sz="2400" dirty="0" err="1"/>
              <a:t>MMP’ler</a:t>
            </a:r>
            <a:r>
              <a:rPr lang="tr-TR" sz="2400" dirty="0"/>
              <a:t>, damarların elastikiyetini korumada ve arterlerde oluşan plakların yıkımında rol alır. Ancak, kontrolsüz MMP aktivitesi, plakların parçalanmasına ve damar hasarına yol açarak kalp krizi ve felç riskini artırabilir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085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02F729-C6A6-D288-DAA2-4444DD39A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1C3690-E2F1-AF1C-6CDC-472066108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Öncel, Müfide. "Matriks </a:t>
            </a:r>
            <a:r>
              <a:rPr lang="tr-T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Metalloproteinazlar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ve Kanser."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Eur J Basic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Sci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2.3 (2012): 91-100.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Reel, Buket. "Matriks </a:t>
            </a:r>
            <a:r>
              <a:rPr lang="tr-T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metalloproteinaz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enzimleri ve ateroskleroz." 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Turkiye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Klinikleri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26.5 (2006): 527-537.</a:t>
            </a:r>
            <a:endParaRPr lang="tr-T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tr-T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(2013).</a:t>
            </a:r>
          </a:p>
          <a:p>
            <a:endParaRPr lang="tr-T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072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51118-1157-C3BF-FE43-7F000035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22960"/>
            <a:ext cx="10058400" cy="859635"/>
          </a:xfrm>
        </p:spPr>
        <p:txBody>
          <a:bodyPr>
            <a:normAutofit/>
          </a:bodyPr>
          <a:lstStyle/>
          <a:p>
            <a:r>
              <a:rPr lang="tr-TR" sz="3600" b="1" dirty="0" err="1">
                <a:solidFill>
                  <a:schemeClr val="tx2">
                    <a:lumMod val="75000"/>
                  </a:schemeClr>
                </a:solidFill>
              </a:rPr>
              <a:t>Metalloproteinazlar</a:t>
            </a:r>
            <a:endParaRPr lang="tr-T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4550E2-EB6D-1775-96B9-EF2A856B5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713" y="1464881"/>
            <a:ext cx="10820401" cy="47399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Metalloproteinazlar</a:t>
            </a:r>
            <a:r>
              <a:rPr lang="tr-TR" sz="2400" dirty="0"/>
              <a:t> (</a:t>
            </a:r>
            <a:r>
              <a:rPr lang="tr-TR" sz="2400" dirty="0" err="1"/>
              <a:t>MMP'ler</a:t>
            </a:r>
            <a:r>
              <a:rPr lang="tr-TR" sz="2400" dirty="0"/>
              <a:t>), metallere bağımlı çalışan ve dokulardaki protein yapıları parçalayan bir enzim ailesidir.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MMP'ler</a:t>
            </a:r>
            <a:r>
              <a:rPr lang="tr-TR" sz="2400" dirty="0"/>
              <a:t>, dokuların yeniden şekillenmesi, yara iyileşmesi, hücre göçü ve inflamatuar yanıt gibi birçok biyolojik süreçte rol oynar.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Bu enzimler, hücre dışında bulunan matriksi (ekstraselüler matriks, ECM) parçalayarak dokuların yeniden yapılandırılmasına katkıda bulunur.</a:t>
            </a:r>
          </a:p>
        </p:txBody>
      </p:sp>
    </p:spTree>
    <p:extLst>
      <p:ext uri="{BB962C8B-B14F-4D97-AF65-F5344CB8AC3E}">
        <p14:creationId xmlns:p14="http://schemas.microsoft.com/office/powerpoint/2010/main" val="58553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F03F45-6EA7-0E9C-97B8-E5C44018B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544286"/>
            <a:ext cx="10820400" cy="5671457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err="1">
                <a:solidFill>
                  <a:schemeClr val="tx2">
                    <a:lumMod val="75000"/>
                  </a:schemeClr>
                </a:solidFill>
              </a:rPr>
              <a:t>Metalloproteinazların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 Özellikleri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/>
              <a:t>Metal İyon Bağımlılığı</a:t>
            </a:r>
            <a:r>
              <a:rPr lang="tr-TR" sz="2400" dirty="0"/>
              <a:t>: </a:t>
            </a:r>
            <a:r>
              <a:rPr lang="tr-TR" sz="2400" dirty="0" err="1"/>
              <a:t>MMP’ler</a:t>
            </a:r>
            <a:r>
              <a:rPr lang="tr-TR" sz="2400" dirty="0"/>
              <a:t> işlev görebilmek için aktif bölgelerinde çinko (</a:t>
            </a:r>
            <a:r>
              <a:rPr lang="tr-TR" sz="2400" dirty="0" err="1"/>
              <a:t>Zn</a:t>
            </a:r>
            <a:r>
              <a:rPr lang="tr-TR" sz="2400" dirty="0"/>
              <a:t>) iyonuna ihtiyaç duyar. Yapılarını ve aktivitelerini koruyabilmek için genellikle kalsiyum (</a:t>
            </a:r>
            <a:r>
              <a:rPr lang="tr-TR" sz="2400" dirty="0" err="1"/>
              <a:t>Ca</a:t>
            </a:r>
            <a:r>
              <a:rPr lang="tr-TR" sz="2400" dirty="0"/>
              <a:t>) iyonlarına da bağlıdırlar.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 err="1"/>
              <a:t>Zimogen</a:t>
            </a:r>
            <a:r>
              <a:rPr lang="tr-TR" sz="2400" b="1" dirty="0"/>
              <a:t> Formda Sentezlenme</a:t>
            </a:r>
            <a:r>
              <a:rPr lang="tr-TR" sz="2400" dirty="0"/>
              <a:t>: </a:t>
            </a:r>
            <a:r>
              <a:rPr lang="tr-TR" sz="2400" dirty="0" err="1"/>
              <a:t>MMP’ler</a:t>
            </a:r>
            <a:r>
              <a:rPr lang="tr-TR" sz="2400" dirty="0"/>
              <a:t> genellikle </a:t>
            </a:r>
            <a:r>
              <a:rPr lang="tr-TR" sz="2400" dirty="0" err="1"/>
              <a:t>inaktif</a:t>
            </a:r>
            <a:r>
              <a:rPr lang="tr-TR" sz="2400" dirty="0"/>
              <a:t> bir ön formda (</a:t>
            </a:r>
            <a:r>
              <a:rPr lang="tr-TR" sz="2400" dirty="0" err="1"/>
              <a:t>zimogen</a:t>
            </a:r>
            <a:r>
              <a:rPr lang="tr-TR" sz="2400" dirty="0"/>
              <a:t>) üretilir ve belirli sinyaller sonucunda aktif hale getirilirler. Bu, doku hasarını kontrol etmek ve gereksiz matriks yıkımını önlemek için önemlidir.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/>
              <a:t>Geniş Substrat Spesifikliği</a:t>
            </a:r>
            <a:r>
              <a:rPr lang="tr-TR" sz="2400" dirty="0"/>
              <a:t>: </a:t>
            </a:r>
            <a:r>
              <a:rPr lang="tr-TR" sz="2400" dirty="0" err="1"/>
              <a:t>MMP’ler</a:t>
            </a:r>
            <a:r>
              <a:rPr lang="tr-TR" sz="2400" dirty="0"/>
              <a:t>, </a:t>
            </a:r>
            <a:r>
              <a:rPr lang="tr-TR" sz="2400" dirty="0" err="1"/>
              <a:t>kollajen</a:t>
            </a:r>
            <a:r>
              <a:rPr lang="tr-TR" sz="2400" dirty="0"/>
              <a:t>, </a:t>
            </a:r>
            <a:r>
              <a:rPr lang="tr-TR" sz="2400" dirty="0" err="1"/>
              <a:t>elastin</a:t>
            </a:r>
            <a:r>
              <a:rPr lang="tr-TR" sz="2400" dirty="0"/>
              <a:t>, </a:t>
            </a:r>
            <a:r>
              <a:rPr lang="tr-TR" sz="2400" dirty="0" err="1"/>
              <a:t>laminin</a:t>
            </a:r>
            <a:r>
              <a:rPr lang="tr-TR" sz="2400" dirty="0"/>
              <a:t>, fibronektin gibi birçok ECM proteinini yıkabilirler. Her bir </a:t>
            </a:r>
            <a:r>
              <a:rPr lang="tr-TR" sz="2400" dirty="0" err="1"/>
              <a:t>MMP’nin</a:t>
            </a:r>
            <a:r>
              <a:rPr lang="tr-TR" sz="2400" dirty="0"/>
              <a:t> hedef aldığı spesifik proteinler farklıdır.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3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345BBA-A196-C9F2-4ED3-8A6095CD8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2" y="796833"/>
            <a:ext cx="10058400" cy="489639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err="1">
                <a:solidFill>
                  <a:schemeClr val="tx2">
                    <a:lumMod val="75000"/>
                  </a:schemeClr>
                </a:solidFill>
              </a:rPr>
              <a:t>Metalloproteinazların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 Fonksiyonları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/>
              <a:t>Ekstraselüler Matriks (ECM) Düzenleme</a:t>
            </a:r>
            <a:r>
              <a:rPr lang="tr-TR" sz="2400" dirty="0"/>
              <a:t>: </a:t>
            </a:r>
            <a:r>
              <a:rPr lang="tr-TR" sz="2400" dirty="0" err="1"/>
              <a:t>MMP’ler</a:t>
            </a:r>
            <a:r>
              <a:rPr lang="tr-TR" sz="2400" dirty="0"/>
              <a:t>, ECM proteinlerini parçalayarak doku yapısının esnek kalmasını sağlar ve doku yeniden yapılanmasını kolaylaştırır.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/>
              <a:t>Yara İyileşmesi</a:t>
            </a:r>
            <a:r>
              <a:rPr lang="tr-TR" sz="2400" dirty="0"/>
              <a:t>: Hasarlı doku onarımında </a:t>
            </a:r>
            <a:r>
              <a:rPr lang="tr-TR" sz="2400" dirty="0" err="1"/>
              <a:t>ECM’nin</a:t>
            </a:r>
            <a:r>
              <a:rPr lang="tr-TR" sz="2400" dirty="0"/>
              <a:t> yeniden şekillendirilmesi gerektiği için </a:t>
            </a:r>
            <a:r>
              <a:rPr lang="tr-TR" sz="2400" dirty="0" err="1"/>
              <a:t>MMP’ler</a:t>
            </a:r>
            <a:r>
              <a:rPr lang="tr-TR" sz="2400" dirty="0"/>
              <a:t> burada aktif rol alır. Yeni hücrelerin yaralı bölgeye göç etmesi ve eski dokunun yenilenmesi için zemin hazırlar.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4762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829ED7-1986-3164-76C1-C927893EC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143" y="1088571"/>
            <a:ext cx="10091057" cy="49464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/>
              <a:t>3. Hücre Göçü ve Proliferasyon</a:t>
            </a:r>
            <a:r>
              <a:rPr lang="tr-TR" sz="2400" dirty="0"/>
              <a:t>: Hücreler, göç ederken çevresindeki matriks dokusunu </a:t>
            </a:r>
            <a:r>
              <a:rPr lang="tr-TR" sz="2400" dirty="0" err="1"/>
              <a:t>MMP’ler</a:t>
            </a:r>
            <a:r>
              <a:rPr lang="tr-TR" sz="2400" dirty="0"/>
              <a:t> aracılığıyla parçalayıp ilerleyebilir. Bu özellik, embriyonik gelişim ve anjiyogenez (yeni kan damarı oluşumu) gibi süreçlerde de önemlidir.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/>
              <a:t>4. Kanser ve Metastaz</a:t>
            </a:r>
            <a:r>
              <a:rPr lang="tr-TR" sz="2400" dirty="0"/>
              <a:t>: </a:t>
            </a:r>
            <a:r>
              <a:rPr lang="tr-TR" sz="2400" dirty="0" err="1"/>
              <a:t>MMP’ler</a:t>
            </a:r>
            <a:r>
              <a:rPr lang="tr-TR" sz="2400" dirty="0"/>
              <a:t>, tümör hücrelerinin çevredeki dokuya yayılmasına yardımcı olabilir. Bu yüzden aşırı MMP aktivitesi bazı kanser türlerinde metastaz sürecinde olumsuz rol oynar.</a:t>
            </a:r>
          </a:p>
        </p:txBody>
      </p:sp>
    </p:spTree>
    <p:extLst>
      <p:ext uri="{BB962C8B-B14F-4D97-AF65-F5344CB8AC3E}">
        <p14:creationId xmlns:p14="http://schemas.microsoft.com/office/powerpoint/2010/main" val="4110025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0D737D-03BE-51A1-3024-6B7E9C865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0" y="687976"/>
            <a:ext cx="10635343" cy="554953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err="1">
                <a:solidFill>
                  <a:schemeClr val="tx2">
                    <a:lumMod val="75000"/>
                  </a:schemeClr>
                </a:solidFill>
              </a:rPr>
              <a:t>Metalloproteinazların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 Sınıflandırılması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/>
              <a:t>MMP’ler</a:t>
            </a:r>
            <a:r>
              <a:rPr lang="tr-TR" sz="2400" dirty="0"/>
              <a:t> yapı ve işlevlerine göre çeşitli alt gruplara ayrılır. Bunlar arasında en bilinenleri şunlardır: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 err="1"/>
              <a:t>Kollajenazlar</a:t>
            </a:r>
            <a:r>
              <a:rPr lang="tr-TR" sz="2400" dirty="0"/>
              <a:t>: Özellikle </a:t>
            </a:r>
            <a:r>
              <a:rPr lang="tr-TR" sz="2400" dirty="0" err="1"/>
              <a:t>kollajenleri</a:t>
            </a:r>
            <a:r>
              <a:rPr lang="tr-TR" sz="2400" dirty="0"/>
              <a:t> parçalamada uzmanlaşmışlardır (örneğin, MMP-1, MMP-8).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 err="1"/>
              <a:t>Stromelizynler</a:t>
            </a:r>
            <a:r>
              <a:rPr lang="tr-TR" sz="2400" dirty="0"/>
              <a:t>: Geniş bir substrat yelpazesine sahip olup birçok ECM proteinini parçalayabilir (örneğin, MMP-3).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 err="1"/>
              <a:t>Jelatinazlar</a:t>
            </a:r>
            <a:r>
              <a:rPr lang="tr-TR" sz="2400" dirty="0"/>
              <a:t>: Jelatin ve tip IV </a:t>
            </a:r>
            <a:r>
              <a:rPr lang="tr-TR" sz="2400" dirty="0" err="1"/>
              <a:t>kollajen</a:t>
            </a:r>
            <a:r>
              <a:rPr lang="tr-TR" sz="2400" dirty="0"/>
              <a:t> gibi ECM proteinlerini parçalarlar (örneğin, MMP-2 ve MMP-9).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55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D66434-1360-A9DD-2A62-9526B14E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D237EA5-42A2-EE58-AC67-7A53EDD8E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4915" y="740229"/>
            <a:ext cx="9525000" cy="5475177"/>
          </a:xfrm>
        </p:spPr>
      </p:pic>
    </p:spTree>
    <p:extLst>
      <p:ext uri="{BB962C8B-B14F-4D97-AF65-F5344CB8AC3E}">
        <p14:creationId xmlns:p14="http://schemas.microsoft.com/office/powerpoint/2010/main" val="326024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ED81F5-4275-87EA-8F0C-127B03661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0" y="655320"/>
            <a:ext cx="10809515" cy="55821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600" b="1" dirty="0" err="1"/>
              <a:t>Metalloproteinazların</a:t>
            </a:r>
            <a:r>
              <a:rPr lang="tr-TR" sz="2600" b="1" dirty="0"/>
              <a:t> Düzenlenmesi ve İnhibisyonu</a:t>
            </a:r>
          </a:p>
          <a:p>
            <a:pPr algn="just">
              <a:lnSpc>
                <a:spcPct val="150000"/>
              </a:lnSpc>
            </a:pPr>
            <a:r>
              <a:rPr lang="tr-TR" sz="2600" dirty="0" err="1"/>
              <a:t>MMP’lerin</a:t>
            </a:r>
            <a:r>
              <a:rPr lang="tr-TR" sz="2600" dirty="0"/>
              <a:t> aşırı aktivitesi dokularda hasara yol açabileceği için bu enzimlerin aktivitesi oldukça sıkı bir şekilde düzenlenir. </a:t>
            </a:r>
          </a:p>
          <a:p>
            <a:pPr algn="just">
              <a:lnSpc>
                <a:spcPct val="150000"/>
              </a:lnSpc>
            </a:pPr>
            <a:r>
              <a:rPr lang="tr-TR" sz="2600" dirty="0"/>
              <a:t>Doğal inhibitörleri olan </a:t>
            </a:r>
            <a:r>
              <a:rPr lang="tr-TR" sz="2600" b="1" i="1" dirty="0">
                <a:solidFill>
                  <a:schemeClr val="tx2">
                    <a:lumMod val="75000"/>
                  </a:schemeClr>
                </a:solidFill>
              </a:rPr>
              <a:t>Doku </a:t>
            </a:r>
            <a:r>
              <a:rPr lang="tr-TR" sz="2600" b="1" i="1" dirty="0" err="1">
                <a:solidFill>
                  <a:schemeClr val="tx2">
                    <a:lumMod val="75000"/>
                  </a:schemeClr>
                </a:solidFill>
              </a:rPr>
              <a:t>Metalloproteinaz</a:t>
            </a:r>
            <a:r>
              <a:rPr lang="tr-TR" sz="2600" b="1" i="1" dirty="0">
                <a:solidFill>
                  <a:schemeClr val="tx2">
                    <a:lumMod val="75000"/>
                  </a:schemeClr>
                </a:solidFill>
              </a:rPr>
              <a:t> İnhibitörleri (</a:t>
            </a:r>
            <a:r>
              <a:rPr lang="tr-TR" sz="2600" b="1" i="1" dirty="0" err="1">
                <a:solidFill>
                  <a:schemeClr val="tx2">
                    <a:lumMod val="75000"/>
                  </a:schemeClr>
                </a:solidFill>
              </a:rPr>
              <a:t>TIMP’ler</a:t>
            </a:r>
            <a:r>
              <a:rPr lang="tr-TR" sz="2600" b="1" i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tr-TR" sz="2600" dirty="0"/>
              <a:t>sayesinde </a:t>
            </a:r>
            <a:r>
              <a:rPr lang="tr-TR" sz="2600" dirty="0" err="1"/>
              <a:t>MMP’lerin</a:t>
            </a:r>
            <a:r>
              <a:rPr lang="tr-TR" sz="2600" dirty="0"/>
              <a:t> aktivitesi dengelenir. </a:t>
            </a:r>
          </a:p>
          <a:p>
            <a:pPr algn="just">
              <a:lnSpc>
                <a:spcPct val="150000"/>
              </a:lnSpc>
            </a:pPr>
            <a:r>
              <a:rPr lang="tr-TR" sz="2600" dirty="0"/>
              <a:t>Ayrıca, </a:t>
            </a:r>
            <a:r>
              <a:rPr lang="tr-TR" sz="2600" dirty="0" err="1"/>
              <a:t>MMP’ler</a:t>
            </a:r>
            <a:r>
              <a:rPr lang="tr-TR" sz="2600" dirty="0"/>
              <a:t> aktif hale geçmek için belirli sinyallere ihtiyaç duyar, bu da düzenleme için ek bir koruma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061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380B13-C60C-D2D7-8AB0-D61B554B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229" y="822960"/>
            <a:ext cx="10384971" cy="424542"/>
          </a:xfrm>
        </p:spPr>
        <p:txBody>
          <a:bodyPr>
            <a:noAutofit/>
          </a:bodyPr>
          <a:lstStyle/>
          <a:p>
            <a:r>
              <a:rPr lang="tr-TR" sz="2800" b="1" dirty="0" err="1">
                <a:solidFill>
                  <a:schemeClr val="tx2">
                    <a:lumMod val="75000"/>
                  </a:schemeClr>
                </a:solidFill>
              </a:rPr>
              <a:t>MMP'lerin</a:t>
            </a: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 Klinik Önemi</a:t>
            </a:r>
            <a:br>
              <a:rPr lang="tr-TR" sz="2800" b="1" dirty="0"/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F47A6E-453B-FA29-314C-8073E6E72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602377"/>
            <a:ext cx="10058400" cy="39319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/>
              <a:t>Kanser</a:t>
            </a:r>
            <a:r>
              <a:rPr lang="tr-TR" sz="2400" dirty="0"/>
              <a:t>: </a:t>
            </a:r>
            <a:r>
              <a:rPr lang="tr-TR" sz="2400" dirty="0" err="1"/>
              <a:t>MMP’lerin</a:t>
            </a:r>
            <a:r>
              <a:rPr lang="tr-TR" sz="2400" dirty="0"/>
              <a:t> aşırı ekspresyonu ve aktivitesi, kanser hücrelerinin yayılmasına ve tümörün büyümesine yol açabilir. Bu nedenle, MMP inhibitörleri kanser tedavisi araştırmalarında hedef alınmaktadır.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/>
              <a:t>Enflamatuar</a:t>
            </a:r>
            <a:r>
              <a:rPr lang="tr-TR" sz="2400" b="1" dirty="0"/>
              <a:t> Hastalıklar</a:t>
            </a:r>
            <a:r>
              <a:rPr lang="tr-TR" sz="2400" dirty="0"/>
              <a:t>: Romatoid artrit gibi hastalıklarda </a:t>
            </a:r>
            <a:r>
              <a:rPr lang="tr-TR" sz="2400" dirty="0" err="1"/>
              <a:t>MMP’ler</a:t>
            </a:r>
            <a:r>
              <a:rPr lang="tr-TR" sz="2400" dirty="0"/>
              <a:t> eklemdeki </a:t>
            </a:r>
            <a:r>
              <a:rPr lang="tr-TR" sz="2400" dirty="0" err="1"/>
              <a:t>kollajen</a:t>
            </a:r>
            <a:r>
              <a:rPr lang="tr-TR" sz="2400" dirty="0"/>
              <a:t> ve diğer yapısal proteinleri parçalayarak doku hasarına katkıda bulunabilir.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335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2094</TotalTime>
  <Words>563</Words>
  <Application>Microsoft Macintosh PowerPoint</Application>
  <PresentationFormat>Geniş ekran</PresentationFormat>
  <Paragraphs>33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Garamond</vt:lpstr>
      <vt:lpstr>Sabun</vt:lpstr>
      <vt:lpstr>KANSER BİYOKİMYASI</vt:lpstr>
      <vt:lpstr>Metalloproteinazlar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MMP'lerin Klinik Önemi 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8</cp:revision>
  <dcterms:created xsi:type="dcterms:W3CDTF">2024-10-28T08:20:16Z</dcterms:created>
  <dcterms:modified xsi:type="dcterms:W3CDTF">2024-10-29T19:19:17Z</dcterms:modified>
</cp:coreProperties>
</file>