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607"/>
    <p:restoredTop sz="94637"/>
  </p:normalViewPr>
  <p:slideViewPr>
    <p:cSldViewPr snapToGrid="0">
      <p:cViewPr varScale="1">
        <p:scale>
          <a:sx n="58" d="100"/>
          <a:sy n="58" d="100"/>
        </p:scale>
        <p:origin x="21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F0F004-1613-16F5-C7C4-20A1F90F3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 Biyokimyası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D6F387-6034-6699-8DFE-3B6C9B2F7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163" y="4317374"/>
            <a:ext cx="6801612" cy="1239894"/>
          </a:xfrm>
        </p:spPr>
        <p:txBody>
          <a:bodyPr>
            <a:normAutofit/>
          </a:bodyPr>
          <a:lstStyle/>
          <a:p>
            <a:r>
              <a:rPr lang="tr-TR" sz="2800" dirty="0"/>
              <a:t>1.Giriş</a:t>
            </a:r>
          </a:p>
        </p:txBody>
      </p:sp>
    </p:spTree>
    <p:extLst>
      <p:ext uri="{BB962C8B-B14F-4D97-AF65-F5344CB8AC3E}">
        <p14:creationId xmlns:p14="http://schemas.microsoft.com/office/powerpoint/2010/main" val="3479920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AF8890-1229-6F10-F0D9-A67C3A18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/>
              <a:t>6. Antioksidan ve İnflamasyon Üzerine Etkiler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01D072-4422-539B-33F2-EF638761C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754" y="2638044"/>
            <a:ext cx="9847384" cy="31019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Antioksidanlar</a:t>
            </a:r>
            <a:r>
              <a:rPr lang="tr-TR" sz="3200" dirty="0"/>
              <a:t>: Serbest radikalleri nötralize ederek hücre hasarını önler (ör. C vitamini, E vitamini).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Aşırı beslenme ve dengesiz diyetler inflamatuar süreçleri tetikleyebilir.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0779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20B0C5-FF98-2B5E-6967-0945A006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7. Beslenme ve Kronik Hastalıklar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09D667-FACE-79FF-373F-0675E1F3E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8614" y="2791325"/>
            <a:ext cx="8694772" cy="3101983"/>
          </a:xfrm>
        </p:spPr>
        <p:txBody>
          <a:bodyPr>
            <a:normAutofit/>
          </a:bodyPr>
          <a:lstStyle/>
          <a:p>
            <a:r>
              <a:rPr lang="tr-TR" sz="3200" dirty="0"/>
              <a:t>Fazla şeker ve yağ tüketimi: Diyabet, obezite.</a:t>
            </a:r>
          </a:p>
          <a:p>
            <a:r>
              <a:rPr lang="tr-TR" sz="3200" dirty="0"/>
              <a:t>Düşük lif alımı: Sindirim sistemi bozuklukları.</a:t>
            </a:r>
          </a:p>
          <a:p>
            <a:r>
              <a:rPr lang="tr-TR" sz="3200" dirty="0"/>
              <a:t>Antioksidan eksikliği: Oksidatif stresle ilişkili hastalıklar.</a:t>
            </a:r>
          </a:p>
        </p:txBody>
      </p:sp>
    </p:spTree>
    <p:extLst>
      <p:ext uri="{BB962C8B-B14F-4D97-AF65-F5344CB8AC3E}">
        <p14:creationId xmlns:p14="http://schemas.microsoft.com/office/powerpoint/2010/main" val="161855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7D3E0E-8B43-121D-5B8B-BEB289F2D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45" y="1371600"/>
            <a:ext cx="9407769" cy="43684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Dengeli bir diyet, biyokimyasal süreçlerin sağlıklı bir şekilde işlemesi için gereklidir.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Makro ve mikro besinlerin uygun oranlarda alınması enerji üretimi, doku yenilenmesi ve metabolizmanın düzgün çalışması için hayati önem taşır.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9119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221F32-A5D3-3F06-C796-DEA661C1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7B1FE5-E680-31B1-D22D-CC26F2A5E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485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FF4DD6-B93C-2917-DDDD-B458F03E3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Beslenmenin Tanımı ve 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A929FA-901E-C1F3-21A8-86866CD80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/>
              <a:t>Beslenme</a:t>
            </a:r>
            <a:r>
              <a:rPr lang="tr-TR" sz="2800" dirty="0"/>
              <a:t>, vücudun enerji ihtiyacını karşılamak, büyüme ve onarımı sağlamak ve biyokimyasal süreçlerin devamını sağlamak için besinlerin alınmasıdır.</a:t>
            </a:r>
          </a:p>
          <a:p>
            <a:pPr marL="0" indent="0" algn="just">
              <a:buNone/>
            </a:pPr>
            <a:r>
              <a:rPr lang="tr-TR" sz="2800" b="1" dirty="0"/>
              <a:t>Biyokimyasal etkiler</a:t>
            </a:r>
            <a:r>
              <a:rPr lang="tr-TR" sz="2800" dirty="0"/>
              <a:t>, besinlerin vücuttaki metabolik yollar üzerindeki etkilerini ifade eder.</a:t>
            </a:r>
          </a:p>
        </p:txBody>
      </p:sp>
    </p:spTree>
    <p:extLst>
      <p:ext uri="{BB962C8B-B14F-4D97-AF65-F5344CB8AC3E}">
        <p14:creationId xmlns:p14="http://schemas.microsoft.com/office/powerpoint/2010/main" val="129623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56620F-FB26-3D1A-3B5D-F461E1F56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Makro Besinlerin Biyokimyasal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6AA97F-B9E5-FC66-E0F6-E715E6611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3337" y="2638044"/>
            <a:ext cx="9900139" cy="371000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000" b="1" dirty="0"/>
              <a:t>a) Karbonhidratlar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dirty="0"/>
              <a:t>Vücutta glikoza dönüştürülerek enerji sağlar.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/>
              <a:t>Glikoliz</a:t>
            </a:r>
            <a:r>
              <a:rPr lang="tr-TR" sz="3000" dirty="0"/>
              <a:t>: Glikozun ATP üretmek üzere yıkılması.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b="1" dirty="0" err="1"/>
              <a:t>Glikojenoliz</a:t>
            </a:r>
            <a:r>
              <a:rPr lang="tr-TR" sz="3000" b="1" dirty="0"/>
              <a:t> ve </a:t>
            </a:r>
            <a:r>
              <a:rPr lang="tr-TR" sz="3000" b="1" dirty="0" err="1"/>
              <a:t>Glikogenez</a:t>
            </a:r>
            <a:r>
              <a:rPr lang="tr-TR" sz="3000" dirty="0"/>
              <a:t>: Karaciğer ve kaslarda glikojen depolanması ve serbest bırakılması.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000" dirty="0"/>
              <a:t>Fazla karbonhidrat tüketimi yağ sentezine yol açabilir (</a:t>
            </a:r>
            <a:r>
              <a:rPr lang="tr-TR" sz="3000" b="1" dirty="0" err="1"/>
              <a:t>lipogenez</a:t>
            </a:r>
            <a:r>
              <a:rPr lang="tr-TR" sz="3000" dirty="0"/>
              <a:t>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65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9BF716-514F-599E-5938-E7520DEA8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477" y="1178169"/>
            <a:ext cx="10146323" cy="48432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/>
              <a:t>b) Proteinler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Amino asitlere yıkılır ve çeşitli biyokimyasal süreçlerde kullanılır: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Protein sentezi</a:t>
            </a:r>
            <a:r>
              <a:rPr lang="tr-TR" sz="3200" dirty="0"/>
              <a:t>: Enzimler, hormonlar, kas yapısı.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 err="1"/>
              <a:t>Deaminasyon</a:t>
            </a:r>
            <a:r>
              <a:rPr lang="tr-TR" sz="3200" dirty="0"/>
              <a:t>: Fazla amino asitlerin enerjiye çevrilmesi (üre oluşumu ile atık ürünler atılır).</a:t>
            </a:r>
          </a:p>
          <a:p>
            <a:pPr algn="just"/>
            <a:r>
              <a:rPr lang="tr-TR" sz="3200" dirty="0"/>
              <a:t>Eksiklik durumunda kas yıkımı ve bağışıklık sisteminde zayıflama görülür.</a:t>
            </a:r>
          </a:p>
        </p:txBody>
      </p:sp>
    </p:spTree>
    <p:extLst>
      <p:ext uri="{BB962C8B-B14F-4D97-AF65-F5344CB8AC3E}">
        <p14:creationId xmlns:p14="http://schemas.microsoft.com/office/powerpoint/2010/main" val="81128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8AF3C3-5543-58DD-4FE9-CBB6AC96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459524"/>
            <a:ext cx="10744199" cy="48432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/>
              <a:t>c) Yağlar (Lipitler)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Trigliseritlere ve serbest yağ asitlerine parçalanır.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Beta-oksidasyon</a:t>
            </a:r>
            <a:r>
              <a:rPr lang="tr-TR" sz="3200" dirty="0"/>
              <a:t>: Yağ asitlerinin enerjiye dönüştürülmesi.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Hücre zarlarının yapısında kullanılır (fosfolipitler).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Fazla yağ tüketimi obezite, insülin direnci ve kardiyovasküler hastalıklara yol açabilir.</a:t>
            </a:r>
          </a:p>
        </p:txBody>
      </p:sp>
    </p:spTree>
    <p:extLst>
      <p:ext uri="{BB962C8B-B14F-4D97-AF65-F5344CB8AC3E}">
        <p14:creationId xmlns:p14="http://schemas.microsoft.com/office/powerpoint/2010/main" val="141779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0EAA52-3F79-31EE-CE9B-25C004464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809" y="506249"/>
            <a:ext cx="7976382" cy="1141497"/>
          </a:xfrm>
        </p:spPr>
        <p:txBody>
          <a:bodyPr/>
          <a:lstStyle/>
          <a:p>
            <a:r>
              <a:rPr lang="tr-TR" dirty="0"/>
              <a:t>3. Mikro Besinlerin Biyokimyasal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ABBC4E-3005-F584-704A-52623CF74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1" y="2550676"/>
            <a:ext cx="4815840" cy="5248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/>
              <a:t>Suda çözünen vitaminler (B ve C grubu)</a:t>
            </a:r>
            <a:r>
              <a:rPr lang="tr-TR" sz="2800" dirty="0"/>
              <a:t>:</a:t>
            </a:r>
          </a:p>
          <a:p>
            <a:pPr marL="0" indent="0">
              <a:buNone/>
            </a:pPr>
            <a:endParaRPr lang="tr-T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400" dirty="0"/>
              <a:t>B grubu vitaminleri: Enerji metabolizması, sinir sistemi.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400" dirty="0"/>
              <a:t>C vitamini: </a:t>
            </a:r>
            <a:r>
              <a:rPr lang="tr-TR" sz="2400" dirty="0" err="1"/>
              <a:t>Kollajen</a:t>
            </a:r>
            <a:r>
              <a:rPr lang="tr-TR" sz="2400" dirty="0"/>
              <a:t> sentezi, antioksidan.</a:t>
            </a:r>
          </a:p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9BB981-F604-5897-789E-AB6DC1829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79" y="2511803"/>
            <a:ext cx="4486655" cy="432581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dirty="0"/>
              <a:t>Yağda çözünen vitaminler (A, D, E, K)</a:t>
            </a:r>
            <a:r>
              <a:rPr lang="tr-TR" sz="2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400" dirty="0"/>
              <a:t>A vitamini: Görme ve bağışıklık sistemi.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400" dirty="0"/>
              <a:t>D vitamini: Kalsiyum metabolizması.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400" dirty="0"/>
              <a:t>E vitamini: Antioksidan etkiler.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2400" dirty="0"/>
              <a:t>K vitamini: Kan pıhtılaşması.</a:t>
            </a:r>
          </a:p>
          <a:p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6E10337-609E-4216-4279-2973D7164102}"/>
              </a:ext>
            </a:extLst>
          </p:cNvPr>
          <p:cNvSpPr txBox="1"/>
          <p:nvPr/>
        </p:nvSpPr>
        <p:spPr>
          <a:xfrm>
            <a:off x="4501663" y="1718085"/>
            <a:ext cx="37279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a) Vitaminler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013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EC5338-8E92-15E7-5665-8C3414B7F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0911" y="1991544"/>
            <a:ext cx="4815840" cy="4646559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Mikro mineraller</a:t>
            </a:r>
            <a:r>
              <a:rPr lang="tr-TR" sz="280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Çinko, demir, iyot.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Demir: Hemoglobin sentezi.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Çinko: Enzimlerin yapısında yer alır.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İyot: </a:t>
            </a:r>
            <a:r>
              <a:rPr lang="tr-TR" sz="2800" dirty="0" err="1"/>
              <a:t>Tiroid</a:t>
            </a:r>
            <a:r>
              <a:rPr lang="tr-TR" sz="2800" dirty="0"/>
              <a:t> hormonlarının sentezi.</a:t>
            </a:r>
          </a:p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2CAB6B0-2A3A-124E-4E57-781D32498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0399" y="2146230"/>
            <a:ext cx="3794760" cy="4337185"/>
          </a:xfrm>
        </p:spPr>
        <p:txBody>
          <a:bodyPr>
            <a:normAutofit/>
          </a:bodyPr>
          <a:lstStyle/>
          <a:p>
            <a:r>
              <a:rPr lang="tr-TR" sz="2800" b="1" dirty="0"/>
              <a:t>Makro mineraller</a:t>
            </a:r>
            <a:r>
              <a:rPr lang="tr-TR" sz="2800" dirty="0"/>
              <a:t>: </a:t>
            </a:r>
          </a:p>
          <a:p>
            <a:r>
              <a:rPr lang="tr-TR" sz="2800" dirty="0"/>
              <a:t>Kalsiyum, </a:t>
            </a:r>
          </a:p>
          <a:p>
            <a:r>
              <a:rPr lang="tr-TR" sz="2800" dirty="0"/>
              <a:t>magnezyum, </a:t>
            </a:r>
          </a:p>
          <a:p>
            <a:r>
              <a:rPr lang="tr-TR" sz="2800" dirty="0"/>
              <a:t>potasyum.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282994C-9585-17AD-A492-B4F0F9FB6C5F}"/>
              </a:ext>
            </a:extLst>
          </p:cNvPr>
          <p:cNvSpPr txBox="1"/>
          <p:nvPr/>
        </p:nvSpPr>
        <p:spPr>
          <a:xfrm>
            <a:off x="4675309" y="529271"/>
            <a:ext cx="2841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b) Mineraller</a:t>
            </a:r>
          </a:p>
        </p:txBody>
      </p:sp>
    </p:spTree>
    <p:extLst>
      <p:ext uri="{BB962C8B-B14F-4D97-AF65-F5344CB8AC3E}">
        <p14:creationId xmlns:p14="http://schemas.microsoft.com/office/powerpoint/2010/main" val="2922702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84A09F68-6087-0199-EBFC-6D14D67E5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Enerji Metabolizmasındaki Etkiler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AABE297-D924-BFE7-CAE7-A28A94346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638044"/>
            <a:ext cx="9425354" cy="31019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Besinler enerji metabolizmasının temel yakıtıdır: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ATP üretimi</a:t>
            </a:r>
            <a:r>
              <a:rPr lang="tr-TR" sz="3200" dirty="0"/>
              <a:t>: Karbonhidrat, yağ ve proteinlerden enerji elde edilir.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Yetersiz enerji alımı durumunda glikojen depoları ve kas proteini enerjiye dönüştürülür.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9531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AE5A3A-74B9-DD83-80E5-46742AA0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82277"/>
            <a:ext cx="7729728" cy="1188720"/>
          </a:xfrm>
        </p:spPr>
        <p:txBody>
          <a:bodyPr/>
          <a:lstStyle/>
          <a:p>
            <a:r>
              <a:rPr lang="tr-TR" dirty="0"/>
              <a:t>5. Beslenmenin Hormonlar Üzerindeki Etkileri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F11A2F-63F8-A22D-789F-27298A442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2" y="2638044"/>
            <a:ext cx="9777046" cy="341106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tr-TR" sz="3200" dirty="0"/>
              <a:t>Beslenme, hormon üretimini ve salgılanmasını etkiler: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İnsülin</a:t>
            </a:r>
            <a:r>
              <a:rPr lang="tr-TR" sz="3200" dirty="0"/>
              <a:t>: Karbonhidrat tüketimine bağlı olarak artar, glikozun hücre içine alımını düzenler.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/>
              <a:t>Glukagon</a:t>
            </a:r>
            <a:r>
              <a:rPr lang="tr-TR" sz="3200" dirty="0"/>
              <a:t>: Açlık durumunda glikoz salınımını artırır.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 err="1"/>
              <a:t>Leptin</a:t>
            </a:r>
            <a:r>
              <a:rPr lang="tr-TR" sz="3200" b="1" dirty="0"/>
              <a:t> ve </a:t>
            </a:r>
            <a:r>
              <a:rPr lang="tr-TR" sz="3200" b="1" dirty="0" err="1"/>
              <a:t>Ghrelin</a:t>
            </a:r>
            <a:r>
              <a:rPr lang="tr-TR" sz="3200" dirty="0"/>
              <a:t>: Açlık ve tokluk sinyallerini düzenler.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501523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101</TotalTime>
  <Words>558</Words>
  <Application>Microsoft Macintosh PowerPoint</Application>
  <PresentationFormat>Geniş ekran</PresentationFormat>
  <Paragraphs>67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Paket</vt:lpstr>
      <vt:lpstr>Beslenme Biyokimyası</vt:lpstr>
      <vt:lpstr>1. Beslenmenin Tanımı ve Önemi</vt:lpstr>
      <vt:lpstr>2. Makro Besinlerin Biyokimyasal Etkileri</vt:lpstr>
      <vt:lpstr>PowerPoint Sunusu</vt:lpstr>
      <vt:lpstr>PowerPoint Sunusu</vt:lpstr>
      <vt:lpstr>3. Mikro Besinlerin Biyokimyasal Etkileri</vt:lpstr>
      <vt:lpstr>PowerPoint Sunusu</vt:lpstr>
      <vt:lpstr>4. Enerji Metabolizmasındaki Etkiler</vt:lpstr>
      <vt:lpstr>5. Beslenmenin Hormonlar Üzerindeki Etkileri</vt:lpstr>
      <vt:lpstr>6. Antioksidan ve İnflamasyon Üzerine Etkiler </vt:lpstr>
      <vt:lpstr>7. Beslenme ve Kronik Hastalıklar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8</cp:revision>
  <dcterms:created xsi:type="dcterms:W3CDTF">2024-11-16T18:46:16Z</dcterms:created>
  <dcterms:modified xsi:type="dcterms:W3CDTF">2024-11-16T21:55:59Z</dcterms:modified>
</cp:coreProperties>
</file>