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ED18D0-C742-A637-6055-333583777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729" y="3092923"/>
            <a:ext cx="5756339" cy="2268559"/>
          </a:xfrm>
        </p:spPr>
        <p:txBody>
          <a:bodyPr/>
          <a:lstStyle/>
          <a:p>
            <a:r>
              <a:rPr lang="tr-TR" dirty="0"/>
              <a:t>Beslenme Biyokimyası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5C73DDA-7102-A98E-5AC9-39FA8BFEC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794" y="4453846"/>
            <a:ext cx="5357600" cy="1160213"/>
          </a:xfrm>
        </p:spPr>
        <p:txBody>
          <a:bodyPr/>
          <a:lstStyle/>
          <a:p>
            <a:r>
              <a:rPr lang="tr-TR" sz="18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Beslenme durumlarını düzenleyen mekanizmalar</a:t>
            </a:r>
            <a:r>
              <a:rPr lang="tr-TR" dirty="0">
                <a:solidFill>
                  <a:schemeClr val="accent5"/>
                </a:solidFill>
                <a:effectLst/>
              </a:rPr>
              <a:t> </a:t>
            </a:r>
            <a:endParaRPr lang="tr-T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702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63A1E9-FDDA-CD5A-33C4-9CFD8572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8. Uyku ve </a:t>
            </a:r>
            <a:r>
              <a:rPr lang="tr-TR" dirty="0" err="1"/>
              <a:t>Sirkadiyen</a:t>
            </a:r>
            <a:r>
              <a:rPr lang="tr-TR" dirty="0"/>
              <a:t> </a:t>
            </a:r>
            <a:r>
              <a:rPr lang="tr-TR" dirty="0" err="1"/>
              <a:t>Ritm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2482DF-3555-7537-5E1E-080D00C2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961" y="1885285"/>
            <a:ext cx="9098178" cy="41646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Uyku düzeni ve biyolojik saat, beslenme düzenini etkiler: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Yetersiz uyku, </a:t>
            </a:r>
            <a:r>
              <a:rPr lang="tr-TR" sz="2800" dirty="0" err="1"/>
              <a:t>ghrelin</a:t>
            </a:r>
            <a:r>
              <a:rPr lang="tr-TR" sz="2800" dirty="0"/>
              <a:t> seviyesini artırıp </a:t>
            </a:r>
            <a:r>
              <a:rPr lang="tr-TR" sz="2800" dirty="0" err="1"/>
              <a:t>leptin</a:t>
            </a:r>
            <a:r>
              <a:rPr lang="tr-TR" sz="2800" dirty="0"/>
              <a:t> seviyesini düşürerek açlık hissini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Gece geç saatlerde yemek yeme alışkanlıkları kilo alımını tetikleyebilir.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765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A46330-E549-9DC8-0456-60E3384C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Mikrobiyota ve Beslenme İlişkisi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2C145-D3AC-3DEF-7E1A-03ECDE449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102" y="1885285"/>
            <a:ext cx="8719037" cy="41646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Bağırsak mikrobiyotası, metabolik süreçlerde önemli rol </a:t>
            </a:r>
            <a:r>
              <a:rPr lang="tr-TR" sz="2800" dirty="0" err="1"/>
              <a:t>oynar:Besinlerin</a:t>
            </a:r>
            <a:r>
              <a:rPr lang="tr-TR" sz="2800" dirty="0"/>
              <a:t> sindirimi ve emilimi üzerinde etkili.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Mikrobiyota sinyalleri, tokluk hormonlarının salgılanmasını düzenler.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878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82F9CE-23F3-D7E9-3441-550AAF01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53012" y="808056"/>
            <a:ext cx="7958331" cy="1077229"/>
          </a:xfrm>
        </p:spPr>
        <p:txBody>
          <a:bodyPr/>
          <a:lstStyle/>
          <a:p>
            <a:r>
              <a:rPr lang="tr-TR" dirty="0"/>
              <a:t>Referanslar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7E6A03-0597-54AF-0966-DA7E1778B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238" y="1885285"/>
            <a:ext cx="9231993" cy="5129561"/>
          </a:xfrm>
        </p:spPr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endParaRPr lang="tr-TR" b="0" i="0" dirty="0">
              <a:effectLst/>
              <a:latin typeface="Arial" panose="020B0604020202020204" pitchFamily="34" charset="0"/>
            </a:endParaRPr>
          </a:p>
          <a:p>
            <a:endParaRPr lang="tr-TR" b="0" i="0" dirty="0">
              <a:effectLst/>
              <a:latin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</a:endParaRPr>
          </a:p>
          <a:p>
            <a:endParaRPr lang="tr-TR" b="0" i="0" dirty="0">
              <a:effectLst/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295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E089B0-2A5A-E2B5-9D20-9A741662D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311" y="1346670"/>
            <a:ext cx="8629827" cy="3997828"/>
          </a:xfrm>
        </p:spPr>
        <p:txBody>
          <a:bodyPr>
            <a:normAutofit/>
          </a:bodyPr>
          <a:lstStyle/>
          <a:p>
            <a:r>
              <a:rPr lang="tr-TR" sz="3200" dirty="0"/>
              <a:t>Vücuttaki beslenme durumları, bir dizi karmaşık mekanizma ile düzenlenir. </a:t>
            </a:r>
          </a:p>
          <a:p>
            <a:r>
              <a:rPr lang="tr-TR" sz="3200" dirty="0"/>
              <a:t>Bu mekanizmalar, enerji dengesi, açlık-tokluk sinyalleri ve besinlerin metabolizmadaki kullanımı ile ilgilidir. İşte bu süreçlerde rol oynayan ana mekanizmalar:</a:t>
            </a:r>
          </a:p>
        </p:txBody>
      </p:sp>
    </p:spTree>
    <p:extLst>
      <p:ext uri="{BB962C8B-B14F-4D97-AF65-F5344CB8AC3E}">
        <p14:creationId xmlns:p14="http://schemas.microsoft.com/office/powerpoint/2010/main" val="100681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CE97F5-D605-68FC-AC7A-E635E35A7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Beyin ve Merkezi Sinir Sistemi (Hipotalamus)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7CD17E-721E-89F1-1583-EBF926930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449" y="2052116"/>
            <a:ext cx="9567746" cy="399782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Hipotalamus, açlık ve tokluk merkezlerini içeren bir </a:t>
            </a:r>
            <a:r>
              <a:rPr lang="tr-TR" sz="2800" dirty="0" err="1"/>
              <a:t>yapıdır.</a:t>
            </a:r>
            <a:r>
              <a:rPr lang="tr-TR" sz="2800" b="1" dirty="0" err="1"/>
              <a:t>Arkuat</a:t>
            </a:r>
            <a:r>
              <a:rPr lang="tr-TR" sz="2800" b="1" dirty="0"/>
              <a:t> Nükleus (ARC):</a:t>
            </a:r>
            <a:r>
              <a:rPr lang="tr-TR" sz="2800" b="1" dirty="0" err="1"/>
              <a:t>Orexijenik</a:t>
            </a:r>
            <a:r>
              <a:rPr lang="tr-TR" sz="2800" b="1" dirty="0"/>
              <a:t> nöronlar:</a:t>
            </a:r>
            <a:r>
              <a:rPr lang="tr-TR" sz="2800" dirty="0"/>
              <a:t> Açlık hissini artırır (ör. NPY ve </a:t>
            </a:r>
            <a:r>
              <a:rPr lang="tr-TR" sz="2800" dirty="0" err="1"/>
              <a:t>AgRP</a:t>
            </a:r>
            <a:r>
              <a:rPr lang="tr-TR" sz="2800" dirty="0"/>
              <a:t> nöronları).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Anorexijenik</a:t>
            </a:r>
            <a:r>
              <a:rPr lang="tr-TR" sz="2800" b="1" dirty="0"/>
              <a:t> nöronlar:</a:t>
            </a:r>
            <a:r>
              <a:rPr lang="tr-TR" sz="2800" dirty="0"/>
              <a:t> Tokluk hissini artırır (ör. POMC ve CART nöronları).</a:t>
            </a:r>
          </a:p>
          <a:p>
            <a:r>
              <a:rPr lang="tr-TR" sz="2800" dirty="0"/>
              <a:t>Beyin, kan şekeri, hormonlar ve sinir sinyallerini değerlendirerek beslenme davranışını düzenler.</a:t>
            </a:r>
          </a:p>
        </p:txBody>
      </p:sp>
    </p:spTree>
    <p:extLst>
      <p:ext uri="{BB962C8B-B14F-4D97-AF65-F5344CB8AC3E}">
        <p14:creationId xmlns:p14="http://schemas.microsoft.com/office/powerpoint/2010/main" val="47007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42EA4D-B7B0-9773-B8BE-4DD58AE59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160" y="396061"/>
            <a:ext cx="3117419" cy="1078348"/>
          </a:xfrm>
        </p:spPr>
        <p:txBody>
          <a:bodyPr/>
          <a:lstStyle/>
          <a:p>
            <a:r>
              <a:rPr lang="tr-TR" dirty="0"/>
              <a:t>2. Hormonlar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54A49950-F1BF-A4EF-57B1-B4D5C5CCC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723" y="1276916"/>
            <a:ext cx="3896467" cy="713818"/>
          </a:xfrm>
        </p:spPr>
        <p:txBody>
          <a:bodyPr/>
          <a:lstStyle/>
          <a:p>
            <a:r>
              <a:rPr lang="tr-TR" b="1" dirty="0"/>
              <a:t>Açlık ve Tokluk Hormonları</a:t>
            </a:r>
          </a:p>
          <a:p>
            <a:endParaRPr lang="tr-TR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3CBC5D8C-C526-2111-CA86-9541114E6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82751" y="1739589"/>
            <a:ext cx="4136439" cy="4928839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b="1" dirty="0" err="1"/>
              <a:t>Leptin:</a:t>
            </a:r>
            <a:r>
              <a:rPr lang="tr-TR" dirty="0" err="1"/>
              <a:t>Yağ</a:t>
            </a:r>
            <a:r>
              <a:rPr lang="tr-TR" dirty="0"/>
              <a:t> dokusundan salgılanır ve tokluk hissini </a:t>
            </a:r>
            <a:r>
              <a:rPr lang="tr-TR" dirty="0" err="1"/>
              <a:t>artırır.Vücut</a:t>
            </a:r>
            <a:r>
              <a:rPr lang="tr-TR" dirty="0"/>
              <a:t> yağ oranı yüksekse </a:t>
            </a:r>
            <a:r>
              <a:rPr lang="tr-TR" dirty="0" err="1"/>
              <a:t>leptin</a:t>
            </a:r>
            <a:r>
              <a:rPr lang="tr-TR" dirty="0"/>
              <a:t> seviyeleri artar.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/>
              <a:t>Ghrelin:</a:t>
            </a:r>
            <a:r>
              <a:rPr lang="tr-TR" dirty="0" err="1"/>
              <a:t>Mide</a:t>
            </a:r>
            <a:r>
              <a:rPr lang="tr-TR" dirty="0"/>
              <a:t> tarafından salgılanır ve açlık hissini </a:t>
            </a:r>
            <a:r>
              <a:rPr lang="tr-TR" dirty="0" err="1"/>
              <a:t>artırır.Yemekten</a:t>
            </a:r>
            <a:r>
              <a:rPr lang="tr-TR" dirty="0"/>
              <a:t> önce yükselir, yemek sonrası düşer.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/>
              <a:t>İnsülin:</a:t>
            </a:r>
            <a:r>
              <a:rPr lang="tr-TR" dirty="0" err="1"/>
              <a:t>Pankreastan</a:t>
            </a:r>
            <a:r>
              <a:rPr lang="tr-TR" dirty="0"/>
              <a:t> salgılanır ve tokluk hissine katkıda bulunur. Karbonhidrat tüketiminden sonra yükselir.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/>
              <a:t>Glukagon:</a:t>
            </a:r>
            <a:r>
              <a:rPr lang="tr-TR" dirty="0" err="1"/>
              <a:t>Açlık</a:t>
            </a:r>
            <a:r>
              <a:rPr lang="tr-TR" dirty="0"/>
              <a:t> durumunda karaciğerde glikoz salınımını artırır.</a:t>
            </a:r>
          </a:p>
          <a:p>
            <a:endParaRPr lang="tr-TR" dirty="0"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5A9D4563-A047-D2AC-68EA-9C7C9F20A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2810" y="1275634"/>
            <a:ext cx="3893623" cy="1027544"/>
          </a:xfrm>
        </p:spPr>
        <p:txBody>
          <a:bodyPr/>
          <a:lstStyle/>
          <a:p>
            <a:r>
              <a:rPr lang="tr-TR" b="1" dirty="0"/>
              <a:t>Enerji Metabolizmasını Düzenleyen Hormonlar</a:t>
            </a:r>
          </a:p>
          <a:p>
            <a:endParaRPr lang="tr-TR" dirty="0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0F2E062E-AE2B-3572-25FE-227C88BAC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3351" y="1789406"/>
            <a:ext cx="3899798" cy="4722350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b="1" dirty="0" err="1"/>
              <a:t>Tiroid</a:t>
            </a:r>
            <a:r>
              <a:rPr lang="tr-TR" b="1" dirty="0"/>
              <a:t> Hormonları (T3 ve T4): </a:t>
            </a:r>
            <a:r>
              <a:rPr lang="tr-TR" dirty="0"/>
              <a:t>Bazal metabolizma hızını düzenler. Yetersiz </a:t>
            </a:r>
            <a:r>
              <a:rPr lang="tr-TR" dirty="0" err="1"/>
              <a:t>tiroid</a:t>
            </a:r>
            <a:r>
              <a:rPr lang="tr-TR" dirty="0"/>
              <a:t> hormonu metabolik yavaşlamaya yol açar.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Kortizol: </a:t>
            </a:r>
            <a:r>
              <a:rPr lang="tr-TR" dirty="0"/>
              <a:t>Stres hormonu; enerji talebini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Adrenalin ve Noradrenalin: </a:t>
            </a:r>
            <a:r>
              <a:rPr lang="tr-TR" dirty="0"/>
              <a:t>Akut stres sırasında enerji mobilizasyonunu artırır.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905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83E89F-1253-5394-5D5A-F3FF22A18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708510"/>
          </a:xfrm>
        </p:spPr>
        <p:txBody>
          <a:bodyPr/>
          <a:lstStyle/>
          <a:p>
            <a:r>
              <a:rPr lang="tr-TR" dirty="0"/>
              <a:t>3. Enerji Homeostazisi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C05C81-AADC-258B-E7BD-60DE35490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527718"/>
            <a:ext cx="9322420" cy="54194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Pozitif Enerji Dengesi:</a:t>
            </a:r>
            <a:r>
              <a:rPr lang="tr-TR" sz="2800" dirty="0"/>
              <a:t> Alınan enerji harcanandan fazla olduğunda vücut yağ depolarını artırır.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Negatif Enerji Dengesi:</a:t>
            </a:r>
            <a:r>
              <a:rPr lang="tr-TR" sz="2800" dirty="0"/>
              <a:t> Alınan enerji harcanandan az olduğunda glikojen, yağ ve protein depoları tüketilir.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AMPK (AMP-</a:t>
            </a:r>
            <a:r>
              <a:rPr lang="tr-TR" sz="2800" b="1" dirty="0" err="1"/>
              <a:t>Activated</a:t>
            </a:r>
            <a:r>
              <a:rPr lang="tr-TR" sz="2800" b="1" dirty="0"/>
              <a:t> Protein </a:t>
            </a:r>
            <a:r>
              <a:rPr lang="tr-TR" sz="2800" b="1" dirty="0" err="1"/>
              <a:t>Kinase</a:t>
            </a:r>
            <a:r>
              <a:rPr lang="tr-TR" sz="2800" b="1" dirty="0"/>
              <a:t>):</a:t>
            </a:r>
            <a:r>
              <a:rPr lang="tr-TR" sz="2800" dirty="0"/>
              <a:t>Hücresel enerji seviyelerini düzenler. Enerji açığı durumunda anabolik süreçleri inhibe eder, katabolizmayı artırır.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497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CA94C9-AEA6-C4F7-E367-1BB81274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</a:t>
            </a:r>
            <a:r>
              <a:rPr lang="tr-TR" dirty="0" err="1"/>
              <a:t>Gastrointestinal</a:t>
            </a:r>
            <a:r>
              <a:rPr lang="tr-TR" dirty="0"/>
              <a:t> Sistem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FCF0EC-228B-C09E-413E-0AEAFB52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356" y="1605776"/>
            <a:ext cx="9142783" cy="444416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Mide, bağırsaklar ve pankreas, besin alımını düzenlemek için bir dizi sinyal üretir: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 err="1"/>
              <a:t>Cholecystokinin</a:t>
            </a:r>
            <a:r>
              <a:rPr lang="tr-TR" sz="2800" b="1" dirty="0"/>
              <a:t> (CCK):</a:t>
            </a:r>
            <a:r>
              <a:rPr lang="tr-TR" sz="2800" dirty="0"/>
              <a:t> Yemekten sonra bağırsaklardan salgılanır ve tokluk hissi yaratır.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 err="1"/>
              <a:t>Peptid</a:t>
            </a:r>
            <a:r>
              <a:rPr lang="tr-TR" sz="2800" b="1" dirty="0"/>
              <a:t> YY (PYY):</a:t>
            </a:r>
            <a:r>
              <a:rPr lang="tr-TR" sz="2800" dirty="0"/>
              <a:t> Tokluk hissini destekler.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GLP-1 (Glukagon Benzeri Peptid-1):</a:t>
            </a:r>
            <a:r>
              <a:rPr lang="tr-TR" sz="2800" dirty="0"/>
              <a:t> İnsülin salgısını artırır ve mide boşalmasını yavaşlatır.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465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030DC5-7C3E-1686-BCD6-0057BD69C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974887"/>
            <a:ext cx="7958331" cy="1077229"/>
          </a:xfrm>
        </p:spPr>
        <p:txBody>
          <a:bodyPr/>
          <a:lstStyle/>
          <a:p>
            <a:r>
              <a:rPr lang="tr-TR" b="1" dirty="0"/>
              <a:t>5. Kan Şekeri Düzeyleri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B955CB-D095-B457-685B-52F77DB4C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dirty="0"/>
              <a:t>Kan şekeri seviyeleri beslenme düzeninin önemli bir göstergesidir: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b="1" dirty="0"/>
              <a:t>Hipoglisemi:</a:t>
            </a:r>
            <a:r>
              <a:rPr lang="tr-TR" sz="2800" dirty="0"/>
              <a:t> Açlık sinyalini tetikler.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800" b="1" dirty="0"/>
              <a:t>Hiperglisemi:</a:t>
            </a:r>
            <a:r>
              <a:rPr lang="tr-TR" sz="2800" dirty="0"/>
              <a:t> İnsülin salgılanmasını artırarak tokluk hissi yaratır.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23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3B0989-0B20-4F3E-43FA-F985C0F4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6. Duyusal Sistem ve Davranışsal Mekanizmalar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634658-3212-DB85-E365-53F3DA32E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195" y="2052116"/>
            <a:ext cx="8785944" cy="399782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Tat, koku, görme ve dokunma duyuları besin tüketimini etkiler.</a:t>
            </a:r>
          </a:p>
          <a:p>
            <a:pPr marL="0" indent="0">
              <a:buNone/>
            </a:pPr>
            <a:r>
              <a:rPr lang="tr-TR" sz="3000" b="1" dirty="0"/>
              <a:t>Ödül Mekanizmaları: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Beyindeki dopamin sistemi, lezzetli yiyeceklerle ödül hissi yaratır.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000" dirty="0"/>
              <a:t>Bu mekanizma aşırı yemek yeme davranışını tetikleyebilir.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1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C2F91B-38FE-F774-4BDF-6A5CBE0E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Çevresel ve Psikolojik Faktörler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AF8610-524A-99DB-6958-2D725E2D1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0380" y="2052116"/>
            <a:ext cx="8919759" cy="39978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Çevresel Faktörler: </a:t>
            </a:r>
            <a:r>
              <a:rPr lang="tr-TR" sz="2800" dirty="0"/>
              <a:t>Besinlerin bulunabilirliği, sosyal ortamlar ve yeme alışkanlıkları etkiler.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Psikolojik Faktörler: </a:t>
            </a:r>
            <a:r>
              <a:rPr lang="tr-TR" sz="2800" dirty="0"/>
              <a:t>Stres, duygusal durumlar ve öğrenilmiş davranışlar beslenme düzenini değiştirebilir.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603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35</TotalTime>
  <Words>576</Words>
  <Application>Microsoft Macintosh PowerPoint</Application>
  <PresentationFormat>Geniş ekran</PresentationFormat>
  <Paragraphs>53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MS Shell Dlg 2</vt:lpstr>
      <vt:lpstr>Times New Roman</vt:lpstr>
      <vt:lpstr>Wingdings</vt:lpstr>
      <vt:lpstr>Wingdings 3</vt:lpstr>
      <vt:lpstr>Madison</vt:lpstr>
      <vt:lpstr>Beslenme Biyokimyası</vt:lpstr>
      <vt:lpstr>PowerPoint Sunusu</vt:lpstr>
      <vt:lpstr>1. Beyin ve Merkezi Sinir Sistemi (Hipotalamus)</vt:lpstr>
      <vt:lpstr>2. Hormonlar</vt:lpstr>
      <vt:lpstr>3. Enerji Homeostazisi</vt:lpstr>
      <vt:lpstr>4. Gastrointestinal Sistem</vt:lpstr>
      <vt:lpstr>5. Kan Şekeri Düzeyleri </vt:lpstr>
      <vt:lpstr>6. Duyusal Sistem ve Davranışsal Mekanizmalar</vt:lpstr>
      <vt:lpstr>7. Çevresel ve Psikolojik Faktörler</vt:lpstr>
      <vt:lpstr>8. Uyku ve Sirkadiyen Ritm</vt:lpstr>
      <vt:lpstr>9. Mikrobiyota ve Beslenme İlişkisi</vt:lpstr>
      <vt:lpstr>Referanslar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2024-11-16T20:35:00Z</dcterms:created>
  <dcterms:modified xsi:type="dcterms:W3CDTF">2024-11-16T22:30:27Z</dcterms:modified>
</cp:coreProperties>
</file>