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8"/>
    <p:restoredTop sz="94637"/>
  </p:normalViewPr>
  <p:slideViewPr>
    <p:cSldViewPr snapToGrid="0">
      <p:cViewPr varScale="1">
        <p:scale>
          <a:sx n="108" d="100"/>
          <a:sy n="108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51418B-4CC2-4946-CAEA-2253095EE0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Beslenme Biyokimyası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474014B-D15D-270B-A9A3-669B476032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dirty="0" err="1"/>
              <a:t>Makronütrientler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380443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4FB747-462E-2962-2781-7A123C37D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90" y="368968"/>
            <a:ext cx="10892589" cy="66414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Yağ Türleri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Doymuş yağlar:</a:t>
            </a:r>
            <a:r>
              <a:rPr lang="tr-TR" sz="2800" dirty="0"/>
              <a:t> Fazla tüketimi LDL (kötü kolesterol) seviyesini artırabilir.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Doymamış yağlar:</a:t>
            </a:r>
            <a:r>
              <a:rPr lang="tr-TR" sz="2800" dirty="0"/>
              <a:t> HDL (iyi kolesterol) seviyesini artırır, kalp sağlığını destekler.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Omega-3 ve Omega-6 yağ asitleri:</a:t>
            </a:r>
            <a:r>
              <a:rPr lang="tr-TR" sz="2800" dirty="0"/>
              <a:t> Esansiyeldir, inflamasyonu azaltır, beyin fonksiyonlarını destekler.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0" indent="0" algn="just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Eksiklik ve Fazlalık Durumunda;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Eksiklik:</a:t>
            </a:r>
            <a:r>
              <a:rPr lang="tr-TR" sz="2800" dirty="0"/>
              <a:t> Vitamin eksiklikleri, </a:t>
            </a:r>
            <a:r>
              <a:rPr lang="tr-TR" sz="2800" dirty="0" err="1"/>
              <a:t>hormonal</a:t>
            </a:r>
            <a:r>
              <a:rPr lang="tr-TR" sz="2800" dirty="0"/>
              <a:t> dengesizlikler.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Fazlalık:</a:t>
            </a:r>
            <a:r>
              <a:rPr lang="tr-TR" sz="2800" dirty="0"/>
              <a:t> Obezite, kardiyovasküler hastalık riski.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10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FF8E1D-93D0-485F-0F5C-1D8A0582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7320"/>
            <a:ext cx="7729728" cy="1188720"/>
          </a:xfrm>
        </p:spPr>
        <p:txBody>
          <a:bodyPr/>
          <a:lstStyle/>
          <a:p>
            <a:r>
              <a:rPr lang="tr-TR" dirty="0"/>
              <a:t>4. Su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CFC5BC-CFB1-70CD-62FB-F3D5CDC63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26" y="1700464"/>
            <a:ext cx="10395285" cy="4636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Su, bazı kaynaklarda </a:t>
            </a:r>
            <a:r>
              <a:rPr lang="tr-TR" sz="2800" dirty="0" err="1"/>
              <a:t>makronütrient</a:t>
            </a:r>
            <a:r>
              <a:rPr lang="tr-TR" sz="2800" dirty="0"/>
              <a:t> olarak kabul edilir çünkü hayati bir besindir.</a:t>
            </a:r>
          </a:p>
          <a:p>
            <a:pPr marL="0" indent="0" algn="just">
              <a:buNone/>
            </a:pPr>
            <a:r>
              <a:rPr lang="tr-TR" sz="2800" b="1" dirty="0"/>
              <a:t>Vücuttaki İşlevleri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Taşıma: </a:t>
            </a:r>
            <a:r>
              <a:rPr lang="tr-TR" sz="2800" dirty="0"/>
              <a:t>Besin ve atıkların taşınmasını sağlar.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Hücre yapısı: </a:t>
            </a:r>
            <a:r>
              <a:rPr lang="tr-TR" sz="2800" dirty="0"/>
              <a:t>Hücrelerin %70-80'i sudan oluşur.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Isı dengesi: </a:t>
            </a:r>
            <a:r>
              <a:rPr lang="tr-TR" sz="2800" dirty="0"/>
              <a:t>Terleme yoluyla vücut sıcaklığını düzenler.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Metabolik reaksiyonlar: </a:t>
            </a:r>
            <a:r>
              <a:rPr lang="tr-TR" sz="2800" dirty="0"/>
              <a:t>Kimyasal reaksiyonlarda çözücü olarak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54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525021-4870-6843-C185-E537DDDB1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810" y="1434886"/>
            <a:ext cx="9704190" cy="3101983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Eksiklik ve Fazlalık Durumunda;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Eksiklik (Dehidrasyon):</a:t>
            </a:r>
            <a:r>
              <a:rPr lang="tr-TR" sz="2800" dirty="0"/>
              <a:t> Halsizlik, konsantrasyon kaybı, ciddi durumlarda organ yetmezliği.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Fazlalık (Hiponatremi):</a:t>
            </a:r>
            <a:r>
              <a:rPr lang="tr-TR" sz="2800" dirty="0"/>
              <a:t> Elektrolit dengesizliği.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32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8F8A7D-E820-B55A-7BF0-ECB982F0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6E55C6-53FA-91EA-D19A-0C663D001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Aksoy, M. (2008).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Beslenme biyokimyası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Hatiboğlu Yayınları.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426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753209-B1DE-FE54-EB8E-B493D6CF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4882"/>
            <a:ext cx="7729728" cy="1188720"/>
          </a:xfrm>
        </p:spPr>
        <p:txBody>
          <a:bodyPr/>
          <a:lstStyle/>
          <a:p>
            <a:r>
              <a:rPr lang="tr-TR" dirty="0"/>
              <a:t>1. Karbonhidratlar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5969E2-6E1D-E9F1-704A-692712173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2" y="1812758"/>
            <a:ext cx="8805832" cy="4411579"/>
          </a:xfrm>
        </p:spPr>
        <p:txBody>
          <a:bodyPr/>
          <a:lstStyle/>
          <a:p>
            <a:r>
              <a:rPr lang="tr-TR" sz="2400" dirty="0"/>
              <a:t>Karbonhidratlar, vücudun temel enerji kaynağıdır.</a:t>
            </a:r>
          </a:p>
          <a:p>
            <a:pPr marL="0" indent="0">
              <a:buNone/>
            </a:pPr>
            <a:r>
              <a:rPr lang="tr-TR" sz="2400" b="1" dirty="0"/>
              <a:t>Kaynakları;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Tam tahıllar (kepekli ekmek, yulaf, esmer pirinç)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Sebzeler (patates, havuç)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Meyveler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Baklagiller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Süt ve süt ürünleri (laktoz içerir)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Şekerli yiyecekler (bal, şeker)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738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31B922-D600-068E-8E20-EE47BE8E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4" y="834190"/>
            <a:ext cx="10315074" cy="4905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/>
              <a:t>Vücuttaki İşlevleri</a:t>
            </a:r>
          </a:p>
          <a:p>
            <a:pPr marL="0" indent="0" algn="just">
              <a:buNone/>
            </a:pPr>
            <a:endParaRPr lang="tr-TR" sz="3600" b="1" dirty="0"/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Enerji üretimi: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1 gram karbonhidrat yaklaşık 4 kcal enerji sağlar.</a:t>
            </a:r>
          </a:p>
          <a:p>
            <a:pPr marL="914400" lvl="1" indent="-457200" algn="just"/>
            <a:r>
              <a:rPr lang="tr-TR" sz="2800" dirty="0"/>
              <a:t>Beyin ve merkezi sinir sistemi enerji için öncelikle glikoz kullanır.</a:t>
            </a:r>
          </a:p>
          <a:p>
            <a:pPr marL="914400" lvl="1" indent="-457200" algn="just"/>
            <a:endParaRPr lang="tr-TR" sz="2800" dirty="0"/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Glikojen depolanması: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Fazla glikoz karaciğer ve kaslarda glikojen olarak depolanır.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504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CE995D-F8E1-C442-A9B7-FB8CF233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914400"/>
            <a:ext cx="10684042" cy="5133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tr-TR" sz="2800" b="1" dirty="0"/>
              <a:t>Metabolik düzenleme: </a:t>
            </a:r>
            <a:r>
              <a:rPr lang="tr-TR" sz="2800" dirty="0"/>
              <a:t>Glikoz, yağların enerji kaynağı olarak kullanılmasını düzenler ve protein yıkımını azaltır.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tr-TR" sz="2800" b="1" dirty="0"/>
              <a:t>Lif: </a:t>
            </a:r>
            <a:r>
              <a:rPr lang="tr-TR" sz="2800" dirty="0"/>
              <a:t>Sindirilemeyen karbonhidrat türleri (ör. selüloz), sindirim sağlığı için önemlidir.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Eksiklik ve Fazlalık Durumunda;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Eksiklik:</a:t>
            </a:r>
            <a:r>
              <a:rPr lang="tr-TR" sz="2800" dirty="0"/>
              <a:t> Halsizlik, hipoglisemi, yorgunluk.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Fazlalık:</a:t>
            </a:r>
            <a:r>
              <a:rPr lang="tr-TR" sz="2800" dirty="0"/>
              <a:t> Aşırı yağ depolanması, insülin direnci, obezite.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3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44966B-02A2-1D2C-6B7C-5900451C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452" y="290924"/>
            <a:ext cx="7729728" cy="880150"/>
          </a:xfrm>
        </p:spPr>
        <p:txBody>
          <a:bodyPr/>
          <a:lstStyle/>
          <a:p>
            <a:r>
              <a:rPr lang="tr-TR" dirty="0"/>
              <a:t>2. Proteinler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39DC79-E408-AF63-78FB-FE23D5C5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1443789"/>
            <a:ext cx="11197389" cy="5123287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Proteinler, vücudun yapı taşları olan amino asitlerden oluşur.</a:t>
            </a:r>
          </a:p>
          <a:p>
            <a:pPr marL="0" indent="0" algn="just">
              <a:buNone/>
            </a:pPr>
            <a:r>
              <a:rPr lang="tr-TR" sz="2800" b="1" dirty="0"/>
              <a:t>Amino Asitler;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Esansiyel amino asitler:</a:t>
            </a:r>
            <a:r>
              <a:rPr lang="tr-TR" sz="2800" dirty="0"/>
              <a:t> Vücutta üretilemez ve diyetle alınmalıdır (</a:t>
            </a:r>
            <a:r>
              <a:rPr lang="tr-TR" sz="2800" dirty="0" err="1"/>
              <a:t>örn</a:t>
            </a:r>
            <a:r>
              <a:rPr lang="tr-TR" sz="2800" dirty="0"/>
              <a:t>. </a:t>
            </a:r>
            <a:r>
              <a:rPr lang="tr-TR" sz="2800" dirty="0" err="1"/>
              <a:t>lösin</a:t>
            </a:r>
            <a:r>
              <a:rPr lang="tr-TR" sz="2800" dirty="0"/>
              <a:t>, izolösin, valin).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 err="1"/>
              <a:t>Non</a:t>
            </a:r>
            <a:r>
              <a:rPr lang="tr-TR" sz="2800" b="1" dirty="0"/>
              <a:t>-esansiyel amino asitler:</a:t>
            </a:r>
            <a:r>
              <a:rPr lang="tr-TR" sz="2800" dirty="0"/>
              <a:t> Vücut tarafından sentezlenebilir.</a:t>
            </a:r>
          </a:p>
          <a:p>
            <a:pPr marL="0" indent="0" algn="just">
              <a:buNone/>
            </a:pPr>
            <a:r>
              <a:rPr lang="tr-TR" sz="2800" b="1" dirty="0"/>
              <a:t>Kaynakları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Hayvansal kaynaklar: Et, tavuk, balık, yumurta, süt ve süt ürünleri.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Bitkisel kaynaklar: Baklagiller, soya, fındık, tahıllar.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03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95AC47-39BC-D42F-24DB-B4F20DC2B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2" y="465221"/>
            <a:ext cx="11101136" cy="59034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r>
              <a:rPr lang="tr-TR" sz="3000" b="1" dirty="0"/>
              <a:t>Vücuttaki İşlevleri;</a:t>
            </a:r>
          </a:p>
          <a:p>
            <a:pPr>
              <a:buFont typeface="+mj-lt"/>
              <a:buAutoNum type="arabicPeriod"/>
            </a:pPr>
            <a:r>
              <a:rPr lang="tr-TR" sz="3000" b="1" dirty="0"/>
              <a:t>Doku ve hücre yenilenmesi: </a:t>
            </a:r>
            <a:r>
              <a:rPr lang="tr-TR" sz="3000" dirty="0"/>
              <a:t>Kas, deri, saç ve tırnak gibi yapıların oluşumu ve onarımı.</a:t>
            </a:r>
          </a:p>
          <a:p>
            <a:pPr>
              <a:buFont typeface="+mj-lt"/>
              <a:buAutoNum type="arabicPeriod"/>
            </a:pPr>
            <a:r>
              <a:rPr lang="tr-TR" sz="3000" b="1" dirty="0"/>
              <a:t>Enzim ve hormon üretimi: </a:t>
            </a:r>
            <a:r>
              <a:rPr lang="tr-TR" sz="3000" dirty="0"/>
              <a:t>Metabolik reaksiyonları hızlandıran enzimler ve vücudu düzenleyen hormonlar proteinlerden yapılır.</a:t>
            </a:r>
          </a:p>
          <a:p>
            <a:pPr>
              <a:buFont typeface="+mj-lt"/>
              <a:buAutoNum type="arabicPeriod"/>
            </a:pPr>
            <a:r>
              <a:rPr lang="tr-TR" sz="3000" b="1" dirty="0"/>
              <a:t>Bağışıklık sistemi: </a:t>
            </a:r>
            <a:r>
              <a:rPr lang="tr-TR" sz="3000" dirty="0"/>
              <a:t>Antikorlar, enfeksiyonlarla savaşmada rol oynar.</a:t>
            </a:r>
          </a:p>
          <a:p>
            <a:pPr>
              <a:buFont typeface="+mj-lt"/>
              <a:buAutoNum type="arabicPeriod"/>
            </a:pPr>
            <a:r>
              <a:rPr lang="tr-TR" sz="3000" b="1" dirty="0"/>
              <a:t>Enerji kaynağı:</a:t>
            </a:r>
            <a:r>
              <a:rPr lang="tr-TR" sz="3000" dirty="0"/>
              <a:t>1 gram protein yaklaşık 4 kcal enerji sağlar (ancak öncelikli enerji kaynağı değildir).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25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2973F7-9E99-8D9F-1691-6863B1C0E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1122948"/>
            <a:ext cx="8934169" cy="461708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Eksiklik ve Fazlalık durumunda;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/>
              <a:t>Eksiklik:</a:t>
            </a:r>
            <a:r>
              <a:rPr lang="tr-TR" sz="2400" dirty="0"/>
              <a:t> Kas kaybı, bağışıklık sistemi zayıflığı, büyüme geriliği.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/>
              <a:t>Fazlalık:</a:t>
            </a:r>
            <a:r>
              <a:rPr lang="tr-TR" sz="2400" dirty="0"/>
              <a:t> Böbrek yükü artışı, dehidrasyon, aşırı azot atımı.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40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E73D1-FDE7-BEEB-8AB5-2032E264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8840"/>
            <a:ext cx="7729728" cy="1188720"/>
          </a:xfrm>
        </p:spPr>
        <p:txBody>
          <a:bodyPr/>
          <a:lstStyle/>
          <a:p>
            <a:r>
              <a:rPr lang="tr-TR" dirty="0"/>
              <a:t>3. Yağlar (Lipitler)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1580C0-87D2-B155-47B0-395D0926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1925054"/>
            <a:ext cx="10074443" cy="3814974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Yağlar, enerji depolama ve hücre yapısı için kritik öneme sahiptir.</a:t>
            </a:r>
          </a:p>
          <a:p>
            <a:pPr algn="just"/>
            <a:r>
              <a:rPr lang="tr-TR" sz="2800" b="1" dirty="0"/>
              <a:t>Kaynakları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Avokado, zeytinyağı, balık (omega-3), fındık.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Kırmızı et, tereyağı, tam yağlı süt ürünleri.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İşlenmiş gıdalar (trans yağlar).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410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8C08E8-EC26-03F5-7363-D4E8F3875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561474"/>
            <a:ext cx="11085094" cy="566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/>
              <a:t>Vücutta İşlevleri;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Enerji kaynağı:</a:t>
            </a:r>
            <a:endParaRPr lang="tr-TR" sz="2800" dirty="0"/>
          </a:p>
          <a:p>
            <a:pPr marL="914400" lvl="1" indent="-457200"/>
            <a:r>
              <a:rPr lang="tr-TR" sz="2800" dirty="0"/>
              <a:t>1 gram yağ yaklaşık 9 kcal enerji sağlar.</a:t>
            </a:r>
          </a:p>
          <a:p>
            <a:pPr marL="914400" lvl="1" indent="-457200"/>
            <a:r>
              <a:rPr lang="tr-TR" sz="2800" dirty="0"/>
              <a:t>Uzun süreli enerji ihtiyacında kullanılır.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Hücre zarının yapısı: </a:t>
            </a:r>
            <a:r>
              <a:rPr lang="tr-TR" sz="2800" dirty="0"/>
              <a:t>Fosfolipitler, hücre zarlarının esnekliğini sağlar.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Vitamin emilimi: </a:t>
            </a:r>
            <a:r>
              <a:rPr lang="tr-TR" sz="2800" dirty="0"/>
              <a:t>A, D, E ve K vitaminleri yağda çözünür.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Hormon sentezi: </a:t>
            </a:r>
            <a:r>
              <a:rPr lang="tr-TR" sz="2800" dirty="0"/>
              <a:t>Steroid hormonların yapımında kullanılır (ör. östrojen, testosteron).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Isı yalıtımı: </a:t>
            </a:r>
            <a:r>
              <a:rPr lang="tr-TR" sz="2800" dirty="0"/>
              <a:t>Yağ dokusu vücudu sıcak tutar ve organların etrafını sararak korur.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078252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39</TotalTime>
  <Words>660</Words>
  <Application>Microsoft Macintosh PowerPoint</Application>
  <PresentationFormat>Geniş ekran</PresentationFormat>
  <Paragraphs>79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Paket</vt:lpstr>
      <vt:lpstr>Beslenme Biyokimyası</vt:lpstr>
      <vt:lpstr>1. Karbonhidratlar</vt:lpstr>
      <vt:lpstr>PowerPoint Sunusu</vt:lpstr>
      <vt:lpstr>PowerPoint Sunusu</vt:lpstr>
      <vt:lpstr>2. Proteinler</vt:lpstr>
      <vt:lpstr>PowerPoint Sunusu</vt:lpstr>
      <vt:lpstr>PowerPoint Sunusu</vt:lpstr>
      <vt:lpstr>3. Yağlar (Lipitler)</vt:lpstr>
      <vt:lpstr>PowerPoint Sunusu</vt:lpstr>
      <vt:lpstr>PowerPoint Sunusu</vt:lpstr>
      <vt:lpstr>4. Su</vt:lpstr>
      <vt:lpstr>PowerPoint Sunusu</vt:lpstr>
      <vt:lpstr>referanslar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8</cp:revision>
  <dcterms:created xsi:type="dcterms:W3CDTF">2024-11-16T21:16:03Z</dcterms:created>
  <dcterms:modified xsi:type="dcterms:W3CDTF">2024-11-16T22:32:30Z</dcterms:modified>
</cp:coreProperties>
</file>