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63"/>
    <p:restoredTop sz="94637"/>
  </p:normalViewPr>
  <p:slideViewPr>
    <p:cSldViewPr snapToGrid="0">
      <p:cViewPr varScale="1">
        <p:scale>
          <a:sx n="58" d="100"/>
          <a:sy n="58" d="100"/>
        </p:scale>
        <p:origin x="216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C7856-204D-8E47-9D35-E55DBB6B4399}" type="datetimeFigureOut">
              <a:rPr lang="tr-TR" smtClean="0"/>
              <a:t>17.11.2024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7A943-5F3E-424F-890A-8A03AC790A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16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7A943-5F3E-424F-890A-8A03AC790AE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062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D1B0FC-95AD-C6B0-C1D3-AF17DF2E3F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Beslenme biyokimyası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D02655C-418E-4E55-078A-E31F85DEB0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b="1" dirty="0" err="1"/>
              <a:t>Mikronütrientler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495457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C2372E-421B-93AB-5C89-F7F9D6616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52550"/>
            <a:ext cx="10344150" cy="502920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3000" b="1" dirty="0"/>
              <a:t>Hormon Fonksiyonları: </a:t>
            </a:r>
            <a:r>
              <a:rPr lang="tr-TR" sz="3000" dirty="0"/>
              <a:t>İyot ve selenyum, </a:t>
            </a:r>
            <a:r>
              <a:rPr lang="tr-TR" sz="3000" dirty="0" err="1"/>
              <a:t>tiroid</a:t>
            </a:r>
            <a:r>
              <a:rPr lang="tr-TR" sz="3000" dirty="0"/>
              <a:t> hormonlarının üretimi ve düzenlenmesinde rol oynar.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3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000" b="1" dirty="0"/>
              <a:t>Sinir ve Kas Sağlığı: </a:t>
            </a:r>
            <a:r>
              <a:rPr lang="tr-TR" sz="3000" dirty="0"/>
              <a:t>Kalsiyum, magnezyum, potasyum ve B vitaminleri, kas kasılması ve sinir iletimini düzenler.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3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000" b="1" dirty="0"/>
              <a:t>Kemik Sağlığı: </a:t>
            </a:r>
            <a:r>
              <a:rPr lang="tr-TR" sz="3000" dirty="0"/>
              <a:t>Kalsiyum, D vitamini, fosfor ve magnezyum, kemik mineralizasyonunu destekler.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7937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F2D98D-78DE-9189-D1EF-84BD4CD8E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742694"/>
            <a:ext cx="10420350" cy="4124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/>
              <a:t>Eksiklik ve Fazlalık Durumları;</a:t>
            </a:r>
          </a:p>
          <a:p>
            <a:pPr marL="0" indent="0">
              <a:buNone/>
            </a:pPr>
            <a:endParaRPr lang="tr-TR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Eksiklik:</a:t>
            </a:r>
            <a:r>
              <a:rPr lang="tr-TR" sz="3200" dirty="0"/>
              <a:t> Vitamin ve mineral eksiklikleri büyüme geriliği, bağışıklık zayıflığı, kronik yorgunluk ve çeşitli hastalıklara yol açabilir.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Fazlalık:</a:t>
            </a:r>
            <a:r>
              <a:rPr lang="tr-TR" sz="3200" dirty="0"/>
              <a:t> Aşırı vitamin ve mineral alımı toksisiteye yol açabilir (ör. A vitamini toksisitesi, hiperkalsemi).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2805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3A4FDD-3CE6-CF9D-19C3-5F571D009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referanslar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6EB81C-0751-37E7-D3DA-296E8D01A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J. E. (2016).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Guyton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Textbook</a:t>
            </a:r>
            <a:r>
              <a:rPr lang="tr-TR" b="0" i="1" dirty="0">
                <a:effectLst/>
                <a:latin typeface="Arial" panose="020B0604020202020204" pitchFamily="34" charset="0"/>
              </a:rPr>
              <a:t> of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Medical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Physiology</a:t>
            </a:r>
            <a:r>
              <a:rPr lang="tr-TR" b="0" i="1" dirty="0">
                <a:effectLst/>
                <a:latin typeface="Arial" panose="020B0604020202020204" pitchFamily="34" charset="0"/>
              </a:rPr>
              <a:t>,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Jordanian</a:t>
            </a:r>
            <a:r>
              <a:rPr lang="tr-TR" b="0" i="1" dirty="0">
                <a:effectLst/>
                <a:latin typeface="Arial" panose="020B0604020202020204" pitchFamily="34" charset="0"/>
              </a:rPr>
              <a:t> Edition E-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Book</a:t>
            </a:r>
            <a:r>
              <a:rPr lang="tr-TR" b="0" i="0" dirty="0">
                <a:effectLst/>
                <a:latin typeface="Arial" panose="020B0604020202020204" pitchFamily="34" charset="0"/>
              </a:rPr>
              <a:t>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Elsevier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Health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Sciences</a:t>
            </a:r>
            <a:r>
              <a:rPr lang="tr-TR" b="0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tr-TR" b="0" i="0" dirty="0" err="1">
                <a:effectLst/>
                <a:latin typeface="Arial" panose="020B0604020202020204" pitchFamily="34" charset="0"/>
              </a:rPr>
              <a:t>Gürdöl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Figen,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Evin Ademoğlu. "Biyokimya." Gözden Geçirilmiş </a:t>
            </a:r>
            <a:r>
              <a:rPr lang="tr-TR" b="0" i="1" dirty="0">
                <a:effectLst/>
                <a:latin typeface="Arial" panose="020B0604020202020204" pitchFamily="34" charset="0"/>
              </a:rPr>
              <a:t>İkinci baskı. Nobel Tıp Kitapevleri Ltd. Şti</a:t>
            </a:r>
            <a:r>
              <a:rPr lang="tr-TR" b="0" i="0" dirty="0">
                <a:effectLst/>
                <a:latin typeface="Arial" panose="020B0604020202020204" pitchFamily="34" charset="0"/>
              </a:rPr>
              <a:t> (2013).</a:t>
            </a:r>
          </a:p>
          <a:p>
            <a:r>
              <a:rPr lang="tr-TR" b="0" i="0" dirty="0">
                <a:effectLst/>
                <a:latin typeface="Arial" panose="020B0604020202020204" pitchFamily="34" charset="0"/>
              </a:rPr>
              <a:t>Onat, Taner, Kaya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Emerk</a:t>
            </a:r>
            <a:r>
              <a:rPr lang="tr-TR" b="0" i="0" dirty="0">
                <a:effectLst/>
                <a:latin typeface="Arial" panose="020B0604020202020204" pitchFamily="34" charset="0"/>
              </a:rPr>
              <a:t>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Eser Y.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Sözmen</a:t>
            </a:r>
            <a:r>
              <a:rPr lang="tr-TR" b="0" i="0" dirty="0">
                <a:effectLst/>
                <a:latin typeface="Arial" panose="020B0604020202020204" pitchFamily="34" charset="0"/>
              </a:rPr>
              <a:t>. "İnsan biyokimyası."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Palme</a:t>
            </a:r>
            <a:r>
              <a:rPr lang="tr-TR" b="0" i="1" dirty="0">
                <a:effectLst/>
                <a:latin typeface="Arial" panose="020B0604020202020204" pitchFamily="34" charset="0"/>
              </a:rPr>
              <a:t> yayıncılık</a:t>
            </a:r>
            <a:r>
              <a:rPr lang="tr-TR" b="0" i="0" dirty="0">
                <a:effectLst/>
                <a:latin typeface="Arial" panose="020B0604020202020204" pitchFamily="34" charset="0"/>
              </a:rPr>
              <a:t> 659 (2002).</a:t>
            </a:r>
          </a:p>
          <a:p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Aksoy, M. (2008). 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Beslenme biyokimyası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Hatiboğlu Yayınları.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346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17669C-382E-B5FF-584E-941EFA9B4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mikronütrientler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07EA94-F9CB-A347-67F0-97D6674C7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7152" y="2638044"/>
            <a:ext cx="8357695" cy="3101983"/>
          </a:xfrm>
        </p:spPr>
        <p:txBody>
          <a:bodyPr>
            <a:normAutofit/>
          </a:bodyPr>
          <a:lstStyle/>
          <a:p>
            <a:pPr algn="just"/>
            <a:r>
              <a:rPr lang="tr-TR" sz="2800" dirty="0" err="1"/>
              <a:t>Mikronütrientler</a:t>
            </a:r>
            <a:r>
              <a:rPr lang="tr-TR" sz="2800" dirty="0"/>
              <a:t>, vücudun büyüme, bağışıklık sistemi, metabolik süreçler ve genel sağlık için küçük miktarlarda ihtiyaç duyduğu besin öğeleridir. </a:t>
            </a:r>
          </a:p>
          <a:p>
            <a:pPr algn="just"/>
            <a:r>
              <a:rPr lang="tr-TR" sz="2800" dirty="0"/>
              <a:t>İki ana gruba ayrılırlar: </a:t>
            </a:r>
            <a:r>
              <a:rPr lang="tr-TR" sz="2800" b="1" dirty="0"/>
              <a:t>Vitaminler</a:t>
            </a:r>
            <a:r>
              <a:rPr lang="tr-TR" sz="2800" dirty="0"/>
              <a:t> ve </a:t>
            </a:r>
            <a:r>
              <a:rPr lang="tr-TR" sz="2800" b="1" dirty="0"/>
              <a:t>Mineraller</a:t>
            </a:r>
            <a:r>
              <a:rPr lang="tr-T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4201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5497EA-2037-96AF-A2C1-56CA646D2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507" y="523613"/>
            <a:ext cx="7729728" cy="1188720"/>
          </a:xfrm>
        </p:spPr>
        <p:txBody>
          <a:bodyPr/>
          <a:lstStyle/>
          <a:p>
            <a:r>
              <a:rPr lang="tr-TR" b="1" dirty="0"/>
              <a:t>1. Vitaminler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80842F-0614-CAD4-153B-5CDB131CF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9395" y="2102786"/>
            <a:ext cx="9233210" cy="4231601"/>
          </a:xfrm>
        </p:spPr>
        <p:txBody>
          <a:bodyPr/>
          <a:lstStyle/>
          <a:p>
            <a:r>
              <a:rPr lang="tr-TR" sz="2800" dirty="0"/>
              <a:t>Vitaminler organik bileşiklerdir ve vücutta enerji üretiminde kullanılmazlar. Ancak, metabolik süreçlerin düzenlenmesinde kritik bir rol oynarlar. Vitaminler iki ana gruba ayrılır:</a:t>
            </a:r>
          </a:p>
          <a:p>
            <a:endParaRPr lang="tr-TR" sz="2800" dirty="0"/>
          </a:p>
          <a:p>
            <a:r>
              <a:rPr lang="tr-TR" sz="2800" b="1" dirty="0"/>
              <a:t>a) Yağda Çözünen Vitaminler</a:t>
            </a:r>
          </a:p>
          <a:p>
            <a:r>
              <a:rPr lang="tr-TR" sz="2800" dirty="0"/>
              <a:t>Bu vitaminler yağda çözünür ve vücutta depolanabilir.</a:t>
            </a:r>
          </a:p>
          <a:p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800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D1F0A1FF-E5AD-88CA-E5D3-207D2537E4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66912" y="936702"/>
            <a:ext cx="9028190" cy="517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230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D95111-687E-EB29-977E-62F5BD242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361950"/>
            <a:ext cx="11106150" cy="5378077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/>
              <a:t>b) Suda Çözünen Vitaminler</a:t>
            </a:r>
          </a:p>
          <a:p>
            <a:r>
              <a:rPr lang="tr-TR" sz="2400" dirty="0"/>
              <a:t>Bu vitaminler suda çözünür ve vücutta depolanmaz. Fazlalıkları idrarla atılır.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7C9D590B-ED1A-141A-C33E-80B90595B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1657350"/>
            <a:ext cx="1055370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03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154759-D677-6275-88C1-8448F7F71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7942"/>
            <a:ext cx="7729728" cy="1188720"/>
          </a:xfrm>
        </p:spPr>
        <p:txBody>
          <a:bodyPr/>
          <a:lstStyle/>
          <a:p>
            <a:r>
              <a:rPr lang="tr-TR" dirty="0"/>
              <a:t>2. Mineraller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84B21F-55E5-964D-B971-563A29078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71650"/>
            <a:ext cx="9582150" cy="3968377"/>
          </a:xfrm>
        </p:spPr>
        <p:txBody>
          <a:bodyPr/>
          <a:lstStyle/>
          <a:p>
            <a:r>
              <a:rPr lang="tr-TR" sz="2800" dirty="0"/>
              <a:t>Mineraller, vücutta yapı ve işlev için gerekli olan inorganik besin öğeleridir. İki gruba ayrılırlar:</a:t>
            </a:r>
          </a:p>
          <a:p>
            <a:endParaRPr lang="tr-TR" sz="2800" dirty="0"/>
          </a:p>
          <a:p>
            <a:pPr marL="0" indent="0">
              <a:buNone/>
            </a:pPr>
            <a:r>
              <a:rPr lang="tr-TR" sz="2800" b="1" dirty="0"/>
              <a:t>a) </a:t>
            </a:r>
            <a:r>
              <a:rPr lang="tr-TR" sz="2800" b="1" dirty="0" err="1"/>
              <a:t>Makromineraller</a:t>
            </a:r>
            <a:endParaRPr lang="tr-TR" sz="2800" b="1" dirty="0"/>
          </a:p>
          <a:p>
            <a:r>
              <a:rPr lang="tr-TR" sz="2800" dirty="0"/>
              <a:t>Bunlar vücudun büyük miktarlarda ihtiyaç duyduğu minerallerdir.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051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BD9F3B40-09C3-BAD1-521D-9836D2B1B2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856" y="1238250"/>
            <a:ext cx="9233694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493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7D01CE-1927-DBBD-52DA-695989B52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36" y="304800"/>
            <a:ext cx="10818114" cy="5772150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b) İz Mineraller (</a:t>
            </a:r>
            <a:r>
              <a:rPr lang="tr-TR" sz="2800" b="1" dirty="0" err="1"/>
              <a:t>Mikromineraller</a:t>
            </a:r>
            <a:r>
              <a:rPr lang="tr-TR" sz="2800" b="1" dirty="0"/>
              <a:t>)</a:t>
            </a:r>
          </a:p>
          <a:p>
            <a:r>
              <a:rPr lang="tr-TR" sz="2800" dirty="0"/>
              <a:t>Bunlar çok küçük miktarlarda gereklidir, ancak sağlık için kritik öneme sahiptir.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60F3B70-3474-4A89-8008-6CA658D7E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350" y="1525468"/>
            <a:ext cx="8953500" cy="5027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024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D70630-159D-2451-B26C-B691546EB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45592"/>
            <a:ext cx="7729728" cy="1188720"/>
          </a:xfrm>
        </p:spPr>
        <p:txBody>
          <a:bodyPr/>
          <a:lstStyle/>
          <a:p>
            <a:r>
              <a:rPr lang="tr-TR" dirty="0" err="1"/>
              <a:t>Mikronütrientlerin</a:t>
            </a:r>
            <a:r>
              <a:rPr lang="tr-TR" dirty="0"/>
              <a:t> Genel İşlevleri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B7174D-26C9-D7F6-8F29-C8AD6AB09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2114550"/>
            <a:ext cx="10877550" cy="3949327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/>
              <a:t>Enerji </a:t>
            </a:r>
            <a:r>
              <a:rPr lang="tr-TR" sz="3200" b="1" dirty="0" err="1"/>
              <a:t>Metabolizması:</a:t>
            </a:r>
            <a:r>
              <a:rPr lang="tr-TR" sz="3200" dirty="0" err="1"/>
              <a:t>Vitaminler</a:t>
            </a:r>
            <a:r>
              <a:rPr lang="tr-TR" sz="3200" dirty="0"/>
              <a:t> ve mineraller, karbonhidrat, protein ve yağların enerjiye dönüşümünde yardımcıdır.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32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/>
              <a:t>Antioksidan </a:t>
            </a:r>
            <a:r>
              <a:rPr lang="tr-TR" sz="3200" b="1" dirty="0" err="1"/>
              <a:t>Savunma:</a:t>
            </a:r>
            <a:r>
              <a:rPr lang="tr-TR" sz="3200" dirty="0" err="1"/>
              <a:t>C</a:t>
            </a:r>
            <a:r>
              <a:rPr lang="tr-TR" sz="3200" dirty="0"/>
              <a:t> vitamini, E vitamini, selenyum gibi </a:t>
            </a:r>
            <a:r>
              <a:rPr lang="tr-TR" sz="3200" dirty="0" err="1"/>
              <a:t>mikronütrientler</a:t>
            </a:r>
            <a:r>
              <a:rPr lang="tr-TR" sz="3200" dirty="0"/>
              <a:t>, serbest radikal hasarını önler.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32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/>
              <a:t>Bağışıklık </a:t>
            </a:r>
            <a:r>
              <a:rPr lang="tr-TR" sz="3200" b="1" dirty="0" err="1"/>
              <a:t>Sistemi:</a:t>
            </a:r>
            <a:r>
              <a:rPr lang="tr-TR" sz="3200" dirty="0" err="1"/>
              <a:t>Çinko</a:t>
            </a:r>
            <a:r>
              <a:rPr lang="tr-TR" sz="3200" dirty="0"/>
              <a:t>, A vitamini, C vitamini bağışıklık hücrelerinin işlevini destekler.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9746418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Paket</Template>
  <TotalTime>27</TotalTime>
  <Words>380</Words>
  <Application>Microsoft Macintosh PowerPoint</Application>
  <PresentationFormat>Geniş ekran</PresentationFormat>
  <Paragraphs>40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Paket</vt:lpstr>
      <vt:lpstr>Beslenme biyokimyası</vt:lpstr>
      <vt:lpstr>mikronütrientler</vt:lpstr>
      <vt:lpstr>1. Vitaminler </vt:lpstr>
      <vt:lpstr>PowerPoint Sunusu</vt:lpstr>
      <vt:lpstr>PowerPoint Sunusu</vt:lpstr>
      <vt:lpstr>2. Mineraller</vt:lpstr>
      <vt:lpstr>PowerPoint Sunusu</vt:lpstr>
      <vt:lpstr>PowerPoint Sunusu</vt:lpstr>
      <vt:lpstr>Mikronütrientlerin Genel İşlevleri</vt:lpstr>
      <vt:lpstr>PowerPoint Sunusu</vt:lpstr>
      <vt:lpstr>PowerPoint Sunusu</vt:lpstr>
      <vt:lpstr>referanslar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5</cp:revision>
  <dcterms:created xsi:type="dcterms:W3CDTF">2024-11-16T21:56:35Z</dcterms:created>
  <dcterms:modified xsi:type="dcterms:W3CDTF">2024-11-16T22:35:36Z</dcterms:modified>
</cp:coreProperties>
</file>