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ADF645-8C80-D118-4DDE-B0919D140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 biyokimyası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73A70B3-CC0A-61E4-DB98-374EEB7F7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b="1" dirty="0"/>
              <a:t>5. Beslenme ve enerji metabolizması</a:t>
            </a:r>
          </a:p>
        </p:txBody>
      </p:sp>
    </p:spTree>
    <p:extLst>
      <p:ext uri="{BB962C8B-B14F-4D97-AF65-F5344CB8AC3E}">
        <p14:creationId xmlns:p14="http://schemas.microsoft.com/office/powerpoint/2010/main" val="2853306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4A9D9D-7ACE-5438-395B-2462ECC4F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804" y="821094"/>
            <a:ext cx="10692882" cy="5505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/>
              <a:t>c) Metabolik Yollar</a:t>
            </a:r>
          </a:p>
          <a:p>
            <a:pPr algn="just">
              <a:buFont typeface="+mj-lt"/>
              <a:buAutoNum type="arabicPeriod"/>
            </a:pPr>
            <a:r>
              <a:rPr lang="tr-TR" sz="3200" b="1" dirty="0"/>
              <a:t>Glikoliz:</a:t>
            </a:r>
            <a:endParaRPr lang="tr-TR" sz="3200" dirty="0"/>
          </a:p>
          <a:p>
            <a:pPr marL="914400" lvl="1" indent="-457200" algn="just"/>
            <a:r>
              <a:rPr lang="tr-TR" sz="3200" dirty="0"/>
              <a:t>Glikozun pirüvata dönüştüğü süreçtir.</a:t>
            </a:r>
          </a:p>
          <a:p>
            <a:pPr marL="914400" lvl="1" indent="-457200" algn="just"/>
            <a:r>
              <a:rPr lang="tr-TR" sz="3200" dirty="0"/>
              <a:t>Anaerobik ortamda laktik asit oluşumu gerçekleşir.</a:t>
            </a:r>
          </a:p>
          <a:p>
            <a:pPr algn="just">
              <a:buFont typeface="+mj-lt"/>
              <a:buAutoNum type="arabicPeriod"/>
            </a:pPr>
            <a:r>
              <a:rPr lang="tr-TR" sz="3200" b="1" dirty="0" err="1"/>
              <a:t>Krebs</a:t>
            </a:r>
            <a:r>
              <a:rPr lang="tr-TR" sz="3200" b="1" dirty="0"/>
              <a:t> Döngüsü (TCA Döngüsü): </a:t>
            </a:r>
            <a:r>
              <a:rPr lang="tr-TR" sz="3200" dirty="0"/>
              <a:t>Oksijenli ortamda enerji üretimi için karbonhidrat, yağ ve protein metabolitlerinin işlendiği döngüdür.</a:t>
            </a:r>
          </a:p>
          <a:p>
            <a:pPr algn="just">
              <a:buFont typeface="+mj-lt"/>
              <a:buAutoNum type="arabicPeriod"/>
            </a:pPr>
            <a:r>
              <a:rPr lang="tr-TR" sz="3200" b="1" dirty="0"/>
              <a:t>Elektron Taşıma Zinciri: </a:t>
            </a:r>
            <a:r>
              <a:rPr lang="tr-TR" sz="3200" dirty="0"/>
              <a:t>Mitokondride gerçekleşir ve en yüksek miktarda ATP üretimi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526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8E90A6-F6DA-0008-2145-4457D74D2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1550"/>
            <a:ext cx="7729728" cy="1188720"/>
          </a:xfrm>
        </p:spPr>
        <p:txBody>
          <a:bodyPr/>
          <a:lstStyle/>
          <a:p>
            <a:r>
              <a:rPr lang="tr-TR" dirty="0"/>
              <a:t>4. Enerji Metabolizmasını Düzenleyen Hormonlar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DFD7AB-0F60-B98E-DD5E-D769F31C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1791478"/>
            <a:ext cx="11420669" cy="47549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İnsülin:</a:t>
            </a:r>
            <a:r>
              <a:rPr lang="tr-TR" sz="2800" dirty="0" err="1"/>
              <a:t>Kan</a:t>
            </a:r>
            <a:r>
              <a:rPr lang="tr-TR" sz="2800" dirty="0"/>
              <a:t> şekerini düşürür, glikozun hücre içine alınmasını sağlar.</a:t>
            </a:r>
          </a:p>
          <a:p>
            <a:pPr marL="0" indent="0">
              <a:buNone/>
            </a:pPr>
            <a:r>
              <a:rPr lang="tr-TR" sz="2800" dirty="0"/>
              <a:t>Glikojen sentezini ve yağ depolanmasını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Glukagon:</a:t>
            </a:r>
            <a:r>
              <a:rPr lang="tr-TR" sz="2800" dirty="0" err="1"/>
              <a:t>Kan</a:t>
            </a:r>
            <a:r>
              <a:rPr lang="tr-TR" sz="2800" dirty="0"/>
              <a:t> şekerini artırır, glikojenin glikoza dönüştürülmesini sağlar.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Adrenalin ve </a:t>
            </a:r>
            <a:r>
              <a:rPr lang="tr-TR" sz="2800" b="1" dirty="0" err="1"/>
              <a:t>Noradrenalin:</a:t>
            </a:r>
            <a:r>
              <a:rPr lang="tr-TR" sz="2800" dirty="0" err="1"/>
              <a:t>Fiziksel</a:t>
            </a:r>
            <a:r>
              <a:rPr lang="tr-TR" sz="2800" dirty="0"/>
              <a:t> aktivite ve stres durumlarında enerji mobilizasyonunu artırır.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Tiroid</a:t>
            </a:r>
            <a:r>
              <a:rPr lang="tr-TR" sz="2800" b="1" dirty="0"/>
              <a:t> </a:t>
            </a:r>
            <a:r>
              <a:rPr lang="tr-TR" sz="2800" b="1" dirty="0" err="1"/>
              <a:t>Hormonları:</a:t>
            </a:r>
            <a:r>
              <a:rPr lang="tr-TR" sz="2800" dirty="0" err="1"/>
              <a:t>Bazal</a:t>
            </a:r>
            <a:r>
              <a:rPr lang="tr-TR" sz="2800" dirty="0"/>
              <a:t> metabolizma hızını düzenler.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 err="1"/>
              <a:t>Kortizol:</a:t>
            </a:r>
            <a:r>
              <a:rPr lang="tr-TR" sz="2800" dirty="0" err="1"/>
              <a:t>Stres</a:t>
            </a:r>
            <a:r>
              <a:rPr lang="tr-TR" sz="2800" dirty="0"/>
              <a:t> durumlarında protein yıkımını ve glikoz üretimini artırır.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337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4C0726-8F96-D50C-AE8F-E4759450C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2888"/>
            <a:ext cx="7729728" cy="1188720"/>
          </a:xfrm>
        </p:spPr>
        <p:txBody>
          <a:bodyPr/>
          <a:lstStyle/>
          <a:p>
            <a:r>
              <a:rPr lang="tr-TR" dirty="0"/>
              <a:t>5. Enerji Sistemleri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35449A-9EF7-1A76-1B2A-7C25E724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1847461"/>
            <a:ext cx="11159412" cy="44786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Vücut, enerji ihtiyacını karşılamak için farklı enerji sistemlerini kullanır: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 err="1"/>
              <a:t>Fosfajen</a:t>
            </a:r>
            <a:r>
              <a:rPr lang="tr-TR" sz="2800" b="1" dirty="0"/>
              <a:t> Sistemi (ATP-</a:t>
            </a:r>
            <a:r>
              <a:rPr lang="tr-TR" sz="2800" b="1" dirty="0" err="1"/>
              <a:t>PCr</a:t>
            </a:r>
            <a:r>
              <a:rPr lang="tr-TR" sz="2800" b="1" dirty="0"/>
              <a:t>): </a:t>
            </a:r>
            <a:r>
              <a:rPr lang="tr-TR" sz="2800" dirty="0"/>
              <a:t>Kısa süreli ve yüksek yoğunluklu aktiviteler için (ör. sprint).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Anaerobik Glikoliz: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Orta yoğunluklu aktivitelerde kısa süreli enerji sağlar.</a:t>
            </a:r>
          </a:p>
          <a:p>
            <a:pPr marL="914400" lvl="1" indent="-457200" algn="just"/>
            <a:r>
              <a:rPr lang="tr-TR" sz="2800" dirty="0"/>
              <a:t>Laktik asit oluşumuna neden olur.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Aerobik Sistem: </a:t>
            </a:r>
            <a:r>
              <a:rPr lang="tr-TR" sz="2800" dirty="0"/>
              <a:t>Uzun süreli, düşük-orta yoğunluklu aktivitelerde enerji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455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415980-0934-2A73-6559-DA4CCFDB4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40758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6. Enerji Dengesizliği ve Sonuçları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7903F4-6C4F-F9E8-6BDC-D54BA0F51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705" y="2638044"/>
            <a:ext cx="10039739" cy="3650789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a) Pozitif Enerji Dengesi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Aşırı enerji alımı obezite, diyabet ve kalp hastalıklarına yol açabilir.</a:t>
            </a:r>
          </a:p>
          <a:p>
            <a:pPr marL="0" indent="0">
              <a:buNone/>
            </a:pPr>
            <a:r>
              <a:rPr lang="tr-TR" sz="2800" b="1" dirty="0"/>
              <a:t>b) Negatif Enerji Dengesi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Yetersiz enerji alımı kas kaybı, bağışıklık zayıflığı ve yorgunluğa neden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107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CA2E69-47D8-87BC-0D2A-73248293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2D93D-6E9E-DEC0-DB28-DEF8B1E39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61" y="2638044"/>
            <a:ext cx="9703837" cy="3101983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Beslenme ve enerji metabolizması, sağlıklı bir yaşam için temel taşlardır. </a:t>
            </a:r>
          </a:p>
          <a:p>
            <a:pPr algn="just"/>
            <a:r>
              <a:rPr lang="tr-TR" sz="2800" dirty="0"/>
              <a:t>Enerji dengesinin sağlanması ve besinlerin doğru oranlarda alınması, metabolik süreçlerin verimli çalışması ve hastalık risklerinin azaltılması için kritik öneme sahiptir.</a:t>
            </a:r>
          </a:p>
        </p:txBody>
      </p:sp>
    </p:spTree>
    <p:extLst>
      <p:ext uri="{BB962C8B-B14F-4D97-AF65-F5344CB8AC3E}">
        <p14:creationId xmlns:p14="http://schemas.microsoft.com/office/powerpoint/2010/main" val="1724222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8BFF0B-64E9-5016-1BAB-5F6A892A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788DD4-D5BE-D1C7-C7A7-580C98ABE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135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5AB004-A6BB-762E-0968-E7C34779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006612"/>
          </a:xfrm>
        </p:spPr>
        <p:txBody>
          <a:bodyPr>
            <a:normAutofit fontScale="90000"/>
          </a:bodyPr>
          <a:lstStyle/>
          <a:p>
            <a:r>
              <a:rPr lang="tr-TR" dirty="0"/>
              <a:t>Beslenme ve Enerji Metabolizması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2EAF8F-194E-5AB6-0B4A-41F2EC4A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034" y="2364911"/>
            <a:ext cx="9239002" cy="375088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Enerji metabolizması, vücudun yaşamını sürdürebilmesi için gerekli olan enerjiyi üretmek, depolamak ve kullanmak amacıyla besin öğelerinin kimyasal süreçlerden geçirilmesiyle gerçekleşir. 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/>
              <a:t>Beslenme bu süreçlerin temel kaynağıdır ve </a:t>
            </a:r>
            <a:r>
              <a:rPr lang="tr-TR" sz="2800" dirty="0" err="1"/>
              <a:t>makronütrientlerin</a:t>
            </a:r>
            <a:r>
              <a:rPr lang="tr-TR" sz="2800" dirty="0"/>
              <a:t> (karbonhidratlar, proteinler, yağlar) enerji üretimindeki rolleri büyüktür.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030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B78E1B-3E47-25E7-2DDD-8FA4E5E7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875979"/>
          </a:xfrm>
        </p:spPr>
        <p:txBody>
          <a:bodyPr>
            <a:normAutofit fontScale="90000"/>
          </a:bodyPr>
          <a:lstStyle/>
          <a:p>
            <a:r>
              <a:rPr lang="tr-TR" dirty="0"/>
              <a:t> </a:t>
            </a:r>
            <a:r>
              <a:rPr lang="tr-TR" b="1" dirty="0"/>
              <a:t>1. Enerji İhtiyacı ve Dengesi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658CDE-502C-16C1-ED32-5D257722D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79" y="1623527"/>
            <a:ext cx="11476653" cy="49079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800" b="1" dirty="0"/>
              <a:t>a) Enerji İhtiyacı</a:t>
            </a:r>
          </a:p>
          <a:p>
            <a:pPr marL="0" indent="0">
              <a:buNone/>
            </a:pPr>
            <a:r>
              <a:rPr lang="tr-TR" sz="2800" dirty="0"/>
              <a:t>Vücudun enerji ihtiyacı üç ana bileşenden oluşur: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Bazal Metabolizma Hızı (BMH):</a:t>
            </a:r>
            <a:endParaRPr lang="tr-TR" sz="2800" dirty="0"/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Vücudun dinlenme halinde yaşam fonksiyonlarını sürdürebilmek için ihtiyaç duyduğu enerjidir.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Kalp atışı, solunum, organ fonksiyonları gibi işlemleri kapsar.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Genelde toplam enerji ihtiyacının %60-70’ini oluşturur.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Fiziksel Aktivite:</a:t>
            </a:r>
            <a:endParaRPr lang="tr-TR" sz="2800" dirty="0"/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Günlük hareketler ve egzersiz sırasında harcanan enerjidir.</a:t>
            </a:r>
          </a:p>
          <a:p>
            <a:pPr marL="742950" lvl="1" indent="-285750">
              <a:buFont typeface="+mj-lt"/>
              <a:buAutoNum type="arabicPeriod"/>
            </a:pPr>
            <a:r>
              <a:rPr lang="tr-TR" sz="2800" dirty="0"/>
              <a:t>Bu oran bireyin aktivite seviyesine bağlı olarak değişir.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308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5EAF02-7E9A-6838-2C54-2E4044D4B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22" y="933062"/>
            <a:ext cx="9722498" cy="4806966"/>
          </a:xfrm>
        </p:spPr>
        <p:txBody>
          <a:bodyPr/>
          <a:lstStyle/>
          <a:p>
            <a:pPr marL="0" indent="0" algn="just">
              <a:buNone/>
            </a:pPr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tr-TR" sz="3200" b="1" dirty="0"/>
              <a:t>Termik Etki (Diyetle İndüklenen </a:t>
            </a:r>
            <a:r>
              <a:rPr lang="tr-TR" sz="3200" b="1" dirty="0" err="1"/>
              <a:t>Termogenez</a:t>
            </a:r>
            <a:r>
              <a:rPr lang="tr-TR" sz="3200" b="1" dirty="0"/>
              <a:t>):</a:t>
            </a:r>
          </a:p>
          <a:p>
            <a:pPr marL="0" indent="0" algn="just">
              <a:buNone/>
            </a:pPr>
            <a:endParaRPr lang="tr-TR" sz="3200" b="1" dirty="0"/>
          </a:p>
          <a:p>
            <a:pPr algn="just"/>
            <a:r>
              <a:rPr lang="tr-TR" sz="3200" dirty="0"/>
              <a:t>Besinlerin sindirimi, emilimi ve metabolize edilmesi sırasında harcanan enerjidir.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Toplam enerji ihtiyacının yaklaşık %10’unu oluşturur.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61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925421-BE9F-31FE-FC9C-78173BC0B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351" y="1063690"/>
            <a:ext cx="9647853" cy="4676337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/>
              <a:t>b) Enerji Dengesi</a:t>
            </a:r>
          </a:p>
          <a:p>
            <a:pPr marL="0" indent="0" algn="just">
              <a:buNone/>
            </a:pPr>
            <a:endParaRPr lang="tr-TR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Pozitif Enerji Dengesi:</a:t>
            </a:r>
            <a:r>
              <a:rPr lang="tr-TR" sz="2800" dirty="0"/>
              <a:t> Alınan enerji harcanandan fazlaysa vücutta yağ olarak depolanır.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Negatif Enerji Dengesi:</a:t>
            </a:r>
            <a:r>
              <a:rPr lang="tr-TR" sz="2800" dirty="0"/>
              <a:t> Harcanan enerji alınandan fazlaysa vücut enerji için depoları kullanır (yağ ve kas kaybı).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88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432C7E-8E54-BA1E-7560-010EAAFC5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05" y="292888"/>
            <a:ext cx="7729728" cy="1188720"/>
          </a:xfrm>
        </p:spPr>
        <p:txBody>
          <a:bodyPr/>
          <a:lstStyle/>
          <a:p>
            <a:r>
              <a:rPr lang="tr-TR" dirty="0"/>
              <a:t>2. Besin Öğelerinin Enerji Metabolizmasındaki Rolleri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77E247-7675-EB0F-5E91-5245AFBB3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1642188"/>
            <a:ext cx="11290041" cy="47212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/>
              <a:t>a) Karbonhidratlar</a:t>
            </a:r>
          </a:p>
          <a:p>
            <a:pPr>
              <a:buFont typeface="+mj-lt"/>
              <a:buAutoNum type="arabicPeriod"/>
            </a:pPr>
            <a:r>
              <a:rPr lang="tr-TR" sz="2400" b="1" dirty="0"/>
              <a:t>Enerji Üretimi (Glikoliz):</a:t>
            </a:r>
            <a:endParaRPr lang="tr-TR" sz="2400" dirty="0"/>
          </a:p>
          <a:p>
            <a:pPr marL="800100" lvl="1" indent="-342900"/>
            <a:r>
              <a:rPr lang="tr-TR" sz="2400" dirty="0"/>
              <a:t>Karbonhidratlar sindirildikten sonra glikoza dönüşür.</a:t>
            </a:r>
          </a:p>
          <a:p>
            <a:pPr marL="800100" lvl="1" indent="-342900"/>
            <a:r>
              <a:rPr lang="tr-TR" sz="2400" dirty="0"/>
              <a:t>Glikoz, hücrelerde ATP üretimi için enerji kaynağı olarak kullanılır.</a:t>
            </a:r>
          </a:p>
          <a:p>
            <a:pPr marL="800100" lvl="1" indent="-342900"/>
            <a:r>
              <a:rPr lang="tr-TR" sz="2400" dirty="0"/>
              <a:t>Oksijenli ortamda bir molekül glikozdan 38 ATP üretilir.</a:t>
            </a:r>
          </a:p>
          <a:p>
            <a:pPr>
              <a:buFont typeface="+mj-lt"/>
              <a:buAutoNum type="arabicPeriod"/>
            </a:pPr>
            <a:r>
              <a:rPr lang="tr-TR" sz="2400" b="1" dirty="0"/>
              <a:t>Glikojen Depolama:</a:t>
            </a:r>
            <a:endParaRPr lang="tr-TR" sz="2400" dirty="0"/>
          </a:p>
          <a:p>
            <a:pPr marL="800100" lvl="1" indent="-342900"/>
            <a:r>
              <a:rPr lang="tr-TR" sz="2400" dirty="0"/>
              <a:t>Fazla glikoz karaciğer ve kaslarda glikojen olarak depolanır.</a:t>
            </a:r>
          </a:p>
          <a:p>
            <a:pPr marL="800100" lvl="1" indent="-342900"/>
            <a:r>
              <a:rPr lang="tr-TR" sz="2400" dirty="0"/>
              <a:t>İhtiyaç halinde glikojen, glikoza dönüştürülerek kullanılır (</a:t>
            </a:r>
            <a:r>
              <a:rPr lang="tr-TR" sz="2400" dirty="0" err="1"/>
              <a:t>Glikojenoliz</a:t>
            </a:r>
            <a:r>
              <a:rPr lang="tr-TR" sz="2400" dirty="0"/>
              <a:t>).</a:t>
            </a:r>
          </a:p>
          <a:p>
            <a:pPr>
              <a:buFont typeface="+mj-lt"/>
              <a:buAutoNum type="arabicPeriod"/>
            </a:pPr>
            <a:r>
              <a:rPr lang="tr-TR" sz="2400" b="1" dirty="0" err="1"/>
              <a:t>Glikoneogenez</a:t>
            </a:r>
            <a:r>
              <a:rPr lang="tr-TR" sz="2400" b="1" dirty="0"/>
              <a:t>:</a:t>
            </a:r>
            <a:endParaRPr lang="tr-TR" sz="2400" dirty="0"/>
          </a:p>
          <a:p>
            <a:pPr marL="800100" lvl="1" indent="-342900"/>
            <a:r>
              <a:rPr lang="tr-TR" sz="2400" dirty="0"/>
              <a:t>Glikoz eksikliği durumunda proteinlerden ve yağlardan glikoz sentezlenir.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68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2BA9F-14C5-C6B4-CCF3-9653B3274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709128"/>
            <a:ext cx="10580915" cy="5030900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b) Proteinler</a:t>
            </a:r>
          </a:p>
          <a:p>
            <a:pPr marL="0" indent="0">
              <a:buNone/>
            </a:pPr>
            <a:endParaRPr lang="tr-TR" sz="2800" b="1" dirty="0"/>
          </a:p>
          <a:p>
            <a:pPr>
              <a:buFont typeface="+mj-lt"/>
              <a:buAutoNum type="arabicPeriod"/>
            </a:pPr>
            <a:r>
              <a:rPr lang="tr-TR" sz="2800" b="1" dirty="0"/>
              <a:t>Yapısal ve Fonksiyonel Rol:</a:t>
            </a:r>
          </a:p>
          <a:p>
            <a:pPr marL="0" indent="0">
              <a:buNone/>
            </a:pPr>
            <a:r>
              <a:rPr lang="tr-TR" sz="2800" dirty="0"/>
              <a:t>Proteinler öncelikli olarak yapı taşları (kaslar, enzimler, hormonlar) için kullanılır.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tr-TR" sz="2800" b="1" dirty="0"/>
              <a:t>Enerji Üretimi:</a:t>
            </a:r>
            <a:endParaRPr lang="tr-TR" sz="2800" dirty="0"/>
          </a:p>
          <a:p>
            <a:pPr marL="914400" lvl="1" indent="-457200"/>
            <a:r>
              <a:rPr lang="tr-TR" sz="2800" dirty="0"/>
              <a:t>Enerji kaynağı olarak kullanılmaları tercih edilmez.</a:t>
            </a:r>
          </a:p>
          <a:p>
            <a:pPr marL="914400" lvl="1" indent="-457200"/>
            <a:r>
              <a:rPr lang="tr-TR" sz="2800" dirty="0"/>
              <a:t>Açlık veya karbonhidrat eksikliği durumunda amino asitler enerjiye dönüştürülür (</a:t>
            </a:r>
            <a:r>
              <a:rPr lang="tr-TR" sz="2800" dirty="0" err="1"/>
              <a:t>Deaminasyon</a:t>
            </a:r>
            <a:r>
              <a:rPr lang="tr-TR" sz="2800" dirty="0"/>
              <a:t> ve Üre Döngüsü).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26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E775C-139B-8A2C-CB7C-695475D58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429209"/>
            <a:ext cx="11084769" cy="571033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3200" b="1" dirty="0"/>
              <a:t>c) Yağlar</a:t>
            </a:r>
          </a:p>
          <a:p>
            <a:pPr marL="0" indent="0" algn="just">
              <a:buNone/>
            </a:pPr>
            <a:endParaRPr lang="tr-TR" sz="3200" b="1" dirty="0"/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Enerji Deposu: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Yağlar trigliseritler şeklinde depolanır.</a:t>
            </a:r>
          </a:p>
          <a:p>
            <a:pPr marL="914400" lvl="1" indent="-457200" algn="just"/>
            <a:r>
              <a:rPr lang="tr-TR" sz="2800" dirty="0"/>
              <a:t>Karbonhidrat depoları tükenince enerji kaynağı olarak kullanılır.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Beta-Oksidasyon: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Yağ asitleri mitokondride beta-oksidasyon yoluyla enerjiye dönüştürülür.</a:t>
            </a:r>
          </a:p>
          <a:p>
            <a:pPr marL="914400" lvl="1" indent="-457200" algn="just"/>
            <a:r>
              <a:rPr lang="tr-TR" sz="2800" dirty="0"/>
              <a:t>Bir gram yağdan 9 kcal enerji elde edilir.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 err="1"/>
              <a:t>Ketogenez</a:t>
            </a:r>
            <a:r>
              <a:rPr lang="tr-TR" sz="2800" b="1" dirty="0"/>
              <a:t>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Uzun süreli açlıkta yağların keton cisimlerine dönüşmesi ve bu yolla enerji sağlanması.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766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ED4A66-AB39-FF02-A742-73B2991A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9582"/>
            <a:ext cx="7729728" cy="1188720"/>
          </a:xfrm>
        </p:spPr>
        <p:txBody>
          <a:bodyPr/>
          <a:lstStyle/>
          <a:p>
            <a:r>
              <a:rPr lang="tr-TR" dirty="0"/>
              <a:t>3. Enerji Metabolizmasının Temel Bileşenleri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4AA3B0-F250-DC21-0C3D-657F21DC9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698172"/>
            <a:ext cx="10170367" cy="4041856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/>
              <a:t>a) ATP (Adenozin Trifosfat)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Enerji taşıyıcısı olarak görev yapar.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Hücresel enerji ihtiyaçlarını karşılamak için kullanılır.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0" indent="0" algn="just">
              <a:buNone/>
            </a:pPr>
            <a:r>
              <a:rPr lang="tr-TR" sz="2800" b="1" dirty="0"/>
              <a:t>b) Mitokondri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Enerji metabolizmasının merkezi.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Oksijenli solunum (aerobik metabolizma) burada gerçekleşir.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475709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19</TotalTime>
  <Words>758</Words>
  <Application>Microsoft Macintosh PowerPoint</Application>
  <PresentationFormat>Geniş ekran</PresentationFormat>
  <Paragraphs>92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Paket</vt:lpstr>
      <vt:lpstr>Beslenme biyokimyası</vt:lpstr>
      <vt:lpstr>Beslenme ve Enerji Metabolizması  </vt:lpstr>
      <vt:lpstr> 1. Enerji İhtiyacı ve Dengesi </vt:lpstr>
      <vt:lpstr>PowerPoint Sunusu</vt:lpstr>
      <vt:lpstr>PowerPoint Sunusu</vt:lpstr>
      <vt:lpstr>2. Besin Öğelerinin Enerji Metabolizmasındaki Rolleri</vt:lpstr>
      <vt:lpstr>PowerPoint Sunusu</vt:lpstr>
      <vt:lpstr>PowerPoint Sunusu</vt:lpstr>
      <vt:lpstr>3. Enerji Metabolizmasının Temel Bileşenleri</vt:lpstr>
      <vt:lpstr>PowerPoint Sunusu</vt:lpstr>
      <vt:lpstr>4. Enerji Metabolizmasını Düzenleyen Hormonlar</vt:lpstr>
      <vt:lpstr>5. Enerji Sistemleri</vt:lpstr>
      <vt:lpstr>6. Enerji Dengesizliği ve Sonuçları 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9</cp:revision>
  <dcterms:created xsi:type="dcterms:W3CDTF">2024-11-16T22:27:22Z</dcterms:created>
  <dcterms:modified xsi:type="dcterms:W3CDTF">2024-11-16T22:54:28Z</dcterms:modified>
</cp:coreProperties>
</file>