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18"/>
    <p:restoredTop sz="94637"/>
  </p:normalViewPr>
  <p:slideViewPr>
    <p:cSldViewPr snapToGrid="0">
      <p:cViewPr varScale="1">
        <p:scale>
          <a:sx n="65" d="100"/>
          <a:sy n="65" d="100"/>
        </p:scale>
        <p:origin x="20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DB366-DD60-384C-AF17-08DFBFFA243F}" type="datetimeFigureOut">
              <a:rPr lang="tr-TR" smtClean="0"/>
              <a:t>17.11.2024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0685F-838C-B54C-8C3D-31A043352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27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0685F-838C-B54C-8C3D-31A04335271D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63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7BF0CF-7621-1EF2-C189-02032E4B5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 biyokimyası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5A33A99-9BF1-174C-9F95-989D5E137A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İmmüniteyi etkileyen besin öğeleri </a:t>
            </a:r>
            <a:r>
              <a:rPr lang="tr-TR" sz="2800" dirty="0">
                <a:effectLst/>
              </a:rPr>
              <a:t>ve biyokimyasal önemleri-1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0626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3136AA-4579-1FE4-4AD8-387241746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731520"/>
            <a:ext cx="9119616" cy="5008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b="1" dirty="0"/>
              <a:t>Klinik Önemi</a:t>
            </a:r>
          </a:p>
          <a:p>
            <a:pPr marL="0" indent="0">
              <a:buNone/>
            </a:pPr>
            <a:endParaRPr lang="tr-TR" sz="3200" b="1" dirty="0"/>
          </a:p>
          <a:p>
            <a:pPr>
              <a:buFont typeface="+mj-lt"/>
              <a:buAutoNum type="arabicPeriod"/>
            </a:pPr>
            <a:r>
              <a:rPr lang="tr-TR" sz="2800" b="1" dirty="0"/>
              <a:t>Görme Sorunları:</a:t>
            </a:r>
            <a:r>
              <a:rPr lang="tr-TR" sz="2800" dirty="0"/>
              <a:t> A vitamini takviyesi, </a:t>
            </a:r>
            <a:r>
              <a:rPr lang="tr-TR" sz="2800" dirty="0" err="1"/>
              <a:t>kseroftalmi</a:t>
            </a:r>
            <a:r>
              <a:rPr lang="tr-TR" sz="2800" dirty="0"/>
              <a:t> ve gece körlüğünün tedavisinde kullanılır.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Bağışıklık Sistemi:</a:t>
            </a:r>
            <a:r>
              <a:rPr lang="tr-TR" sz="2800" dirty="0"/>
              <a:t> Enfeksiyon hastalıklarında immün yanıtı desteklemek için önerilir.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Cilt Sağlığı:</a:t>
            </a:r>
            <a:r>
              <a:rPr lang="tr-TR" sz="2800" dirty="0"/>
              <a:t> </a:t>
            </a:r>
            <a:r>
              <a:rPr lang="tr-TR" sz="2800" dirty="0" err="1"/>
              <a:t>Retinoidler</a:t>
            </a:r>
            <a:r>
              <a:rPr lang="tr-TR" sz="2800" dirty="0"/>
              <a:t>, akne ve </a:t>
            </a:r>
            <a:r>
              <a:rPr lang="tr-TR" sz="2800" dirty="0" err="1"/>
              <a:t>psoriazis</a:t>
            </a:r>
            <a:r>
              <a:rPr lang="tr-TR" sz="2800" dirty="0"/>
              <a:t> gibi cilt hastalıklarının tedavisinde kullanılır.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Kanser Önleme:</a:t>
            </a:r>
            <a:r>
              <a:rPr lang="tr-TR" sz="2800" dirty="0"/>
              <a:t> Beta-karoten, oksidatif stresi azaltarak bazı kanser türlerinin önlenmesine yardımcı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61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2DFFF4-E878-E024-C418-5D29F1128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694944"/>
            <a:ext cx="10863072" cy="5045083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b="1" dirty="0"/>
              <a:t>b) C Vitamini (Askorbik Asit) </a:t>
            </a:r>
          </a:p>
          <a:p>
            <a:pPr marL="0" indent="0" algn="just">
              <a:buNone/>
            </a:pPr>
            <a:endParaRPr lang="tr-TR" sz="3600" b="1" dirty="0"/>
          </a:p>
          <a:p>
            <a:pPr algn="just"/>
            <a:r>
              <a:rPr lang="tr-TR" sz="2800" dirty="0"/>
              <a:t>C vitamini, suda çözünen bir vitamin olup insan vücudu tarafından sentezlenemez. Bu nedenle diyet yoluyla alınması zorunludur. </a:t>
            </a:r>
          </a:p>
          <a:p>
            <a:pPr algn="just"/>
            <a:r>
              <a:rPr lang="tr-TR" sz="2800" dirty="0"/>
              <a:t>Askorbik asit, vücudun bağışıklık, kolajen üretimi, antioksidan savunma ve demir emilimi gibi birçok önemli biyokimyasal süreçte kritik bir rol oynar.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091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D59435-6A21-29FC-A63D-34D0C6BA7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859536"/>
            <a:ext cx="10826496" cy="4880491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Kimyasal Yapısı ve Özellikleri</a:t>
            </a:r>
          </a:p>
          <a:p>
            <a:pPr marL="0" indent="0">
              <a:buNone/>
            </a:pPr>
            <a:endParaRPr lang="tr-TR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Kimyasal Form:</a:t>
            </a:r>
            <a:r>
              <a:rPr lang="tr-TR" sz="2800" dirty="0"/>
              <a:t> L-</a:t>
            </a:r>
            <a:r>
              <a:rPr lang="tr-TR" sz="2800" dirty="0" err="1"/>
              <a:t>askorbik</a:t>
            </a:r>
            <a:r>
              <a:rPr lang="tr-TR" sz="2800" dirty="0"/>
              <a:t> asit.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Yapı:</a:t>
            </a:r>
            <a:r>
              <a:rPr lang="tr-TR" sz="2800" dirty="0"/>
              <a:t> Beş karbonlu bir şeker türevidir.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Aktif Form:</a:t>
            </a:r>
            <a:r>
              <a:rPr lang="tr-TR" sz="2800" dirty="0"/>
              <a:t> Hem </a:t>
            </a:r>
            <a:r>
              <a:rPr lang="tr-TR" sz="2800" dirty="0" err="1"/>
              <a:t>askorbik</a:t>
            </a:r>
            <a:r>
              <a:rPr lang="tr-TR" sz="2800" dirty="0"/>
              <a:t> asit hem de onun oksitlenmiş formu olan </a:t>
            </a:r>
            <a:r>
              <a:rPr lang="tr-TR" sz="2800" dirty="0" err="1"/>
              <a:t>dehidroaskorbik</a:t>
            </a:r>
            <a:r>
              <a:rPr lang="tr-TR" sz="2800" dirty="0"/>
              <a:t> asit biyolojik olarak aktiftir.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Suda Çözünür:</a:t>
            </a:r>
            <a:r>
              <a:rPr lang="tr-TR" sz="2800" dirty="0"/>
              <a:t> Bu özelliği nedeniyle vücutta depolanmaz; fazlası idrar yoluyla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8931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12DA21-44D1-054B-B936-3848146F1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804672"/>
            <a:ext cx="10917936" cy="5449824"/>
          </a:xfrm>
        </p:spPr>
        <p:txBody>
          <a:bodyPr/>
          <a:lstStyle/>
          <a:p>
            <a:pPr marL="0" indent="0">
              <a:buNone/>
            </a:pPr>
            <a:r>
              <a:rPr lang="tr-TR" sz="3600" b="1" dirty="0"/>
              <a:t>Biyokimyasal Fonksiyonları</a:t>
            </a:r>
          </a:p>
          <a:p>
            <a:pPr marL="0" indent="0">
              <a:buNone/>
            </a:pPr>
            <a:endParaRPr lang="tr-TR" sz="3600" b="1" dirty="0"/>
          </a:p>
          <a:p>
            <a:pPr marL="0" indent="0">
              <a:buNone/>
            </a:pPr>
            <a:r>
              <a:rPr lang="tr-TR" sz="2800" b="1" dirty="0"/>
              <a:t>1. Kolajen Sentezi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C vitamini, </a:t>
            </a:r>
            <a:r>
              <a:rPr lang="tr-TR" sz="2800" dirty="0" err="1"/>
              <a:t>prolin</a:t>
            </a:r>
            <a:r>
              <a:rPr lang="tr-TR" sz="2800" dirty="0"/>
              <a:t> ve </a:t>
            </a:r>
            <a:r>
              <a:rPr lang="tr-TR" sz="2800" dirty="0" err="1"/>
              <a:t>lizin</a:t>
            </a:r>
            <a:r>
              <a:rPr lang="tr-TR" sz="2800" dirty="0"/>
              <a:t> amino asitlerinin hidroksilasyonunda görev alır.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Prolin</a:t>
            </a:r>
            <a:r>
              <a:rPr lang="tr-TR" sz="2800" b="1" dirty="0"/>
              <a:t> hidroksilaz</a:t>
            </a:r>
            <a:r>
              <a:rPr lang="tr-TR" sz="2800" dirty="0"/>
              <a:t> ve </a:t>
            </a:r>
            <a:r>
              <a:rPr lang="tr-TR" sz="2800" b="1" dirty="0" err="1"/>
              <a:t>lizin</a:t>
            </a:r>
            <a:r>
              <a:rPr lang="tr-TR" sz="2800" b="1" dirty="0"/>
              <a:t> hidroksilaz</a:t>
            </a:r>
            <a:r>
              <a:rPr lang="tr-TR" sz="2800" dirty="0"/>
              <a:t> enzimlerinin kofaktörü olarak işlev görür.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Bu süreç, kolajen yapısının sağlamlığı ve stabilitesi için gereklidir.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Kolajen; cilt, damarlar, kıkırdak, tendon ve kemiklerin yapısında rol oynar.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8652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782DE6-0278-ED60-E5AB-E9496F73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640080"/>
            <a:ext cx="11301984" cy="5779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000" b="1" dirty="0"/>
              <a:t>2. Antioksidan Fonksiyon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C vitamini güçlü bir antioksidandır.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Serbest radikalleri (reaktif oksijen türlerini) nötralize ederek hücre hasarını önler.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E vitamininin oksitlenmiş formunu (tokoferol radikalini) yeniden aktive eder.</a:t>
            </a:r>
          </a:p>
          <a:p>
            <a:endParaRPr lang="tr-TR" sz="3000" dirty="0"/>
          </a:p>
          <a:p>
            <a:pPr marL="0" indent="0">
              <a:buNone/>
            </a:pPr>
            <a:r>
              <a:rPr lang="tr-TR" sz="3000" b="1" dirty="0"/>
              <a:t>3. Demir Emilimi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 err="1"/>
              <a:t>Ferrik</a:t>
            </a:r>
            <a:r>
              <a:rPr lang="tr-TR" sz="3000" dirty="0"/>
              <a:t> demiri (Fe³⁺), </a:t>
            </a:r>
            <a:r>
              <a:rPr lang="tr-TR" sz="3000" dirty="0" err="1"/>
              <a:t>ferroz</a:t>
            </a:r>
            <a:r>
              <a:rPr lang="tr-TR" sz="3000" dirty="0"/>
              <a:t> forma (Fe²⁺) indirger ve bağırsaktan demir emilimini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Bu etkisi, demir eksikliği anemisinin önlenmesinde önemlidir.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0998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BE79F1-B308-6F4F-3E24-2AD96C7B0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548640"/>
            <a:ext cx="11393424" cy="6053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/>
              <a:t>4. Bağışıklık Fonksiyonları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Beyaz kan hücrelerinin (lenfosit, makrofaj) işlevini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Enfeksiyonlarla mücadele eden sitokinlerin üretimini düzenler.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Yaraların iyileşmesini hızlandırır.</a:t>
            </a:r>
          </a:p>
          <a:p>
            <a:pPr marL="0" indent="0">
              <a:buNone/>
            </a:pPr>
            <a:r>
              <a:rPr lang="tr-TR" sz="2800" b="1" dirty="0"/>
              <a:t>5. </a:t>
            </a:r>
            <a:r>
              <a:rPr lang="tr-TR" sz="2800" b="1" dirty="0" err="1"/>
              <a:t>Karnitin</a:t>
            </a:r>
            <a:r>
              <a:rPr lang="tr-TR" sz="2800" b="1" dirty="0"/>
              <a:t> Sentezi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err="1"/>
              <a:t>Karnitin</a:t>
            </a:r>
            <a:r>
              <a:rPr lang="tr-TR" sz="2800" dirty="0"/>
              <a:t>, yağ asitlerini mitokondriye taşıyan moleküldür.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Bu süreçte </a:t>
            </a:r>
            <a:r>
              <a:rPr lang="tr-TR" sz="2800" b="1" dirty="0" err="1"/>
              <a:t>butiril</a:t>
            </a:r>
            <a:r>
              <a:rPr lang="tr-TR" sz="2800" b="1" dirty="0"/>
              <a:t> hidroksilaz</a:t>
            </a:r>
            <a:r>
              <a:rPr lang="tr-TR" sz="2800" dirty="0"/>
              <a:t> enzimine </a:t>
            </a:r>
            <a:r>
              <a:rPr lang="tr-TR" sz="2800" dirty="0" err="1"/>
              <a:t>kofaktörlük</a:t>
            </a:r>
            <a:r>
              <a:rPr lang="tr-TR" sz="2800" dirty="0"/>
              <a:t> yapar.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err="1"/>
              <a:t>Karnitin</a:t>
            </a:r>
            <a:r>
              <a:rPr lang="tr-TR" sz="2800" dirty="0"/>
              <a:t> sentezi enerji üretimi için kritik öneme sahiptir.</a:t>
            </a:r>
          </a:p>
          <a:p>
            <a:pPr marL="0" indent="0">
              <a:buNone/>
            </a:pPr>
            <a:r>
              <a:rPr lang="tr-TR" sz="2800" b="1" dirty="0"/>
              <a:t>6. </a:t>
            </a:r>
            <a:r>
              <a:rPr lang="tr-TR" sz="2800" b="1" dirty="0" err="1"/>
              <a:t>Nörotransmitter</a:t>
            </a:r>
            <a:r>
              <a:rPr lang="tr-TR" sz="2800" b="1" dirty="0"/>
              <a:t> Sentezi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Dopaminin norepinefrine dönüştürülmesi</a:t>
            </a:r>
            <a:r>
              <a:rPr lang="tr-TR" sz="2800" dirty="0"/>
              <a:t> sırasında görev yapar (dopamin beta-hidroksilaz enziminin kofaktörü).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Beyin sağlığı ve sinir sistemi fonksiyonlarında önemlidir.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038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5DF455-93C8-3989-394F-F4CB0728D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" y="384048"/>
            <a:ext cx="11228832" cy="61447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/>
              <a:t>Metabolizması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Emilim: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C vitamini ince bağırsaktan aktif taşıma (sodyum bağımlı taşıyıcılar: SVCT1 ve SVCT2) ile emilir.</a:t>
            </a:r>
          </a:p>
          <a:p>
            <a:pPr marL="914400" lvl="1" indent="-457200" algn="just"/>
            <a:r>
              <a:rPr lang="tr-TR" sz="2800" dirty="0"/>
              <a:t>Yüksek dozlarda pasif difüzyonla da emilir.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Dağılım: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Kan dolaşımıyla dokulara taşınır.</a:t>
            </a:r>
          </a:p>
          <a:p>
            <a:pPr marL="914400" lvl="1" indent="-457200" algn="just"/>
            <a:r>
              <a:rPr lang="tr-TR" sz="2800" dirty="0"/>
              <a:t>En yüksek konsantrasyonu adrenal bezlerde, beyinde, böbreklerde ve beyaz kan hücrelerinde bulunur.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Depolanma: </a:t>
            </a:r>
            <a:r>
              <a:rPr lang="tr-TR" sz="2800" dirty="0"/>
              <a:t>Vücutta depolanmaz. Fazlası </a:t>
            </a:r>
            <a:r>
              <a:rPr lang="tr-TR" sz="2800" dirty="0" err="1"/>
              <a:t>dehidroaskorbik</a:t>
            </a:r>
            <a:r>
              <a:rPr lang="tr-TR" sz="2800" dirty="0"/>
              <a:t> aside oksitlenir ve idrarla atılır.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Atılım: </a:t>
            </a:r>
            <a:r>
              <a:rPr lang="tr-TR" sz="2800" dirty="0"/>
              <a:t>İdrar yoluyla </a:t>
            </a:r>
            <a:r>
              <a:rPr lang="tr-TR" sz="2800" dirty="0" err="1"/>
              <a:t>askorbik</a:t>
            </a:r>
            <a:r>
              <a:rPr lang="tr-TR" sz="2800" dirty="0"/>
              <a:t> asit veya </a:t>
            </a:r>
            <a:r>
              <a:rPr lang="tr-TR" sz="2800" dirty="0" err="1"/>
              <a:t>dehidroaskorbik</a:t>
            </a:r>
            <a:r>
              <a:rPr lang="tr-TR" sz="2800" dirty="0"/>
              <a:t> asit olarak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601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E437BA-F1D4-77EB-95B8-8B6D40902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" y="493776"/>
            <a:ext cx="10954512" cy="5797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Kaynakları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Sebzeler:</a:t>
            </a:r>
            <a:r>
              <a:rPr lang="tr-TR" sz="2800" dirty="0"/>
              <a:t> Brokoli, biber, karnabahar, lahana.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Meyveler:</a:t>
            </a:r>
            <a:r>
              <a:rPr lang="tr-TR" sz="2800" dirty="0"/>
              <a:t> Portakal, limon, çilek, kivi, greyfurt, mango.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Eksiklik Durumu</a:t>
            </a:r>
            <a:r>
              <a:rPr lang="tr-TR" sz="2800" b="1" dirty="0"/>
              <a:t>: </a:t>
            </a:r>
            <a:r>
              <a:rPr lang="tr-TR" sz="2800" dirty="0" err="1"/>
              <a:t>Skorbüt</a:t>
            </a:r>
            <a:r>
              <a:rPr lang="tr-TR" sz="2800" dirty="0"/>
              <a:t>, Zayıf bağışıklık, sık enfeksiyonlar.</a:t>
            </a:r>
            <a:endParaRPr lang="tr-TR" sz="2800" b="1" dirty="0"/>
          </a:p>
          <a:p>
            <a:pPr marL="0" indent="0">
              <a:buNone/>
            </a:pPr>
            <a:r>
              <a:rPr lang="tr-TR" sz="2800" b="1" dirty="0"/>
              <a:t>Belirtiler: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Kolajen sentezinin bozulmasına bağlı olarak deri altı kanamalar, diş eti kanamaları ve diş dökülmesi.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Kas güçsüzlüğü ve halsizlik.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Yaraların yavaş iyileşmesi.</a:t>
            </a:r>
          </a:p>
          <a:p>
            <a:pPr marL="0" indent="0">
              <a:buNone/>
            </a:pPr>
            <a:r>
              <a:rPr lang="tr-TR" sz="2800" b="1" dirty="0"/>
              <a:t>Nedenleri: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Yetersiz diyet, aşırı alkol tüketimi, </a:t>
            </a:r>
            <a:r>
              <a:rPr lang="tr-TR" sz="2800" dirty="0" err="1"/>
              <a:t>malabsorpsiyon</a:t>
            </a:r>
            <a:r>
              <a:rPr lang="tr-TR" sz="2800" dirty="0"/>
              <a:t> bozuklukları.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54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013E96-1F03-6D2A-B98F-658D24BF9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384048"/>
            <a:ext cx="11411712" cy="6016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Fazlalık Durumu</a:t>
            </a:r>
          </a:p>
          <a:p>
            <a:pPr marL="0" indent="0">
              <a:buNone/>
            </a:pPr>
            <a:r>
              <a:rPr lang="tr-TR" sz="2800" dirty="0"/>
              <a:t>Yüksek dozda C vitamini genellikle toksik değildir, ancak yan etkiler görülebilir: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Mide rahatsızlıkları, ishal.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Oksalat böbrek taşlarının oluşma riski.</a:t>
            </a:r>
          </a:p>
          <a:p>
            <a:pPr lvl="1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Klinik ve </a:t>
            </a:r>
            <a:r>
              <a:rPr lang="tr-TR" sz="2800" b="1" dirty="0" err="1">
                <a:solidFill>
                  <a:schemeClr val="accent2">
                    <a:lumMod val="75000"/>
                  </a:schemeClr>
                </a:solidFill>
              </a:rPr>
              <a:t>Terapatik</a:t>
            </a: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 Kullanımı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Soğuk Algınlığı: </a:t>
            </a:r>
            <a:r>
              <a:rPr lang="tr-TR" sz="2800" dirty="0"/>
              <a:t>C vitamini enfeksiyonların süresini kısaltabilir ancak önlemede etkili değildir.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Antioksidan Tedaviler: </a:t>
            </a:r>
            <a:r>
              <a:rPr lang="tr-TR" sz="2800" dirty="0"/>
              <a:t>Serbest radikal hasarıyla ilişkili hastalıkların (ör. kanser, kardiyovasküler hastalıklar) önlenmesinde yardımcıdır.</a:t>
            </a:r>
          </a:p>
        </p:txBody>
      </p:sp>
    </p:spTree>
    <p:extLst>
      <p:ext uri="{BB962C8B-B14F-4D97-AF65-F5344CB8AC3E}">
        <p14:creationId xmlns:p14="http://schemas.microsoft.com/office/powerpoint/2010/main" val="2017690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C6924E-3FDA-9DAA-78BA-10EE65F81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932688"/>
            <a:ext cx="8845296" cy="4807339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tr-TR" sz="2800" b="1" dirty="0"/>
              <a:t>Demir Eksikliği Anemisi: </a:t>
            </a:r>
            <a:r>
              <a:rPr lang="tr-TR" sz="2800" dirty="0"/>
              <a:t>Demir emilimini artırmak için diyet takviyesi olarak kullanılır.</a:t>
            </a:r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tr-TR" sz="2800" b="1" dirty="0"/>
              <a:t>Cilt Sağlığı: </a:t>
            </a:r>
            <a:r>
              <a:rPr lang="tr-TR" sz="2800" dirty="0"/>
              <a:t>Anti-</a:t>
            </a:r>
            <a:r>
              <a:rPr lang="tr-TR" sz="2800" dirty="0" err="1"/>
              <a:t>aging</a:t>
            </a:r>
            <a:r>
              <a:rPr lang="tr-TR" sz="2800" dirty="0"/>
              <a:t> ürünlerinde, cilt yenilenmesi ve pigment bozukluklarının tedavisinde yer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005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90B2EB-7AED-F798-1049-A0FFB927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1549"/>
            <a:ext cx="7729728" cy="118872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İmmüniteyi etkileyen besin öğeleri</a:t>
            </a:r>
            <a:r>
              <a:rPr lang="tr-TR" b="1" dirty="0">
                <a:effectLst/>
              </a:rPr>
              <a:t> 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3E2A72-DD81-A118-1F34-73CD5AC0F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52" y="2202873"/>
            <a:ext cx="9987148" cy="4655127"/>
          </a:xfrm>
        </p:spPr>
        <p:txBody>
          <a:bodyPr>
            <a:normAutofit/>
          </a:bodyPr>
          <a:lstStyle/>
          <a:p>
            <a:pPr algn="just"/>
            <a:r>
              <a:rPr lang="tr-TR" sz="3200" dirty="0"/>
              <a:t>Bağışıklık sistemi, vücudu enfeksiyonlara, toksinlere ve hastalıklara karşı koruyan bir savunma mekanizmasıdır. 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Bu sistemi desteklemek için bazı besin öğeleri hayati bir rol oynar. </a:t>
            </a:r>
          </a:p>
        </p:txBody>
      </p:sp>
    </p:spTree>
    <p:extLst>
      <p:ext uri="{BB962C8B-B14F-4D97-AF65-F5344CB8AC3E}">
        <p14:creationId xmlns:p14="http://schemas.microsoft.com/office/powerpoint/2010/main" val="3956409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9DF7D-1BA0-2B74-ED9F-A22D1A3BF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842450"/>
            <a:ext cx="9320784" cy="5173099"/>
          </a:xfrm>
        </p:spPr>
        <p:txBody>
          <a:bodyPr/>
          <a:lstStyle/>
          <a:p>
            <a:pPr marL="0" indent="0">
              <a:buNone/>
            </a:pPr>
            <a:r>
              <a:rPr lang="tr-TR" sz="3600" b="1" dirty="0"/>
              <a:t>c) D Vitamini (Kolekalsiferol) </a:t>
            </a:r>
          </a:p>
          <a:p>
            <a:pPr marL="0" indent="0">
              <a:buNone/>
            </a:pPr>
            <a:endParaRPr lang="tr-TR" sz="2800" b="1" dirty="0"/>
          </a:p>
          <a:p>
            <a:r>
              <a:rPr lang="tr-TR" sz="2800" dirty="0"/>
              <a:t>D vitamini, yağda çözünen bir vitamindir ve vücutta hem bir vitamin hem de bir hormon olarak işlev görür. </a:t>
            </a:r>
          </a:p>
          <a:p>
            <a:r>
              <a:rPr lang="tr-TR" sz="2800" dirty="0"/>
              <a:t>Bu vitamin kalsiyum-fosfor metabolizmasını düzenler, kemik sağlığını destekler ve bağışıklık sistemi üzerinde önemli bir rol oynar. </a:t>
            </a:r>
          </a:p>
          <a:p>
            <a:r>
              <a:rPr lang="tr-TR" sz="2800" dirty="0"/>
              <a:t>Ayrıca vücutta sentezlenebildiği için benzersiz bir vitamindir.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250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4CD4AF-B962-7C65-AA1E-DB4FE062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640080"/>
            <a:ext cx="11503152" cy="576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Kimyasal Yapısı ve Türleri</a:t>
            </a:r>
          </a:p>
          <a:p>
            <a:pPr marL="0" indent="0">
              <a:buNone/>
            </a:pPr>
            <a:r>
              <a:rPr lang="tr-TR" sz="2800" dirty="0"/>
              <a:t>D vitamini, iki ana formda bulunur: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Vitamin D2 (Ergokalsiferol): </a:t>
            </a:r>
            <a:r>
              <a:rPr lang="tr-TR" sz="2800" dirty="0"/>
              <a:t>Bitkisel kaynaklardan elde edilir.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Vitamin D3 (Kolekalsiferol):</a:t>
            </a:r>
            <a:endParaRPr lang="tr-TR" sz="2800" dirty="0"/>
          </a:p>
          <a:p>
            <a:pPr marL="914400" lvl="1" indent="-457200"/>
            <a:r>
              <a:rPr lang="tr-TR" sz="2800" dirty="0"/>
              <a:t>Hayvansal kaynaklardan ve güneş ışığına maruz kalma sonucu sentezlenir.</a:t>
            </a:r>
          </a:p>
          <a:p>
            <a:pPr marL="914400" lvl="1" indent="-457200"/>
            <a:r>
              <a:rPr lang="tr-TR" sz="2800" dirty="0"/>
              <a:t>D3 formu, insan vücudunda biyolojik olarak daha aktiftir.</a:t>
            </a:r>
          </a:p>
          <a:p>
            <a:pPr lvl="1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Aktif Form: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Aktif formu </a:t>
            </a:r>
            <a:r>
              <a:rPr lang="tr-TR" sz="2800" b="1" dirty="0"/>
              <a:t>1,25-dihidroksikolekalsiferol (</a:t>
            </a:r>
            <a:r>
              <a:rPr lang="tr-TR" sz="2800" b="1" dirty="0" err="1"/>
              <a:t>Kalsitriol</a:t>
            </a:r>
            <a:r>
              <a:rPr lang="tr-TR" sz="2800" b="1" dirty="0"/>
              <a:t>)</a:t>
            </a:r>
            <a:r>
              <a:rPr lang="tr-TR" sz="2800" dirty="0"/>
              <a:t> olarak adlandırılır.</a:t>
            </a:r>
          </a:p>
          <a:p>
            <a:pPr lvl="1" indent="0">
              <a:buNone/>
            </a:pP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2391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C46DE6-3288-FFE0-CF83-2F800583D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274320"/>
            <a:ext cx="11466576" cy="6382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500" b="1" dirty="0">
                <a:solidFill>
                  <a:schemeClr val="accent2">
                    <a:lumMod val="75000"/>
                  </a:schemeClr>
                </a:solidFill>
              </a:rPr>
              <a:t>Biyosentez ve Metabolizma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Sentez: </a:t>
            </a:r>
            <a:r>
              <a:rPr lang="tr-TR" sz="2800" dirty="0"/>
              <a:t>Deride, güneş ışığındaki UV-B ışınlarının etkisiyle </a:t>
            </a:r>
            <a:r>
              <a:rPr lang="tr-TR" sz="2800" b="1" dirty="0"/>
              <a:t>7-dehidrokolesterol</a:t>
            </a:r>
            <a:r>
              <a:rPr lang="tr-TR" sz="2800" dirty="0"/>
              <a:t> kolekalsiferole (D3 vitamini) dönüşür.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Karaciğer Metabolizması:</a:t>
            </a:r>
            <a:endParaRPr lang="tr-TR" sz="2800" dirty="0"/>
          </a:p>
          <a:p>
            <a:pPr marL="742950" lvl="1" indent="-285750"/>
            <a:r>
              <a:rPr lang="tr-TR" sz="2800" dirty="0"/>
              <a:t>Kolekalsiferol, karaciğerde </a:t>
            </a:r>
            <a:r>
              <a:rPr lang="tr-TR" sz="2800" b="1" dirty="0"/>
              <a:t>25-hidroksikolekalsiferol (25(OH)D)</a:t>
            </a:r>
            <a:r>
              <a:rPr lang="tr-TR" sz="2800" dirty="0"/>
              <a:t> formuna dönüştürülür.</a:t>
            </a:r>
          </a:p>
          <a:p>
            <a:pPr marL="742950" lvl="1" indent="-285750"/>
            <a:r>
              <a:rPr lang="tr-TR" sz="2800" dirty="0"/>
              <a:t>Bu form, kan dolaşımında ölçülen depolama formudur.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tr-TR" sz="2800" b="1" dirty="0"/>
              <a:t>Böbrek Metabolizması: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25(OH)D, böbreklerde </a:t>
            </a:r>
            <a:r>
              <a:rPr lang="tr-TR" sz="2800" b="1" dirty="0"/>
              <a:t>1,25-dihidroksikolekalsiferol (</a:t>
            </a:r>
            <a:r>
              <a:rPr lang="tr-TR" sz="2800" b="1" dirty="0" err="1"/>
              <a:t>kalsitriol</a:t>
            </a:r>
            <a:r>
              <a:rPr lang="tr-TR" sz="2800" b="1" dirty="0"/>
              <a:t>)</a:t>
            </a:r>
            <a:r>
              <a:rPr lang="tr-TR" sz="2800" dirty="0"/>
              <a:t> formuna dönüştürülür.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Bu, D vitamininin aktif hormon formudur.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tr-TR" sz="2800" b="1" dirty="0"/>
              <a:t>. Taşınma: </a:t>
            </a:r>
            <a:r>
              <a:rPr lang="tr-TR" sz="2800" dirty="0"/>
              <a:t>Taşınması için plazma D vitamini bağlayıcı protein (DBP) ile bağlanır.</a:t>
            </a:r>
          </a:p>
          <a:p>
            <a:pPr lvl="1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334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EFBCEC-C0FA-C289-4999-4F2C424F5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347472"/>
            <a:ext cx="11338560" cy="5392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Biyokimyasal Fonksiyonları</a:t>
            </a:r>
          </a:p>
          <a:p>
            <a:pPr marL="0" indent="0">
              <a:buNone/>
            </a:pPr>
            <a:r>
              <a:rPr lang="tr-TR" sz="2800" b="1" dirty="0"/>
              <a:t>1. Kalsiyum ve Fosfor Metabolizması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Kalsiyum Emilimi: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Kalsitriol</a:t>
            </a:r>
            <a:r>
              <a:rPr lang="tr-TR" sz="2800" dirty="0"/>
              <a:t>, bağırsaktan kalsiyum emilimini artırır.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b="1" dirty="0"/>
              <a:t>TRPV6</a:t>
            </a:r>
            <a:r>
              <a:rPr lang="tr-TR" sz="2800" dirty="0"/>
              <a:t> adlı kalsiyum taşıyıcı proteinlerin sentezini teşvik eder.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Kemik Mineralizasyonu: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Kalsiyum ve fosforun kemiklerde birikimini sağlar.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Eksikliği durumunda kemik yumuşaması (osteomalazi) veya çocuklarda raşitizm görülebilir.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571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D18CD3-CE4F-437D-7088-3EA306631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749808"/>
            <a:ext cx="10753344" cy="4990219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2. Gen Ekspresyonu ve Hücresel Fonksiyonlar</a:t>
            </a:r>
          </a:p>
          <a:p>
            <a:pPr marL="0" indent="0">
              <a:buNone/>
            </a:pPr>
            <a:endParaRPr lang="tr-TR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 err="1"/>
              <a:t>Kalsitriol</a:t>
            </a:r>
            <a:r>
              <a:rPr lang="tr-TR" sz="3200" dirty="0"/>
              <a:t>, hücresel çekirdekteki </a:t>
            </a:r>
            <a:r>
              <a:rPr lang="tr-TR" sz="3200" b="1" dirty="0"/>
              <a:t>VDR (Vitamin D </a:t>
            </a:r>
            <a:r>
              <a:rPr lang="tr-TR" sz="3200" b="1" dirty="0" err="1"/>
              <a:t>Receptor</a:t>
            </a:r>
            <a:r>
              <a:rPr lang="tr-TR" sz="3200" b="1" dirty="0"/>
              <a:t>)</a:t>
            </a:r>
            <a:r>
              <a:rPr lang="tr-TR" sz="3200" dirty="0"/>
              <a:t> ile bağlanarak gen ekspresyonunu düzenler.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Kemik sağlığı, bağışıklık, hücre büyümesi ve inflamasyon üzerinde etkili genlerin aktivasyonunu sağlar.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71701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BD01C9-6AC8-127D-F130-CA6B3684C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232" y="438912"/>
            <a:ext cx="10972800" cy="5852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/>
              <a:t>3. Bağışıklık Sistemi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Doğal bağışıklığı güçlendirir: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Antimikrobiyal peptitlerin (ör. </a:t>
            </a:r>
            <a:r>
              <a:rPr lang="tr-TR" sz="3200" dirty="0" err="1"/>
              <a:t>katelisidin</a:t>
            </a:r>
            <a:r>
              <a:rPr lang="tr-TR" sz="3200" dirty="0"/>
              <a:t>) üretimini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Adaptif bağışıklık sistemini düzenler: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T ve B hücrelerinin işlevini kontrol eder, aşırı bağışıklık yanıtını önler.</a:t>
            </a:r>
          </a:p>
          <a:p>
            <a:pPr marL="0" indent="0">
              <a:buNone/>
            </a:pPr>
            <a:r>
              <a:rPr lang="tr-TR" sz="3200" b="1" dirty="0"/>
              <a:t>4. Kas Fonksiyonları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Kas kontraksiyonu ve kas kuvvetinin korunmasında etkilidir.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Eksikliği kas güçsüzlüğüne ve düşme riskine neden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756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F3DD49-1140-814C-76C0-15BD21BE7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" y="621792"/>
            <a:ext cx="10552176" cy="5118235"/>
          </a:xfrm>
        </p:spPr>
        <p:txBody>
          <a:bodyPr/>
          <a:lstStyle/>
          <a:p>
            <a:pPr marL="0" indent="0" algn="just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D Vitamini Kaynakları</a:t>
            </a:r>
          </a:p>
          <a:p>
            <a:pPr marL="0" indent="0" algn="just">
              <a:buNone/>
            </a:pPr>
            <a:endParaRPr lang="tr-TR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tr-TR" sz="3200" b="1" dirty="0"/>
              <a:t>Güneş Işığı: </a:t>
            </a:r>
            <a:r>
              <a:rPr lang="tr-TR" sz="3200" dirty="0"/>
              <a:t>Deride D3 vitamini sentezlenmesini sağlar.</a:t>
            </a:r>
          </a:p>
          <a:p>
            <a:pPr algn="just">
              <a:buFont typeface="+mj-lt"/>
              <a:buAutoNum type="arabicPeriod"/>
            </a:pPr>
            <a:r>
              <a:rPr lang="tr-TR" sz="3200" b="1" dirty="0"/>
              <a:t>Gıda Kaynakları: </a:t>
            </a:r>
            <a:r>
              <a:rPr lang="tr-TR" sz="3200" dirty="0"/>
              <a:t>Balık yağı, somon, uskumru, ton balığı, yumurta sarısı, süt ve süt ürünleri.</a:t>
            </a:r>
          </a:p>
          <a:p>
            <a:pPr algn="just">
              <a:buFont typeface="+mj-lt"/>
              <a:buAutoNum type="arabicPeriod"/>
            </a:pPr>
            <a:r>
              <a:rPr lang="tr-TR" sz="3200" b="1" dirty="0"/>
              <a:t>Takviyeler: </a:t>
            </a:r>
            <a:r>
              <a:rPr lang="tr-TR" sz="3200" dirty="0"/>
              <a:t>D vitamini eksikliğini önlemek için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9674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6E65F5-B4C4-509E-607B-114E50EEB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472" y="402336"/>
            <a:ext cx="11228832" cy="6455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Eksiklik Durumu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Nedenleri: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Güneş ışığına yeterince maruz kalmama.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Yetersiz diyet.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Yağ emilim bozuklukları (ör. çölyak, pankreatit).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Kronik böbrek veya karaciğer hastalığı.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Belirtiler: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Kemik Yumuşaması (Osteomalazi): </a:t>
            </a:r>
            <a:r>
              <a:rPr lang="tr-TR" sz="2800" dirty="0"/>
              <a:t>Yetişkinlerde, kemiklerde ağrı ve deformasyon.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Raşitizm: </a:t>
            </a:r>
            <a:r>
              <a:rPr lang="tr-TR" sz="2800" dirty="0"/>
              <a:t>Çocuklarda kemiklerde yumuşama, bacaklarda eğilme.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Kas Güçsüzlüğü: </a:t>
            </a:r>
            <a:r>
              <a:rPr lang="tr-TR" sz="2800" dirty="0"/>
              <a:t>Düşme ve kas krampları.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57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B3D84F-60B9-3F75-7392-4C64BD00F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232" y="749808"/>
            <a:ext cx="11027664" cy="4990219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Fazlalık Durumu (</a:t>
            </a:r>
            <a:r>
              <a:rPr lang="tr-TR" sz="2800" b="1" dirty="0" err="1"/>
              <a:t>Hipervitaminoz</a:t>
            </a:r>
            <a:r>
              <a:rPr lang="tr-TR" sz="2800" b="1" dirty="0"/>
              <a:t> 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Genellikle aşırı takviye kullanımı nedeniyle ortaya çıkar.</a:t>
            </a:r>
          </a:p>
          <a:p>
            <a:pPr marL="0" indent="0">
              <a:buNone/>
            </a:pPr>
            <a:r>
              <a:rPr lang="tr-TR" sz="2800" b="1" dirty="0"/>
              <a:t>Belirtiler: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Hiperkalsemi (kan kalsiyum seviyesinin yükselmesi).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Böbrek taşı, bulantı, kusma, kas zayıflığı.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Sonuçları: </a:t>
            </a:r>
            <a:r>
              <a:rPr lang="tr-TR" sz="2800" dirty="0"/>
              <a:t>Kalsiyumun yumuşak dokularda birikmesi (ör. damar kireçlenmesi).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952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9EF401-491E-54C7-8893-2611A7F09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658368"/>
            <a:ext cx="11027664" cy="5081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Klinik Önemi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Kemik Hastalıkları: </a:t>
            </a:r>
            <a:r>
              <a:rPr lang="tr-TR" sz="2800" dirty="0"/>
              <a:t>Osteoporoz tedavisinde kalsiyum ile birlikte kullanılır.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Bağışıklık: </a:t>
            </a:r>
            <a:r>
              <a:rPr lang="tr-TR" sz="2800" dirty="0"/>
              <a:t>Otoimmün hastalıkların yönetiminde faydalıdır (ör. multiple skleroz, tip 1 diyabet).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Kardiyovasküler Sağlık: </a:t>
            </a:r>
            <a:r>
              <a:rPr lang="tr-TR" sz="2800" dirty="0"/>
              <a:t>Yetersiz D vitamini seviyeleri yüksek tansiyon ve kardiyovasküler hastalıklarla ilişkilidir.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Kanser Önleme: </a:t>
            </a:r>
            <a:r>
              <a:rPr lang="tr-TR" sz="2800" dirty="0"/>
              <a:t>Bazı kanser türlerinde (ör. kolorektal kanser) koruyucu etkiler gösterir.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398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1AABD7-0041-A3AE-6CD9-66AEA46FE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5780"/>
            <a:ext cx="7729728" cy="811649"/>
          </a:xfrm>
        </p:spPr>
        <p:txBody>
          <a:bodyPr>
            <a:normAutofit fontScale="90000"/>
          </a:bodyPr>
          <a:lstStyle/>
          <a:p>
            <a:br>
              <a:rPr lang="tr-TR" sz="3600" dirty="0"/>
            </a:br>
            <a:r>
              <a:rPr lang="tr-TR" sz="3600" dirty="0"/>
              <a:t>1. Vitaminler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0CF056-753C-CC1A-836C-FAE176EBF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517904"/>
            <a:ext cx="11375136" cy="4222123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a) A Vitamini (</a:t>
            </a:r>
            <a:r>
              <a:rPr lang="tr-TR" sz="3200" b="1" dirty="0" err="1"/>
              <a:t>Retinoidler</a:t>
            </a:r>
            <a:r>
              <a:rPr lang="tr-TR" sz="3200" b="1" dirty="0"/>
              <a:t>)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Yağda çözünen bir vitamindir ve </a:t>
            </a:r>
            <a:r>
              <a:rPr lang="tr-TR" sz="2800" dirty="0" err="1"/>
              <a:t>retinoid</a:t>
            </a:r>
            <a:r>
              <a:rPr lang="tr-TR" sz="2800" dirty="0"/>
              <a:t> adı verilen kimyasal bileşikler grubuna aittir. </a:t>
            </a:r>
          </a:p>
          <a:p>
            <a:pPr algn="just"/>
            <a:r>
              <a:rPr lang="tr-TR" sz="2800" dirty="0"/>
              <a:t>Bu vitamin, çeşitli biyokimyasal süreçlerde, özellikle görme, bağışıklık sistemi, hücre büyümesi ve diferansiyasyonu gibi önemli rollerde yer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3144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4CC875-1DC4-6CB7-5B1C-E3BFA037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438912"/>
            <a:ext cx="10680192" cy="5852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Moleküler Mekanizmalar</a:t>
            </a:r>
          </a:p>
          <a:p>
            <a:pPr marL="0" indent="0">
              <a:buNone/>
            </a:pPr>
            <a:endParaRPr lang="tr-TR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tr-TR" sz="2800" b="1" dirty="0"/>
              <a:t>VDR Aktivasyonu:</a:t>
            </a:r>
            <a:endParaRPr lang="tr-TR" sz="2800" dirty="0"/>
          </a:p>
          <a:p>
            <a:pPr marL="914400" lvl="1" indent="-457200"/>
            <a:r>
              <a:rPr lang="tr-TR" sz="2800" dirty="0" err="1"/>
              <a:t>Kalsitriol</a:t>
            </a:r>
            <a:r>
              <a:rPr lang="tr-TR" sz="2800" dirty="0"/>
              <a:t>, hücresel çekirdekte </a:t>
            </a:r>
            <a:r>
              <a:rPr lang="tr-TR" sz="2800" dirty="0" err="1"/>
              <a:t>VDR'ye</a:t>
            </a:r>
            <a:r>
              <a:rPr lang="tr-TR" sz="2800" dirty="0"/>
              <a:t> bağlanarak DNA üzerindeki spesifik genlerin transkripsiyonunu başlatır.</a:t>
            </a:r>
          </a:p>
          <a:p>
            <a:pPr marL="914400" lvl="1" indent="-457200"/>
            <a:r>
              <a:rPr lang="tr-TR" sz="2800" dirty="0"/>
              <a:t>Kemik ve bağışıklık sağlığını düzenleyen genlerin aktivasyonunda kritik rol oynar.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Hormon Benzeri Etkiler: </a:t>
            </a:r>
            <a:r>
              <a:rPr lang="tr-TR" sz="2800" dirty="0" err="1"/>
              <a:t>Kalsitriol</a:t>
            </a:r>
            <a:r>
              <a:rPr lang="tr-TR" sz="2800" dirty="0"/>
              <a:t>, bir steroid hormon gibi davranır ve hücresel sinyal yollarını düzenler.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Kalsiyum Homeostazı: </a:t>
            </a:r>
            <a:r>
              <a:rPr lang="tr-TR" sz="2800" dirty="0" err="1"/>
              <a:t>Kalsitriol</a:t>
            </a:r>
            <a:r>
              <a:rPr lang="tr-TR" sz="2800" dirty="0"/>
              <a:t>, paratiroid hormonuyla (PTH) birlikte çalışarak kan kalsiyum seviyelerini dengeler.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762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AD91CF-9AC0-1937-BAE1-22318DC0E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" y="731520"/>
            <a:ext cx="10844784" cy="5340096"/>
          </a:xfrm>
        </p:spPr>
        <p:txBody>
          <a:bodyPr/>
          <a:lstStyle/>
          <a:p>
            <a:pPr marL="0" indent="0" algn="just">
              <a:buNone/>
            </a:pPr>
            <a:r>
              <a:rPr lang="tr-TR" sz="3200" b="1" dirty="0"/>
              <a:t>d) E Vitamini (Tokoferoller ve </a:t>
            </a:r>
            <a:r>
              <a:rPr lang="tr-TR" sz="3200" b="1" dirty="0" err="1"/>
              <a:t>Tokotrienoller</a:t>
            </a:r>
            <a:r>
              <a:rPr lang="tr-TR" sz="3200" b="1" dirty="0"/>
              <a:t>) </a:t>
            </a:r>
          </a:p>
          <a:p>
            <a:pPr marL="0" indent="0" algn="just">
              <a:buNone/>
            </a:pPr>
            <a:endParaRPr lang="tr-TR" sz="2800" b="1" dirty="0"/>
          </a:p>
          <a:p>
            <a:pPr algn="just"/>
            <a:r>
              <a:rPr lang="tr-TR" sz="2800" dirty="0"/>
              <a:t>E vitamini, yağda çözünen ve güçlü antioksidan özelliklere sahip bir vitamindir. </a:t>
            </a:r>
          </a:p>
          <a:p>
            <a:pPr algn="just"/>
            <a:r>
              <a:rPr lang="tr-TR" sz="2800" dirty="0"/>
              <a:t>Hücre zarlarını serbest radikal hasarından koruyarak hücresel bütünlüğün sürdürülmesinde kritik bir rol oynar. </a:t>
            </a:r>
          </a:p>
          <a:p>
            <a:pPr algn="just"/>
            <a:r>
              <a:rPr lang="tr-TR" sz="2800" dirty="0"/>
              <a:t>Bu vitamin, tokoferoller ve </a:t>
            </a:r>
            <a:r>
              <a:rPr lang="tr-TR" sz="2800" dirty="0" err="1"/>
              <a:t>tokotrienoller</a:t>
            </a:r>
            <a:r>
              <a:rPr lang="tr-TR" sz="2800" dirty="0"/>
              <a:t> olarak iki ana gruba ayrılır ve biyolojik aktivitesi en yüksek olan form </a:t>
            </a:r>
            <a:r>
              <a:rPr lang="tr-TR" sz="2800" b="1" dirty="0"/>
              <a:t>alfa-tokoferol</a:t>
            </a:r>
            <a:r>
              <a:rPr lang="tr-TR" sz="2800" dirty="0"/>
              <a:t>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1515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956217-F04E-7E90-A224-2442CBD2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" y="822960"/>
            <a:ext cx="10735056" cy="4917067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Kimyasal Yapısı ve Türleri</a:t>
            </a:r>
          </a:p>
          <a:p>
            <a:pPr marL="0" indent="0">
              <a:buNone/>
            </a:pP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sz="2800" dirty="0"/>
              <a:t>E vitamini, dört tokoferol (alfa, beta, gamma, delta) ve dört </a:t>
            </a:r>
            <a:r>
              <a:rPr lang="tr-TR" sz="2800" dirty="0" err="1"/>
              <a:t>tokotrienol</a:t>
            </a:r>
            <a:r>
              <a:rPr lang="tr-TR" sz="2800" dirty="0"/>
              <a:t> (alfa, beta, gamma, delta) formunda bulunur.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Tokoferoller:</a:t>
            </a:r>
            <a:r>
              <a:rPr lang="tr-TR" sz="2800" dirty="0"/>
              <a:t> Doymuş yan zincir içerir.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Tokotrienoller</a:t>
            </a:r>
            <a:r>
              <a:rPr lang="tr-TR" sz="2800" b="1" dirty="0"/>
              <a:t>:</a:t>
            </a:r>
            <a:r>
              <a:rPr lang="tr-TR" sz="2800" dirty="0"/>
              <a:t> Doymamış yan zincir içerir.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Alfa-tokoferol:</a:t>
            </a:r>
            <a:r>
              <a:rPr lang="tr-TR" sz="2800" dirty="0"/>
              <a:t> İnsan vücudunda en aktif formdur ve E vitamininin biyolojik aktivitesinin ölçümünde standart olarak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642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225819-1CAE-6276-001E-CF1E6C8D7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548640"/>
            <a:ext cx="11247120" cy="5961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Biyokimyasal Fonksiyonları</a:t>
            </a:r>
          </a:p>
          <a:p>
            <a:pPr marL="0" indent="0" algn="just">
              <a:buNone/>
            </a:pPr>
            <a:r>
              <a:rPr lang="tr-TR" sz="2800" b="1" dirty="0"/>
              <a:t>1. Antioksidan Aktivite</a:t>
            </a:r>
          </a:p>
          <a:p>
            <a:pPr marL="0" indent="0" algn="just">
              <a:buNone/>
            </a:pPr>
            <a:r>
              <a:rPr lang="tr-TR" sz="2800" b="1" dirty="0"/>
              <a:t>Serbest Radikallerin Nötralizasyonu:</a:t>
            </a:r>
            <a:endParaRPr lang="tr-T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800" dirty="0"/>
              <a:t>E vitamini, hücre zarındaki çoklu doymamış yağ asitlerini (PUFA) oksidasyondan korur.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800" dirty="0"/>
              <a:t>Lipid peroksidasyonunu önleyerek hücre zarının bütünlüğünü korur.</a:t>
            </a:r>
          </a:p>
          <a:p>
            <a:pPr marL="0" indent="0" algn="just">
              <a:buNone/>
            </a:pPr>
            <a:r>
              <a:rPr lang="tr-TR" sz="2800" b="1" dirty="0"/>
              <a:t>E Vitamini ve E Vitamini Döngüsü:</a:t>
            </a:r>
            <a:endParaRPr lang="tr-T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800" dirty="0"/>
              <a:t>E vitamini, serbest radikalleri etkisiz hale getirdikten sonra oksitlenir (tokoferol radikaline dönüşür).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800" dirty="0"/>
              <a:t>C vitamini gibi diğer antioksidanlar tarafından yeniden aktif forma döndürülür.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7542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1C67EF-3B14-F10A-6F01-74C0589CF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713232"/>
            <a:ext cx="10808208" cy="5724144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/>
              <a:t>2. Hücre Zarı Stabilitesi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E vitamini, fosfolipitlerden oluşan hücre zarlarını serbest radikallerin neden olduğu zararlardan korur.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Lipid tabakalarının oksidasyonunu engelleyerek zar esnekliğini ve geçirgenliğini destekler.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0" indent="0" algn="just">
              <a:buNone/>
            </a:pPr>
            <a:r>
              <a:rPr lang="tr-TR" sz="2800" b="1" dirty="0"/>
              <a:t>3. Bağışıklık Fonksiyonu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E vitamini, bağışıklık hücrelerinin işlevini artırır.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T hücrelerinin proliferasyonunu ve antikor üretimini destekler.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8496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36C584-C381-425D-6729-79374257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84" y="987552"/>
            <a:ext cx="10259568" cy="4752475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/>
              <a:t>4. Enflamasyon Kontrolü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Serbest radikalleri temizleyerek oksidatif stres kaynaklı inflamasyonu azaltır.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 err="1"/>
              <a:t>Tokotrienoller</a:t>
            </a:r>
            <a:r>
              <a:rPr lang="tr-TR" sz="2800" dirty="0"/>
              <a:t>, NF-</a:t>
            </a:r>
            <a:r>
              <a:rPr lang="el-GR" sz="2800" dirty="0"/>
              <a:t>κ</a:t>
            </a:r>
            <a:r>
              <a:rPr lang="tr-TR" sz="2800" dirty="0"/>
              <a:t>B gibi enflamatuvar yolların aktivitesini baskılar.</a:t>
            </a:r>
          </a:p>
          <a:p>
            <a:pPr marL="0" indent="0" algn="just">
              <a:buNone/>
            </a:pPr>
            <a:r>
              <a:rPr lang="tr-TR" sz="2800" b="1" dirty="0"/>
              <a:t>5. Kardiyovasküler Sağlık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LDL (kötü kolesterol) oksidasyonunu önleyerek ateroskleroz riskini azaltır.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Kan damarlarının genişlemesini sağlayarak dolaşım sistemini destekler.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371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3901DE-1247-71CA-C09B-BEF75696A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216" y="493776"/>
            <a:ext cx="11155680" cy="5852160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Metabolizması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Emilim:</a:t>
            </a:r>
            <a:endParaRPr lang="tr-TR" sz="2800" dirty="0"/>
          </a:p>
          <a:p>
            <a:pPr marL="742950" lvl="1" indent="-285750"/>
            <a:r>
              <a:rPr lang="tr-TR" sz="2800" dirty="0"/>
              <a:t>E vitamini, ince bağırsakta safra asitleri yardımıyla emilir.</a:t>
            </a:r>
          </a:p>
          <a:p>
            <a:pPr marL="742950" lvl="1" indent="-285750"/>
            <a:r>
              <a:rPr lang="tr-TR" sz="2800" dirty="0" err="1"/>
              <a:t>Şilomikronlarla</a:t>
            </a:r>
            <a:r>
              <a:rPr lang="tr-TR" sz="2800" dirty="0"/>
              <a:t> lenf sistemine taşınır.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Taşınma: </a:t>
            </a:r>
            <a:r>
              <a:rPr lang="tr-TR" sz="2800" dirty="0"/>
              <a:t>Karaciğer, E vitamini formlarını seçici olarak alır ve alfa-tokoferolü VLDL ile dokulara taşır.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Depolanma: </a:t>
            </a:r>
            <a:r>
              <a:rPr lang="tr-TR" sz="2800" dirty="0"/>
              <a:t>E vitamini, öncelikle yağ dokusunda ve bir miktar kas dokusunda depolanır.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Atılım: </a:t>
            </a:r>
            <a:r>
              <a:rPr lang="tr-TR" sz="2800" dirty="0"/>
              <a:t>Karaciğerde metabolize edilir ve oksidasyon ürünleri idrar veya safra yoluyla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0551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2425AA-7A23-3E85-DAF4-5FE44C6D4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888170"/>
            <a:ext cx="8955024" cy="5081659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Kaynakları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Bitkisel Yağlar:</a:t>
            </a:r>
            <a:r>
              <a:rPr lang="tr-TR" sz="2800" dirty="0"/>
              <a:t> Ayçiçeği yağı, zeytinyağı, buğday tohumu yağı.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Kuruyemişler ve Tohumlar:</a:t>
            </a:r>
            <a:r>
              <a:rPr lang="tr-TR" sz="2800" dirty="0"/>
              <a:t> Badem, fındık, ceviz, ay çekirdeği.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Yeşil Yapraklı Sebzeler:</a:t>
            </a:r>
            <a:r>
              <a:rPr lang="tr-TR" sz="2800" dirty="0"/>
              <a:t> Ispanak, brokoli.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Tam Tahıllar:</a:t>
            </a:r>
            <a:r>
              <a:rPr lang="tr-TR" sz="2800" dirty="0"/>
              <a:t> Kepekli tahıllar ve tam buğday ürünleri.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577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7C4840-0D3B-A92D-F68E-A1BD6962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76656"/>
            <a:ext cx="11301984" cy="583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Eksiklik Durumu </a:t>
            </a:r>
            <a:r>
              <a:rPr lang="tr-TR" sz="2800" dirty="0"/>
              <a:t>E vitamini eksikliği nadir görülür ve genellikle emilim bozukluklarına (ör. yağ emilim bozuklukları) bağlıdır.</a:t>
            </a:r>
          </a:p>
          <a:p>
            <a:pPr marL="0" indent="0">
              <a:buNone/>
            </a:pPr>
            <a:r>
              <a:rPr lang="tr-TR" sz="2800" b="1" dirty="0"/>
              <a:t>Nedenleri: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Kistik fibrozis, çölyak hastalığı gibi emilim bozuklukları.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Yetersiz diyet (özellikle düşük yağ içeren diyetler).</a:t>
            </a:r>
          </a:p>
          <a:p>
            <a:pPr marL="0" indent="0">
              <a:buNone/>
            </a:pPr>
            <a:r>
              <a:rPr lang="tr-TR" sz="2800" b="1" dirty="0"/>
              <a:t>Belirtiler: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Kas zayıflığı ve </a:t>
            </a:r>
            <a:r>
              <a:rPr lang="tr-TR" sz="2800" dirty="0" err="1"/>
              <a:t>miyopati</a:t>
            </a:r>
            <a:r>
              <a:rPr lang="tr-TR" sz="2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Sinir hasarı (periferik nöropati).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Retinada hasar (görme problemleri).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Bağışıklık sisteminin zayıflaması.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4453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69EA94-E3EB-99C8-92F5-EE31F3E7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808" y="877824"/>
            <a:ext cx="10003536" cy="4862203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Fazlalık Durumu (Toksisite): </a:t>
            </a:r>
            <a:r>
              <a:rPr lang="tr-TR" sz="3200" dirty="0"/>
              <a:t>E vitamini toksisitesi nadirdir ve genellikle yüksek dozda takviye alımından kaynaklanır.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b="1" dirty="0"/>
              <a:t>Belirtiler: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Kanama riskinde artış (E vitamini, K vitamininin pıhtılaşma üzerindeki etkisini azaltabilir).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Bulantı, baş ağrısı, halsizlik.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626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BC7685-FE9B-73CD-DFF9-E95BDED6D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7017"/>
            <a:ext cx="7729728" cy="790956"/>
          </a:xfrm>
        </p:spPr>
        <p:txBody>
          <a:bodyPr/>
          <a:lstStyle/>
          <a:p>
            <a:r>
              <a:rPr lang="tr-TR" dirty="0"/>
              <a:t>Kimyasal Yapısı ve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FD806E-D715-574D-3CC2-1CE847806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426464"/>
            <a:ext cx="11192256" cy="51045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000" dirty="0"/>
              <a:t>A vitamini, doğal olarak iki formda bulunur:</a:t>
            </a:r>
          </a:p>
          <a:p>
            <a:pPr>
              <a:buFont typeface="+mj-lt"/>
              <a:buAutoNum type="arabicPeriod"/>
            </a:pPr>
            <a:r>
              <a:rPr lang="tr-TR" sz="3000" b="1" dirty="0"/>
              <a:t>Aktif Formlar (</a:t>
            </a:r>
            <a:r>
              <a:rPr lang="tr-TR" sz="3000" b="1" dirty="0" err="1"/>
              <a:t>Retinoidler</a:t>
            </a:r>
            <a:r>
              <a:rPr lang="tr-TR" sz="3000" b="1" dirty="0"/>
              <a:t>):</a:t>
            </a:r>
            <a:endParaRPr lang="tr-TR" sz="3000" dirty="0"/>
          </a:p>
          <a:p>
            <a:pPr marL="742950" lvl="1" indent="-285750"/>
            <a:r>
              <a:rPr lang="tr-TR" sz="3000" b="1" dirty="0"/>
              <a:t>Retinol:</a:t>
            </a:r>
            <a:r>
              <a:rPr lang="tr-TR" sz="3000" dirty="0"/>
              <a:t> Depolama formu; karaciğerde </a:t>
            </a:r>
            <a:r>
              <a:rPr lang="tr-TR" sz="3000" dirty="0" err="1"/>
              <a:t>esterlenmiş</a:t>
            </a:r>
            <a:r>
              <a:rPr lang="tr-TR" sz="3000" dirty="0"/>
              <a:t> formda (</a:t>
            </a:r>
            <a:r>
              <a:rPr lang="tr-TR" sz="3000" dirty="0" err="1"/>
              <a:t>retinil</a:t>
            </a:r>
            <a:r>
              <a:rPr lang="tr-TR" sz="3000" dirty="0"/>
              <a:t> palmitat) depolanır.</a:t>
            </a:r>
          </a:p>
          <a:p>
            <a:pPr marL="742950" lvl="1" indent="-285750"/>
            <a:r>
              <a:rPr lang="tr-TR" sz="3000" b="1" dirty="0"/>
              <a:t>Retinal:</a:t>
            </a:r>
            <a:r>
              <a:rPr lang="tr-TR" sz="3000" dirty="0"/>
              <a:t> Görme fonksiyonu için önemli; </a:t>
            </a:r>
            <a:r>
              <a:rPr lang="tr-TR" sz="3000" dirty="0" err="1"/>
              <a:t>rodopsin</a:t>
            </a:r>
            <a:r>
              <a:rPr lang="tr-TR" sz="3000" dirty="0"/>
              <a:t> proteinine bağlıdır.</a:t>
            </a:r>
          </a:p>
          <a:p>
            <a:pPr marL="742950" lvl="1" indent="-285750"/>
            <a:r>
              <a:rPr lang="tr-TR" sz="3000" b="1" dirty="0"/>
              <a:t>Retinoik Asit:</a:t>
            </a:r>
            <a:r>
              <a:rPr lang="tr-TR" sz="3000" dirty="0"/>
              <a:t> Hücresel sinyalizasyon ve gen ekspresyonunun düzenlenmesinde görev alır.</a:t>
            </a:r>
          </a:p>
          <a:p>
            <a:pPr>
              <a:buFont typeface="+mj-lt"/>
              <a:buAutoNum type="arabicPeriod"/>
            </a:pPr>
            <a:r>
              <a:rPr lang="tr-TR" sz="3000" b="1" dirty="0"/>
              <a:t>Provitamin A (Karotenoidler):</a:t>
            </a:r>
            <a:endParaRPr lang="tr-TR" sz="3000" dirty="0"/>
          </a:p>
          <a:p>
            <a:pPr marL="742950" lvl="1" indent="-285750">
              <a:buFont typeface="+mj-lt"/>
              <a:buAutoNum type="arabicPeriod"/>
            </a:pPr>
            <a:r>
              <a:rPr lang="tr-TR" sz="3000" b="1" dirty="0"/>
              <a:t>Beta-karoten:</a:t>
            </a:r>
            <a:r>
              <a:rPr lang="tr-TR" sz="3000" dirty="0"/>
              <a:t> Bitkisel kaynaklı bir pigmenttir; vücutta </a:t>
            </a:r>
            <a:r>
              <a:rPr lang="tr-TR" sz="3000" dirty="0" err="1"/>
              <a:t>retinol'e</a:t>
            </a:r>
            <a:r>
              <a:rPr lang="tr-TR" sz="3000" dirty="0"/>
              <a:t> dönüştürülür.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3000" dirty="0"/>
              <a:t>Ayrıca antioksidan özelliklere sahiptir.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425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2B1989-2D30-300D-E036-12514BE22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" y="512064"/>
            <a:ext cx="10863072" cy="5797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Klinik Kullanımları</a:t>
            </a:r>
          </a:p>
          <a:p>
            <a:pPr marL="0" indent="0">
              <a:buNone/>
            </a:pPr>
            <a:endParaRPr lang="tr-TR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tr-TR" sz="2800" b="1" dirty="0"/>
              <a:t>Antioksidan Takviyesi: </a:t>
            </a:r>
            <a:r>
              <a:rPr lang="tr-TR" sz="2800" dirty="0"/>
              <a:t>Serbest radikal hasarını azaltmak için kullanılabilir (ör. yaşlanma, kronik hastalıklar).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Nörolojik Hastalıklar: </a:t>
            </a:r>
            <a:r>
              <a:rPr lang="tr-TR" sz="2800" dirty="0"/>
              <a:t>Alzheimer hastalığı ve Parkinson gibi oksidatif stresle ilişkili durumlarda kullanılabilir.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Kardiyovasküler Hastalıklar: </a:t>
            </a:r>
            <a:r>
              <a:rPr lang="tr-TR" sz="2800" dirty="0"/>
              <a:t>LDL oksidasyonunu önlemeye ve ateroskleroz riskini azaltmaya yönelik etkiler.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Cilt Sağlığı: </a:t>
            </a:r>
            <a:r>
              <a:rPr lang="tr-TR" sz="2800" dirty="0"/>
              <a:t>E vitamini kremleri, cilt bariyerini onarmak, nemlendirmek ve antioksidan koruma sağlamak için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38297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47835F-A720-E78F-8F66-72BBFA189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768096"/>
            <a:ext cx="10515600" cy="5724144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Moleküler Mekanizmalar</a:t>
            </a:r>
          </a:p>
          <a:p>
            <a:pPr marL="0" indent="0">
              <a:buNone/>
            </a:pPr>
            <a:endParaRPr lang="tr-TR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tr-TR" sz="2800" b="1" dirty="0"/>
              <a:t>Lipid Peroksidasyonunun Engellenmesi: </a:t>
            </a:r>
            <a:r>
              <a:rPr lang="tr-TR" sz="2800" dirty="0"/>
              <a:t>E vitamini, lipid radikal zincir reaksiyonlarını durdurarak zar lipidlerini korur.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VDR (Vitamin D Reseptörleri) ve NF-</a:t>
            </a:r>
            <a:r>
              <a:rPr lang="el-GR" sz="2800" b="1" dirty="0"/>
              <a:t>κ</a:t>
            </a:r>
            <a:r>
              <a:rPr lang="tr-TR" sz="2800" b="1" dirty="0"/>
              <a:t>B: </a:t>
            </a:r>
            <a:r>
              <a:rPr lang="tr-TR" sz="2800" dirty="0"/>
              <a:t>E vitamini, inflamasyon yollarını düzenleyen NF-</a:t>
            </a:r>
            <a:r>
              <a:rPr lang="el-GR" sz="2800" dirty="0"/>
              <a:t>κ</a:t>
            </a:r>
            <a:r>
              <a:rPr lang="tr-TR" sz="2800" dirty="0"/>
              <a:t>B'yi inhibe eder.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Serbest Radikallerin Nötralizasyonu: </a:t>
            </a:r>
            <a:r>
              <a:rPr lang="tr-TR" sz="2800" dirty="0"/>
              <a:t>Hidrojen atomu bağışlayarak serbest radikallerin stabilize edilmesini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78405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F78789-07E9-B002-30E1-FC2FBF260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932688"/>
            <a:ext cx="10753344" cy="5486400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e) B6, B9 (</a:t>
            </a:r>
            <a:r>
              <a:rPr lang="tr-TR" sz="3200" b="1" dirty="0" err="1"/>
              <a:t>Folat</a:t>
            </a:r>
            <a:r>
              <a:rPr lang="tr-TR" sz="3200" b="1" dirty="0"/>
              <a:t>) ve B12 Vitaminleri</a:t>
            </a:r>
          </a:p>
          <a:p>
            <a:pPr marL="0" indent="0">
              <a:buNone/>
            </a:pPr>
            <a:endParaRPr lang="tr-TR" sz="3200" b="1" dirty="0"/>
          </a:p>
          <a:p>
            <a:pPr marL="0" indent="0">
              <a:buNone/>
            </a:pPr>
            <a:r>
              <a:rPr lang="tr-TR" sz="2800" b="1" dirty="0"/>
              <a:t>Görevleri: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Kan hücrelerinin ve antikorların üretimini destekler.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DNA ve RNA sentezi için gereklidir.</a:t>
            </a:r>
          </a:p>
          <a:p>
            <a:pPr marL="0" indent="0">
              <a:buNone/>
            </a:pPr>
            <a:r>
              <a:rPr lang="tr-TR" sz="2800" b="1" dirty="0"/>
              <a:t>Kaynakları: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Tavuk, somon, baklagiller, yeşil yapraklı sebzeler, yumurta.</a:t>
            </a:r>
          </a:p>
          <a:p>
            <a:pPr marL="0" indent="0">
              <a:buNone/>
            </a:pPr>
            <a:r>
              <a:rPr lang="tr-TR" sz="2800" b="1" dirty="0"/>
              <a:t>Eksiklik Durumunda:</a:t>
            </a:r>
            <a:r>
              <a:rPr lang="tr-TR" sz="2800" dirty="0"/>
              <a:t> Bağışıklık yanıtının azalması.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7474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EC3609-5609-BF5B-4C37-D6A6B0B6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057323-BADF-C671-2E8D-5231570BA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778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08B2EB-D9A7-1D8D-ABA6-267FA839F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9748"/>
            <a:ext cx="7729728" cy="848225"/>
          </a:xfrm>
        </p:spPr>
        <p:txBody>
          <a:bodyPr/>
          <a:lstStyle/>
          <a:p>
            <a:r>
              <a:rPr lang="tr-TR" dirty="0"/>
              <a:t>Biyokimyasal Fonksiyonları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CACF13-6C9E-61FD-1581-7DE147BD4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408176"/>
            <a:ext cx="11338560" cy="51800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2800" b="1" dirty="0"/>
              <a:t>1.Görme Fonksiyonu: </a:t>
            </a:r>
            <a:r>
              <a:rPr lang="tr-TR" sz="2800" dirty="0"/>
              <a:t>Retinal, </a:t>
            </a:r>
            <a:r>
              <a:rPr lang="tr-TR" sz="2800" dirty="0" err="1"/>
              <a:t>retinol'den</a:t>
            </a:r>
            <a:r>
              <a:rPr lang="tr-TR" sz="2800" dirty="0"/>
              <a:t> sentezlenir ve </a:t>
            </a:r>
            <a:r>
              <a:rPr lang="tr-TR" sz="2800" dirty="0" err="1"/>
              <a:t>rodopsin</a:t>
            </a:r>
            <a:r>
              <a:rPr lang="tr-TR" sz="2800" dirty="0"/>
              <a:t> adlı görme pigmentinin bir parçasıdır.</a:t>
            </a:r>
          </a:p>
          <a:p>
            <a:pPr marL="0" indent="0">
              <a:buNone/>
            </a:pPr>
            <a:r>
              <a:rPr lang="tr-TR" sz="2800" b="1" dirty="0"/>
              <a:t>Görme Mekanizması:</a:t>
            </a: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Rodopsin</a:t>
            </a:r>
            <a:r>
              <a:rPr lang="tr-TR" sz="2800" dirty="0"/>
              <a:t>, retina çubuk hücrelerinde bulunur.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Işık </a:t>
            </a:r>
            <a:r>
              <a:rPr lang="tr-TR" sz="2800" dirty="0" err="1"/>
              <a:t>rodopsine</a:t>
            </a:r>
            <a:r>
              <a:rPr lang="tr-TR" sz="2800" dirty="0"/>
              <a:t> çarptığında </a:t>
            </a:r>
            <a:r>
              <a:rPr lang="tr-TR" sz="2800" b="1" dirty="0"/>
              <a:t>11-cis-retinal</a:t>
            </a:r>
            <a:r>
              <a:rPr lang="tr-TR" sz="2800" dirty="0"/>
              <a:t>, </a:t>
            </a:r>
            <a:r>
              <a:rPr lang="tr-TR" sz="2800" b="1" dirty="0" err="1"/>
              <a:t>all</a:t>
            </a:r>
            <a:r>
              <a:rPr lang="tr-TR" sz="2800" b="1" dirty="0"/>
              <a:t>-trans-retinal</a:t>
            </a:r>
            <a:r>
              <a:rPr lang="tr-TR" sz="2800" dirty="0"/>
              <a:t>e dönüşür.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Bu dönüşüm sinyal transdüksiyonunu başlatır ve görme sinyali beyne iletilir.</a:t>
            </a:r>
          </a:p>
          <a:p>
            <a:pPr marL="0" indent="0">
              <a:buNone/>
            </a:pPr>
            <a:r>
              <a:rPr lang="tr-TR" sz="2800" dirty="0"/>
              <a:t>2. </a:t>
            </a:r>
            <a:r>
              <a:rPr lang="tr-TR" sz="2800" b="1" dirty="0"/>
              <a:t>Gen Ekspresyonunun Düzenlenmesi: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Retinoik asit, nükleer reseptörlere (ör. RAR ve RXR) bağlanır ve gen ekspresyonunu düzenler.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Bu süreç hücre büyümesi, farklılaşma ve apoptoz üzerinde kritik rol oynar.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099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051044-9CFC-934C-9DC3-3F8A2686C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" y="914400"/>
            <a:ext cx="11082528" cy="4992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3. Bağışıklık Sistemi: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Epitel hücrelerinin bütünlüğünü korur ve mukozal bağışıklığı destekler.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Lenfosit fonksiyonlarını artırarak enfeksiyonlara karşı koruma sağlar.</a:t>
            </a:r>
            <a:endParaRPr lang="tr-TR" sz="2800" b="1" dirty="0"/>
          </a:p>
          <a:p>
            <a:pPr marL="0" indent="0">
              <a:buNone/>
            </a:pPr>
            <a:r>
              <a:rPr lang="tr-TR" sz="2800" b="1" dirty="0"/>
              <a:t>4. Hücre Büyümesi ve Diferansiyasyonu: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Hücrelerin normal büyümesi ve yenilenmesi için gereklidir.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Embriyonik gelişimde önemli bir role sahiptir.</a:t>
            </a:r>
          </a:p>
          <a:p>
            <a:pPr marL="0" indent="0">
              <a:buNone/>
            </a:pPr>
            <a:r>
              <a:rPr lang="tr-TR" sz="2800" b="1" dirty="0"/>
              <a:t>5. Antioksidan Özellikler: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Karotenoidler (özellikle beta-karoten) serbest radikalleri nötralize eder ve oksidatif stresle mücadele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31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8A1A4D-B23B-C52C-82A1-BBC96D06D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" y="365760"/>
            <a:ext cx="11045952" cy="6181344"/>
          </a:xfrm>
        </p:spPr>
        <p:txBody>
          <a:bodyPr>
            <a:normAutofit fontScale="85000" lnSpcReduction="10000"/>
          </a:bodyPr>
          <a:lstStyle/>
          <a:p>
            <a:r>
              <a:rPr lang="tr-TR" sz="2800" b="1" dirty="0"/>
              <a:t>Metabolizması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Emilim ve Taşınma:</a:t>
            </a:r>
            <a:endParaRPr lang="tr-TR" sz="2800" dirty="0"/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Retinol ve beta-karoten, yağlar ve safra asitleri yardımıyla bağırsaktan emilir.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Karotenoidler ince bağırsakta </a:t>
            </a:r>
            <a:r>
              <a:rPr lang="tr-TR" sz="2800" dirty="0" err="1"/>
              <a:t>retinol’e</a:t>
            </a:r>
            <a:r>
              <a:rPr lang="tr-TR" sz="2800" dirty="0"/>
              <a:t> dönüştürülür.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Retinol, </a:t>
            </a:r>
            <a:r>
              <a:rPr lang="tr-TR" sz="2800" dirty="0" err="1"/>
              <a:t>şilomikronlarla</a:t>
            </a:r>
            <a:r>
              <a:rPr lang="tr-TR" sz="2800" dirty="0"/>
              <a:t> karaciğere taşınır ve burada </a:t>
            </a:r>
            <a:r>
              <a:rPr lang="tr-TR" sz="2800" dirty="0" err="1"/>
              <a:t>retinil</a:t>
            </a:r>
            <a:r>
              <a:rPr lang="tr-TR" sz="2800" dirty="0"/>
              <a:t> esterler olarak depolanır.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Depolanma:</a:t>
            </a:r>
            <a:endParaRPr lang="tr-TR" sz="2800" dirty="0"/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Karaciğer, A vitamininin ana depolama organıdır.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Depodan gerektiğinde retinol olarak kana salınır ve retinol bağlayıcı protein (RBP) ile taşınır.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Aktivasyonu:</a:t>
            </a:r>
            <a:endParaRPr lang="tr-TR" sz="2800" dirty="0"/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Retinol, retinal ve retinoik asit formlarına dönüştürülür.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Retinoik asit, hedef dokularda biyolojik etkisini gösterir.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Atılım: </a:t>
            </a:r>
            <a:r>
              <a:rPr lang="tr-TR" sz="2800" dirty="0"/>
              <a:t>Fazla A vitamini, safra ve idrar yoluyla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71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1870E3-03D4-85F2-9F1D-F6988E339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512064"/>
            <a:ext cx="11356848" cy="6035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Kaynakları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Hayvansal Gıdalar (</a:t>
            </a:r>
            <a:r>
              <a:rPr lang="tr-TR" sz="2800" b="1" dirty="0" err="1"/>
              <a:t>Retinoid</a:t>
            </a:r>
            <a:r>
              <a:rPr lang="tr-TR" sz="2800" b="1" dirty="0"/>
              <a:t>): </a:t>
            </a:r>
            <a:r>
              <a:rPr lang="tr-TR" sz="2800" dirty="0"/>
              <a:t>Karaciğer, balık yağı, yumurta sarısı, süt ürünleri.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Bitkisel Gıdalar (Karotenoid): </a:t>
            </a:r>
            <a:r>
              <a:rPr lang="tr-TR" sz="2800" dirty="0"/>
              <a:t>Havuç, tatlı patates, kabak, ıspanak, brokoli.</a:t>
            </a:r>
          </a:p>
          <a:p>
            <a:endParaRPr lang="tr-TR" sz="2800" dirty="0"/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Eksiklik ve Fazlalık Durumları</a:t>
            </a:r>
          </a:p>
          <a:p>
            <a:pPr marL="0" indent="0">
              <a:buNone/>
            </a:pPr>
            <a:r>
              <a:rPr lang="tr-TR" sz="2800" b="1" dirty="0"/>
              <a:t>Eksiklik: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Gece körlüğü (</a:t>
            </a:r>
            <a:r>
              <a:rPr lang="tr-TR" sz="2800" dirty="0" err="1"/>
              <a:t>nyktalopi</a:t>
            </a:r>
            <a:r>
              <a:rPr lang="tr-TR" sz="2800" dirty="0"/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Kseroftalmi</a:t>
            </a:r>
            <a:r>
              <a:rPr lang="tr-TR" sz="2800" dirty="0"/>
              <a:t> (korneada kuruluk) ve </a:t>
            </a:r>
            <a:r>
              <a:rPr lang="tr-TR" sz="2800" dirty="0" err="1"/>
              <a:t>keratomalazi</a:t>
            </a:r>
            <a:r>
              <a:rPr lang="tr-TR" sz="2800" dirty="0"/>
              <a:t> (korneanın yumuşaması).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Bağışıklık sisteminin zayıflaması.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dirty="0"/>
              <a:t>Epitel dokuda </a:t>
            </a:r>
            <a:r>
              <a:rPr lang="tr-TR" sz="2800" dirty="0" err="1"/>
              <a:t>keratinizasyon</a:t>
            </a:r>
            <a:r>
              <a:rPr lang="tr-TR" sz="2800" dirty="0"/>
              <a:t> (cilt kuruluğu).</a:t>
            </a:r>
          </a:p>
          <a:p>
            <a:pPr marL="0" indent="0">
              <a:buNone/>
            </a:pPr>
            <a:r>
              <a:rPr lang="tr-TR" sz="2800" b="1" dirty="0"/>
              <a:t>Nedenleri: </a:t>
            </a:r>
            <a:r>
              <a:rPr lang="tr-TR" sz="2800" dirty="0"/>
              <a:t>Yetersiz diyet, yağ emilim bozukluğu, alkolizm.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1890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8CFFF7-4DE9-8B26-6320-EA29C366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3504"/>
            <a:ext cx="10661904" cy="5136523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Fazlalık (</a:t>
            </a:r>
            <a:r>
              <a:rPr lang="tr-TR" sz="3200" b="1" dirty="0" err="1"/>
              <a:t>Hipervitaminoz</a:t>
            </a:r>
            <a:r>
              <a:rPr lang="tr-TR" sz="3200" b="1" dirty="0"/>
              <a:t> A):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Akut: Bulantı, baş ağrısı, baş dönmesi.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Kronik: Karaciğer hasarı, kemik ağrıları, deri döküntüleri.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Toksisite: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 err="1"/>
              <a:t>Retinoid</a:t>
            </a:r>
            <a:r>
              <a:rPr lang="tr-TR" sz="3200" dirty="0"/>
              <a:t> fazlalığı toksik olabilir; özellikle hamilelikte fetal malformasyonlara yol açabilir.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0627270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112</TotalTime>
  <Words>2487</Words>
  <Application>Microsoft Macintosh PowerPoint</Application>
  <PresentationFormat>Geniş ekran</PresentationFormat>
  <Paragraphs>297</Paragraphs>
  <Slides>43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8" baseType="lpstr">
      <vt:lpstr>Arial</vt:lpstr>
      <vt:lpstr>Calibri</vt:lpstr>
      <vt:lpstr>Gill Sans MT</vt:lpstr>
      <vt:lpstr>Times New Roman</vt:lpstr>
      <vt:lpstr>Paket</vt:lpstr>
      <vt:lpstr>Beslenme biyokimyası</vt:lpstr>
      <vt:lpstr>İmmüniteyi etkileyen besin öğeleri </vt:lpstr>
      <vt:lpstr> 1. Vitaminler </vt:lpstr>
      <vt:lpstr>Kimyasal Yapısı ve Türleri</vt:lpstr>
      <vt:lpstr>Biyokimyasal Fonksiyonları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31</cp:revision>
  <dcterms:created xsi:type="dcterms:W3CDTF">2024-11-16T22:54:38Z</dcterms:created>
  <dcterms:modified xsi:type="dcterms:W3CDTF">2024-11-17T12:29:53Z</dcterms:modified>
</cp:coreProperties>
</file>