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3" r:id="rId48"/>
    <p:sldId id="304" r:id="rId49"/>
    <p:sldId id="305" r:id="rId50"/>
    <p:sldId id="306" r:id="rId51"/>
    <p:sldId id="307"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96"/>
    <p:restoredTop sz="94637"/>
  </p:normalViewPr>
  <p:slideViewPr>
    <p:cSldViewPr snapToGrid="0">
      <p:cViewPr varScale="1">
        <p:scale>
          <a:sx n="50" d="100"/>
          <a:sy n="50" d="100"/>
        </p:scale>
        <p:origin x="168" y="1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1160EA64-D806-43AC-9DF2-F8C432F32B4C}" type="datetimeFigureOut">
              <a:rPr lang="en-US" dirty="0"/>
              <a:t>11/17/24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11/17/24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4F7D4976-E339-4826-83B7-FBD03F55ECF8}" type="datetimeFigureOut">
              <a:rPr lang="en-US" dirty="0"/>
              <a:t>11/17/24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9" name="Date Placeholder 8"/>
          <p:cNvSpPr>
            <a:spLocks noGrp="1"/>
          </p:cNvSpPr>
          <p:nvPr>
            <p:ph type="dt" sz="half" idx="10"/>
          </p:nvPr>
        </p:nvSpPr>
        <p:spPr/>
        <p:txBody>
          <a:bodyPr/>
          <a:lstStyle/>
          <a:p>
            <a:fld id="{D1BE4249-C0D0-4B06-8692-E8BB871AF643}" type="datetimeFigureOut">
              <a:rPr lang="en-US" dirty="0"/>
              <a:t>11/17/24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11/17/24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11/17/24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AC0C4D-24BA-8BC3-7B66-597269D35B02}"/>
              </a:ext>
            </a:extLst>
          </p:cNvPr>
          <p:cNvSpPr>
            <a:spLocks noGrp="1"/>
          </p:cNvSpPr>
          <p:nvPr>
            <p:ph type="ctrTitle"/>
          </p:nvPr>
        </p:nvSpPr>
        <p:spPr/>
        <p:txBody>
          <a:bodyPr/>
          <a:lstStyle/>
          <a:p>
            <a:r>
              <a:rPr lang="tr-TR" dirty="0"/>
              <a:t>Beslenme biyokimyası</a:t>
            </a:r>
          </a:p>
        </p:txBody>
      </p:sp>
      <p:sp>
        <p:nvSpPr>
          <p:cNvPr id="3" name="Alt Başlık 2">
            <a:extLst>
              <a:ext uri="{FF2B5EF4-FFF2-40B4-BE49-F238E27FC236}">
                <a16:creationId xmlns:a16="http://schemas.microsoft.com/office/drawing/2014/main" id="{0A1B9A34-80CD-0219-ED7F-C6D79C7487B7}"/>
              </a:ext>
            </a:extLst>
          </p:cNvPr>
          <p:cNvSpPr>
            <a:spLocks noGrp="1"/>
          </p:cNvSpPr>
          <p:nvPr>
            <p:ph type="subTitle" idx="1"/>
          </p:nvPr>
        </p:nvSpPr>
        <p:spPr/>
        <p:txBody>
          <a:bodyPr/>
          <a:lstStyle/>
          <a:p>
            <a:r>
              <a:rPr lang="tr-TR" b="1" dirty="0"/>
              <a:t>7. </a:t>
            </a:r>
            <a:r>
              <a:rPr lang="tr-TR" b="1" dirty="0" err="1"/>
              <a:t>İmmüniteyi</a:t>
            </a:r>
            <a:r>
              <a:rPr lang="tr-TR" b="1" dirty="0"/>
              <a:t> etkileyen besin </a:t>
            </a:r>
            <a:r>
              <a:rPr lang="tr-TR" b="1" dirty="0" err="1"/>
              <a:t>öğeleri</a:t>
            </a:r>
            <a:r>
              <a:rPr lang="tr-TR" b="1" dirty="0"/>
              <a:t> ve biyokimyasal önemi-2</a:t>
            </a:r>
          </a:p>
        </p:txBody>
      </p:sp>
    </p:spTree>
    <p:extLst>
      <p:ext uri="{BB962C8B-B14F-4D97-AF65-F5344CB8AC3E}">
        <p14:creationId xmlns:p14="http://schemas.microsoft.com/office/powerpoint/2010/main" val="2661801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B94B425-F764-E9A0-A032-1EAA3C176E0C}"/>
              </a:ext>
            </a:extLst>
          </p:cNvPr>
          <p:cNvSpPr>
            <a:spLocks noGrp="1"/>
          </p:cNvSpPr>
          <p:nvPr>
            <p:ph idx="1"/>
          </p:nvPr>
        </p:nvSpPr>
        <p:spPr>
          <a:xfrm>
            <a:off x="894521" y="874644"/>
            <a:ext cx="10634869" cy="5387008"/>
          </a:xfrm>
        </p:spPr>
        <p:txBody>
          <a:bodyPr/>
          <a:lstStyle/>
          <a:p>
            <a:pPr marL="0" indent="0">
              <a:buNone/>
            </a:pPr>
            <a:r>
              <a:rPr lang="tr-TR" sz="2800" b="1" dirty="0"/>
              <a:t>Fazlalık Durumu (Toksisite)</a:t>
            </a:r>
          </a:p>
          <a:p>
            <a:r>
              <a:rPr lang="tr-TR" sz="2800" dirty="0"/>
              <a:t>Çinko toksisitesi nadir görülür ve genellikle yüksek doz takviyelerden kaynaklanır.</a:t>
            </a:r>
          </a:p>
          <a:p>
            <a:pPr marL="0" indent="0">
              <a:buNone/>
            </a:pPr>
            <a:r>
              <a:rPr lang="tr-TR" sz="2800" b="1" dirty="0"/>
              <a:t>Belirtiler:</a:t>
            </a:r>
          </a:p>
          <a:p>
            <a:pPr>
              <a:buFont typeface="Arial" panose="020B0604020202020204" pitchFamily="34" charset="0"/>
              <a:buChar char="•"/>
            </a:pPr>
            <a:r>
              <a:rPr lang="tr-TR" sz="2800" dirty="0"/>
              <a:t>Bulantı, kusma, ishal.</a:t>
            </a:r>
          </a:p>
          <a:p>
            <a:pPr>
              <a:buFont typeface="Arial" panose="020B0604020202020204" pitchFamily="34" charset="0"/>
              <a:buChar char="•"/>
            </a:pPr>
            <a:r>
              <a:rPr lang="tr-TR" sz="2800" dirty="0"/>
              <a:t>Baş dönmesi ve baş ağrısı.</a:t>
            </a:r>
          </a:p>
          <a:p>
            <a:pPr>
              <a:buFont typeface="Arial" panose="020B0604020202020204" pitchFamily="34" charset="0"/>
              <a:buChar char="•"/>
            </a:pPr>
            <a:r>
              <a:rPr lang="tr-TR" sz="2800" dirty="0"/>
              <a:t>Bakır eksikliği (yüksek çinko alımı, bakır emilimini engeller).</a:t>
            </a:r>
          </a:p>
          <a:p>
            <a:pPr>
              <a:buFont typeface="Arial" panose="020B0604020202020204" pitchFamily="34" charset="0"/>
              <a:buChar char="•"/>
            </a:pPr>
            <a:r>
              <a:rPr lang="tr-TR" sz="2800" dirty="0"/>
              <a:t>Bağışıklık baskılanması.</a:t>
            </a:r>
          </a:p>
          <a:p>
            <a:endParaRPr lang="tr-TR" dirty="0"/>
          </a:p>
        </p:txBody>
      </p:sp>
    </p:spTree>
    <p:extLst>
      <p:ext uri="{BB962C8B-B14F-4D97-AF65-F5344CB8AC3E}">
        <p14:creationId xmlns:p14="http://schemas.microsoft.com/office/powerpoint/2010/main" val="2512070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0135CE8-B689-9772-8E4F-9ED52AC7A9F1}"/>
              </a:ext>
            </a:extLst>
          </p:cNvPr>
          <p:cNvSpPr>
            <a:spLocks noGrp="1"/>
          </p:cNvSpPr>
          <p:nvPr>
            <p:ph idx="1"/>
          </p:nvPr>
        </p:nvSpPr>
        <p:spPr>
          <a:xfrm>
            <a:off x="457200" y="536713"/>
            <a:ext cx="11251096" cy="5804452"/>
          </a:xfrm>
        </p:spPr>
        <p:txBody>
          <a:bodyPr>
            <a:normAutofit/>
          </a:bodyPr>
          <a:lstStyle/>
          <a:p>
            <a:pPr marL="0" indent="0">
              <a:buNone/>
            </a:pPr>
            <a:r>
              <a:rPr lang="tr-TR" sz="3200" b="1" dirty="0">
                <a:solidFill>
                  <a:schemeClr val="accent2">
                    <a:lumMod val="75000"/>
                  </a:schemeClr>
                </a:solidFill>
              </a:rPr>
              <a:t>Klinik Önemi</a:t>
            </a:r>
          </a:p>
          <a:p>
            <a:pPr marL="0" indent="0">
              <a:buNone/>
            </a:pPr>
            <a:endParaRPr lang="tr-TR" sz="2800" b="1" dirty="0">
              <a:solidFill>
                <a:schemeClr val="accent2">
                  <a:lumMod val="75000"/>
                </a:schemeClr>
              </a:solidFill>
            </a:endParaRPr>
          </a:p>
          <a:p>
            <a:pPr>
              <a:buFont typeface="+mj-lt"/>
              <a:buAutoNum type="arabicPeriod"/>
            </a:pPr>
            <a:r>
              <a:rPr lang="tr-TR" sz="2800" b="1" dirty="0"/>
              <a:t>Bağışıklık Güçlendirici:</a:t>
            </a:r>
            <a:r>
              <a:rPr lang="tr-TR" sz="2800" dirty="0"/>
              <a:t> Çinko, bağışıklık yanıtını güçlendirmek için enfeksiyon hastalıklarında yaygın olarak kullanılır.</a:t>
            </a:r>
          </a:p>
          <a:p>
            <a:pPr>
              <a:buFont typeface="+mj-lt"/>
              <a:buAutoNum type="arabicPeriod"/>
            </a:pPr>
            <a:r>
              <a:rPr lang="tr-TR" sz="2800" b="1" dirty="0"/>
              <a:t>Soğuk Algınlığı:</a:t>
            </a:r>
            <a:r>
              <a:rPr lang="tr-TR" sz="2800" dirty="0"/>
              <a:t> Çinko pastilleri, soğuk algınlığının süresini kısaltabilir.</a:t>
            </a:r>
          </a:p>
          <a:p>
            <a:pPr>
              <a:buFont typeface="+mj-lt"/>
              <a:buAutoNum type="arabicPeriod"/>
            </a:pPr>
            <a:r>
              <a:rPr lang="tr-TR" sz="2800" b="1" dirty="0"/>
              <a:t>Cilt Sağlığı:</a:t>
            </a:r>
            <a:r>
              <a:rPr lang="tr-TR" sz="2800" dirty="0"/>
              <a:t> Akne, dermatit ve yara iyileşmesi için destekleyici rol oynar.</a:t>
            </a:r>
          </a:p>
          <a:p>
            <a:pPr>
              <a:buFont typeface="+mj-lt"/>
              <a:buAutoNum type="arabicPeriod"/>
            </a:pPr>
            <a:r>
              <a:rPr lang="tr-TR" sz="2800" b="1" dirty="0"/>
              <a:t>Göz Sağlığı:</a:t>
            </a:r>
            <a:r>
              <a:rPr lang="tr-TR" sz="2800" dirty="0"/>
              <a:t> </a:t>
            </a:r>
            <a:r>
              <a:rPr lang="tr-TR" sz="2800" dirty="0" err="1"/>
              <a:t>Makula</a:t>
            </a:r>
            <a:r>
              <a:rPr lang="tr-TR" sz="2800" dirty="0"/>
              <a:t> dejenerasyonu gibi göz hastalıklarının yönetiminde yardımcıdır.</a:t>
            </a:r>
          </a:p>
          <a:p>
            <a:endParaRPr lang="tr-TR" dirty="0"/>
          </a:p>
        </p:txBody>
      </p:sp>
    </p:spTree>
    <p:extLst>
      <p:ext uri="{BB962C8B-B14F-4D97-AF65-F5344CB8AC3E}">
        <p14:creationId xmlns:p14="http://schemas.microsoft.com/office/powerpoint/2010/main" val="61923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588076-60D6-9C41-DCE0-B37872C4756C}"/>
              </a:ext>
            </a:extLst>
          </p:cNvPr>
          <p:cNvSpPr>
            <a:spLocks noGrp="1"/>
          </p:cNvSpPr>
          <p:nvPr>
            <p:ph idx="1"/>
          </p:nvPr>
        </p:nvSpPr>
        <p:spPr>
          <a:xfrm>
            <a:off x="536713" y="655983"/>
            <a:ext cx="10833652" cy="5645425"/>
          </a:xfrm>
        </p:spPr>
        <p:txBody>
          <a:bodyPr>
            <a:normAutofit/>
          </a:bodyPr>
          <a:lstStyle/>
          <a:p>
            <a:pPr marL="0" indent="0">
              <a:buNone/>
            </a:pPr>
            <a:r>
              <a:rPr lang="tr-TR" sz="3200" b="1" dirty="0">
                <a:solidFill>
                  <a:schemeClr val="accent2">
                    <a:lumMod val="75000"/>
                  </a:schemeClr>
                </a:solidFill>
              </a:rPr>
              <a:t>Moleküler Mekanizmalar</a:t>
            </a:r>
          </a:p>
          <a:p>
            <a:pPr>
              <a:buFont typeface="+mj-lt"/>
              <a:buAutoNum type="arabicPeriod"/>
            </a:pPr>
            <a:r>
              <a:rPr lang="tr-TR" sz="2800" b="1" dirty="0"/>
              <a:t>Çinko Parmak Motifleri:</a:t>
            </a:r>
            <a:endParaRPr lang="tr-TR" sz="2800" dirty="0"/>
          </a:p>
          <a:p>
            <a:pPr marL="914400" lvl="1" indent="-457200"/>
            <a:r>
              <a:rPr lang="tr-TR" sz="2800" dirty="0"/>
              <a:t>Çinko, proteinlerin DNA'ya bağlanmasını ve gen ekspresyonunu düzenleyen </a:t>
            </a:r>
            <a:r>
              <a:rPr lang="tr-TR" sz="2800" b="1" dirty="0"/>
              <a:t>çinko parmak motiflerini</a:t>
            </a:r>
            <a:r>
              <a:rPr lang="tr-TR" sz="2800" dirty="0"/>
              <a:t> oluşturur.</a:t>
            </a:r>
          </a:p>
          <a:p>
            <a:pPr marL="914400" lvl="1" indent="-457200"/>
            <a:r>
              <a:rPr lang="tr-TR" sz="2800" dirty="0"/>
              <a:t>Hücresel büyüme ve farklılaşmayı kontrol eden genlerde önemlidir.</a:t>
            </a:r>
          </a:p>
          <a:p>
            <a:pPr>
              <a:buFont typeface="+mj-lt"/>
              <a:buAutoNum type="arabicPeriod"/>
            </a:pPr>
            <a:r>
              <a:rPr lang="tr-TR" sz="2800" b="1" dirty="0"/>
              <a:t>Enzim Aktivitesi: </a:t>
            </a:r>
            <a:r>
              <a:rPr lang="tr-TR" sz="2800" dirty="0"/>
              <a:t>Çinko, enzimlerin aktif bölgelerine bağlanarak kimyasal reaksiyonların hızlanmasını sağlar.</a:t>
            </a:r>
          </a:p>
          <a:p>
            <a:pPr>
              <a:buFont typeface="+mj-lt"/>
              <a:buAutoNum type="arabicPeriod"/>
            </a:pPr>
            <a:r>
              <a:rPr lang="tr-TR" sz="2800" b="1" dirty="0"/>
              <a:t>Oksidatif Stres Azaltıcı: </a:t>
            </a:r>
            <a:r>
              <a:rPr lang="tr-TR" sz="2800" dirty="0" err="1"/>
              <a:t>Superoksit</a:t>
            </a:r>
            <a:r>
              <a:rPr lang="tr-TR" sz="2800" dirty="0"/>
              <a:t> dismutaz (SOD) enziminin aktivitesini destekleyerek hücresel oksidatif stresi azaltır.</a:t>
            </a:r>
          </a:p>
          <a:p>
            <a:endParaRPr lang="tr-TR" dirty="0"/>
          </a:p>
        </p:txBody>
      </p:sp>
    </p:spTree>
    <p:extLst>
      <p:ext uri="{BB962C8B-B14F-4D97-AF65-F5344CB8AC3E}">
        <p14:creationId xmlns:p14="http://schemas.microsoft.com/office/powerpoint/2010/main" val="4008808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027C2C7-8C22-1DF8-B82B-C50E17ACB32D}"/>
              </a:ext>
            </a:extLst>
          </p:cNvPr>
          <p:cNvSpPr>
            <a:spLocks noGrp="1"/>
          </p:cNvSpPr>
          <p:nvPr>
            <p:ph idx="1"/>
          </p:nvPr>
        </p:nvSpPr>
        <p:spPr>
          <a:xfrm>
            <a:off x="457200" y="278296"/>
            <a:ext cx="10813774" cy="6301408"/>
          </a:xfrm>
        </p:spPr>
        <p:txBody>
          <a:bodyPr>
            <a:normAutofit/>
          </a:bodyPr>
          <a:lstStyle/>
          <a:p>
            <a:pPr marL="0" indent="0">
              <a:buNone/>
            </a:pPr>
            <a:r>
              <a:rPr lang="tr-TR" sz="3200" b="1" dirty="0"/>
              <a:t>b) Demir  (Fe)</a:t>
            </a:r>
          </a:p>
          <a:p>
            <a:r>
              <a:rPr lang="tr-TR" sz="3000" dirty="0"/>
              <a:t>Demir, insan vücudunda hayati öneme sahip olan temel bir </a:t>
            </a:r>
            <a:r>
              <a:rPr lang="tr-TR" sz="3000" b="1" dirty="0"/>
              <a:t>mikro mineraldir.</a:t>
            </a:r>
            <a:r>
              <a:rPr lang="tr-TR" sz="3000" dirty="0"/>
              <a:t> Oksijen taşıma, enerji metabolizması, bağışıklık sistemi ve birçok enzimatik reaksiyonda rol oynar. Vücutta hem yapısal hem de katalitik işlevlere sahiptir.</a:t>
            </a:r>
          </a:p>
          <a:p>
            <a:pPr marL="0" indent="0">
              <a:buNone/>
            </a:pPr>
            <a:r>
              <a:rPr lang="tr-TR" sz="3000" b="1" dirty="0">
                <a:solidFill>
                  <a:schemeClr val="accent2">
                    <a:lumMod val="75000"/>
                  </a:schemeClr>
                </a:solidFill>
              </a:rPr>
              <a:t>Kimyasal Özellikler</a:t>
            </a:r>
          </a:p>
          <a:p>
            <a:pPr marL="0" indent="0">
              <a:buNone/>
            </a:pPr>
            <a:r>
              <a:rPr lang="tr-TR" sz="3000" b="1" dirty="0"/>
              <a:t>Element Sembolü:</a:t>
            </a:r>
            <a:r>
              <a:rPr lang="tr-TR" sz="3000" dirty="0"/>
              <a:t> Fe</a:t>
            </a:r>
          </a:p>
          <a:p>
            <a:pPr marL="0" indent="0">
              <a:buNone/>
            </a:pPr>
            <a:r>
              <a:rPr lang="tr-TR" sz="3000" b="1" dirty="0"/>
              <a:t>Atom Numarası:</a:t>
            </a:r>
            <a:r>
              <a:rPr lang="tr-TR" sz="3000" dirty="0"/>
              <a:t> 26</a:t>
            </a:r>
          </a:p>
          <a:p>
            <a:pPr marL="0" indent="0">
              <a:buNone/>
            </a:pPr>
            <a:r>
              <a:rPr lang="tr-TR" sz="3000" b="1" dirty="0"/>
              <a:t>İyonik Formları:</a:t>
            </a:r>
            <a:endParaRPr lang="tr-TR" sz="3000" dirty="0"/>
          </a:p>
          <a:p>
            <a:pPr marL="742950" lvl="1" indent="-285750"/>
            <a:r>
              <a:rPr lang="tr-TR" sz="3000" b="1" dirty="0"/>
              <a:t>Fe²⁺ (</a:t>
            </a:r>
            <a:r>
              <a:rPr lang="tr-TR" sz="3000" b="1" dirty="0" err="1"/>
              <a:t>Ferroz</a:t>
            </a:r>
            <a:r>
              <a:rPr lang="tr-TR" sz="3000" b="1" dirty="0"/>
              <a:t>):</a:t>
            </a:r>
            <a:r>
              <a:rPr lang="tr-TR" sz="3000" dirty="0"/>
              <a:t> Emilim ve metabolizmada aktif form.</a:t>
            </a:r>
          </a:p>
          <a:p>
            <a:pPr marL="742950" lvl="1" indent="-285750"/>
            <a:r>
              <a:rPr lang="tr-TR" sz="3000" b="1" dirty="0"/>
              <a:t>Fe³⁺ (</a:t>
            </a:r>
            <a:r>
              <a:rPr lang="tr-TR" sz="3000" b="1" dirty="0" err="1"/>
              <a:t>Ferrik</a:t>
            </a:r>
            <a:r>
              <a:rPr lang="tr-TR" sz="3000" b="1" dirty="0"/>
              <a:t>):</a:t>
            </a:r>
            <a:r>
              <a:rPr lang="tr-TR" sz="3000" dirty="0"/>
              <a:t> Depo ve taşıma formu.</a:t>
            </a:r>
          </a:p>
          <a:p>
            <a:pPr marL="0" indent="0">
              <a:buNone/>
            </a:pPr>
            <a:endParaRPr lang="tr-TR" dirty="0"/>
          </a:p>
          <a:p>
            <a:endParaRPr lang="tr-TR" dirty="0"/>
          </a:p>
        </p:txBody>
      </p:sp>
    </p:spTree>
    <p:extLst>
      <p:ext uri="{BB962C8B-B14F-4D97-AF65-F5344CB8AC3E}">
        <p14:creationId xmlns:p14="http://schemas.microsoft.com/office/powerpoint/2010/main" val="860314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4647A9C-B41E-DFAD-9E61-37BCF7B6F291}"/>
              </a:ext>
            </a:extLst>
          </p:cNvPr>
          <p:cNvSpPr>
            <a:spLocks noGrp="1"/>
          </p:cNvSpPr>
          <p:nvPr>
            <p:ph idx="1"/>
          </p:nvPr>
        </p:nvSpPr>
        <p:spPr>
          <a:xfrm>
            <a:off x="496957" y="536714"/>
            <a:ext cx="11350486" cy="6023112"/>
          </a:xfrm>
        </p:spPr>
        <p:txBody>
          <a:bodyPr/>
          <a:lstStyle/>
          <a:p>
            <a:pPr marL="0" indent="0">
              <a:buNone/>
            </a:pPr>
            <a:r>
              <a:rPr lang="tr-TR" sz="3200" b="1" dirty="0">
                <a:solidFill>
                  <a:schemeClr val="accent2">
                    <a:lumMod val="75000"/>
                  </a:schemeClr>
                </a:solidFill>
              </a:rPr>
              <a:t>Biyokimyasal Fonksiyonları</a:t>
            </a:r>
          </a:p>
          <a:p>
            <a:pPr marL="0" indent="0">
              <a:buNone/>
            </a:pPr>
            <a:r>
              <a:rPr lang="tr-TR" sz="2800" b="1" dirty="0"/>
              <a:t>1. Oksijen Taşıma</a:t>
            </a:r>
          </a:p>
          <a:p>
            <a:pPr>
              <a:buFont typeface="Arial" panose="020B0604020202020204" pitchFamily="34" charset="0"/>
              <a:buChar char="•"/>
            </a:pPr>
            <a:r>
              <a:rPr lang="tr-TR" sz="2800" b="1" dirty="0"/>
              <a:t>Hemoglobin:</a:t>
            </a:r>
            <a:r>
              <a:rPr lang="tr-TR" sz="2800" dirty="0"/>
              <a:t> Demir, kırmızı kan hücrelerindeki hemoglobinin bir bileşenidir. Oksijenin akciğerlerden dokulara taşınmasını sağlar.</a:t>
            </a:r>
          </a:p>
          <a:p>
            <a:pPr>
              <a:buFont typeface="Arial" panose="020B0604020202020204" pitchFamily="34" charset="0"/>
              <a:buChar char="•"/>
            </a:pPr>
            <a:r>
              <a:rPr lang="tr-TR" sz="2800" b="1" dirty="0"/>
              <a:t>Miyoglobin:</a:t>
            </a:r>
            <a:r>
              <a:rPr lang="tr-TR" sz="2800" dirty="0"/>
              <a:t> Kas dokusunda bulunur ve oksijenin kas hücrelerinde depolanmasına yardımcı olur.</a:t>
            </a:r>
          </a:p>
          <a:p>
            <a:pPr marL="0" indent="0">
              <a:buNone/>
            </a:pPr>
            <a:r>
              <a:rPr lang="tr-TR" sz="2800" b="1" dirty="0"/>
              <a:t>2. Enerji Metabolizması: </a:t>
            </a:r>
            <a:r>
              <a:rPr lang="tr-TR" sz="2800" dirty="0"/>
              <a:t>Demir, mitokondrideki oksidatif fosforilasyon sürecinde yer alır.</a:t>
            </a:r>
          </a:p>
          <a:p>
            <a:pPr>
              <a:buFont typeface="Arial" panose="020B0604020202020204" pitchFamily="34" charset="0"/>
              <a:buChar char="•"/>
            </a:pPr>
            <a:r>
              <a:rPr lang="tr-TR" sz="2800" b="1" dirty="0"/>
              <a:t>Sitokromlar:</a:t>
            </a:r>
            <a:r>
              <a:rPr lang="tr-TR" sz="2800" dirty="0"/>
              <a:t> Demir, elektron taşıma zincirinde yer alan sitokromların bir bileşenidir ve ATP üretiminde kritik bir rol oynar.</a:t>
            </a:r>
          </a:p>
          <a:p>
            <a:endParaRPr lang="tr-TR" dirty="0"/>
          </a:p>
        </p:txBody>
      </p:sp>
    </p:spTree>
    <p:extLst>
      <p:ext uri="{BB962C8B-B14F-4D97-AF65-F5344CB8AC3E}">
        <p14:creationId xmlns:p14="http://schemas.microsoft.com/office/powerpoint/2010/main" val="375064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1ECE536-ABA8-F668-4739-BD73402C3E2B}"/>
              </a:ext>
            </a:extLst>
          </p:cNvPr>
          <p:cNvSpPr>
            <a:spLocks noGrp="1"/>
          </p:cNvSpPr>
          <p:nvPr>
            <p:ph idx="1"/>
          </p:nvPr>
        </p:nvSpPr>
        <p:spPr>
          <a:xfrm>
            <a:off x="238539" y="516836"/>
            <a:ext cx="11728174" cy="6162260"/>
          </a:xfrm>
        </p:spPr>
        <p:txBody>
          <a:bodyPr>
            <a:normAutofit/>
          </a:bodyPr>
          <a:lstStyle/>
          <a:p>
            <a:pPr marL="0" indent="0" algn="just">
              <a:buNone/>
            </a:pPr>
            <a:r>
              <a:rPr lang="tr-TR" sz="2800" b="1" dirty="0"/>
              <a:t>3. DNA Sentezi: </a:t>
            </a:r>
            <a:r>
              <a:rPr lang="tr-TR" sz="2800" dirty="0"/>
              <a:t>Demir, </a:t>
            </a:r>
            <a:r>
              <a:rPr lang="tr-TR" sz="2800" dirty="0" err="1"/>
              <a:t>ribonükleotid</a:t>
            </a:r>
            <a:r>
              <a:rPr lang="tr-TR" sz="2800" dirty="0"/>
              <a:t> redüktaz enziminin bir kofaktörüdür. Bu enzim DNA sentezi için gereklidir.</a:t>
            </a:r>
          </a:p>
          <a:p>
            <a:pPr marL="0" indent="0" algn="just">
              <a:buNone/>
            </a:pPr>
            <a:r>
              <a:rPr lang="tr-TR" sz="2800" b="1" dirty="0"/>
              <a:t>4. Bağışıklık Sistemi</a:t>
            </a:r>
          </a:p>
          <a:p>
            <a:pPr algn="just">
              <a:buFont typeface="Arial" panose="020B0604020202020204" pitchFamily="34" charset="0"/>
              <a:buChar char="•"/>
            </a:pPr>
            <a:r>
              <a:rPr lang="tr-TR" sz="2800" dirty="0"/>
              <a:t>Beyaz kan hücrelerinin gelişimi ve fonksiyonu için gereklidir.</a:t>
            </a:r>
          </a:p>
          <a:p>
            <a:pPr algn="just">
              <a:buFont typeface="Arial" panose="020B0604020202020204" pitchFamily="34" charset="0"/>
              <a:buChar char="•"/>
            </a:pPr>
            <a:r>
              <a:rPr lang="tr-TR" sz="2800" dirty="0"/>
              <a:t>Eksiklik durumunda enfeksiyonlara yatkınlık artar.</a:t>
            </a:r>
          </a:p>
          <a:p>
            <a:pPr marL="0" indent="0" algn="just">
              <a:buNone/>
            </a:pPr>
            <a:r>
              <a:rPr lang="tr-TR" sz="2800" b="1" dirty="0"/>
              <a:t>5. Enzim Aktivitesi: </a:t>
            </a:r>
            <a:r>
              <a:rPr lang="tr-TR" sz="2800" dirty="0"/>
              <a:t>Demir, çeşitli enzimlerin (ör. katalaz, peroksidaz) kofaktörüdür:</a:t>
            </a:r>
          </a:p>
          <a:p>
            <a:pPr marL="742950" lvl="1" indent="-285750" algn="just">
              <a:buFont typeface="Arial" panose="020B0604020202020204" pitchFamily="34" charset="0"/>
              <a:buChar char="•"/>
            </a:pPr>
            <a:r>
              <a:rPr lang="tr-TR" sz="2800" b="1" dirty="0"/>
              <a:t>Katalaz:</a:t>
            </a:r>
            <a:r>
              <a:rPr lang="tr-TR" sz="2800" dirty="0"/>
              <a:t> Hidrojen peroksitin zararsız su ve oksijene dönüşmesini sağlar.</a:t>
            </a:r>
          </a:p>
          <a:p>
            <a:pPr marL="742950" lvl="1" indent="-285750" algn="just">
              <a:buFont typeface="Arial" panose="020B0604020202020204" pitchFamily="34" charset="0"/>
              <a:buChar char="•"/>
            </a:pPr>
            <a:r>
              <a:rPr lang="tr-TR" sz="2800" b="1" dirty="0" err="1"/>
              <a:t>Lipojenaz</a:t>
            </a:r>
            <a:r>
              <a:rPr lang="tr-TR" sz="2800" b="1" dirty="0"/>
              <a:t> ve hidroksilaz enzimleri:</a:t>
            </a:r>
            <a:r>
              <a:rPr lang="tr-TR" sz="2800" dirty="0"/>
              <a:t> Hücresel metabolizmanın düzenlenmesinde yer alır.</a:t>
            </a:r>
          </a:p>
          <a:p>
            <a:endParaRPr lang="tr-TR" dirty="0"/>
          </a:p>
        </p:txBody>
      </p:sp>
    </p:spTree>
    <p:extLst>
      <p:ext uri="{BB962C8B-B14F-4D97-AF65-F5344CB8AC3E}">
        <p14:creationId xmlns:p14="http://schemas.microsoft.com/office/powerpoint/2010/main" val="2456928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B55F62D-2BD2-AE4A-E376-47F6B62A2407}"/>
              </a:ext>
            </a:extLst>
          </p:cNvPr>
          <p:cNvSpPr>
            <a:spLocks noGrp="1"/>
          </p:cNvSpPr>
          <p:nvPr>
            <p:ph idx="1"/>
          </p:nvPr>
        </p:nvSpPr>
        <p:spPr>
          <a:xfrm>
            <a:off x="397564" y="596348"/>
            <a:ext cx="11310731" cy="5923722"/>
          </a:xfrm>
        </p:spPr>
        <p:txBody>
          <a:bodyPr>
            <a:normAutofit/>
          </a:bodyPr>
          <a:lstStyle/>
          <a:p>
            <a:pPr marL="0" indent="0" algn="just">
              <a:buNone/>
            </a:pPr>
            <a:r>
              <a:rPr lang="tr-TR" sz="3200" b="1" dirty="0">
                <a:solidFill>
                  <a:schemeClr val="accent2">
                    <a:lumMod val="75000"/>
                  </a:schemeClr>
                </a:solidFill>
              </a:rPr>
              <a:t>Demir Döngüsü ve Metabolizması</a:t>
            </a:r>
          </a:p>
          <a:p>
            <a:pPr marL="0" indent="0" algn="just">
              <a:buNone/>
            </a:pPr>
            <a:endParaRPr lang="tr-TR" sz="3200" b="1" dirty="0">
              <a:solidFill>
                <a:schemeClr val="accent2">
                  <a:lumMod val="75000"/>
                </a:schemeClr>
              </a:solidFill>
            </a:endParaRPr>
          </a:p>
          <a:p>
            <a:pPr algn="just">
              <a:buFont typeface="+mj-lt"/>
              <a:buAutoNum type="arabicPeriod"/>
            </a:pPr>
            <a:r>
              <a:rPr lang="tr-TR" sz="2800" b="1" dirty="0"/>
              <a:t>Alım ve Emilim:</a:t>
            </a:r>
            <a:endParaRPr lang="tr-TR" sz="2800" dirty="0"/>
          </a:p>
          <a:p>
            <a:pPr marL="914400" lvl="1" indent="-457200" algn="just"/>
            <a:r>
              <a:rPr lang="tr-TR" sz="2800" dirty="0"/>
              <a:t>Demir, ince bağırsakta (duodenum ve </a:t>
            </a:r>
            <a:r>
              <a:rPr lang="tr-TR" sz="2800" dirty="0" err="1"/>
              <a:t>jejunum</a:t>
            </a:r>
            <a:r>
              <a:rPr lang="tr-TR" sz="2800" dirty="0"/>
              <a:t>) emilir.</a:t>
            </a:r>
          </a:p>
          <a:p>
            <a:pPr marL="914400" lvl="1" indent="-457200" algn="just"/>
            <a:r>
              <a:rPr lang="tr-TR" sz="2800" dirty="0"/>
              <a:t>Emilimi, demirin kimyasal formuna ve bireyin ihtiyaçlarına bağlıdır:</a:t>
            </a:r>
          </a:p>
          <a:p>
            <a:pPr marL="1143000" lvl="2" indent="-228600" algn="just">
              <a:buFont typeface="+mj-lt"/>
              <a:buAutoNum type="arabicPeriod"/>
            </a:pPr>
            <a:r>
              <a:rPr lang="tr-TR" sz="2800" b="1" dirty="0"/>
              <a:t>Hem Demir:</a:t>
            </a:r>
            <a:r>
              <a:rPr lang="tr-TR" sz="2800" dirty="0"/>
              <a:t> Hayvansal kaynaklardan alınır, biyoyararlanımı yüksektir.</a:t>
            </a:r>
          </a:p>
          <a:p>
            <a:pPr marL="1143000" lvl="2" indent="-228600" algn="just">
              <a:buFont typeface="+mj-lt"/>
              <a:buAutoNum type="arabicPeriod"/>
            </a:pPr>
            <a:r>
              <a:rPr lang="tr-TR" sz="2800" b="1" dirty="0" err="1"/>
              <a:t>Non</a:t>
            </a:r>
            <a:r>
              <a:rPr lang="tr-TR" sz="2800" b="1" dirty="0"/>
              <a:t>-Hem Demir:</a:t>
            </a:r>
            <a:r>
              <a:rPr lang="tr-TR" sz="2800" dirty="0"/>
              <a:t> Bitkisel kaynaklardan alınır, biyoyararlanımı düşüktür ve emilim için C vitamini gibi yardımcı moleküllere ihtiyaç duyar.</a:t>
            </a:r>
          </a:p>
          <a:p>
            <a:endParaRPr lang="tr-TR" dirty="0"/>
          </a:p>
        </p:txBody>
      </p:sp>
    </p:spTree>
    <p:extLst>
      <p:ext uri="{BB962C8B-B14F-4D97-AF65-F5344CB8AC3E}">
        <p14:creationId xmlns:p14="http://schemas.microsoft.com/office/powerpoint/2010/main" val="1338194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07E823-F6A2-82BB-1633-39261B693E97}"/>
              </a:ext>
            </a:extLst>
          </p:cNvPr>
          <p:cNvSpPr>
            <a:spLocks noGrp="1"/>
          </p:cNvSpPr>
          <p:nvPr>
            <p:ph idx="1"/>
          </p:nvPr>
        </p:nvSpPr>
        <p:spPr>
          <a:xfrm>
            <a:off x="437322" y="735496"/>
            <a:ext cx="10873408" cy="5625547"/>
          </a:xfrm>
        </p:spPr>
        <p:txBody>
          <a:bodyPr>
            <a:normAutofit/>
          </a:bodyPr>
          <a:lstStyle/>
          <a:p>
            <a:pPr marL="0" indent="0">
              <a:buNone/>
            </a:pPr>
            <a:r>
              <a:rPr lang="tr-TR" sz="2800" b="1" dirty="0"/>
              <a:t>2.Taşınma:</a:t>
            </a:r>
            <a:endParaRPr lang="tr-TR" sz="2800" dirty="0"/>
          </a:p>
          <a:p>
            <a:pPr>
              <a:buFont typeface="Arial" panose="020B0604020202020204" pitchFamily="34" charset="0"/>
              <a:buChar char="•"/>
            </a:pPr>
            <a:r>
              <a:rPr lang="tr-TR" sz="2800" dirty="0"/>
              <a:t>Demir, </a:t>
            </a:r>
            <a:r>
              <a:rPr lang="tr-TR" sz="2800" dirty="0" err="1"/>
              <a:t>transferrin</a:t>
            </a:r>
            <a:r>
              <a:rPr lang="tr-TR" sz="2800" dirty="0"/>
              <a:t> adı verilen bir protein tarafından taşınır.</a:t>
            </a:r>
          </a:p>
          <a:p>
            <a:pPr>
              <a:buFont typeface="Arial" panose="020B0604020202020204" pitchFamily="34" charset="0"/>
              <a:buChar char="•"/>
            </a:pPr>
            <a:r>
              <a:rPr lang="tr-TR" sz="2800" dirty="0" err="1"/>
              <a:t>Transferrin</a:t>
            </a:r>
            <a:r>
              <a:rPr lang="tr-TR" sz="2800" dirty="0"/>
              <a:t>, demiri kemik iliğine (kırmızı kan hücrelerinin üretimi için) ve diğer dokulara iletir.</a:t>
            </a:r>
          </a:p>
          <a:p>
            <a:pPr marL="0" indent="0">
              <a:buNone/>
            </a:pPr>
            <a:r>
              <a:rPr lang="tr-TR" sz="2800" b="1" dirty="0"/>
              <a:t>3.Depolanma:</a:t>
            </a:r>
            <a:endParaRPr lang="tr-TR" sz="2800" dirty="0"/>
          </a:p>
          <a:p>
            <a:pPr>
              <a:buFont typeface="Arial" panose="020B0604020202020204" pitchFamily="34" charset="0"/>
              <a:buChar char="•"/>
            </a:pPr>
            <a:r>
              <a:rPr lang="tr-TR" sz="2800" dirty="0"/>
              <a:t>Fazla demir, </a:t>
            </a:r>
            <a:r>
              <a:rPr lang="tr-TR" sz="2800" dirty="0" err="1"/>
              <a:t>ferritin</a:t>
            </a:r>
            <a:r>
              <a:rPr lang="tr-TR" sz="2800" dirty="0"/>
              <a:t> ve </a:t>
            </a:r>
            <a:r>
              <a:rPr lang="tr-TR" sz="2800" dirty="0" err="1"/>
              <a:t>hemosiderin</a:t>
            </a:r>
            <a:r>
              <a:rPr lang="tr-TR" sz="2800" dirty="0"/>
              <a:t> proteinleriyle karaciğer, dalak ve kemik iliğinde depolanır.</a:t>
            </a:r>
          </a:p>
          <a:p>
            <a:pPr marL="0" indent="0">
              <a:buNone/>
            </a:pPr>
            <a:r>
              <a:rPr lang="tr-TR" sz="2800" b="1" dirty="0"/>
              <a:t>4.Atılım:</a:t>
            </a:r>
            <a:endParaRPr lang="tr-TR" sz="2800" dirty="0"/>
          </a:p>
          <a:p>
            <a:pPr>
              <a:buFont typeface="Arial" panose="020B0604020202020204" pitchFamily="34" charset="0"/>
              <a:buChar char="•"/>
            </a:pPr>
            <a:r>
              <a:rPr lang="tr-TR" sz="2800" dirty="0"/>
              <a:t>Demir kaybı, esas olarak deri hücrelerinin dökülmesi, terleme ve </a:t>
            </a:r>
            <a:r>
              <a:rPr lang="tr-TR" sz="2800" dirty="0" err="1"/>
              <a:t>gastrointestinal</a:t>
            </a:r>
            <a:r>
              <a:rPr lang="tr-TR" sz="2800" dirty="0"/>
              <a:t> sistem yoluyla sınırlı miktarlarda gerçekleşir.</a:t>
            </a:r>
          </a:p>
          <a:p>
            <a:endParaRPr lang="tr-TR" dirty="0"/>
          </a:p>
        </p:txBody>
      </p:sp>
    </p:spTree>
    <p:extLst>
      <p:ext uri="{BB962C8B-B14F-4D97-AF65-F5344CB8AC3E}">
        <p14:creationId xmlns:p14="http://schemas.microsoft.com/office/powerpoint/2010/main" val="2777655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FD76E72-FC99-2805-31C2-5A8B8AD1CCB1}"/>
              </a:ext>
            </a:extLst>
          </p:cNvPr>
          <p:cNvSpPr>
            <a:spLocks noGrp="1"/>
          </p:cNvSpPr>
          <p:nvPr>
            <p:ph idx="1"/>
          </p:nvPr>
        </p:nvSpPr>
        <p:spPr>
          <a:xfrm>
            <a:off x="536713" y="775252"/>
            <a:ext cx="11191461" cy="4964775"/>
          </a:xfrm>
        </p:spPr>
        <p:txBody>
          <a:bodyPr>
            <a:normAutofit/>
          </a:bodyPr>
          <a:lstStyle/>
          <a:p>
            <a:pPr marL="0" indent="0">
              <a:buNone/>
            </a:pPr>
            <a:r>
              <a:rPr lang="tr-TR" sz="3200" b="1" dirty="0">
                <a:solidFill>
                  <a:schemeClr val="accent2">
                    <a:lumMod val="75000"/>
                  </a:schemeClr>
                </a:solidFill>
              </a:rPr>
              <a:t>Kaynakları</a:t>
            </a:r>
          </a:p>
          <a:p>
            <a:pPr marL="0" indent="0">
              <a:buNone/>
            </a:pPr>
            <a:endParaRPr lang="tr-TR" sz="3200" b="1" dirty="0">
              <a:solidFill>
                <a:schemeClr val="accent2">
                  <a:lumMod val="75000"/>
                </a:schemeClr>
              </a:solidFill>
            </a:endParaRPr>
          </a:p>
          <a:p>
            <a:pPr>
              <a:buFont typeface="Arial" panose="020B0604020202020204" pitchFamily="34" charset="0"/>
              <a:buChar char="•"/>
            </a:pPr>
            <a:r>
              <a:rPr lang="tr-TR" sz="2800" b="1" dirty="0"/>
              <a:t>Hayvansal Gıdalar (Hem Demir): </a:t>
            </a:r>
            <a:r>
              <a:rPr lang="tr-TR" sz="2800" dirty="0"/>
              <a:t>Kırmızı et, tavuk, balık, karaciğer.</a:t>
            </a:r>
          </a:p>
          <a:p>
            <a:pPr>
              <a:buFont typeface="Arial" panose="020B0604020202020204" pitchFamily="34" charset="0"/>
              <a:buChar char="•"/>
            </a:pPr>
            <a:r>
              <a:rPr lang="tr-TR" sz="2800" b="1" dirty="0"/>
              <a:t>Bitkisel Gıdalar (</a:t>
            </a:r>
            <a:r>
              <a:rPr lang="tr-TR" sz="2800" b="1" dirty="0" err="1"/>
              <a:t>Non</a:t>
            </a:r>
            <a:r>
              <a:rPr lang="tr-TR" sz="2800" b="1" dirty="0"/>
              <a:t>-Hem Demir): </a:t>
            </a:r>
            <a:r>
              <a:rPr lang="tr-TR" sz="2800" dirty="0"/>
              <a:t>Ispanak, mercimek, fasulye, tam tahıllar.</a:t>
            </a:r>
          </a:p>
          <a:p>
            <a:pPr>
              <a:buFont typeface="Arial" panose="020B0604020202020204" pitchFamily="34" charset="0"/>
              <a:buChar char="•"/>
            </a:pPr>
            <a:r>
              <a:rPr lang="tr-TR" sz="2800" b="1" dirty="0"/>
              <a:t>Demir Emilimini Artıran Gıdalar: </a:t>
            </a:r>
            <a:r>
              <a:rPr lang="tr-TR" sz="2800" dirty="0"/>
              <a:t>C vitamini (ör. turunçgiller, domates).</a:t>
            </a:r>
          </a:p>
          <a:p>
            <a:pPr>
              <a:buFont typeface="Arial" panose="020B0604020202020204" pitchFamily="34" charset="0"/>
              <a:buChar char="•"/>
            </a:pPr>
            <a:r>
              <a:rPr lang="tr-TR" sz="2800" b="1" dirty="0"/>
              <a:t>Emilimi Azaltan Faktörler: </a:t>
            </a:r>
            <a:r>
              <a:rPr lang="tr-TR" sz="2800" dirty="0" err="1"/>
              <a:t>Fitat</a:t>
            </a:r>
            <a:r>
              <a:rPr lang="tr-TR" sz="2800" dirty="0"/>
              <a:t> (tahıllar), polifenoller (çay, kahve), kalsiyum.</a:t>
            </a:r>
          </a:p>
        </p:txBody>
      </p:sp>
    </p:spTree>
    <p:extLst>
      <p:ext uri="{BB962C8B-B14F-4D97-AF65-F5344CB8AC3E}">
        <p14:creationId xmlns:p14="http://schemas.microsoft.com/office/powerpoint/2010/main" val="2999763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4D9B251-7747-C616-55DA-E0138FF763CC}"/>
              </a:ext>
            </a:extLst>
          </p:cNvPr>
          <p:cNvSpPr>
            <a:spLocks noGrp="1"/>
          </p:cNvSpPr>
          <p:nvPr>
            <p:ph idx="1"/>
          </p:nvPr>
        </p:nvSpPr>
        <p:spPr>
          <a:xfrm>
            <a:off x="377686" y="178906"/>
            <a:ext cx="10893287" cy="6082746"/>
          </a:xfrm>
        </p:spPr>
        <p:txBody>
          <a:bodyPr>
            <a:normAutofit/>
          </a:bodyPr>
          <a:lstStyle/>
          <a:p>
            <a:pPr marL="0" indent="0">
              <a:buNone/>
            </a:pPr>
            <a:r>
              <a:rPr lang="tr-TR" sz="2800" b="1" dirty="0"/>
              <a:t>Eksiklik Durumu (Demir Eksikliği Anemisi): </a:t>
            </a:r>
            <a:r>
              <a:rPr lang="tr-TR" sz="2800" dirty="0"/>
              <a:t>Demir eksikliği, dünyada en sık görülen besin eksikliğidir ve genellikle anemiye yol açar.</a:t>
            </a:r>
          </a:p>
          <a:p>
            <a:pPr marL="0" indent="0">
              <a:buNone/>
            </a:pPr>
            <a:r>
              <a:rPr lang="tr-TR" sz="2800" b="1" dirty="0"/>
              <a:t>Nedenleri:</a:t>
            </a:r>
          </a:p>
          <a:p>
            <a:pPr>
              <a:buFont typeface="Arial" panose="020B0604020202020204" pitchFamily="34" charset="0"/>
              <a:buChar char="•"/>
            </a:pPr>
            <a:r>
              <a:rPr lang="tr-TR" sz="2800" dirty="0"/>
              <a:t>Yetersiz diyet.</a:t>
            </a:r>
          </a:p>
          <a:p>
            <a:pPr>
              <a:buFont typeface="Arial" panose="020B0604020202020204" pitchFamily="34" charset="0"/>
              <a:buChar char="•"/>
            </a:pPr>
            <a:r>
              <a:rPr lang="tr-TR" sz="2800" dirty="0"/>
              <a:t>Kronik kan kaybı (ör. </a:t>
            </a:r>
            <a:r>
              <a:rPr lang="tr-TR" sz="2800" dirty="0" err="1"/>
              <a:t>menstruasyon</a:t>
            </a:r>
            <a:r>
              <a:rPr lang="tr-TR" sz="2800" dirty="0"/>
              <a:t>, </a:t>
            </a:r>
            <a:r>
              <a:rPr lang="tr-TR" sz="2800" dirty="0" err="1"/>
              <a:t>gastrointestinal</a:t>
            </a:r>
            <a:r>
              <a:rPr lang="tr-TR" sz="2800" dirty="0"/>
              <a:t> kanama).</a:t>
            </a:r>
          </a:p>
          <a:p>
            <a:pPr>
              <a:buFont typeface="Arial" panose="020B0604020202020204" pitchFamily="34" charset="0"/>
              <a:buChar char="•"/>
            </a:pPr>
            <a:r>
              <a:rPr lang="tr-TR" sz="2800" dirty="0"/>
              <a:t>Artan ihtiyaç (ör. gebelik, büyüme dönemleri).</a:t>
            </a:r>
          </a:p>
          <a:p>
            <a:pPr>
              <a:buFont typeface="Arial" panose="020B0604020202020204" pitchFamily="34" charset="0"/>
              <a:buChar char="•"/>
            </a:pPr>
            <a:r>
              <a:rPr lang="tr-TR" sz="2800" dirty="0"/>
              <a:t>Emilim bozuklukları (ör. çölyak hastalığı).</a:t>
            </a:r>
          </a:p>
          <a:p>
            <a:r>
              <a:rPr lang="tr-TR" sz="2800" b="1" dirty="0"/>
              <a:t>Belirtiler:</a:t>
            </a:r>
          </a:p>
          <a:p>
            <a:pPr>
              <a:buFont typeface="Arial" panose="020B0604020202020204" pitchFamily="34" charset="0"/>
              <a:buChar char="•"/>
            </a:pPr>
            <a:r>
              <a:rPr lang="tr-TR" sz="2800" dirty="0"/>
              <a:t>Yorgunluk, halsizlik, Soluk cilt.</a:t>
            </a:r>
          </a:p>
          <a:p>
            <a:pPr>
              <a:buFont typeface="Arial" panose="020B0604020202020204" pitchFamily="34" charset="0"/>
              <a:buChar char="•"/>
            </a:pPr>
            <a:r>
              <a:rPr lang="tr-TR" sz="2800" dirty="0"/>
              <a:t>Nefes darlığı, Çarpıntı.</a:t>
            </a:r>
          </a:p>
          <a:p>
            <a:pPr>
              <a:buFont typeface="Arial" panose="020B0604020202020204" pitchFamily="34" charset="0"/>
              <a:buChar char="•"/>
            </a:pPr>
            <a:r>
              <a:rPr lang="tr-TR" sz="2800" dirty="0"/>
              <a:t>Tırnak kırılmaları, Dilde hassasiyet.</a:t>
            </a:r>
          </a:p>
          <a:p>
            <a:pPr>
              <a:buFont typeface="Arial" panose="020B0604020202020204" pitchFamily="34" charset="0"/>
              <a:buChar char="•"/>
            </a:pPr>
            <a:endParaRPr lang="tr-TR" sz="2800" dirty="0"/>
          </a:p>
        </p:txBody>
      </p:sp>
    </p:spTree>
    <p:extLst>
      <p:ext uri="{BB962C8B-B14F-4D97-AF65-F5344CB8AC3E}">
        <p14:creationId xmlns:p14="http://schemas.microsoft.com/office/powerpoint/2010/main" val="862481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15C89B-3F08-4C9A-409D-E1915E0B241D}"/>
              </a:ext>
            </a:extLst>
          </p:cNvPr>
          <p:cNvSpPr>
            <a:spLocks noGrp="1"/>
          </p:cNvSpPr>
          <p:nvPr>
            <p:ph type="title"/>
          </p:nvPr>
        </p:nvSpPr>
        <p:spPr/>
        <p:txBody>
          <a:bodyPr/>
          <a:lstStyle/>
          <a:p>
            <a:r>
              <a:rPr lang="tr-TR" dirty="0"/>
              <a:t>2. Mineraller</a:t>
            </a:r>
          </a:p>
        </p:txBody>
      </p:sp>
      <p:sp>
        <p:nvSpPr>
          <p:cNvPr id="3" name="İçerik Yer Tutucusu 2">
            <a:extLst>
              <a:ext uri="{FF2B5EF4-FFF2-40B4-BE49-F238E27FC236}">
                <a16:creationId xmlns:a16="http://schemas.microsoft.com/office/drawing/2014/main" id="{1D31502D-FF5E-E7A7-1EA1-97FA8320986B}"/>
              </a:ext>
            </a:extLst>
          </p:cNvPr>
          <p:cNvSpPr>
            <a:spLocks noGrp="1"/>
          </p:cNvSpPr>
          <p:nvPr>
            <p:ph idx="1"/>
          </p:nvPr>
        </p:nvSpPr>
        <p:spPr>
          <a:xfrm>
            <a:off x="629478" y="2419384"/>
            <a:ext cx="10933043" cy="4219956"/>
          </a:xfrm>
        </p:spPr>
        <p:txBody>
          <a:bodyPr>
            <a:noAutofit/>
          </a:bodyPr>
          <a:lstStyle/>
          <a:p>
            <a:pPr marL="514350" indent="-514350" algn="just">
              <a:buAutoNum type="alphaLcParenR"/>
            </a:pPr>
            <a:r>
              <a:rPr lang="tr-TR" sz="3200" b="1" dirty="0"/>
              <a:t>Çinko (</a:t>
            </a:r>
            <a:r>
              <a:rPr lang="tr-TR" sz="3200" b="1" dirty="0" err="1"/>
              <a:t>Zn</a:t>
            </a:r>
            <a:r>
              <a:rPr lang="tr-TR" sz="3200" b="1" dirty="0"/>
              <a:t>)</a:t>
            </a:r>
          </a:p>
          <a:p>
            <a:pPr marL="514350" indent="-514350" algn="just">
              <a:buAutoNum type="alphaLcParenR"/>
            </a:pPr>
            <a:endParaRPr lang="tr-TR" sz="3200" b="1" dirty="0"/>
          </a:p>
          <a:p>
            <a:pPr algn="just"/>
            <a:r>
              <a:rPr lang="tr-TR" sz="2800" dirty="0"/>
              <a:t>Çinko, insan vücudu için temel bir </a:t>
            </a:r>
            <a:r>
              <a:rPr lang="tr-TR" sz="2800" b="1" dirty="0"/>
              <a:t>mikro mineral</a:t>
            </a:r>
            <a:r>
              <a:rPr lang="tr-TR" sz="2800" dirty="0"/>
              <a:t>dir. Metabolik işlevlerde geniş bir rol oynar ve 300'den fazla enzimin kofaktörü olarak biyokimyasal reaksiyonların düzenlenmesinde yer alır. </a:t>
            </a:r>
          </a:p>
          <a:p>
            <a:pPr algn="just"/>
            <a:r>
              <a:rPr lang="tr-TR" sz="2800" dirty="0"/>
              <a:t>Hücresel büyüme, bağışıklık sistemi, yara iyileşmesi, DNA sentezi ve protein metabolizması gibi önemli süreçlerde hayati öneme sahiptir.</a:t>
            </a:r>
          </a:p>
        </p:txBody>
      </p:sp>
    </p:spTree>
    <p:extLst>
      <p:ext uri="{BB962C8B-B14F-4D97-AF65-F5344CB8AC3E}">
        <p14:creationId xmlns:p14="http://schemas.microsoft.com/office/powerpoint/2010/main" val="3263263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AFE5F5-6D2A-D648-7E18-8C2F5FEB72C5}"/>
              </a:ext>
            </a:extLst>
          </p:cNvPr>
          <p:cNvSpPr>
            <a:spLocks noGrp="1"/>
          </p:cNvSpPr>
          <p:nvPr>
            <p:ph idx="1"/>
          </p:nvPr>
        </p:nvSpPr>
        <p:spPr>
          <a:xfrm>
            <a:off x="715617" y="755374"/>
            <a:ext cx="10475844" cy="4984653"/>
          </a:xfrm>
        </p:spPr>
        <p:txBody>
          <a:bodyPr/>
          <a:lstStyle/>
          <a:p>
            <a:pPr marL="0" indent="0">
              <a:buNone/>
            </a:pPr>
            <a:r>
              <a:rPr lang="tr-TR" sz="2800" b="1" dirty="0"/>
              <a:t>Fazlalık Durumu (Demir Toksisitesi): </a:t>
            </a:r>
            <a:r>
              <a:rPr lang="tr-TR" sz="2800" dirty="0"/>
              <a:t>Aşırı demir alımı veya genetik bozukluklar (ör. </a:t>
            </a:r>
            <a:r>
              <a:rPr lang="tr-TR" sz="2800" dirty="0" err="1"/>
              <a:t>hemokromatoz</a:t>
            </a:r>
            <a:r>
              <a:rPr lang="tr-TR" sz="2800" dirty="0"/>
              <a:t>) toksik etkilere yol açabilir.</a:t>
            </a:r>
          </a:p>
          <a:p>
            <a:pPr marL="0" indent="0">
              <a:buNone/>
            </a:pPr>
            <a:endParaRPr lang="tr-TR" sz="2800" dirty="0"/>
          </a:p>
          <a:p>
            <a:pPr marL="0" indent="0">
              <a:buNone/>
            </a:pPr>
            <a:r>
              <a:rPr lang="tr-TR" sz="2800" b="1" dirty="0"/>
              <a:t>Belirtiler:</a:t>
            </a:r>
          </a:p>
          <a:p>
            <a:pPr>
              <a:buFont typeface="Arial" panose="020B0604020202020204" pitchFamily="34" charset="0"/>
              <a:buChar char="•"/>
            </a:pPr>
            <a:r>
              <a:rPr lang="tr-TR" sz="2800" dirty="0"/>
              <a:t>Karaciğer hasarı (siroz).</a:t>
            </a:r>
          </a:p>
          <a:p>
            <a:pPr>
              <a:buFont typeface="Arial" panose="020B0604020202020204" pitchFamily="34" charset="0"/>
              <a:buChar char="•"/>
            </a:pPr>
            <a:r>
              <a:rPr lang="tr-TR" sz="2800" dirty="0"/>
              <a:t>Eklem ağrıları.</a:t>
            </a:r>
          </a:p>
          <a:p>
            <a:pPr>
              <a:buFont typeface="Arial" panose="020B0604020202020204" pitchFamily="34" charset="0"/>
              <a:buChar char="•"/>
            </a:pPr>
            <a:r>
              <a:rPr lang="tr-TR" sz="2800" dirty="0"/>
              <a:t>Diyabet.</a:t>
            </a:r>
          </a:p>
          <a:p>
            <a:pPr>
              <a:buFont typeface="Arial" panose="020B0604020202020204" pitchFamily="34" charset="0"/>
              <a:buChar char="•"/>
            </a:pPr>
            <a:r>
              <a:rPr lang="tr-TR" sz="2800" dirty="0"/>
              <a:t>Kalp hastalıkları.</a:t>
            </a:r>
          </a:p>
          <a:p>
            <a:endParaRPr lang="tr-TR" dirty="0"/>
          </a:p>
        </p:txBody>
      </p:sp>
    </p:spTree>
    <p:extLst>
      <p:ext uri="{BB962C8B-B14F-4D97-AF65-F5344CB8AC3E}">
        <p14:creationId xmlns:p14="http://schemas.microsoft.com/office/powerpoint/2010/main" val="404833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FD100DA-C4AC-0E4F-E936-E9AB3B74267E}"/>
              </a:ext>
            </a:extLst>
          </p:cNvPr>
          <p:cNvSpPr>
            <a:spLocks noGrp="1"/>
          </p:cNvSpPr>
          <p:nvPr>
            <p:ph idx="1"/>
          </p:nvPr>
        </p:nvSpPr>
        <p:spPr>
          <a:xfrm>
            <a:off x="755374" y="834888"/>
            <a:ext cx="9205490" cy="4905140"/>
          </a:xfrm>
        </p:spPr>
        <p:txBody>
          <a:bodyPr/>
          <a:lstStyle/>
          <a:p>
            <a:pPr marL="0" indent="0" algn="just">
              <a:buNone/>
            </a:pPr>
            <a:r>
              <a:rPr lang="tr-TR" sz="3200" b="1" dirty="0">
                <a:solidFill>
                  <a:schemeClr val="accent2">
                    <a:lumMod val="75000"/>
                  </a:schemeClr>
                </a:solidFill>
              </a:rPr>
              <a:t>Klinik Kullanımları</a:t>
            </a:r>
          </a:p>
          <a:p>
            <a:pPr marL="0" indent="0" algn="just">
              <a:buNone/>
            </a:pPr>
            <a:endParaRPr lang="tr-TR" sz="3200" b="1" dirty="0">
              <a:solidFill>
                <a:schemeClr val="accent2">
                  <a:lumMod val="75000"/>
                </a:schemeClr>
              </a:solidFill>
            </a:endParaRPr>
          </a:p>
          <a:p>
            <a:pPr algn="just">
              <a:buFont typeface="+mj-lt"/>
              <a:buAutoNum type="arabicPeriod"/>
            </a:pPr>
            <a:r>
              <a:rPr lang="tr-TR" sz="2800" b="1" dirty="0"/>
              <a:t>Anemi Tedavisi: </a:t>
            </a:r>
            <a:r>
              <a:rPr lang="tr-TR" sz="2800" dirty="0"/>
              <a:t>Demir eksikliği anemisi durumunda takviye olarak kullanılır.</a:t>
            </a:r>
          </a:p>
          <a:p>
            <a:pPr algn="just">
              <a:buFont typeface="+mj-lt"/>
              <a:buAutoNum type="arabicPeriod"/>
            </a:pPr>
            <a:r>
              <a:rPr lang="tr-TR" sz="2800" b="1" dirty="0"/>
              <a:t>Gebelik ve Laktasyon: </a:t>
            </a:r>
            <a:r>
              <a:rPr lang="tr-TR" sz="2800" dirty="0"/>
              <a:t>Gebelikte artan demir ihtiyacını karşılamak için gereklidir.</a:t>
            </a:r>
          </a:p>
          <a:p>
            <a:pPr algn="just">
              <a:buFont typeface="+mj-lt"/>
              <a:buAutoNum type="arabicPeriod"/>
            </a:pPr>
            <a:r>
              <a:rPr lang="tr-TR" sz="2800" b="1" dirty="0"/>
              <a:t>Kronik Hastalıklar: </a:t>
            </a:r>
            <a:r>
              <a:rPr lang="tr-TR" sz="2800" dirty="0"/>
              <a:t>Böbrek hastalıklarında </a:t>
            </a:r>
            <a:r>
              <a:rPr lang="tr-TR" sz="2800" dirty="0" err="1"/>
              <a:t>eritropoietin</a:t>
            </a:r>
            <a:r>
              <a:rPr lang="tr-TR" sz="2800" dirty="0"/>
              <a:t> tedavisiyle birlikte demir takviyesi kullanılır.</a:t>
            </a:r>
          </a:p>
          <a:p>
            <a:endParaRPr lang="tr-TR" dirty="0"/>
          </a:p>
        </p:txBody>
      </p:sp>
    </p:spTree>
    <p:extLst>
      <p:ext uri="{BB962C8B-B14F-4D97-AF65-F5344CB8AC3E}">
        <p14:creationId xmlns:p14="http://schemas.microsoft.com/office/powerpoint/2010/main" val="2159546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C4A5AA-C3AA-4604-87ED-CF6D9DFCF48A}"/>
              </a:ext>
            </a:extLst>
          </p:cNvPr>
          <p:cNvSpPr>
            <a:spLocks noGrp="1"/>
          </p:cNvSpPr>
          <p:nvPr>
            <p:ph idx="1"/>
          </p:nvPr>
        </p:nvSpPr>
        <p:spPr>
          <a:xfrm>
            <a:off x="636103" y="516836"/>
            <a:ext cx="10853531" cy="6062868"/>
          </a:xfrm>
        </p:spPr>
        <p:txBody>
          <a:bodyPr>
            <a:normAutofit/>
          </a:bodyPr>
          <a:lstStyle/>
          <a:p>
            <a:pPr marL="0" indent="0">
              <a:buNone/>
            </a:pPr>
            <a:r>
              <a:rPr lang="tr-TR" sz="2800" b="1" dirty="0">
                <a:solidFill>
                  <a:schemeClr val="accent2">
                    <a:lumMod val="75000"/>
                  </a:schemeClr>
                </a:solidFill>
              </a:rPr>
              <a:t>Moleküler Mekanizmalar</a:t>
            </a:r>
          </a:p>
          <a:p>
            <a:pPr>
              <a:buFont typeface="+mj-lt"/>
              <a:buAutoNum type="arabicPeriod"/>
            </a:pPr>
            <a:r>
              <a:rPr lang="tr-TR" sz="2800" b="1" dirty="0" err="1"/>
              <a:t>Hemosit</a:t>
            </a:r>
            <a:r>
              <a:rPr lang="tr-TR" sz="2800" b="1" dirty="0"/>
              <a:t> Regülasyonu:</a:t>
            </a:r>
            <a:endParaRPr lang="tr-TR" sz="2800" dirty="0"/>
          </a:p>
          <a:p>
            <a:pPr lvl="1" indent="0">
              <a:buNone/>
            </a:pPr>
            <a:r>
              <a:rPr lang="tr-TR" sz="2800" b="1" dirty="0" err="1"/>
              <a:t>Hepcidin</a:t>
            </a:r>
            <a:r>
              <a:rPr lang="tr-TR" sz="2800" b="1" dirty="0"/>
              <a:t> Hormonu:</a:t>
            </a:r>
            <a:endParaRPr lang="tr-TR" sz="2800" dirty="0"/>
          </a:p>
          <a:p>
            <a:pPr marL="1371600" lvl="2" indent="-457200"/>
            <a:r>
              <a:rPr lang="tr-TR" sz="2800" dirty="0"/>
              <a:t>Demir emilimi ve taşınmasını düzenler.</a:t>
            </a:r>
          </a:p>
          <a:p>
            <a:pPr marL="1371600" lvl="2" indent="-457200"/>
            <a:r>
              <a:rPr lang="tr-TR" sz="2800" dirty="0"/>
              <a:t>Fazla demir depolanmasını engeller.</a:t>
            </a:r>
          </a:p>
          <a:p>
            <a:pPr>
              <a:buFont typeface="+mj-lt"/>
              <a:buAutoNum type="arabicPeriod"/>
            </a:pPr>
            <a:r>
              <a:rPr lang="tr-TR" sz="2800" b="1" dirty="0"/>
              <a:t>Oksijen Taşıma ve Enerji Üretimi: </a:t>
            </a:r>
            <a:r>
              <a:rPr lang="tr-TR" sz="2800" dirty="0"/>
              <a:t>Hemoglobin ve sitokromlar aracılığıyla oksijen taşıma ve ATP üretiminde rol oynar.</a:t>
            </a:r>
          </a:p>
          <a:p>
            <a:pPr>
              <a:buFont typeface="+mj-lt"/>
              <a:buAutoNum type="arabicPeriod"/>
            </a:pPr>
            <a:r>
              <a:rPr lang="tr-TR" sz="2800" b="1" dirty="0"/>
              <a:t>Antioksidan ve Pro-Oksidan Aktivite:</a:t>
            </a:r>
            <a:endParaRPr lang="tr-TR" sz="2800" dirty="0"/>
          </a:p>
          <a:p>
            <a:pPr marL="742950" lvl="1" indent="-285750">
              <a:buFont typeface="+mj-lt"/>
              <a:buAutoNum type="arabicPeriod"/>
            </a:pPr>
            <a:r>
              <a:rPr lang="tr-TR" sz="2800" dirty="0"/>
              <a:t>Demir, antioksidan enzimlerde yer alır.</a:t>
            </a:r>
          </a:p>
          <a:p>
            <a:pPr marL="742950" lvl="1" indent="-285750">
              <a:buFont typeface="+mj-lt"/>
              <a:buAutoNum type="arabicPeriod"/>
            </a:pPr>
            <a:r>
              <a:rPr lang="tr-TR" sz="2800" dirty="0"/>
              <a:t>Ancak serbest demir </a:t>
            </a:r>
            <a:r>
              <a:rPr lang="tr-TR" sz="2800" dirty="0" err="1"/>
              <a:t>pro</a:t>
            </a:r>
            <a:r>
              <a:rPr lang="tr-TR" sz="2800" dirty="0"/>
              <a:t>-oksidan etkiler göstererek serbest radikal üretimini artırabilir.</a:t>
            </a:r>
          </a:p>
          <a:p>
            <a:endParaRPr lang="tr-TR" dirty="0"/>
          </a:p>
        </p:txBody>
      </p:sp>
    </p:spTree>
    <p:extLst>
      <p:ext uri="{BB962C8B-B14F-4D97-AF65-F5344CB8AC3E}">
        <p14:creationId xmlns:p14="http://schemas.microsoft.com/office/powerpoint/2010/main" val="469852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414333-BEF1-2E48-25C7-16EDA7762F94}"/>
              </a:ext>
            </a:extLst>
          </p:cNvPr>
          <p:cNvSpPr>
            <a:spLocks noGrp="1"/>
          </p:cNvSpPr>
          <p:nvPr>
            <p:ph idx="1"/>
          </p:nvPr>
        </p:nvSpPr>
        <p:spPr>
          <a:xfrm>
            <a:off x="536713" y="636104"/>
            <a:ext cx="10793896" cy="5585792"/>
          </a:xfrm>
        </p:spPr>
        <p:txBody>
          <a:bodyPr/>
          <a:lstStyle/>
          <a:p>
            <a:pPr marL="0" indent="0">
              <a:buNone/>
            </a:pPr>
            <a:r>
              <a:rPr lang="tr-TR" sz="3200" b="1" dirty="0"/>
              <a:t>c) Magnezyum (Mg) </a:t>
            </a:r>
          </a:p>
          <a:p>
            <a:pPr marL="0" indent="0">
              <a:buNone/>
            </a:pPr>
            <a:endParaRPr lang="tr-TR" sz="3200" b="1" dirty="0"/>
          </a:p>
          <a:p>
            <a:r>
              <a:rPr lang="tr-TR" sz="2800" dirty="0"/>
              <a:t>Magnezyum, insan vücudu için hayati öneme sahip bir </a:t>
            </a:r>
            <a:r>
              <a:rPr lang="tr-TR" sz="2800" b="1" dirty="0"/>
              <a:t>makro mineraldir.</a:t>
            </a:r>
            <a:r>
              <a:rPr lang="tr-TR" sz="2800" dirty="0"/>
              <a:t> </a:t>
            </a:r>
          </a:p>
          <a:p>
            <a:r>
              <a:rPr lang="tr-TR" sz="2800" dirty="0"/>
              <a:t>Hücresel metabolizmanın yaklaşık %80'inde yer alır ve birçok enzimatik reaksiyonun katalizlenmesi için gereklidir. </a:t>
            </a:r>
          </a:p>
          <a:p>
            <a:r>
              <a:rPr lang="tr-TR" sz="2800" dirty="0"/>
              <a:t>Özellikle enerji üretimi, kas ve sinir fonksiyonları, protein sentezi ve DNA/RNA yapımı gibi önemli biyokimyasal süreçlerde rol oynar.</a:t>
            </a:r>
          </a:p>
          <a:p>
            <a:endParaRPr lang="tr-TR" dirty="0"/>
          </a:p>
        </p:txBody>
      </p:sp>
    </p:spTree>
    <p:extLst>
      <p:ext uri="{BB962C8B-B14F-4D97-AF65-F5344CB8AC3E}">
        <p14:creationId xmlns:p14="http://schemas.microsoft.com/office/powerpoint/2010/main" val="2370567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1E4BADA-8E15-ACAD-DCC2-D239CB806584}"/>
              </a:ext>
            </a:extLst>
          </p:cNvPr>
          <p:cNvSpPr>
            <a:spLocks noGrp="1"/>
          </p:cNvSpPr>
          <p:nvPr>
            <p:ph idx="1"/>
          </p:nvPr>
        </p:nvSpPr>
        <p:spPr>
          <a:xfrm>
            <a:off x="437321" y="238539"/>
            <a:ext cx="11489635" cy="6202018"/>
          </a:xfrm>
        </p:spPr>
        <p:txBody>
          <a:bodyPr>
            <a:normAutofit/>
          </a:bodyPr>
          <a:lstStyle/>
          <a:p>
            <a:pPr marL="0" indent="0">
              <a:buNone/>
            </a:pPr>
            <a:r>
              <a:rPr lang="tr-TR" sz="3200" b="1" dirty="0">
                <a:solidFill>
                  <a:schemeClr val="accent2">
                    <a:lumMod val="75000"/>
                  </a:schemeClr>
                </a:solidFill>
              </a:rPr>
              <a:t>Kimyasal Özellikler</a:t>
            </a:r>
          </a:p>
          <a:p>
            <a:pPr>
              <a:buFont typeface="Arial" panose="020B0604020202020204" pitchFamily="34" charset="0"/>
              <a:buChar char="•"/>
            </a:pPr>
            <a:r>
              <a:rPr lang="tr-TR" sz="2800" b="1" dirty="0"/>
              <a:t>Element Sembolü:</a:t>
            </a:r>
            <a:r>
              <a:rPr lang="tr-TR" sz="2800" dirty="0"/>
              <a:t> Mg</a:t>
            </a:r>
          </a:p>
          <a:p>
            <a:pPr>
              <a:buFont typeface="Arial" panose="020B0604020202020204" pitchFamily="34" charset="0"/>
              <a:buChar char="•"/>
            </a:pPr>
            <a:r>
              <a:rPr lang="tr-TR" sz="2800" b="1" dirty="0"/>
              <a:t>Atom Numarası:</a:t>
            </a:r>
            <a:r>
              <a:rPr lang="tr-TR" sz="2800" dirty="0"/>
              <a:t> 12</a:t>
            </a:r>
          </a:p>
          <a:p>
            <a:pPr>
              <a:buFont typeface="Arial" panose="020B0604020202020204" pitchFamily="34" charset="0"/>
              <a:buChar char="•"/>
            </a:pPr>
            <a:r>
              <a:rPr lang="tr-TR" sz="2800" b="1" dirty="0"/>
              <a:t>İyonik Formu:</a:t>
            </a:r>
            <a:r>
              <a:rPr lang="tr-TR" sz="2800" dirty="0"/>
              <a:t> Mg²⁺ (biyolojik sistemlerde aktif form).</a:t>
            </a:r>
          </a:p>
          <a:p>
            <a:pPr marL="0" indent="0">
              <a:buNone/>
            </a:pPr>
            <a:r>
              <a:rPr lang="tr-TR" sz="2800" b="1" dirty="0">
                <a:solidFill>
                  <a:schemeClr val="accent2">
                    <a:lumMod val="75000"/>
                  </a:schemeClr>
                </a:solidFill>
              </a:rPr>
              <a:t>Biyokimyasal Fonksiyonları</a:t>
            </a:r>
          </a:p>
          <a:p>
            <a:pPr marL="0" indent="0">
              <a:buNone/>
            </a:pPr>
            <a:r>
              <a:rPr lang="tr-TR" sz="2800" b="1" dirty="0"/>
              <a:t>1. Enerji Metabolizması</a:t>
            </a:r>
          </a:p>
          <a:p>
            <a:pPr marL="0" indent="0">
              <a:buNone/>
            </a:pPr>
            <a:r>
              <a:rPr lang="tr-TR" sz="2800" b="1" dirty="0"/>
              <a:t>ATP Aktivasyonu:</a:t>
            </a:r>
            <a:endParaRPr lang="tr-TR" sz="2800" dirty="0"/>
          </a:p>
          <a:p>
            <a:pPr marL="742950" lvl="1" indent="-285750">
              <a:buFont typeface="Arial" panose="020B0604020202020204" pitchFamily="34" charset="0"/>
              <a:buChar char="•"/>
            </a:pPr>
            <a:r>
              <a:rPr lang="tr-TR" sz="2800" dirty="0"/>
              <a:t>Magnezyum, ATP'nin biyolojik olarak aktif hale gelmesi için gereklidir.</a:t>
            </a:r>
          </a:p>
          <a:p>
            <a:pPr marL="742950" lvl="1" indent="-285750">
              <a:buFont typeface="Arial" panose="020B0604020202020204" pitchFamily="34" charset="0"/>
              <a:buChar char="•"/>
            </a:pPr>
            <a:r>
              <a:rPr lang="tr-TR" sz="2800" dirty="0"/>
              <a:t>ATP, hücrede Mg²⁺ bağlı halde bulunur (Mg-ATP kompleksi).</a:t>
            </a:r>
          </a:p>
          <a:p>
            <a:pPr>
              <a:buFont typeface="Arial" panose="020B0604020202020204" pitchFamily="34" charset="0"/>
              <a:buChar char="•"/>
            </a:pPr>
            <a:r>
              <a:rPr lang="tr-TR" sz="2800" b="1" dirty="0"/>
              <a:t>Glikoliz ve Oksidatif Fosforilasyon: </a:t>
            </a:r>
            <a:r>
              <a:rPr lang="tr-TR" sz="2800" dirty="0"/>
              <a:t>Enerji üretiminde yer alan glikolitik ve mitokondriyal enzimlerin kofaktörüdür.</a:t>
            </a:r>
          </a:p>
          <a:p>
            <a:endParaRPr lang="tr-TR" dirty="0"/>
          </a:p>
        </p:txBody>
      </p:sp>
    </p:spTree>
    <p:extLst>
      <p:ext uri="{BB962C8B-B14F-4D97-AF65-F5344CB8AC3E}">
        <p14:creationId xmlns:p14="http://schemas.microsoft.com/office/powerpoint/2010/main" val="4121679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45EDA4-59FC-1855-C5AB-A5588E57DD31}"/>
              </a:ext>
            </a:extLst>
          </p:cNvPr>
          <p:cNvSpPr>
            <a:spLocks noGrp="1"/>
          </p:cNvSpPr>
          <p:nvPr>
            <p:ph idx="1"/>
          </p:nvPr>
        </p:nvSpPr>
        <p:spPr>
          <a:xfrm>
            <a:off x="496957" y="596348"/>
            <a:ext cx="11032434" cy="6261652"/>
          </a:xfrm>
        </p:spPr>
        <p:txBody>
          <a:bodyPr>
            <a:normAutofit/>
          </a:bodyPr>
          <a:lstStyle/>
          <a:p>
            <a:pPr marL="0" indent="0">
              <a:buNone/>
            </a:pPr>
            <a:r>
              <a:rPr lang="tr-TR" sz="2800" b="1" dirty="0"/>
              <a:t>2. Kas ve Sinir Fonksiyonları</a:t>
            </a:r>
          </a:p>
          <a:p>
            <a:pPr>
              <a:buFont typeface="Arial" panose="020B0604020202020204" pitchFamily="34" charset="0"/>
              <a:buChar char="•"/>
            </a:pPr>
            <a:r>
              <a:rPr lang="tr-TR" sz="2800" dirty="0"/>
              <a:t>Magnezyum, kalsiyum ve potasyum ile birlikte kas kasılmaları ve sinir iletimi süreçlerini düzenler.</a:t>
            </a:r>
          </a:p>
          <a:p>
            <a:pPr>
              <a:buFont typeface="Arial" panose="020B0604020202020204" pitchFamily="34" charset="0"/>
              <a:buChar char="•"/>
            </a:pPr>
            <a:r>
              <a:rPr lang="tr-TR" sz="2800" dirty="0"/>
              <a:t>Sinirlerdeki asetilkolin salınımını kontrol eder, bu da kasların gevşemesine yardımcı olur.</a:t>
            </a:r>
          </a:p>
          <a:p>
            <a:pPr>
              <a:buFont typeface="Arial" panose="020B0604020202020204" pitchFamily="34" charset="0"/>
              <a:buChar char="•"/>
            </a:pPr>
            <a:endParaRPr lang="tr-TR" sz="2800" dirty="0"/>
          </a:p>
          <a:p>
            <a:pPr marL="0" indent="0">
              <a:buNone/>
            </a:pPr>
            <a:r>
              <a:rPr lang="tr-TR" sz="2800" b="1" dirty="0"/>
              <a:t>3. Protein ve Nükleik Asit Sentezi</a:t>
            </a:r>
          </a:p>
          <a:p>
            <a:pPr>
              <a:buFont typeface="Arial" panose="020B0604020202020204" pitchFamily="34" charset="0"/>
              <a:buChar char="•"/>
            </a:pPr>
            <a:r>
              <a:rPr lang="tr-TR" sz="2800" b="1" dirty="0"/>
              <a:t>Ribozom Aktivitesi: </a:t>
            </a:r>
            <a:r>
              <a:rPr lang="tr-TR" sz="2800" dirty="0"/>
              <a:t>Magnezyum, ribozom stabilizasyonunda ve protein sentezinde rol oynar.</a:t>
            </a:r>
          </a:p>
          <a:p>
            <a:pPr>
              <a:buFont typeface="Arial" panose="020B0604020202020204" pitchFamily="34" charset="0"/>
              <a:buChar char="•"/>
            </a:pPr>
            <a:r>
              <a:rPr lang="tr-TR" sz="2800" b="1" dirty="0"/>
              <a:t>DNA ve RNA Sentezi: </a:t>
            </a:r>
            <a:r>
              <a:rPr lang="tr-TR" sz="2800" dirty="0"/>
              <a:t>DNA ve RNA polimeraz gibi enzimlerin aktivitesi için gereklidir.</a:t>
            </a:r>
          </a:p>
          <a:p>
            <a:endParaRPr lang="tr-TR" dirty="0"/>
          </a:p>
        </p:txBody>
      </p:sp>
    </p:spTree>
    <p:extLst>
      <p:ext uri="{BB962C8B-B14F-4D97-AF65-F5344CB8AC3E}">
        <p14:creationId xmlns:p14="http://schemas.microsoft.com/office/powerpoint/2010/main" val="3141210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C17255-48A5-A616-5BBD-1F59158DAABA}"/>
              </a:ext>
            </a:extLst>
          </p:cNvPr>
          <p:cNvSpPr>
            <a:spLocks noGrp="1"/>
          </p:cNvSpPr>
          <p:nvPr>
            <p:ph idx="1"/>
          </p:nvPr>
        </p:nvSpPr>
        <p:spPr>
          <a:xfrm>
            <a:off x="795129" y="616226"/>
            <a:ext cx="10257183" cy="5784574"/>
          </a:xfrm>
        </p:spPr>
        <p:txBody>
          <a:bodyPr/>
          <a:lstStyle/>
          <a:p>
            <a:pPr marL="0" indent="0" algn="just">
              <a:buNone/>
            </a:pPr>
            <a:r>
              <a:rPr lang="tr-TR" sz="2800" b="1" dirty="0"/>
              <a:t>4. Kemik Sağlığı</a:t>
            </a:r>
          </a:p>
          <a:p>
            <a:pPr algn="just">
              <a:buFont typeface="Arial" panose="020B0604020202020204" pitchFamily="34" charset="0"/>
              <a:buChar char="•"/>
            </a:pPr>
            <a:r>
              <a:rPr lang="tr-TR" sz="2800" dirty="0"/>
              <a:t>Magnezyum, kalsiyum ve fosfor ile birlikte kemik mineralizasyonunda önemli bir rol oynar.</a:t>
            </a:r>
          </a:p>
          <a:p>
            <a:pPr algn="just">
              <a:buFont typeface="Arial" panose="020B0604020202020204" pitchFamily="34" charset="0"/>
              <a:buChar char="•"/>
            </a:pPr>
            <a:r>
              <a:rPr lang="tr-TR" sz="2800" dirty="0"/>
              <a:t>Kemiklerin yaklaşık %60’ı magnezyum içerir.</a:t>
            </a:r>
          </a:p>
          <a:p>
            <a:pPr marL="0" indent="0" algn="just">
              <a:buNone/>
            </a:pPr>
            <a:r>
              <a:rPr lang="tr-TR" sz="2800" b="1" dirty="0"/>
              <a:t>5. Enzim Aktivasyonu</a:t>
            </a:r>
          </a:p>
          <a:p>
            <a:pPr marL="0" indent="0" algn="just">
              <a:buNone/>
            </a:pPr>
            <a:r>
              <a:rPr lang="tr-TR" sz="2800" dirty="0"/>
              <a:t>Magnezyum, 300’den fazla enzimin aktivitesinde kofaktör olarak görev yapar:</a:t>
            </a:r>
          </a:p>
          <a:p>
            <a:pPr marL="742950" lvl="1" indent="-285750" algn="just">
              <a:buFont typeface="Arial" panose="020B0604020202020204" pitchFamily="34" charset="0"/>
              <a:buChar char="•"/>
            </a:pPr>
            <a:r>
              <a:rPr lang="tr-TR" sz="2800" b="1" dirty="0"/>
              <a:t>Fosfatazlar, kinazlar ve dehidrogenazlar</a:t>
            </a:r>
            <a:r>
              <a:rPr lang="tr-TR" sz="2800" dirty="0"/>
              <a:t> gibi temel enzimler magnezyuma bağımlıdır.</a:t>
            </a:r>
          </a:p>
          <a:p>
            <a:endParaRPr lang="tr-TR" dirty="0"/>
          </a:p>
        </p:txBody>
      </p:sp>
    </p:spTree>
    <p:extLst>
      <p:ext uri="{BB962C8B-B14F-4D97-AF65-F5344CB8AC3E}">
        <p14:creationId xmlns:p14="http://schemas.microsoft.com/office/powerpoint/2010/main" val="3908983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27D0A1-76D0-1D36-C8B2-4F733F04F11C}"/>
              </a:ext>
            </a:extLst>
          </p:cNvPr>
          <p:cNvSpPr>
            <a:spLocks noGrp="1"/>
          </p:cNvSpPr>
          <p:nvPr>
            <p:ph idx="1"/>
          </p:nvPr>
        </p:nvSpPr>
        <p:spPr>
          <a:xfrm>
            <a:off x="1292087" y="715618"/>
            <a:ext cx="8668777" cy="5024410"/>
          </a:xfrm>
        </p:spPr>
        <p:txBody>
          <a:bodyPr/>
          <a:lstStyle/>
          <a:p>
            <a:pPr marL="0" indent="0">
              <a:buNone/>
            </a:pPr>
            <a:r>
              <a:rPr lang="tr-TR" sz="2800" b="1" dirty="0"/>
              <a:t>6. Kardiyovasküler Sağlık</a:t>
            </a:r>
          </a:p>
          <a:p>
            <a:pPr>
              <a:buFont typeface="Arial" panose="020B0604020202020204" pitchFamily="34" charset="0"/>
              <a:buChar char="•"/>
            </a:pPr>
            <a:r>
              <a:rPr lang="tr-TR" sz="2800" dirty="0"/>
              <a:t>Kalp ritminin düzenlenmesinde kalsiyum ve potasyum ile birlikte çalışır.</a:t>
            </a:r>
          </a:p>
          <a:p>
            <a:pPr>
              <a:buFont typeface="Arial" panose="020B0604020202020204" pitchFamily="34" charset="0"/>
              <a:buChar char="•"/>
            </a:pPr>
            <a:r>
              <a:rPr lang="tr-TR" sz="2800" dirty="0"/>
              <a:t>Kan damarlarının gevşemesine yardımcı olur ve kan basıncını düzenler.</a:t>
            </a:r>
          </a:p>
          <a:p>
            <a:pPr marL="0" indent="0">
              <a:buNone/>
            </a:pPr>
            <a:r>
              <a:rPr lang="tr-TR" sz="2800" b="1" dirty="0"/>
              <a:t>7. Antioksidan Savunma</a:t>
            </a:r>
          </a:p>
          <a:p>
            <a:pPr>
              <a:buFont typeface="Arial" panose="020B0604020202020204" pitchFamily="34" charset="0"/>
              <a:buChar char="•"/>
            </a:pPr>
            <a:r>
              <a:rPr lang="tr-TR" sz="2800" dirty="0"/>
              <a:t>Glutatyon sentezinde yer alır, bu da oksidatif stresi azaltır.</a:t>
            </a:r>
          </a:p>
          <a:p>
            <a:pPr>
              <a:buFont typeface="Arial" panose="020B0604020202020204" pitchFamily="34" charset="0"/>
              <a:buChar char="•"/>
            </a:pPr>
            <a:r>
              <a:rPr lang="tr-TR" sz="2800" dirty="0"/>
              <a:t>Oksidatif hasara karşı hücreleri korur</a:t>
            </a:r>
          </a:p>
          <a:p>
            <a:endParaRPr lang="tr-TR" dirty="0"/>
          </a:p>
        </p:txBody>
      </p:sp>
    </p:spTree>
    <p:extLst>
      <p:ext uri="{BB962C8B-B14F-4D97-AF65-F5344CB8AC3E}">
        <p14:creationId xmlns:p14="http://schemas.microsoft.com/office/powerpoint/2010/main" val="1136957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7783597-3A65-72D3-641A-E434E03DA1CC}"/>
              </a:ext>
            </a:extLst>
          </p:cNvPr>
          <p:cNvSpPr>
            <a:spLocks noGrp="1"/>
          </p:cNvSpPr>
          <p:nvPr>
            <p:ph idx="1"/>
          </p:nvPr>
        </p:nvSpPr>
        <p:spPr>
          <a:xfrm>
            <a:off x="218661" y="238539"/>
            <a:ext cx="11668539" cy="6619461"/>
          </a:xfrm>
        </p:spPr>
        <p:txBody>
          <a:bodyPr>
            <a:normAutofit fontScale="92500" lnSpcReduction="10000"/>
          </a:bodyPr>
          <a:lstStyle/>
          <a:p>
            <a:pPr marL="0" indent="0">
              <a:buNone/>
            </a:pPr>
            <a:r>
              <a:rPr lang="tr-TR" sz="2800" b="1" dirty="0"/>
              <a:t>Magnezyum Metabolizması</a:t>
            </a:r>
          </a:p>
          <a:p>
            <a:pPr marL="0" indent="0">
              <a:buNone/>
            </a:pPr>
            <a:r>
              <a:rPr lang="tr-TR" sz="2800" b="1" dirty="0"/>
              <a:t>1. Emilim</a:t>
            </a:r>
          </a:p>
          <a:p>
            <a:pPr>
              <a:buFont typeface="Arial" panose="020B0604020202020204" pitchFamily="34" charset="0"/>
              <a:buChar char="•"/>
            </a:pPr>
            <a:r>
              <a:rPr lang="tr-TR" sz="2800" dirty="0"/>
              <a:t>Magnezyum, ince bağırsakta emilir (çoğunlukla </a:t>
            </a:r>
            <a:r>
              <a:rPr lang="tr-TR" sz="2800" dirty="0" err="1"/>
              <a:t>jejunum</a:t>
            </a:r>
            <a:r>
              <a:rPr lang="tr-TR" sz="2800" dirty="0"/>
              <a:t> ve </a:t>
            </a:r>
            <a:r>
              <a:rPr lang="tr-TR" sz="2800" dirty="0" err="1"/>
              <a:t>ileum</a:t>
            </a:r>
            <a:r>
              <a:rPr lang="tr-TR" sz="2800" dirty="0"/>
              <a:t>).</a:t>
            </a:r>
          </a:p>
          <a:p>
            <a:pPr>
              <a:buFont typeface="Arial" panose="020B0604020202020204" pitchFamily="34" charset="0"/>
              <a:buChar char="•"/>
            </a:pPr>
            <a:r>
              <a:rPr lang="tr-TR" sz="2800" dirty="0"/>
              <a:t>Emilimi etkileyen faktörler:</a:t>
            </a:r>
          </a:p>
          <a:p>
            <a:pPr marL="742950" lvl="1" indent="-285750">
              <a:buFont typeface="Arial" panose="020B0604020202020204" pitchFamily="34" charset="0"/>
              <a:buChar char="•"/>
            </a:pPr>
            <a:r>
              <a:rPr lang="tr-TR" sz="2800" b="1" dirty="0"/>
              <a:t>Artırıcı Faktörler:</a:t>
            </a:r>
            <a:r>
              <a:rPr lang="tr-TR" sz="2800" dirty="0"/>
              <a:t> D vitamini, proteinler.</a:t>
            </a:r>
          </a:p>
          <a:p>
            <a:pPr marL="742950" lvl="1" indent="-285750">
              <a:buFont typeface="Arial" panose="020B0604020202020204" pitchFamily="34" charset="0"/>
              <a:buChar char="•"/>
            </a:pPr>
            <a:r>
              <a:rPr lang="tr-TR" sz="2800" b="1" dirty="0"/>
              <a:t>Azaltıcı Faktörler:</a:t>
            </a:r>
            <a:r>
              <a:rPr lang="tr-TR" sz="2800" dirty="0"/>
              <a:t> </a:t>
            </a:r>
            <a:r>
              <a:rPr lang="tr-TR" sz="2800" dirty="0" err="1"/>
              <a:t>Fitatlar</a:t>
            </a:r>
            <a:r>
              <a:rPr lang="tr-TR" sz="2800" dirty="0"/>
              <a:t> (tahıllar), oksalatlar (ıspanak) ve yüksek kalsiyum alımı.</a:t>
            </a:r>
          </a:p>
          <a:p>
            <a:pPr marL="0" indent="0">
              <a:buNone/>
            </a:pPr>
            <a:r>
              <a:rPr lang="tr-TR" sz="2800" b="1" dirty="0"/>
              <a:t>2. Taşınma: </a:t>
            </a:r>
            <a:r>
              <a:rPr lang="tr-TR" sz="2800" dirty="0"/>
              <a:t>Magnezyum, kanda serbest (Mg²⁺) veya albümin gibi taşıyıcı proteinlere bağlı olarak taşınır.</a:t>
            </a:r>
          </a:p>
          <a:p>
            <a:pPr marL="0" indent="0">
              <a:buNone/>
            </a:pPr>
            <a:r>
              <a:rPr lang="tr-TR" sz="2800" b="1" dirty="0"/>
              <a:t>3. Depolanma: </a:t>
            </a:r>
            <a:r>
              <a:rPr lang="tr-TR" sz="2800" dirty="0"/>
              <a:t>Vücuttaki toplam magnezyumun %60’ı kemiklerde, %20-30’u kaslarda ve geri kalanı yumuşak dokularda bulunur.</a:t>
            </a:r>
          </a:p>
          <a:p>
            <a:pPr marL="0" indent="0">
              <a:buNone/>
            </a:pPr>
            <a:r>
              <a:rPr lang="tr-TR" sz="2800" b="1" dirty="0"/>
              <a:t>4. Atılım</a:t>
            </a:r>
          </a:p>
          <a:p>
            <a:pPr>
              <a:buFont typeface="Arial" panose="020B0604020202020204" pitchFamily="34" charset="0"/>
              <a:buChar char="•"/>
            </a:pPr>
            <a:r>
              <a:rPr lang="tr-TR" sz="2800" dirty="0"/>
              <a:t>Magnezyum, böbrekler aracılığıyla idrar yoluyla atılır.</a:t>
            </a:r>
          </a:p>
          <a:p>
            <a:pPr>
              <a:buFont typeface="Arial" panose="020B0604020202020204" pitchFamily="34" charset="0"/>
              <a:buChar char="•"/>
            </a:pPr>
            <a:r>
              <a:rPr lang="tr-TR" sz="2800" dirty="0"/>
              <a:t>Atılım miktarı vücuttaki magnezyum seviyesine bağlı olarak değişir.</a:t>
            </a:r>
          </a:p>
          <a:p>
            <a:endParaRPr lang="tr-TR" dirty="0"/>
          </a:p>
        </p:txBody>
      </p:sp>
    </p:spTree>
    <p:extLst>
      <p:ext uri="{BB962C8B-B14F-4D97-AF65-F5344CB8AC3E}">
        <p14:creationId xmlns:p14="http://schemas.microsoft.com/office/powerpoint/2010/main" val="176028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F3823EA-BD89-AB94-54B4-DCBC7CBEC39D}"/>
              </a:ext>
            </a:extLst>
          </p:cNvPr>
          <p:cNvSpPr>
            <a:spLocks noGrp="1"/>
          </p:cNvSpPr>
          <p:nvPr>
            <p:ph idx="1"/>
          </p:nvPr>
        </p:nvSpPr>
        <p:spPr>
          <a:xfrm>
            <a:off x="715617" y="894522"/>
            <a:ext cx="10515600" cy="5724939"/>
          </a:xfrm>
        </p:spPr>
        <p:txBody>
          <a:bodyPr/>
          <a:lstStyle/>
          <a:p>
            <a:pPr marL="0" indent="0">
              <a:buNone/>
            </a:pPr>
            <a:r>
              <a:rPr lang="tr-TR" sz="3200" b="1" dirty="0">
                <a:solidFill>
                  <a:schemeClr val="accent2">
                    <a:lumMod val="75000"/>
                  </a:schemeClr>
                </a:solidFill>
              </a:rPr>
              <a:t>Kaynakları</a:t>
            </a:r>
          </a:p>
          <a:p>
            <a:pPr marL="0" indent="0">
              <a:buNone/>
            </a:pPr>
            <a:endParaRPr lang="tr-TR" sz="3200" b="1" dirty="0">
              <a:solidFill>
                <a:schemeClr val="accent2">
                  <a:lumMod val="75000"/>
                </a:schemeClr>
              </a:solidFill>
            </a:endParaRPr>
          </a:p>
          <a:p>
            <a:pPr marL="0" indent="0">
              <a:buNone/>
            </a:pPr>
            <a:r>
              <a:rPr lang="tr-TR" sz="2800" b="1" dirty="0"/>
              <a:t>Bitkisel Gıdalar:</a:t>
            </a:r>
            <a:endParaRPr lang="tr-TR" sz="2800" dirty="0"/>
          </a:p>
          <a:p>
            <a:pPr marL="742950" lvl="1" indent="-285750">
              <a:buFont typeface="Arial" panose="020B0604020202020204" pitchFamily="34" charset="0"/>
              <a:buChar char="•"/>
            </a:pPr>
            <a:r>
              <a:rPr lang="tr-TR" sz="2800" dirty="0"/>
              <a:t>Yeşil yapraklı sebzeler (ıspanak, lahana), tam tahıllar, baklagiller (mercimek, nohut), kuruyemişler (badem, ceviz).</a:t>
            </a:r>
          </a:p>
          <a:p>
            <a:pPr marL="0" indent="0">
              <a:buNone/>
            </a:pPr>
            <a:r>
              <a:rPr lang="tr-TR" sz="2800" b="1" dirty="0"/>
              <a:t>Hayvansal Gıdalar:</a:t>
            </a:r>
            <a:endParaRPr lang="tr-TR" sz="2800" dirty="0"/>
          </a:p>
          <a:p>
            <a:pPr marL="742950" lvl="1" indent="-285750">
              <a:buFont typeface="Arial" panose="020B0604020202020204" pitchFamily="34" charset="0"/>
              <a:buChar char="•"/>
            </a:pPr>
            <a:r>
              <a:rPr lang="tr-TR" sz="2800" dirty="0"/>
              <a:t>Süt ve süt ürünleri, balık (ör. somon, uskumru).</a:t>
            </a:r>
          </a:p>
          <a:p>
            <a:pPr marL="0" indent="0">
              <a:buNone/>
            </a:pPr>
            <a:r>
              <a:rPr lang="tr-TR" sz="2800" b="1" dirty="0"/>
              <a:t>Diğer:</a:t>
            </a:r>
            <a:endParaRPr lang="tr-TR" sz="2800" dirty="0"/>
          </a:p>
          <a:p>
            <a:pPr marL="742950" lvl="1" indent="-285750">
              <a:buFont typeface="Arial" panose="020B0604020202020204" pitchFamily="34" charset="0"/>
              <a:buChar char="•"/>
            </a:pPr>
            <a:r>
              <a:rPr lang="tr-TR" sz="2800" dirty="0"/>
              <a:t>Kakao, bitter çikolata, mineral suyu.</a:t>
            </a:r>
          </a:p>
          <a:p>
            <a:endParaRPr lang="tr-TR" dirty="0"/>
          </a:p>
        </p:txBody>
      </p:sp>
    </p:spTree>
    <p:extLst>
      <p:ext uri="{BB962C8B-B14F-4D97-AF65-F5344CB8AC3E}">
        <p14:creationId xmlns:p14="http://schemas.microsoft.com/office/powerpoint/2010/main" val="3974820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1E681F9-CD88-2711-E12D-CCD0703CFCDA}"/>
              </a:ext>
            </a:extLst>
          </p:cNvPr>
          <p:cNvSpPr>
            <a:spLocks noGrp="1"/>
          </p:cNvSpPr>
          <p:nvPr>
            <p:ph idx="1"/>
          </p:nvPr>
        </p:nvSpPr>
        <p:spPr>
          <a:xfrm>
            <a:off x="1152939" y="1093304"/>
            <a:ext cx="8807925" cy="4646723"/>
          </a:xfrm>
        </p:spPr>
        <p:txBody>
          <a:bodyPr/>
          <a:lstStyle/>
          <a:p>
            <a:r>
              <a:rPr lang="tr-TR" sz="3200" b="1" dirty="0">
                <a:solidFill>
                  <a:schemeClr val="accent2">
                    <a:lumMod val="75000"/>
                  </a:schemeClr>
                </a:solidFill>
              </a:rPr>
              <a:t>Kimyasal Özellikler</a:t>
            </a:r>
          </a:p>
          <a:p>
            <a:endParaRPr lang="tr-TR" sz="3200" b="1" dirty="0">
              <a:solidFill>
                <a:schemeClr val="accent2">
                  <a:lumMod val="75000"/>
                </a:schemeClr>
              </a:solidFill>
            </a:endParaRPr>
          </a:p>
          <a:p>
            <a:pPr>
              <a:buFont typeface="Arial" panose="020B0604020202020204" pitchFamily="34" charset="0"/>
              <a:buChar char="•"/>
            </a:pPr>
            <a:r>
              <a:rPr lang="tr-TR" sz="2800" b="1" dirty="0"/>
              <a:t>Element Sembolü:</a:t>
            </a:r>
            <a:r>
              <a:rPr lang="tr-TR" sz="2800" dirty="0"/>
              <a:t> </a:t>
            </a:r>
            <a:r>
              <a:rPr lang="tr-TR" sz="2800" dirty="0" err="1"/>
              <a:t>Zn</a:t>
            </a:r>
            <a:endParaRPr lang="tr-TR" sz="2800" dirty="0"/>
          </a:p>
          <a:p>
            <a:pPr>
              <a:buFont typeface="Arial" panose="020B0604020202020204" pitchFamily="34" charset="0"/>
              <a:buChar char="•"/>
            </a:pPr>
            <a:r>
              <a:rPr lang="tr-TR" sz="2800" b="1" dirty="0"/>
              <a:t>Atom Numarası:</a:t>
            </a:r>
            <a:r>
              <a:rPr lang="tr-TR" sz="2800" dirty="0"/>
              <a:t> 30</a:t>
            </a:r>
          </a:p>
          <a:p>
            <a:pPr>
              <a:buFont typeface="Arial" panose="020B0604020202020204" pitchFamily="34" charset="0"/>
              <a:buChar char="•"/>
            </a:pPr>
            <a:r>
              <a:rPr lang="tr-TR" sz="2800" b="1" dirty="0"/>
              <a:t>İyonik Formu:</a:t>
            </a:r>
            <a:r>
              <a:rPr lang="tr-TR" sz="2800" dirty="0"/>
              <a:t> Çoğunlukla Zn²⁺ formunda bulunur.</a:t>
            </a:r>
          </a:p>
          <a:p>
            <a:endParaRPr lang="tr-TR" dirty="0"/>
          </a:p>
        </p:txBody>
      </p:sp>
    </p:spTree>
    <p:extLst>
      <p:ext uri="{BB962C8B-B14F-4D97-AF65-F5344CB8AC3E}">
        <p14:creationId xmlns:p14="http://schemas.microsoft.com/office/powerpoint/2010/main" val="1122076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BC530E-2612-194D-129A-222B45D03702}"/>
              </a:ext>
            </a:extLst>
          </p:cNvPr>
          <p:cNvSpPr>
            <a:spLocks noGrp="1"/>
          </p:cNvSpPr>
          <p:nvPr>
            <p:ph idx="1"/>
          </p:nvPr>
        </p:nvSpPr>
        <p:spPr>
          <a:xfrm>
            <a:off x="480391" y="377687"/>
            <a:ext cx="11231217" cy="6102626"/>
          </a:xfrm>
        </p:spPr>
        <p:txBody>
          <a:bodyPr>
            <a:normAutofit/>
          </a:bodyPr>
          <a:lstStyle/>
          <a:p>
            <a:pPr marL="0" indent="0">
              <a:buNone/>
            </a:pPr>
            <a:r>
              <a:rPr lang="tr-TR" sz="2800" b="1" dirty="0"/>
              <a:t>Eksiklik Durumu (Hipomagnezemi): </a:t>
            </a:r>
            <a:r>
              <a:rPr lang="tr-TR" sz="2800" dirty="0"/>
              <a:t>Magnezyum eksikliği nadir olsa da, yetersiz alım veya artan kayıp durumlarında ortaya çıkar.</a:t>
            </a:r>
          </a:p>
          <a:p>
            <a:pPr marL="0" indent="0">
              <a:buNone/>
            </a:pPr>
            <a:r>
              <a:rPr lang="tr-TR" sz="2800" b="1" dirty="0"/>
              <a:t>Nedenleri:</a:t>
            </a:r>
          </a:p>
          <a:p>
            <a:pPr>
              <a:buFont typeface="Arial" panose="020B0604020202020204" pitchFamily="34" charset="0"/>
              <a:buChar char="•"/>
            </a:pPr>
            <a:r>
              <a:rPr lang="tr-TR" sz="2800" dirty="0"/>
              <a:t>Yetersiz diyet., Kronik alkolizm.</a:t>
            </a:r>
          </a:p>
          <a:p>
            <a:pPr>
              <a:buFont typeface="Arial" panose="020B0604020202020204" pitchFamily="34" charset="0"/>
              <a:buChar char="•"/>
            </a:pPr>
            <a:r>
              <a:rPr lang="tr-TR" sz="2800" dirty="0"/>
              <a:t>Emilim bozuklukları (ör. çölyak hastalığı, </a:t>
            </a:r>
            <a:r>
              <a:rPr lang="tr-TR" sz="2800" dirty="0" err="1"/>
              <a:t>Crohn</a:t>
            </a:r>
            <a:r>
              <a:rPr lang="tr-TR" sz="2800" dirty="0"/>
              <a:t> hastalığı).</a:t>
            </a:r>
          </a:p>
          <a:p>
            <a:pPr>
              <a:buFont typeface="Arial" panose="020B0604020202020204" pitchFamily="34" charset="0"/>
              <a:buChar char="•"/>
            </a:pPr>
            <a:r>
              <a:rPr lang="tr-TR" sz="2800" dirty="0"/>
              <a:t>Diyabet veya diüretik kullanımı nedeniyle artan atılım.</a:t>
            </a:r>
          </a:p>
          <a:p>
            <a:pPr marL="0" indent="0">
              <a:buNone/>
            </a:pPr>
            <a:r>
              <a:rPr lang="tr-TR" sz="2800" b="1" dirty="0"/>
              <a:t>Belirtiler:</a:t>
            </a:r>
          </a:p>
          <a:p>
            <a:pPr>
              <a:buFont typeface="Arial" panose="020B0604020202020204" pitchFamily="34" charset="0"/>
              <a:buChar char="•"/>
            </a:pPr>
            <a:r>
              <a:rPr lang="tr-TR" sz="2800" dirty="0"/>
              <a:t>Kas krampları, titreme, yorgunluk, halsizlik.</a:t>
            </a:r>
          </a:p>
          <a:p>
            <a:pPr>
              <a:buFont typeface="Arial" panose="020B0604020202020204" pitchFamily="34" charset="0"/>
              <a:buChar char="•"/>
            </a:pPr>
            <a:r>
              <a:rPr lang="tr-TR" sz="2800" dirty="0"/>
              <a:t>Kalp ritim bozuklukları.</a:t>
            </a:r>
          </a:p>
          <a:p>
            <a:pPr>
              <a:buFont typeface="Arial" panose="020B0604020202020204" pitchFamily="34" charset="0"/>
              <a:buChar char="•"/>
            </a:pPr>
            <a:r>
              <a:rPr lang="tr-TR" sz="2800" dirty="0"/>
              <a:t>Sinirlilik, uyku bozuklukları.</a:t>
            </a:r>
          </a:p>
          <a:p>
            <a:pPr>
              <a:buFont typeface="Arial" panose="020B0604020202020204" pitchFamily="34" charset="0"/>
              <a:buChar char="•"/>
            </a:pPr>
            <a:r>
              <a:rPr lang="tr-TR" sz="2800" dirty="0"/>
              <a:t>Uzun vadede osteoporoz.</a:t>
            </a:r>
          </a:p>
          <a:p>
            <a:endParaRPr lang="tr-TR" dirty="0"/>
          </a:p>
        </p:txBody>
      </p:sp>
    </p:spTree>
    <p:extLst>
      <p:ext uri="{BB962C8B-B14F-4D97-AF65-F5344CB8AC3E}">
        <p14:creationId xmlns:p14="http://schemas.microsoft.com/office/powerpoint/2010/main" val="3430775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9F0E69-25EF-4E5F-F979-0284E4781729}"/>
              </a:ext>
            </a:extLst>
          </p:cNvPr>
          <p:cNvSpPr>
            <a:spLocks noGrp="1"/>
          </p:cNvSpPr>
          <p:nvPr>
            <p:ph idx="1"/>
          </p:nvPr>
        </p:nvSpPr>
        <p:spPr>
          <a:xfrm>
            <a:off x="755373" y="755374"/>
            <a:ext cx="10614991" cy="5486400"/>
          </a:xfrm>
        </p:spPr>
        <p:txBody>
          <a:bodyPr/>
          <a:lstStyle/>
          <a:p>
            <a:pPr marL="0" indent="0">
              <a:buNone/>
            </a:pPr>
            <a:r>
              <a:rPr lang="tr-TR" sz="2800" b="1" dirty="0"/>
              <a:t>Fazlalık Durumu (</a:t>
            </a:r>
            <a:r>
              <a:rPr lang="tr-TR" sz="2800" b="1" dirty="0" err="1"/>
              <a:t>Hipermagnezemi</a:t>
            </a:r>
            <a:r>
              <a:rPr lang="tr-TR" sz="2800" b="1" dirty="0"/>
              <a:t>)</a:t>
            </a:r>
          </a:p>
          <a:p>
            <a:r>
              <a:rPr lang="tr-TR" sz="2800" dirty="0"/>
              <a:t>Magnezyum toksisitesi nadiren görülür ve genellikle böbrek fonksiyon bozukluğu olan kişilerde ortaya çıkar.</a:t>
            </a:r>
          </a:p>
          <a:p>
            <a:endParaRPr lang="tr-TR" sz="2800" dirty="0"/>
          </a:p>
          <a:p>
            <a:pPr marL="0" indent="0">
              <a:buNone/>
            </a:pPr>
            <a:r>
              <a:rPr lang="tr-TR" sz="2800" b="1" dirty="0"/>
              <a:t>Belirtiler:</a:t>
            </a:r>
          </a:p>
          <a:p>
            <a:pPr>
              <a:buFont typeface="Arial" panose="020B0604020202020204" pitchFamily="34" charset="0"/>
              <a:buChar char="•"/>
            </a:pPr>
            <a:r>
              <a:rPr lang="tr-TR" sz="2800" dirty="0"/>
              <a:t>Düşük kan basıncı (hipotansiyon).</a:t>
            </a:r>
          </a:p>
          <a:p>
            <a:pPr>
              <a:buFont typeface="Arial" panose="020B0604020202020204" pitchFamily="34" charset="0"/>
              <a:buChar char="•"/>
            </a:pPr>
            <a:r>
              <a:rPr lang="tr-TR" sz="2800" dirty="0"/>
              <a:t>Kas zayıflığı, solunum problemleri.</a:t>
            </a:r>
          </a:p>
          <a:p>
            <a:pPr>
              <a:buFont typeface="Arial" panose="020B0604020202020204" pitchFamily="34" charset="0"/>
              <a:buChar char="•"/>
            </a:pPr>
            <a:r>
              <a:rPr lang="tr-TR" sz="2800" dirty="0"/>
              <a:t>Kalp ritim bozuklukları.</a:t>
            </a:r>
          </a:p>
          <a:p>
            <a:pPr>
              <a:buFont typeface="Arial" panose="020B0604020202020204" pitchFamily="34" charset="0"/>
              <a:buChar char="•"/>
            </a:pPr>
            <a:r>
              <a:rPr lang="tr-TR" sz="2800" dirty="0"/>
              <a:t>Bilinç bulanıklığı, koma.</a:t>
            </a:r>
          </a:p>
          <a:p>
            <a:endParaRPr lang="tr-TR" dirty="0"/>
          </a:p>
        </p:txBody>
      </p:sp>
    </p:spTree>
    <p:extLst>
      <p:ext uri="{BB962C8B-B14F-4D97-AF65-F5344CB8AC3E}">
        <p14:creationId xmlns:p14="http://schemas.microsoft.com/office/powerpoint/2010/main" val="983525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D1AF28-C604-4EFC-27B6-3BEDBDDD8A61}"/>
              </a:ext>
            </a:extLst>
          </p:cNvPr>
          <p:cNvSpPr>
            <a:spLocks noGrp="1"/>
          </p:cNvSpPr>
          <p:nvPr>
            <p:ph idx="1"/>
          </p:nvPr>
        </p:nvSpPr>
        <p:spPr>
          <a:xfrm>
            <a:off x="496957" y="516836"/>
            <a:ext cx="11290852" cy="5883964"/>
          </a:xfrm>
        </p:spPr>
        <p:txBody>
          <a:bodyPr>
            <a:normAutofit/>
          </a:bodyPr>
          <a:lstStyle/>
          <a:p>
            <a:pPr marL="0" indent="0">
              <a:buNone/>
            </a:pPr>
            <a:r>
              <a:rPr lang="tr-TR" sz="3200" b="1" dirty="0">
                <a:solidFill>
                  <a:schemeClr val="accent2">
                    <a:lumMod val="75000"/>
                  </a:schemeClr>
                </a:solidFill>
              </a:rPr>
              <a:t>Klinik Kullanımları</a:t>
            </a:r>
          </a:p>
          <a:p>
            <a:pPr>
              <a:buFont typeface="+mj-lt"/>
              <a:buAutoNum type="arabicPeriod"/>
            </a:pPr>
            <a:r>
              <a:rPr lang="tr-TR" sz="2800" b="1" dirty="0"/>
              <a:t>Migren Tedavisi: </a:t>
            </a:r>
            <a:r>
              <a:rPr lang="tr-TR" sz="2800" dirty="0"/>
              <a:t>Magnezyum, migren ataklarının sıklığını ve şiddetini azaltabilir.</a:t>
            </a:r>
          </a:p>
          <a:p>
            <a:pPr>
              <a:buFont typeface="+mj-lt"/>
              <a:buAutoNum type="arabicPeriod"/>
            </a:pPr>
            <a:r>
              <a:rPr lang="tr-TR" sz="2800" b="1" dirty="0"/>
              <a:t>Kardiyovasküler Hastalıklar: </a:t>
            </a:r>
            <a:r>
              <a:rPr lang="tr-TR" sz="2800" dirty="0"/>
              <a:t>Hipertansiyon ve aritmi tedavisinde destekleyici olarak kullanılır.</a:t>
            </a:r>
          </a:p>
          <a:p>
            <a:pPr>
              <a:buFont typeface="+mj-lt"/>
              <a:buAutoNum type="arabicPeriod"/>
            </a:pPr>
            <a:r>
              <a:rPr lang="tr-TR" sz="2800" b="1" dirty="0" err="1"/>
              <a:t>Preeklampsi</a:t>
            </a:r>
            <a:r>
              <a:rPr lang="tr-TR" sz="2800" b="1" dirty="0"/>
              <a:t> ve Eklampsi: </a:t>
            </a:r>
            <a:r>
              <a:rPr lang="tr-TR" sz="2800" dirty="0"/>
              <a:t>Hamilelikte </a:t>
            </a:r>
            <a:r>
              <a:rPr lang="tr-TR" sz="2800" dirty="0" err="1"/>
              <a:t>preeklampsi</a:t>
            </a:r>
            <a:r>
              <a:rPr lang="tr-TR" sz="2800" dirty="0"/>
              <a:t> komplikasyonlarının önlenmesi için intravenöz magnezyum sülfat kullanılır.</a:t>
            </a:r>
          </a:p>
          <a:p>
            <a:pPr>
              <a:buFont typeface="+mj-lt"/>
              <a:buAutoNum type="arabicPeriod"/>
            </a:pPr>
            <a:r>
              <a:rPr lang="tr-TR" sz="2800" b="1" dirty="0"/>
              <a:t>Kas Krampları: </a:t>
            </a:r>
            <a:r>
              <a:rPr lang="tr-TR" sz="2800" dirty="0"/>
              <a:t>Sporcularda ve hamile kadınlarda görülen kas kramplarını azaltır.</a:t>
            </a:r>
          </a:p>
          <a:p>
            <a:pPr>
              <a:buFont typeface="+mj-lt"/>
              <a:buAutoNum type="arabicPeriod"/>
            </a:pPr>
            <a:r>
              <a:rPr lang="tr-TR" sz="2800" b="1" dirty="0"/>
              <a:t>Kabızlık: </a:t>
            </a:r>
            <a:r>
              <a:rPr lang="tr-TR" sz="2800" dirty="0"/>
              <a:t>Magnezyum sülfat veya magnezyum sitrat müshil olarak kullanılabilir.</a:t>
            </a:r>
          </a:p>
          <a:p>
            <a:endParaRPr lang="tr-TR" dirty="0"/>
          </a:p>
        </p:txBody>
      </p:sp>
    </p:spTree>
    <p:extLst>
      <p:ext uri="{BB962C8B-B14F-4D97-AF65-F5344CB8AC3E}">
        <p14:creationId xmlns:p14="http://schemas.microsoft.com/office/powerpoint/2010/main" val="695542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FC23CED-9ACD-482C-A217-BE81129A1AE3}"/>
              </a:ext>
            </a:extLst>
          </p:cNvPr>
          <p:cNvSpPr>
            <a:spLocks noGrp="1"/>
          </p:cNvSpPr>
          <p:nvPr>
            <p:ph idx="1"/>
          </p:nvPr>
        </p:nvSpPr>
        <p:spPr>
          <a:xfrm>
            <a:off x="536713" y="576470"/>
            <a:ext cx="11231217" cy="5804452"/>
          </a:xfrm>
        </p:spPr>
        <p:txBody>
          <a:bodyPr>
            <a:normAutofit/>
          </a:bodyPr>
          <a:lstStyle/>
          <a:p>
            <a:pPr marL="0" indent="0">
              <a:buNone/>
            </a:pPr>
            <a:r>
              <a:rPr lang="tr-TR" sz="3200" b="1" dirty="0">
                <a:solidFill>
                  <a:schemeClr val="accent2">
                    <a:lumMod val="75000"/>
                  </a:schemeClr>
                </a:solidFill>
              </a:rPr>
              <a:t>Moleküler Mekanizmalar</a:t>
            </a:r>
          </a:p>
          <a:p>
            <a:pPr marL="0" indent="0">
              <a:buNone/>
            </a:pPr>
            <a:endParaRPr lang="tr-TR" sz="3200" b="1" dirty="0">
              <a:solidFill>
                <a:schemeClr val="accent2">
                  <a:lumMod val="75000"/>
                </a:schemeClr>
              </a:solidFill>
            </a:endParaRPr>
          </a:p>
          <a:p>
            <a:pPr>
              <a:buFont typeface="+mj-lt"/>
              <a:buAutoNum type="arabicPeriod"/>
            </a:pPr>
            <a:r>
              <a:rPr lang="tr-TR" sz="2800" b="1" dirty="0"/>
              <a:t>ATP Stabilizasyonu: </a:t>
            </a:r>
            <a:r>
              <a:rPr lang="tr-TR" sz="2800" dirty="0"/>
              <a:t>Magnezyum, fosfat gruplarını stabilize ederek ATP’nin biyolojik işlevlerini gerçekleştirmesini sağlar.</a:t>
            </a:r>
          </a:p>
          <a:p>
            <a:pPr>
              <a:buFont typeface="+mj-lt"/>
              <a:buAutoNum type="arabicPeriod"/>
            </a:pPr>
            <a:r>
              <a:rPr lang="tr-TR" sz="2800" b="1" dirty="0"/>
              <a:t>Kalsiyum Antagonizması:</a:t>
            </a:r>
            <a:endParaRPr lang="tr-TR" sz="2800" dirty="0"/>
          </a:p>
          <a:p>
            <a:pPr marL="914400" lvl="1" indent="-457200"/>
            <a:r>
              <a:rPr lang="tr-TR" sz="2800" dirty="0"/>
              <a:t>Magnezyum, kalsiyumun hücre içindeki etkilerini düzenler.</a:t>
            </a:r>
          </a:p>
          <a:p>
            <a:pPr marL="914400" lvl="1" indent="-457200"/>
            <a:r>
              <a:rPr lang="tr-TR" sz="2800" dirty="0"/>
              <a:t>Kas gevşemesinde kalsiyum ile karşıt çalışır.</a:t>
            </a:r>
          </a:p>
          <a:p>
            <a:pPr>
              <a:buFont typeface="+mj-lt"/>
              <a:buAutoNum type="arabicPeriod"/>
            </a:pPr>
            <a:r>
              <a:rPr lang="tr-TR" sz="2800" b="1" dirty="0"/>
              <a:t>Hücre Membran Stabilizasyonu: </a:t>
            </a:r>
            <a:r>
              <a:rPr lang="tr-TR" sz="2800" dirty="0"/>
              <a:t>Magnezyum, hücre zarındaki iyon kanallarının işlevini düzenler.</a:t>
            </a:r>
          </a:p>
          <a:p>
            <a:pPr>
              <a:buFont typeface="+mj-lt"/>
              <a:buAutoNum type="arabicPeriod"/>
            </a:pPr>
            <a:r>
              <a:rPr lang="tr-TR" sz="2800" b="1" dirty="0"/>
              <a:t>Nöronal İletim: </a:t>
            </a:r>
            <a:r>
              <a:rPr lang="tr-TR" sz="2800" dirty="0"/>
              <a:t>Sinaptik fonksiyonların düzenlenmesi için sinir iletiminde yer alır.</a:t>
            </a:r>
          </a:p>
          <a:p>
            <a:endParaRPr lang="tr-TR" dirty="0"/>
          </a:p>
        </p:txBody>
      </p:sp>
    </p:spTree>
    <p:extLst>
      <p:ext uri="{BB962C8B-B14F-4D97-AF65-F5344CB8AC3E}">
        <p14:creationId xmlns:p14="http://schemas.microsoft.com/office/powerpoint/2010/main" val="1501270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8DCF1F2-D4F5-0BE6-2695-76BE57E0661E}"/>
              </a:ext>
            </a:extLst>
          </p:cNvPr>
          <p:cNvSpPr>
            <a:spLocks noGrp="1"/>
          </p:cNvSpPr>
          <p:nvPr>
            <p:ph idx="1"/>
          </p:nvPr>
        </p:nvSpPr>
        <p:spPr>
          <a:xfrm>
            <a:off x="735496" y="658378"/>
            <a:ext cx="10793895" cy="5541244"/>
          </a:xfrm>
        </p:spPr>
        <p:txBody>
          <a:bodyPr>
            <a:normAutofit/>
          </a:bodyPr>
          <a:lstStyle/>
          <a:p>
            <a:pPr marL="0" indent="0">
              <a:buNone/>
            </a:pPr>
            <a:r>
              <a:rPr lang="tr-TR" sz="2800" b="1" dirty="0"/>
              <a:t>d) Selenyum (Se)</a:t>
            </a:r>
          </a:p>
          <a:p>
            <a:pPr marL="0" indent="0">
              <a:buNone/>
            </a:pPr>
            <a:endParaRPr lang="tr-TR" sz="2800" b="1" dirty="0"/>
          </a:p>
          <a:p>
            <a:r>
              <a:rPr lang="tr-TR" sz="2800" dirty="0"/>
              <a:t>Selenyum, insan vücudu için hayati öneme sahip bir </a:t>
            </a:r>
            <a:r>
              <a:rPr lang="tr-TR" sz="2800" b="1" dirty="0"/>
              <a:t>eser element</a:t>
            </a:r>
            <a:r>
              <a:rPr lang="tr-TR" sz="2800" dirty="0"/>
              <a:t>tir. </a:t>
            </a:r>
          </a:p>
          <a:p>
            <a:r>
              <a:rPr lang="tr-TR" sz="2800" dirty="0"/>
              <a:t>Antioksidan savunma sisteminin bir parçası olarak serbest radikal hasarını önler, </a:t>
            </a:r>
            <a:r>
              <a:rPr lang="tr-TR" sz="2800" dirty="0" err="1"/>
              <a:t>tiroid</a:t>
            </a:r>
            <a:r>
              <a:rPr lang="tr-TR" sz="2800" dirty="0"/>
              <a:t> fonksiyonlarını düzenler ve bağışıklık sistemini destekler. </a:t>
            </a:r>
          </a:p>
          <a:p>
            <a:r>
              <a:rPr lang="tr-TR" sz="2800" dirty="0"/>
              <a:t>Hücresel metabolizmada birçok biyokimyasal reaksiyonda yer alır ve glutatyon peroksidaz gibi enzimlerin yapısında bulunur.</a:t>
            </a:r>
          </a:p>
          <a:p>
            <a:pPr marL="0" indent="0">
              <a:buNone/>
            </a:pPr>
            <a:endParaRPr lang="tr-TR" sz="2800" b="1" dirty="0"/>
          </a:p>
        </p:txBody>
      </p:sp>
    </p:spTree>
    <p:extLst>
      <p:ext uri="{BB962C8B-B14F-4D97-AF65-F5344CB8AC3E}">
        <p14:creationId xmlns:p14="http://schemas.microsoft.com/office/powerpoint/2010/main" val="29846150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AE7598-FA1B-14E3-BBD7-3C487C9EA51F}"/>
              </a:ext>
            </a:extLst>
          </p:cNvPr>
          <p:cNvSpPr>
            <a:spLocks noGrp="1"/>
          </p:cNvSpPr>
          <p:nvPr>
            <p:ph idx="1"/>
          </p:nvPr>
        </p:nvSpPr>
        <p:spPr>
          <a:xfrm>
            <a:off x="1212574" y="1053548"/>
            <a:ext cx="8748290" cy="4686479"/>
          </a:xfrm>
        </p:spPr>
        <p:txBody>
          <a:bodyPr/>
          <a:lstStyle/>
          <a:p>
            <a:pPr marL="0" indent="0">
              <a:buNone/>
            </a:pPr>
            <a:r>
              <a:rPr lang="tr-TR" sz="3200" b="1" dirty="0">
                <a:solidFill>
                  <a:schemeClr val="accent2">
                    <a:lumMod val="75000"/>
                  </a:schemeClr>
                </a:solidFill>
              </a:rPr>
              <a:t>Kimyasal Özellikler</a:t>
            </a:r>
          </a:p>
          <a:p>
            <a:pPr>
              <a:buFont typeface="Arial" panose="020B0604020202020204" pitchFamily="34" charset="0"/>
              <a:buChar char="•"/>
            </a:pPr>
            <a:r>
              <a:rPr lang="tr-TR" sz="2800" b="1" dirty="0"/>
              <a:t>Element Sembolü:</a:t>
            </a:r>
            <a:r>
              <a:rPr lang="tr-TR" sz="2800" dirty="0"/>
              <a:t> Se</a:t>
            </a:r>
          </a:p>
          <a:p>
            <a:pPr>
              <a:buFont typeface="Arial" panose="020B0604020202020204" pitchFamily="34" charset="0"/>
              <a:buChar char="•"/>
            </a:pPr>
            <a:r>
              <a:rPr lang="tr-TR" sz="2800" b="1" dirty="0"/>
              <a:t>Atom Numarası:</a:t>
            </a:r>
            <a:r>
              <a:rPr lang="tr-TR" sz="2800" dirty="0"/>
              <a:t> 34</a:t>
            </a:r>
          </a:p>
          <a:p>
            <a:pPr>
              <a:buFont typeface="Arial" panose="020B0604020202020204" pitchFamily="34" charset="0"/>
              <a:buChar char="•"/>
            </a:pPr>
            <a:r>
              <a:rPr lang="tr-TR" sz="2800" b="1" dirty="0"/>
              <a:t>Biyolojik Formları:</a:t>
            </a:r>
            <a:endParaRPr lang="tr-TR" sz="2800" dirty="0"/>
          </a:p>
          <a:p>
            <a:pPr marL="742950" lvl="1" indent="-285750">
              <a:buFont typeface="Arial" panose="020B0604020202020204" pitchFamily="34" charset="0"/>
              <a:buChar char="•"/>
            </a:pPr>
            <a:r>
              <a:rPr lang="tr-TR" sz="2800" b="1" dirty="0" err="1"/>
              <a:t>Selenosistein</a:t>
            </a:r>
            <a:r>
              <a:rPr lang="tr-TR" sz="2800" b="1" dirty="0"/>
              <a:t>:</a:t>
            </a:r>
            <a:r>
              <a:rPr lang="tr-TR" sz="2800" dirty="0"/>
              <a:t> Protein yapılarında bulunur, aktif biyolojik formdur.</a:t>
            </a:r>
          </a:p>
          <a:p>
            <a:pPr marL="742950" lvl="1" indent="-285750">
              <a:buFont typeface="Arial" panose="020B0604020202020204" pitchFamily="34" charset="0"/>
              <a:buChar char="•"/>
            </a:pPr>
            <a:r>
              <a:rPr lang="tr-TR" sz="2800" b="1" dirty="0" err="1"/>
              <a:t>Selenometiyonin</a:t>
            </a:r>
            <a:r>
              <a:rPr lang="tr-TR" sz="2800" b="1" dirty="0"/>
              <a:t>:</a:t>
            </a:r>
            <a:r>
              <a:rPr lang="tr-TR" sz="2800" dirty="0"/>
              <a:t> Diyetle alınan bitkisel formdur.</a:t>
            </a:r>
          </a:p>
          <a:p>
            <a:endParaRPr lang="tr-TR" dirty="0"/>
          </a:p>
        </p:txBody>
      </p:sp>
    </p:spTree>
    <p:extLst>
      <p:ext uri="{BB962C8B-B14F-4D97-AF65-F5344CB8AC3E}">
        <p14:creationId xmlns:p14="http://schemas.microsoft.com/office/powerpoint/2010/main" val="3460817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250D08B-3B62-5AB5-A11D-969F985C178F}"/>
              </a:ext>
            </a:extLst>
          </p:cNvPr>
          <p:cNvSpPr>
            <a:spLocks noGrp="1"/>
          </p:cNvSpPr>
          <p:nvPr>
            <p:ph idx="1"/>
          </p:nvPr>
        </p:nvSpPr>
        <p:spPr>
          <a:xfrm>
            <a:off x="616225" y="815009"/>
            <a:ext cx="10853531" cy="5327373"/>
          </a:xfrm>
        </p:spPr>
        <p:txBody>
          <a:bodyPr>
            <a:normAutofit/>
          </a:bodyPr>
          <a:lstStyle/>
          <a:p>
            <a:pPr marL="0" indent="0" algn="just">
              <a:buNone/>
            </a:pPr>
            <a:r>
              <a:rPr lang="tr-TR" sz="2800" b="1" dirty="0">
                <a:solidFill>
                  <a:schemeClr val="accent2">
                    <a:lumMod val="75000"/>
                  </a:schemeClr>
                </a:solidFill>
              </a:rPr>
              <a:t>Biyokimyasal Fonksiyonları</a:t>
            </a:r>
          </a:p>
          <a:p>
            <a:pPr marL="0" indent="0" algn="just">
              <a:buNone/>
            </a:pPr>
            <a:endParaRPr lang="tr-TR" sz="2800" b="1" dirty="0">
              <a:solidFill>
                <a:schemeClr val="accent2">
                  <a:lumMod val="75000"/>
                </a:schemeClr>
              </a:solidFill>
            </a:endParaRPr>
          </a:p>
          <a:p>
            <a:pPr marL="0" indent="0" algn="just">
              <a:buNone/>
            </a:pPr>
            <a:r>
              <a:rPr lang="tr-TR" sz="2800" b="1" dirty="0"/>
              <a:t>1. Antioksidan Savunma</a:t>
            </a:r>
          </a:p>
          <a:p>
            <a:pPr marL="0" indent="0" algn="just">
              <a:buNone/>
            </a:pPr>
            <a:r>
              <a:rPr lang="tr-TR" sz="2800" b="1" dirty="0"/>
              <a:t>Glutatyon Peroksidaz (</a:t>
            </a:r>
            <a:r>
              <a:rPr lang="tr-TR" sz="2800" b="1" dirty="0" err="1"/>
              <a:t>GPx</a:t>
            </a:r>
            <a:r>
              <a:rPr lang="tr-TR" sz="2800" b="1" dirty="0"/>
              <a:t>):</a:t>
            </a:r>
            <a:endParaRPr lang="tr-TR" sz="2800" dirty="0"/>
          </a:p>
          <a:p>
            <a:pPr marL="742950" lvl="1" indent="-285750" algn="just">
              <a:buFont typeface="Arial" panose="020B0604020202020204" pitchFamily="34" charset="0"/>
              <a:buChar char="•"/>
            </a:pPr>
            <a:r>
              <a:rPr lang="tr-TR" sz="2800" dirty="0"/>
              <a:t>Selenyum, glutatyon peroksidaz enziminin yapısal bir bileşenidir.</a:t>
            </a:r>
          </a:p>
          <a:p>
            <a:pPr marL="742950" lvl="1" indent="-285750" algn="just">
              <a:buFont typeface="Arial" panose="020B0604020202020204" pitchFamily="34" charset="0"/>
              <a:buChar char="•"/>
            </a:pPr>
            <a:r>
              <a:rPr lang="tr-TR" sz="2800" dirty="0"/>
              <a:t>Bu enzim, hücreleri oksidatif stresten korumak için hidrojen peroksit (H₂O₂) ve organik peroksitleri suya dönüştürür.</a:t>
            </a:r>
          </a:p>
          <a:p>
            <a:pPr algn="just">
              <a:buFont typeface="Arial" panose="020B0604020202020204" pitchFamily="34" charset="0"/>
              <a:buChar char="•"/>
            </a:pPr>
            <a:r>
              <a:rPr lang="tr-TR" sz="2800" b="1" dirty="0" err="1"/>
              <a:t>Tioredoksin</a:t>
            </a:r>
            <a:r>
              <a:rPr lang="tr-TR" sz="2800" b="1" dirty="0"/>
              <a:t> Redüktaz: </a:t>
            </a:r>
            <a:r>
              <a:rPr lang="tr-TR" sz="2800" dirty="0"/>
              <a:t>Hücresel oksidatif hasarı azaltır ve DNA sentezinde rol oynar.</a:t>
            </a:r>
          </a:p>
          <a:p>
            <a:endParaRPr lang="tr-TR" dirty="0"/>
          </a:p>
        </p:txBody>
      </p:sp>
    </p:spTree>
    <p:extLst>
      <p:ext uri="{BB962C8B-B14F-4D97-AF65-F5344CB8AC3E}">
        <p14:creationId xmlns:p14="http://schemas.microsoft.com/office/powerpoint/2010/main" val="42335939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B8FDA2-D1EA-3DAD-EE2B-34BE2478BDB6}"/>
              </a:ext>
            </a:extLst>
          </p:cNvPr>
          <p:cNvSpPr>
            <a:spLocks noGrp="1"/>
          </p:cNvSpPr>
          <p:nvPr>
            <p:ph idx="1"/>
          </p:nvPr>
        </p:nvSpPr>
        <p:spPr>
          <a:xfrm>
            <a:off x="596348" y="655984"/>
            <a:ext cx="10495722" cy="6023112"/>
          </a:xfrm>
        </p:spPr>
        <p:txBody>
          <a:bodyPr/>
          <a:lstStyle/>
          <a:p>
            <a:pPr marL="0" indent="0">
              <a:buNone/>
            </a:pPr>
            <a:r>
              <a:rPr lang="tr-TR" sz="2800" b="1" dirty="0"/>
              <a:t>2. </a:t>
            </a:r>
            <a:r>
              <a:rPr lang="tr-TR" sz="2800" b="1" dirty="0" err="1"/>
              <a:t>Tiroid</a:t>
            </a:r>
            <a:r>
              <a:rPr lang="tr-TR" sz="2800" b="1" dirty="0"/>
              <a:t> Fonksiyonları</a:t>
            </a:r>
          </a:p>
          <a:p>
            <a:pPr marL="0" indent="0">
              <a:buNone/>
            </a:pPr>
            <a:r>
              <a:rPr lang="tr-TR" sz="2800" b="1" dirty="0" err="1"/>
              <a:t>Tiroid</a:t>
            </a:r>
            <a:r>
              <a:rPr lang="tr-TR" sz="2800" b="1" dirty="0"/>
              <a:t> Hormonları Dönüşümü:</a:t>
            </a:r>
            <a:endParaRPr lang="tr-TR" sz="2800" dirty="0"/>
          </a:p>
          <a:p>
            <a:pPr marL="742950" lvl="1" indent="-285750">
              <a:buFont typeface="Arial" panose="020B0604020202020204" pitchFamily="34" charset="0"/>
              <a:buChar char="•"/>
            </a:pPr>
            <a:r>
              <a:rPr lang="tr-TR" sz="2800" dirty="0"/>
              <a:t>Selenyum, </a:t>
            </a:r>
            <a:r>
              <a:rPr lang="tr-TR" sz="2800" b="1" dirty="0"/>
              <a:t>iyot metabolizması</a:t>
            </a:r>
            <a:r>
              <a:rPr lang="tr-TR" sz="2800" dirty="0"/>
              <a:t> ve </a:t>
            </a:r>
            <a:r>
              <a:rPr lang="tr-TR" sz="2800" dirty="0" err="1"/>
              <a:t>tiroid</a:t>
            </a:r>
            <a:r>
              <a:rPr lang="tr-TR" sz="2800" dirty="0"/>
              <a:t> hormonlarının dönüşümü için kritik bir rol oynar.</a:t>
            </a:r>
          </a:p>
          <a:p>
            <a:pPr marL="742950" lvl="1" indent="-285750">
              <a:buFont typeface="Arial" panose="020B0604020202020204" pitchFamily="34" charset="0"/>
              <a:buChar char="•"/>
            </a:pPr>
            <a:r>
              <a:rPr lang="tr-TR" sz="2800" b="1" dirty="0" err="1"/>
              <a:t>Deiyodinaz</a:t>
            </a:r>
            <a:r>
              <a:rPr lang="tr-TR" sz="2800" b="1" dirty="0"/>
              <a:t> Enzimi:</a:t>
            </a:r>
            <a:r>
              <a:rPr lang="tr-TR" sz="2800" dirty="0"/>
              <a:t> Tiroksin (T4) hormonunu biyolojik olarak daha aktif formu olan </a:t>
            </a:r>
            <a:r>
              <a:rPr lang="tr-TR" sz="2800" dirty="0" err="1"/>
              <a:t>triyodotironin'e</a:t>
            </a:r>
            <a:r>
              <a:rPr lang="tr-TR" sz="2800" dirty="0"/>
              <a:t> (T3) dönüştürür.</a:t>
            </a:r>
          </a:p>
          <a:p>
            <a:pPr marL="742950" lvl="1" indent="-285750">
              <a:buFont typeface="Arial" panose="020B0604020202020204" pitchFamily="34" charset="0"/>
              <a:buChar char="•"/>
            </a:pPr>
            <a:endParaRPr lang="tr-TR" sz="2800" dirty="0"/>
          </a:p>
          <a:p>
            <a:pPr marL="0" indent="0">
              <a:buNone/>
            </a:pPr>
            <a:r>
              <a:rPr lang="tr-TR" sz="2800" b="1" dirty="0" err="1"/>
              <a:t>Tiroid</a:t>
            </a:r>
            <a:r>
              <a:rPr lang="tr-TR" sz="2800" b="1" dirty="0"/>
              <a:t> Dokularını Koruma:</a:t>
            </a:r>
            <a:endParaRPr lang="tr-TR" sz="2800" dirty="0"/>
          </a:p>
          <a:p>
            <a:pPr marL="742950" lvl="1" indent="-285750">
              <a:buFont typeface="Arial" panose="020B0604020202020204" pitchFamily="34" charset="0"/>
              <a:buChar char="•"/>
            </a:pPr>
            <a:r>
              <a:rPr lang="tr-TR" sz="2800" dirty="0" err="1"/>
              <a:t>Tiroid</a:t>
            </a:r>
            <a:r>
              <a:rPr lang="tr-TR" sz="2800" dirty="0"/>
              <a:t> bezi, yüksek düzeyde reaktif oksijen türleri (ROS) ürettiğinden, selenyum </a:t>
            </a:r>
            <a:r>
              <a:rPr lang="tr-TR" sz="2800" dirty="0" err="1"/>
              <a:t>tiroid</a:t>
            </a:r>
            <a:r>
              <a:rPr lang="tr-TR" sz="2800" dirty="0"/>
              <a:t> dokusunu oksidatif stresten korur.</a:t>
            </a:r>
          </a:p>
          <a:p>
            <a:endParaRPr lang="tr-TR" dirty="0"/>
          </a:p>
        </p:txBody>
      </p:sp>
    </p:spTree>
    <p:extLst>
      <p:ext uri="{BB962C8B-B14F-4D97-AF65-F5344CB8AC3E}">
        <p14:creationId xmlns:p14="http://schemas.microsoft.com/office/powerpoint/2010/main" val="11096551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AB96F3-0B1A-8475-9BA9-90EC96788D8C}"/>
              </a:ext>
            </a:extLst>
          </p:cNvPr>
          <p:cNvSpPr>
            <a:spLocks noGrp="1"/>
          </p:cNvSpPr>
          <p:nvPr>
            <p:ph idx="1"/>
          </p:nvPr>
        </p:nvSpPr>
        <p:spPr>
          <a:xfrm>
            <a:off x="536713" y="894522"/>
            <a:ext cx="10515600" cy="4845505"/>
          </a:xfrm>
        </p:spPr>
        <p:txBody>
          <a:bodyPr/>
          <a:lstStyle/>
          <a:p>
            <a:pPr marL="0" indent="0" algn="just">
              <a:buNone/>
            </a:pPr>
            <a:r>
              <a:rPr lang="tr-TR" sz="2800" b="1" dirty="0"/>
              <a:t>3. Bağışıklık Sistemi</a:t>
            </a:r>
          </a:p>
          <a:p>
            <a:pPr algn="just">
              <a:buFont typeface="Arial" panose="020B0604020202020204" pitchFamily="34" charset="0"/>
              <a:buChar char="•"/>
            </a:pPr>
            <a:r>
              <a:rPr lang="tr-TR" sz="2800" dirty="0"/>
              <a:t>Bağışıklık hücrelerinin üretimini ve aktivitesini artırır.</a:t>
            </a:r>
          </a:p>
          <a:p>
            <a:pPr algn="just">
              <a:buFont typeface="Arial" panose="020B0604020202020204" pitchFamily="34" charset="0"/>
              <a:buChar char="•"/>
            </a:pPr>
            <a:r>
              <a:rPr lang="tr-TR" sz="2800" dirty="0"/>
              <a:t>Enfeksiyonlarla mücadelede hücresel bağışıklık yanıtını destekler.</a:t>
            </a:r>
          </a:p>
          <a:p>
            <a:pPr algn="just">
              <a:buFont typeface="Arial" panose="020B0604020202020204" pitchFamily="34" charset="0"/>
              <a:buChar char="•"/>
            </a:pPr>
            <a:endParaRPr lang="tr-TR" sz="2800" dirty="0"/>
          </a:p>
          <a:p>
            <a:pPr marL="0" indent="0" algn="just">
              <a:buNone/>
            </a:pPr>
            <a:r>
              <a:rPr lang="tr-TR" sz="2800" b="1" dirty="0"/>
              <a:t>4. DNA Onarımı ve Hücre Sağlığı</a:t>
            </a:r>
          </a:p>
          <a:p>
            <a:pPr algn="just">
              <a:buFont typeface="Arial" panose="020B0604020202020204" pitchFamily="34" charset="0"/>
              <a:buChar char="•"/>
            </a:pPr>
            <a:r>
              <a:rPr lang="tr-TR" sz="2800" dirty="0"/>
              <a:t>DNA sentezi ve onarımında rol oynayan enzimlerin yapısına katılır.</a:t>
            </a:r>
          </a:p>
          <a:p>
            <a:pPr algn="just">
              <a:buFont typeface="Arial" panose="020B0604020202020204" pitchFamily="34" charset="0"/>
              <a:buChar char="•"/>
            </a:pPr>
            <a:r>
              <a:rPr lang="tr-TR" sz="2800" dirty="0"/>
              <a:t>Apoptoz sürecini düzenleyerek hücrelerin sağlıklı bir şekilde yenilenmesine yardımcı olur.</a:t>
            </a:r>
          </a:p>
          <a:p>
            <a:endParaRPr lang="tr-TR" dirty="0"/>
          </a:p>
        </p:txBody>
      </p:sp>
    </p:spTree>
    <p:extLst>
      <p:ext uri="{BB962C8B-B14F-4D97-AF65-F5344CB8AC3E}">
        <p14:creationId xmlns:p14="http://schemas.microsoft.com/office/powerpoint/2010/main" val="21062306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CF8979-834B-CE6B-D324-F197949E512E}"/>
              </a:ext>
            </a:extLst>
          </p:cNvPr>
          <p:cNvSpPr>
            <a:spLocks noGrp="1"/>
          </p:cNvSpPr>
          <p:nvPr>
            <p:ph idx="1"/>
          </p:nvPr>
        </p:nvSpPr>
        <p:spPr>
          <a:xfrm>
            <a:off x="655983" y="993914"/>
            <a:ext cx="10614991" cy="4746114"/>
          </a:xfrm>
        </p:spPr>
        <p:txBody>
          <a:bodyPr/>
          <a:lstStyle/>
          <a:p>
            <a:pPr marL="0" indent="0" algn="just">
              <a:buNone/>
            </a:pPr>
            <a:r>
              <a:rPr lang="tr-TR" sz="2800" b="1" dirty="0"/>
              <a:t>5. Kardiyovasküler Sağlık</a:t>
            </a:r>
          </a:p>
          <a:p>
            <a:pPr algn="just">
              <a:buFont typeface="Arial" panose="020B0604020202020204" pitchFamily="34" charset="0"/>
              <a:buChar char="•"/>
            </a:pPr>
            <a:r>
              <a:rPr lang="tr-TR" sz="2800" dirty="0"/>
              <a:t>Serbest radikal hasarını önleyerek damar sertliği (ateroskleroz) riskini azaltır.</a:t>
            </a:r>
          </a:p>
          <a:p>
            <a:pPr algn="just">
              <a:buFont typeface="Arial" panose="020B0604020202020204" pitchFamily="34" charset="0"/>
              <a:buChar char="•"/>
            </a:pPr>
            <a:r>
              <a:rPr lang="tr-TR" sz="2800" dirty="0"/>
              <a:t>LDL kolesterol oksidasyonunu inhibe eder.</a:t>
            </a:r>
          </a:p>
          <a:p>
            <a:pPr marL="0" indent="0" algn="just">
              <a:buNone/>
            </a:pPr>
            <a:r>
              <a:rPr lang="tr-TR" sz="2800" b="1" dirty="0"/>
              <a:t>6. Üreme Sağlığı</a:t>
            </a:r>
          </a:p>
          <a:p>
            <a:pPr algn="just">
              <a:buFont typeface="Arial" panose="020B0604020202020204" pitchFamily="34" charset="0"/>
              <a:buChar char="•"/>
            </a:pPr>
            <a:r>
              <a:rPr lang="tr-TR" sz="2800" dirty="0"/>
              <a:t>Erkeklerde sperm </a:t>
            </a:r>
            <a:r>
              <a:rPr lang="tr-TR" sz="2800" dirty="0" err="1"/>
              <a:t>motilitesini</a:t>
            </a:r>
            <a:r>
              <a:rPr lang="tr-TR" sz="2800" dirty="0"/>
              <a:t> artırır ve testis sağlığını destekler.</a:t>
            </a:r>
          </a:p>
          <a:p>
            <a:pPr algn="just">
              <a:buFont typeface="Arial" panose="020B0604020202020204" pitchFamily="34" charset="0"/>
              <a:buChar char="•"/>
            </a:pPr>
            <a:r>
              <a:rPr lang="tr-TR" sz="2800" dirty="0"/>
              <a:t>Kadınlarda </a:t>
            </a:r>
            <a:r>
              <a:rPr lang="tr-TR" sz="2800" dirty="0" err="1"/>
              <a:t>hormonal</a:t>
            </a:r>
            <a:r>
              <a:rPr lang="tr-TR" sz="2800" dirty="0"/>
              <a:t> dengeyi koruyarak üreme sağlığına katkı sağlar.</a:t>
            </a:r>
          </a:p>
          <a:p>
            <a:endParaRPr lang="tr-TR" dirty="0"/>
          </a:p>
        </p:txBody>
      </p:sp>
    </p:spTree>
    <p:extLst>
      <p:ext uri="{BB962C8B-B14F-4D97-AF65-F5344CB8AC3E}">
        <p14:creationId xmlns:p14="http://schemas.microsoft.com/office/powerpoint/2010/main" val="2833187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1F9515-17CA-8EF4-6905-4BE6ABDBE4EA}"/>
              </a:ext>
            </a:extLst>
          </p:cNvPr>
          <p:cNvSpPr>
            <a:spLocks noGrp="1"/>
          </p:cNvSpPr>
          <p:nvPr>
            <p:ph idx="1"/>
          </p:nvPr>
        </p:nvSpPr>
        <p:spPr>
          <a:xfrm>
            <a:off x="834887" y="795130"/>
            <a:ext cx="10217425" cy="5347253"/>
          </a:xfrm>
        </p:spPr>
        <p:txBody>
          <a:bodyPr>
            <a:normAutofit/>
          </a:bodyPr>
          <a:lstStyle/>
          <a:p>
            <a:pPr marL="0" indent="0">
              <a:buNone/>
            </a:pPr>
            <a:r>
              <a:rPr lang="tr-TR" sz="3200" b="1" dirty="0">
                <a:solidFill>
                  <a:schemeClr val="accent2">
                    <a:lumMod val="75000"/>
                  </a:schemeClr>
                </a:solidFill>
              </a:rPr>
              <a:t>Biyokimyasal Fonksiyonları</a:t>
            </a:r>
          </a:p>
          <a:p>
            <a:pPr marL="0" indent="0">
              <a:buNone/>
            </a:pPr>
            <a:endParaRPr lang="tr-TR" sz="3200" b="1" dirty="0">
              <a:solidFill>
                <a:schemeClr val="accent2">
                  <a:lumMod val="75000"/>
                </a:schemeClr>
              </a:solidFill>
            </a:endParaRPr>
          </a:p>
          <a:p>
            <a:pPr marL="0" indent="0">
              <a:buNone/>
            </a:pPr>
            <a:r>
              <a:rPr lang="tr-TR" sz="2800" b="1" dirty="0"/>
              <a:t>1. Enzimatik </a:t>
            </a:r>
            <a:r>
              <a:rPr lang="tr-TR" sz="2800" b="1" dirty="0" err="1"/>
              <a:t>Kofaktörlük</a:t>
            </a:r>
            <a:endParaRPr lang="tr-TR" sz="2800" b="1" dirty="0"/>
          </a:p>
          <a:p>
            <a:pPr marL="0" indent="0">
              <a:buNone/>
            </a:pPr>
            <a:r>
              <a:rPr lang="tr-TR" sz="2800" dirty="0"/>
              <a:t>Çinko, 300'den fazla enzimin yapısında veya aktivitesinde yer alır:</a:t>
            </a:r>
          </a:p>
          <a:p>
            <a:pPr marL="742950" lvl="1" indent="-285750">
              <a:buFont typeface="Arial" panose="020B0604020202020204" pitchFamily="34" charset="0"/>
              <a:buChar char="•"/>
            </a:pPr>
            <a:r>
              <a:rPr lang="tr-TR" sz="2800" b="1" dirty="0"/>
              <a:t>Karbonik anhidraz:</a:t>
            </a:r>
            <a:r>
              <a:rPr lang="tr-TR" sz="2800" dirty="0"/>
              <a:t> Karbondioksit taşınması ve pH dengesi.</a:t>
            </a:r>
          </a:p>
          <a:p>
            <a:pPr marL="742950" lvl="1" indent="-285750">
              <a:buFont typeface="Arial" panose="020B0604020202020204" pitchFamily="34" charset="0"/>
              <a:buChar char="•"/>
            </a:pPr>
            <a:r>
              <a:rPr lang="tr-TR" sz="2800" b="1" dirty="0"/>
              <a:t>Alkol dehidrojenaz:</a:t>
            </a:r>
            <a:r>
              <a:rPr lang="tr-TR" sz="2800" dirty="0"/>
              <a:t> Alkol metabolizması.</a:t>
            </a:r>
          </a:p>
          <a:p>
            <a:pPr marL="742950" lvl="1" indent="-285750">
              <a:buFont typeface="Arial" panose="020B0604020202020204" pitchFamily="34" charset="0"/>
              <a:buChar char="•"/>
            </a:pPr>
            <a:r>
              <a:rPr lang="tr-TR" sz="2800" b="1" dirty="0"/>
              <a:t>DNA ve RNA polimeraz:</a:t>
            </a:r>
            <a:r>
              <a:rPr lang="tr-TR" sz="2800" dirty="0"/>
              <a:t> DNA sentezi ve hücre çoğalması.</a:t>
            </a:r>
          </a:p>
          <a:p>
            <a:pPr marL="742950" lvl="1" indent="-285750">
              <a:buFont typeface="Arial" panose="020B0604020202020204" pitchFamily="34" charset="0"/>
              <a:buChar char="•"/>
            </a:pPr>
            <a:r>
              <a:rPr lang="tr-TR" sz="2800" b="1" dirty="0" err="1"/>
              <a:t>Superoksit</a:t>
            </a:r>
            <a:r>
              <a:rPr lang="tr-TR" sz="2800" b="1" dirty="0"/>
              <a:t> dismutaz (SOD):</a:t>
            </a:r>
            <a:r>
              <a:rPr lang="tr-TR" sz="2800" dirty="0"/>
              <a:t> Oksidatif strese karşı koruma.</a:t>
            </a:r>
          </a:p>
          <a:p>
            <a:endParaRPr lang="tr-TR" dirty="0"/>
          </a:p>
        </p:txBody>
      </p:sp>
    </p:spTree>
    <p:extLst>
      <p:ext uri="{BB962C8B-B14F-4D97-AF65-F5344CB8AC3E}">
        <p14:creationId xmlns:p14="http://schemas.microsoft.com/office/powerpoint/2010/main" val="33684047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35D151-FB05-991F-611A-7C094454DA5C}"/>
              </a:ext>
            </a:extLst>
          </p:cNvPr>
          <p:cNvSpPr>
            <a:spLocks noGrp="1"/>
          </p:cNvSpPr>
          <p:nvPr>
            <p:ph idx="1"/>
          </p:nvPr>
        </p:nvSpPr>
        <p:spPr>
          <a:xfrm>
            <a:off x="218661" y="198783"/>
            <a:ext cx="11973339" cy="6659217"/>
          </a:xfrm>
        </p:spPr>
        <p:txBody>
          <a:bodyPr>
            <a:normAutofit fontScale="92500"/>
          </a:bodyPr>
          <a:lstStyle/>
          <a:p>
            <a:pPr marL="0" indent="0">
              <a:buNone/>
            </a:pPr>
            <a:r>
              <a:rPr lang="tr-TR" sz="2800" b="1" dirty="0">
                <a:solidFill>
                  <a:schemeClr val="accent2">
                    <a:lumMod val="75000"/>
                  </a:schemeClr>
                </a:solidFill>
              </a:rPr>
              <a:t>Selenyumun Metabolizması</a:t>
            </a:r>
          </a:p>
          <a:p>
            <a:pPr>
              <a:buFont typeface="+mj-lt"/>
              <a:buAutoNum type="arabicPeriod"/>
            </a:pPr>
            <a:r>
              <a:rPr lang="tr-TR" sz="2800" b="1" dirty="0"/>
              <a:t>Emilim:</a:t>
            </a:r>
            <a:endParaRPr lang="tr-TR" sz="2800" dirty="0"/>
          </a:p>
          <a:p>
            <a:pPr marL="742950" lvl="1" indent="-285750">
              <a:buFont typeface="+mj-lt"/>
              <a:buAutoNum type="arabicPeriod"/>
            </a:pPr>
            <a:r>
              <a:rPr lang="tr-TR" sz="2800" dirty="0"/>
              <a:t>Selenyum ince bağırsaktan (özellikle duodenum) yüksek oranda emilir.</a:t>
            </a:r>
          </a:p>
          <a:p>
            <a:pPr marL="742950" lvl="1" indent="-285750">
              <a:buFont typeface="+mj-lt"/>
              <a:buAutoNum type="arabicPeriod"/>
            </a:pPr>
            <a:r>
              <a:rPr lang="tr-TR" sz="2800" dirty="0"/>
              <a:t>Diyetle alınan </a:t>
            </a:r>
            <a:r>
              <a:rPr lang="tr-TR" sz="2800" b="1" dirty="0" err="1"/>
              <a:t>selenometiyonin</a:t>
            </a:r>
            <a:r>
              <a:rPr lang="tr-TR" sz="2800" b="1" dirty="0"/>
              <a:t> ve </a:t>
            </a:r>
            <a:r>
              <a:rPr lang="tr-TR" sz="2800" b="1" dirty="0" err="1"/>
              <a:t>selenit</a:t>
            </a:r>
            <a:r>
              <a:rPr lang="tr-TR" sz="2800" dirty="0"/>
              <a:t> formunda emilir.</a:t>
            </a:r>
          </a:p>
          <a:p>
            <a:pPr>
              <a:buFont typeface="+mj-lt"/>
              <a:buAutoNum type="arabicPeriod"/>
            </a:pPr>
            <a:r>
              <a:rPr lang="tr-TR" sz="2800" b="1" dirty="0"/>
              <a:t>Taşınma: </a:t>
            </a:r>
            <a:r>
              <a:rPr lang="tr-TR" sz="2800" dirty="0"/>
              <a:t>Selenyum, kan dolaşımında </a:t>
            </a:r>
            <a:r>
              <a:rPr lang="tr-TR" sz="2800" b="1" dirty="0" err="1"/>
              <a:t>seleno</a:t>
            </a:r>
            <a:r>
              <a:rPr lang="tr-TR" sz="2800" b="1" dirty="0"/>
              <a:t>-albümin</a:t>
            </a:r>
            <a:r>
              <a:rPr lang="tr-TR" sz="2800" dirty="0"/>
              <a:t> gibi plazma proteinlerine bağlı taşınır.</a:t>
            </a:r>
          </a:p>
          <a:p>
            <a:pPr>
              <a:buFont typeface="+mj-lt"/>
              <a:buAutoNum type="arabicPeriod"/>
            </a:pPr>
            <a:r>
              <a:rPr lang="tr-TR" sz="2800" b="1" dirty="0"/>
              <a:t>Depolanma:</a:t>
            </a:r>
            <a:endParaRPr lang="tr-TR" sz="2800" dirty="0"/>
          </a:p>
          <a:p>
            <a:pPr marL="742950" lvl="1" indent="-285750">
              <a:buFont typeface="+mj-lt"/>
              <a:buAutoNum type="arabicPeriod"/>
            </a:pPr>
            <a:r>
              <a:rPr lang="tr-TR" sz="2800" dirty="0"/>
              <a:t>Vücutta karaciğer, böbrek, dalak ve </a:t>
            </a:r>
            <a:r>
              <a:rPr lang="tr-TR" sz="2800" dirty="0" err="1"/>
              <a:t>tiroid</a:t>
            </a:r>
            <a:r>
              <a:rPr lang="tr-TR" sz="2800" dirty="0"/>
              <a:t> bezinde depolanır.</a:t>
            </a:r>
          </a:p>
          <a:p>
            <a:pPr marL="742950" lvl="1" indent="-285750">
              <a:buFont typeface="+mj-lt"/>
              <a:buAutoNum type="arabicPeriod"/>
            </a:pPr>
            <a:r>
              <a:rPr lang="tr-TR" sz="2800" dirty="0"/>
              <a:t>Özellikle </a:t>
            </a:r>
            <a:r>
              <a:rPr lang="tr-TR" sz="2800" dirty="0" err="1"/>
              <a:t>tiroid</a:t>
            </a:r>
            <a:r>
              <a:rPr lang="tr-TR" sz="2800" dirty="0"/>
              <a:t> bezi, selenyumun en yüksek konsantrasyonda bulunduğu organdır.</a:t>
            </a:r>
          </a:p>
          <a:p>
            <a:pPr>
              <a:buFont typeface="+mj-lt"/>
              <a:buAutoNum type="arabicPeriod"/>
            </a:pPr>
            <a:r>
              <a:rPr lang="tr-TR" sz="2800" b="1" dirty="0"/>
              <a:t>Atılım:</a:t>
            </a:r>
            <a:endParaRPr lang="tr-TR" sz="2800" dirty="0"/>
          </a:p>
          <a:p>
            <a:pPr marL="742950" lvl="1" indent="-285750">
              <a:buFont typeface="+mj-lt"/>
              <a:buAutoNum type="arabicPeriod"/>
            </a:pPr>
            <a:r>
              <a:rPr lang="tr-TR" sz="2800" dirty="0"/>
              <a:t>Fazla selenyum, idrar ve dışkı yoluyla atılır.</a:t>
            </a:r>
          </a:p>
          <a:p>
            <a:pPr marL="742950" lvl="1" indent="-285750">
              <a:buFont typeface="+mj-lt"/>
              <a:buAutoNum type="arabicPeriod"/>
            </a:pPr>
            <a:r>
              <a:rPr lang="tr-TR" sz="2800" dirty="0"/>
              <a:t>Yüksek doz alımı durumunda nefes yoluyla sarımsak benzeri bir koku ile atılabilir.</a:t>
            </a:r>
          </a:p>
          <a:p>
            <a:endParaRPr lang="tr-TR" dirty="0"/>
          </a:p>
        </p:txBody>
      </p:sp>
    </p:spTree>
    <p:extLst>
      <p:ext uri="{BB962C8B-B14F-4D97-AF65-F5344CB8AC3E}">
        <p14:creationId xmlns:p14="http://schemas.microsoft.com/office/powerpoint/2010/main" val="19387393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C6ADC94-2CA4-A03C-CAD9-6CCB2BAE8E8A}"/>
              </a:ext>
            </a:extLst>
          </p:cNvPr>
          <p:cNvSpPr>
            <a:spLocks noGrp="1"/>
          </p:cNvSpPr>
          <p:nvPr>
            <p:ph idx="1"/>
          </p:nvPr>
        </p:nvSpPr>
        <p:spPr>
          <a:xfrm>
            <a:off x="755374" y="576470"/>
            <a:ext cx="10694504" cy="5824330"/>
          </a:xfrm>
        </p:spPr>
        <p:txBody>
          <a:bodyPr/>
          <a:lstStyle/>
          <a:p>
            <a:pPr marL="0" indent="0">
              <a:buNone/>
            </a:pPr>
            <a:r>
              <a:rPr lang="tr-TR" sz="3200" b="1" dirty="0">
                <a:solidFill>
                  <a:schemeClr val="accent2">
                    <a:lumMod val="75000"/>
                  </a:schemeClr>
                </a:solidFill>
              </a:rPr>
              <a:t>Kaynakları</a:t>
            </a:r>
          </a:p>
          <a:p>
            <a:pPr marL="0" indent="0">
              <a:buNone/>
            </a:pPr>
            <a:endParaRPr lang="tr-TR" sz="3200" b="1" dirty="0">
              <a:solidFill>
                <a:schemeClr val="accent2">
                  <a:lumMod val="75000"/>
                </a:schemeClr>
              </a:solidFill>
            </a:endParaRPr>
          </a:p>
          <a:p>
            <a:pPr>
              <a:buFont typeface="Arial" panose="020B0604020202020204" pitchFamily="34" charset="0"/>
              <a:buChar char="•"/>
            </a:pPr>
            <a:r>
              <a:rPr lang="tr-TR" sz="2800" b="1" dirty="0"/>
              <a:t>Hayvansal Gıdalar: </a:t>
            </a:r>
            <a:r>
              <a:rPr lang="tr-TR" sz="2800" dirty="0"/>
              <a:t>Balık (ör. somon, ton balığı), kabuklu deniz ürünleri, yumurta, tavuk, karaciğer.</a:t>
            </a:r>
          </a:p>
          <a:p>
            <a:pPr>
              <a:buFont typeface="Arial" panose="020B0604020202020204" pitchFamily="34" charset="0"/>
              <a:buChar char="•"/>
            </a:pPr>
            <a:r>
              <a:rPr lang="tr-TR" sz="2800" b="1" dirty="0"/>
              <a:t>Bitkisel Gıdalar: </a:t>
            </a:r>
            <a:r>
              <a:rPr lang="tr-TR" sz="2800" dirty="0"/>
              <a:t>Brezilya cevizi (en zengin kaynak), tam tahıllar, ay çekirdeği, mantar, sarımsak.</a:t>
            </a:r>
          </a:p>
          <a:p>
            <a:pPr marL="0" indent="0">
              <a:buNone/>
            </a:pPr>
            <a:r>
              <a:rPr lang="tr-TR" sz="2800" dirty="0"/>
              <a:t>Selenyum içeriği bitkilerde, toprağın mineral içeriğine bağlı olarak değişiklik gösterir.</a:t>
            </a:r>
          </a:p>
          <a:p>
            <a:endParaRPr lang="tr-TR" dirty="0"/>
          </a:p>
        </p:txBody>
      </p:sp>
    </p:spTree>
    <p:extLst>
      <p:ext uri="{BB962C8B-B14F-4D97-AF65-F5344CB8AC3E}">
        <p14:creationId xmlns:p14="http://schemas.microsoft.com/office/powerpoint/2010/main" val="16787740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2B911E-60B3-F44E-6115-2B42517ED7E1}"/>
              </a:ext>
            </a:extLst>
          </p:cNvPr>
          <p:cNvSpPr>
            <a:spLocks noGrp="1"/>
          </p:cNvSpPr>
          <p:nvPr>
            <p:ph idx="1"/>
          </p:nvPr>
        </p:nvSpPr>
        <p:spPr>
          <a:xfrm>
            <a:off x="675861" y="715618"/>
            <a:ext cx="10873409" cy="5024410"/>
          </a:xfrm>
        </p:spPr>
        <p:txBody>
          <a:bodyPr/>
          <a:lstStyle/>
          <a:p>
            <a:pPr marL="0" indent="0">
              <a:buNone/>
            </a:pPr>
            <a:r>
              <a:rPr lang="tr-TR" sz="2800" b="1" dirty="0"/>
              <a:t>Eksiklik Durumu</a:t>
            </a:r>
          </a:p>
          <a:p>
            <a:r>
              <a:rPr lang="tr-TR" sz="2800" dirty="0"/>
              <a:t>Selenyum eksikliği nadir görülür ancak yetersiz alım, toprakta düşük selenyum seviyeleri veya bazı hastalıklar eksikliğe yol açabilir.</a:t>
            </a:r>
          </a:p>
          <a:p>
            <a:endParaRPr lang="tr-TR" sz="2800" dirty="0"/>
          </a:p>
          <a:p>
            <a:pPr marL="0" indent="0">
              <a:buNone/>
            </a:pPr>
            <a:r>
              <a:rPr lang="tr-TR" sz="2800" b="1" dirty="0"/>
              <a:t>Nedenleri:</a:t>
            </a:r>
          </a:p>
          <a:p>
            <a:pPr>
              <a:buFont typeface="Arial" panose="020B0604020202020204" pitchFamily="34" charset="0"/>
              <a:buChar char="•"/>
            </a:pPr>
            <a:r>
              <a:rPr lang="tr-TR" sz="2800" dirty="0"/>
              <a:t>Yetersiz diyet.</a:t>
            </a:r>
          </a:p>
          <a:p>
            <a:pPr>
              <a:buFont typeface="Arial" panose="020B0604020202020204" pitchFamily="34" charset="0"/>
              <a:buChar char="•"/>
            </a:pPr>
            <a:r>
              <a:rPr lang="tr-TR" sz="2800" dirty="0" err="1"/>
              <a:t>Malabsorpsiyon</a:t>
            </a:r>
            <a:r>
              <a:rPr lang="tr-TR" sz="2800" dirty="0"/>
              <a:t> (ör. </a:t>
            </a:r>
            <a:r>
              <a:rPr lang="tr-TR" sz="2800" dirty="0" err="1"/>
              <a:t>Crohn</a:t>
            </a:r>
            <a:r>
              <a:rPr lang="tr-TR" sz="2800" dirty="0"/>
              <a:t> hastalığı, çölyak).</a:t>
            </a:r>
          </a:p>
          <a:p>
            <a:pPr>
              <a:buFont typeface="Arial" panose="020B0604020202020204" pitchFamily="34" charset="0"/>
              <a:buChar char="•"/>
            </a:pPr>
            <a:r>
              <a:rPr lang="tr-TR" sz="2800" dirty="0"/>
              <a:t>Böbrek hastalıkları.</a:t>
            </a:r>
          </a:p>
          <a:p>
            <a:endParaRPr lang="tr-TR" dirty="0"/>
          </a:p>
        </p:txBody>
      </p:sp>
    </p:spTree>
    <p:extLst>
      <p:ext uri="{BB962C8B-B14F-4D97-AF65-F5344CB8AC3E}">
        <p14:creationId xmlns:p14="http://schemas.microsoft.com/office/powerpoint/2010/main" val="518317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0A6C19-D46C-4382-0DFC-45A9E6BDB99C}"/>
              </a:ext>
            </a:extLst>
          </p:cNvPr>
          <p:cNvSpPr>
            <a:spLocks noGrp="1"/>
          </p:cNvSpPr>
          <p:nvPr>
            <p:ph idx="1"/>
          </p:nvPr>
        </p:nvSpPr>
        <p:spPr>
          <a:xfrm>
            <a:off x="636104" y="636104"/>
            <a:ext cx="10972800" cy="6082748"/>
          </a:xfrm>
        </p:spPr>
        <p:txBody>
          <a:bodyPr/>
          <a:lstStyle/>
          <a:p>
            <a:pPr marL="0" indent="0">
              <a:buNone/>
            </a:pPr>
            <a:r>
              <a:rPr lang="tr-TR" sz="2800" b="1" dirty="0">
                <a:solidFill>
                  <a:schemeClr val="tx1"/>
                </a:solidFill>
              </a:rPr>
              <a:t>Belirtiler:</a:t>
            </a:r>
          </a:p>
          <a:p>
            <a:pPr>
              <a:buFont typeface="Arial" panose="020B0604020202020204" pitchFamily="34" charset="0"/>
              <a:buChar char="•"/>
            </a:pPr>
            <a:r>
              <a:rPr lang="tr-TR" sz="2800" dirty="0"/>
              <a:t>Zayıf bağışıklık, enfeksiyonlara yatkınlık.</a:t>
            </a:r>
          </a:p>
          <a:p>
            <a:pPr>
              <a:buFont typeface="Arial" panose="020B0604020202020204" pitchFamily="34" charset="0"/>
              <a:buChar char="•"/>
            </a:pPr>
            <a:r>
              <a:rPr lang="tr-TR" sz="2800" dirty="0"/>
              <a:t>Kas güçsüzlüğü ve yorgunluk.</a:t>
            </a:r>
          </a:p>
          <a:p>
            <a:pPr>
              <a:buFont typeface="Arial" panose="020B0604020202020204" pitchFamily="34" charset="0"/>
              <a:buChar char="•"/>
            </a:pPr>
            <a:r>
              <a:rPr lang="tr-TR" sz="2800" dirty="0"/>
              <a:t>Oksidatif stres artışı.</a:t>
            </a:r>
          </a:p>
          <a:p>
            <a:pPr>
              <a:buFont typeface="Arial" panose="020B0604020202020204" pitchFamily="34" charset="0"/>
              <a:buChar char="•"/>
            </a:pPr>
            <a:r>
              <a:rPr lang="tr-TR" sz="2800" dirty="0" err="1"/>
              <a:t>Tiroid</a:t>
            </a:r>
            <a:r>
              <a:rPr lang="tr-TR" sz="2800" dirty="0"/>
              <a:t> bozuklukları (ör. </a:t>
            </a:r>
            <a:r>
              <a:rPr lang="tr-TR" sz="2800" dirty="0" err="1"/>
              <a:t>Hashimoto</a:t>
            </a:r>
            <a:r>
              <a:rPr lang="tr-TR" sz="2800" dirty="0"/>
              <a:t> tiroiditi, hipotiroidi).</a:t>
            </a:r>
          </a:p>
          <a:p>
            <a:pPr>
              <a:buFont typeface="Arial" panose="020B0604020202020204" pitchFamily="34" charset="0"/>
              <a:buChar char="•"/>
            </a:pPr>
            <a:r>
              <a:rPr lang="tr-TR" sz="2800" b="1" dirty="0" err="1"/>
              <a:t>Keshan</a:t>
            </a:r>
            <a:r>
              <a:rPr lang="tr-TR" sz="2800" b="1" dirty="0"/>
              <a:t> Hastalığı:</a:t>
            </a:r>
            <a:r>
              <a:rPr lang="tr-TR" sz="2800" dirty="0"/>
              <a:t> Kalp kası iltihabı ile karakterize, selenyum eksikliğine bağlı bir hastalık.</a:t>
            </a:r>
          </a:p>
          <a:p>
            <a:pPr>
              <a:buFont typeface="Arial" panose="020B0604020202020204" pitchFamily="34" charset="0"/>
              <a:buChar char="•"/>
            </a:pPr>
            <a:r>
              <a:rPr lang="tr-TR" sz="2800" b="1" dirty="0" err="1"/>
              <a:t>Kashin</a:t>
            </a:r>
            <a:r>
              <a:rPr lang="tr-TR" sz="2800" b="1" dirty="0"/>
              <a:t>-Beck Hastalığı:</a:t>
            </a:r>
            <a:r>
              <a:rPr lang="tr-TR" sz="2800" dirty="0"/>
              <a:t> Kemik deformasyonlarına yol açan eklem hastalığı.</a:t>
            </a:r>
          </a:p>
          <a:p>
            <a:endParaRPr lang="tr-TR" dirty="0"/>
          </a:p>
        </p:txBody>
      </p:sp>
    </p:spTree>
    <p:extLst>
      <p:ext uri="{BB962C8B-B14F-4D97-AF65-F5344CB8AC3E}">
        <p14:creationId xmlns:p14="http://schemas.microsoft.com/office/powerpoint/2010/main" val="37204890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712AF9B-7C23-ABF6-FBB4-AC57AC1EAA38}"/>
              </a:ext>
            </a:extLst>
          </p:cNvPr>
          <p:cNvSpPr>
            <a:spLocks noGrp="1"/>
          </p:cNvSpPr>
          <p:nvPr>
            <p:ph idx="1"/>
          </p:nvPr>
        </p:nvSpPr>
        <p:spPr>
          <a:xfrm>
            <a:off x="576470" y="775252"/>
            <a:ext cx="9384394" cy="4964775"/>
          </a:xfrm>
        </p:spPr>
        <p:txBody>
          <a:bodyPr>
            <a:normAutofit/>
          </a:bodyPr>
          <a:lstStyle/>
          <a:p>
            <a:pPr marL="0" indent="0">
              <a:buNone/>
            </a:pPr>
            <a:r>
              <a:rPr lang="tr-TR" sz="2800" b="1" dirty="0"/>
              <a:t>Fazlalık Durumu (</a:t>
            </a:r>
            <a:r>
              <a:rPr lang="tr-TR" sz="2800" b="1" dirty="0" err="1"/>
              <a:t>Selenyozis</a:t>
            </a:r>
            <a:r>
              <a:rPr lang="tr-TR" sz="2800" b="1" dirty="0"/>
              <a:t>)</a:t>
            </a:r>
          </a:p>
          <a:p>
            <a:r>
              <a:rPr lang="tr-TR" sz="2800" dirty="0"/>
              <a:t>Yüksek miktarda selenyum alımı toksisiteye yol açabilir.</a:t>
            </a:r>
          </a:p>
          <a:p>
            <a:r>
              <a:rPr lang="tr-TR" sz="2800" b="1" dirty="0"/>
              <a:t>Belirtiler:</a:t>
            </a:r>
          </a:p>
          <a:p>
            <a:pPr>
              <a:buFont typeface="Arial" panose="020B0604020202020204" pitchFamily="34" charset="0"/>
              <a:buChar char="•"/>
            </a:pPr>
            <a:r>
              <a:rPr lang="tr-TR" sz="2800" dirty="0"/>
              <a:t>Saç dökülmesi.</a:t>
            </a:r>
          </a:p>
          <a:p>
            <a:pPr>
              <a:buFont typeface="Arial" panose="020B0604020202020204" pitchFamily="34" charset="0"/>
              <a:buChar char="•"/>
            </a:pPr>
            <a:r>
              <a:rPr lang="tr-TR" sz="2800" dirty="0"/>
              <a:t>Tırnak kırılmaları.</a:t>
            </a:r>
          </a:p>
          <a:p>
            <a:pPr>
              <a:buFont typeface="Arial" panose="020B0604020202020204" pitchFamily="34" charset="0"/>
              <a:buChar char="•"/>
            </a:pPr>
            <a:r>
              <a:rPr lang="tr-TR" sz="2800" dirty="0"/>
              <a:t>Ağızda metalik tat, sarımsak benzeri nefes kokusu.</a:t>
            </a:r>
          </a:p>
          <a:p>
            <a:pPr>
              <a:buFont typeface="Arial" panose="020B0604020202020204" pitchFamily="34" charset="0"/>
              <a:buChar char="•"/>
            </a:pPr>
            <a:r>
              <a:rPr lang="tr-TR" sz="2800" dirty="0"/>
              <a:t>Bulantı, kusma, baş dönmesi.</a:t>
            </a:r>
          </a:p>
          <a:p>
            <a:pPr>
              <a:buFont typeface="Arial" panose="020B0604020202020204" pitchFamily="34" charset="0"/>
              <a:buChar char="•"/>
            </a:pPr>
            <a:r>
              <a:rPr lang="tr-TR" sz="2800" dirty="0"/>
              <a:t>Sinir sistemi bozuklukları.</a:t>
            </a:r>
          </a:p>
          <a:p>
            <a:endParaRPr lang="tr-TR" dirty="0"/>
          </a:p>
        </p:txBody>
      </p:sp>
    </p:spTree>
    <p:extLst>
      <p:ext uri="{BB962C8B-B14F-4D97-AF65-F5344CB8AC3E}">
        <p14:creationId xmlns:p14="http://schemas.microsoft.com/office/powerpoint/2010/main" val="30351275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B0AAFC7-7DA0-342F-734B-7AFB1CB5A32E}"/>
              </a:ext>
            </a:extLst>
          </p:cNvPr>
          <p:cNvSpPr>
            <a:spLocks noGrp="1"/>
          </p:cNvSpPr>
          <p:nvPr>
            <p:ph idx="1"/>
          </p:nvPr>
        </p:nvSpPr>
        <p:spPr>
          <a:xfrm>
            <a:off x="894522" y="516836"/>
            <a:ext cx="10813774" cy="5943600"/>
          </a:xfrm>
        </p:spPr>
        <p:txBody>
          <a:bodyPr>
            <a:normAutofit/>
          </a:bodyPr>
          <a:lstStyle/>
          <a:p>
            <a:pPr marL="0" indent="0">
              <a:buNone/>
            </a:pPr>
            <a:r>
              <a:rPr lang="tr-TR" sz="3200" b="1" dirty="0">
                <a:solidFill>
                  <a:schemeClr val="accent2">
                    <a:lumMod val="75000"/>
                  </a:schemeClr>
                </a:solidFill>
              </a:rPr>
              <a:t>Klinik Kullanımları</a:t>
            </a:r>
          </a:p>
          <a:p>
            <a:pPr marL="0" indent="0">
              <a:buNone/>
            </a:pPr>
            <a:endParaRPr lang="tr-TR" sz="3200" b="1" dirty="0">
              <a:solidFill>
                <a:schemeClr val="accent2">
                  <a:lumMod val="75000"/>
                </a:schemeClr>
              </a:solidFill>
            </a:endParaRPr>
          </a:p>
          <a:p>
            <a:pPr>
              <a:buFont typeface="+mj-lt"/>
              <a:buAutoNum type="arabicPeriod"/>
            </a:pPr>
            <a:r>
              <a:rPr lang="tr-TR" sz="2800" b="1" dirty="0" err="1"/>
              <a:t>Tiroid</a:t>
            </a:r>
            <a:r>
              <a:rPr lang="tr-TR" sz="2800" b="1" dirty="0"/>
              <a:t> Bozuklukları: </a:t>
            </a:r>
            <a:r>
              <a:rPr lang="tr-TR" sz="2800" dirty="0" err="1"/>
              <a:t>Hashimoto</a:t>
            </a:r>
            <a:r>
              <a:rPr lang="tr-TR" sz="2800" dirty="0"/>
              <a:t> tiroiditi ve </a:t>
            </a:r>
            <a:r>
              <a:rPr lang="tr-TR" sz="2800" dirty="0" err="1"/>
              <a:t>Graves</a:t>
            </a:r>
            <a:r>
              <a:rPr lang="tr-TR" sz="2800" dirty="0"/>
              <a:t> hastalığında </a:t>
            </a:r>
            <a:r>
              <a:rPr lang="tr-TR" sz="2800" dirty="0" err="1"/>
              <a:t>tiroid</a:t>
            </a:r>
            <a:r>
              <a:rPr lang="tr-TR" sz="2800" dirty="0"/>
              <a:t> fonksiyonlarını destekler.</a:t>
            </a:r>
          </a:p>
          <a:p>
            <a:pPr>
              <a:buFont typeface="+mj-lt"/>
              <a:buAutoNum type="arabicPeriod"/>
            </a:pPr>
            <a:r>
              <a:rPr lang="tr-TR" sz="2800" b="1" dirty="0"/>
              <a:t>Kanser Önleme: </a:t>
            </a:r>
            <a:r>
              <a:rPr lang="tr-TR" sz="2800" dirty="0"/>
              <a:t>Antioksidan etkisiyle hücresel hasarı azaltarak bazı kanser türlerinde (ör. prostat kanseri) koruyucu etki gösterebilir.</a:t>
            </a:r>
          </a:p>
          <a:p>
            <a:pPr>
              <a:buFont typeface="+mj-lt"/>
              <a:buAutoNum type="arabicPeriod"/>
            </a:pPr>
            <a:r>
              <a:rPr lang="tr-TR" sz="2800" b="1" dirty="0"/>
              <a:t>Kardiyovasküler Hastalıklar: </a:t>
            </a:r>
            <a:r>
              <a:rPr lang="tr-TR" sz="2800" dirty="0"/>
              <a:t>Ateroskleroz riskini azaltabilir.</a:t>
            </a:r>
          </a:p>
          <a:p>
            <a:pPr>
              <a:buFont typeface="+mj-lt"/>
              <a:buAutoNum type="arabicPeriod"/>
            </a:pPr>
            <a:r>
              <a:rPr lang="tr-TR" sz="2800" b="1" dirty="0"/>
              <a:t>Bağışıklık Güçlendirme: </a:t>
            </a:r>
            <a:r>
              <a:rPr lang="tr-TR" sz="2800" dirty="0"/>
              <a:t>Viral enfeksiyonlara karşı bağışıklık yanıtını artırır.</a:t>
            </a:r>
          </a:p>
          <a:p>
            <a:endParaRPr lang="tr-TR" dirty="0"/>
          </a:p>
        </p:txBody>
      </p:sp>
    </p:spTree>
    <p:extLst>
      <p:ext uri="{BB962C8B-B14F-4D97-AF65-F5344CB8AC3E}">
        <p14:creationId xmlns:p14="http://schemas.microsoft.com/office/powerpoint/2010/main" val="588920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7C27C34-E39D-59F0-3904-F5851C700E48}"/>
              </a:ext>
            </a:extLst>
          </p:cNvPr>
          <p:cNvSpPr>
            <a:spLocks noGrp="1"/>
          </p:cNvSpPr>
          <p:nvPr>
            <p:ph idx="1"/>
          </p:nvPr>
        </p:nvSpPr>
        <p:spPr>
          <a:xfrm>
            <a:off x="616226" y="715618"/>
            <a:ext cx="11092070" cy="5665304"/>
          </a:xfrm>
        </p:spPr>
        <p:txBody>
          <a:bodyPr>
            <a:normAutofit/>
          </a:bodyPr>
          <a:lstStyle/>
          <a:p>
            <a:pPr marL="0" indent="0">
              <a:buNone/>
            </a:pPr>
            <a:r>
              <a:rPr lang="tr-TR" sz="3200" b="1" dirty="0">
                <a:solidFill>
                  <a:schemeClr val="accent2">
                    <a:lumMod val="75000"/>
                  </a:schemeClr>
                </a:solidFill>
              </a:rPr>
              <a:t>Moleküler Mekanizmalar</a:t>
            </a:r>
          </a:p>
          <a:p>
            <a:pPr>
              <a:buFont typeface="+mj-lt"/>
              <a:buAutoNum type="arabicPeriod"/>
            </a:pPr>
            <a:r>
              <a:rPr lang="tr-TR" sz="2800" b="1" dirty="0" err="1"/>
              <a:t>Selenosistein</a:t>
            </a:r>
            <a:r>
              <a:rPr lang="tr-TR" sz="2800" b="1" dirty="0"/>
              <a:t> ve Enzim Aktivitesi:</a:t>
            </a:r>
            <a:endParaRPr lang="tr-TR" sz="2800" dirty="0"/>
          </a:p>
          <a:p>
            <a:pPr marL="914400" lvl="1" indent="-457200"/>
            <a:r>
              <a:rPr lang="tr-TR" sz="2800" dirty="0"/>
              <a:t>Selenyum, enzimlerde "21. amino asit" olarak bilinen </a:t>
            </a:r>
            <a:r>
              <a:rPr lang="tr-TR" sz="2800" dirty="0" err="1"/>
              <a:t>selenosistein</a:t>
            </a:r>
            <a:r>
              <a:rPr lang="tr-TR" sz="2800" dirty="0"/>
              <a:t> formunda bulunur.</a:t>
            </a:r>
          </a:p>
          <a:p>
            <a:pPr marL="914400" lvl="1" indent="-457200"/>
            <a:r>
              <a:rPr lang="tr-TR" sz="2800" dirty="0"/>
              <a:t>Glutatyon peroksidaz ve </a:t>
            </a:r>
            <a:r>
              <a:rPr lang="tr-TR" sz="2800" dirty="0" err="1"/>
              <a:t>tioredoksin</a:t>
            </a:r>
            <a:r>
              <a:rPr lang="tr-TR" sz="2800" dirty="0"/>
              <a:t> redüktaz gibi enzimlerde aktif bölgede yer alır.</a:t>
            </a:r>
          </a:p>
          <a:p>
            <a:pPr>
              <a:buFont typeface="+mj-lt"/>
              <a:buAutoNum type="arabicPeriod"/>
            </a:pPr>
            <a:r>
              <a:rPr lang="tr-TR" sz="2800" b="1" dirty="0"/>
              <a:t>Reaktif Oksijen Türlerinin (ROS) Nötralizasyonu: </a:t>
            </a:r>
            <a:r>
              <a:rPr lang="tr-TR" sz="2800" dirty="0"/>
              <a:t>Selenyum, hidrojen peroksit ve lipid peroksitlerin zararsız hale getirilmesini sağlar.</a:t>
            </a:r>
          </a:p>
          <a:p>
            <a:pPr>
              <a:buFont typeface="+mj-lt"/>
              <a:buAutoNum type="arabicPeriod"/>
            </a:pPr>
            <a:r>
              <a:rPr lang="tr-TR" sz="2800" b="1" dirty="0" err="1"/>
              <a:t>Tiroid</a:t>
            </a:r>
            <a:r>
              <a:rPr lang="tr-TR" sz="2800" b="1" dirty="0"/>
              <a:t> Hormon Dönüşümü: </a:t>
            </a:r>
            <a:r>
              <a:rPr lang="tr-TR" sz="2800" dirty="0"/>
              <a:t>T4’ün T3’e dönüşümünü katalize eden </a:t>
            </a:r>
            <a:r>
              <a:rPr lang="tr-TR" sz="2800" dirty="0" err="1"/>
              <a:t>deiyodinaz</a:t>
            </a:r>
            <a:r>
              <a:rPr lang="tr-TR" sz="2800" dirty="0"/>
              <a:t> enziminde bulunur.</a:t>
            </a:r>
          </a:p>
          <a:p>
            <a:endParaRPr lang="tr-TR" dirty="0"/>
          </a:p>
        </p:txBody>
      </p:sp>
    </p:spTree>
    <p:extLst>
      <p:ext uri="{BB962C8B-B14F-4D97-AF65-F5344CB8AC3E}">
        <p14:creationId xmlns:p14="http://schemas.microsoft.com/office/powerpoint/2010/main" val="42555552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CC678-2D6B-461D-D4FE-6135B349B3EA}"/>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6A8576EB-ED32-35D8-295B-4E1DC8BA0B60}"/>
              </a:ext>
            </a:extLst>
          </p:cNvPr>
          <p:cNvSpPr>
            <a:spLocks noGrp="1"/>
          </p:cNvSpPr>
          <p:nvPr>
            <p:ph type="title"/>
          </p:nvPr>
        </p:nvSpPr>
        <p:spPr>
          <a:xfrm>
            <a:off x="2231136" y="516835"/>
            <a:ext cx="7729728" cy="1188720"/>
          </a:xfrm>
        </p:spPr>
        <p:txBody>
          <a:bodyPr/>
          <a:lstStyle/>
          <a:p>
            <a:r>
              <a:rPr lang="tr-TR" dirty="0"/>
              <a:t>3. Proteinler ve Amino Asitler</a:t>
            </a:r>
          </a:p>
        </p:txBody>
      </p:sp>
      <p:sp>
        <p:nvSpPr>
          <p:cNvPr id="3" name="İçerik Yer Tutucusu 2">
            <a:extLst>
              <a:ext uri="{FF2B5EF4-FFF2-40B4-BE49-F238E27FC236}">
                <a16:creationId xmlns:a16="http://schemas.microsoft.com/office/drawing/2014/main" id="{38EAD54B-25C9-A8BE-9233-BC1703D76B52}"/>
              </a:ext>
            </a:extLst>
          </p:cNvPr>
          <p:cNvSpPr>
            <a:spLocks noGrp="1"/>
          </p:cNvSpPr>
          <p:nvPr>
            <p:ph idx="1"/>
          </p:nvPr>
        </p:nvSpPr>
        <p:spPr>
          <a:xfrm>
            <a:off x="536713" y="1928191"/>
            <a:ext cx="11231217" cy="4572000"/>
          </a:xfrm>
        </p:spPr>
        <p:txBody>
          <a:bodyPr>
            <a:normAutofit/>
          </a:bodyPr>
          <a:lstStyle/>
          <a:p>
            <a:pPr marL="0" indent="0">
              <a:buNone/>
            </a:pPr>
            <a:r>
              <a:rPr lang="tr-TR" sz="2800" b="1" dirty="0"/>
              <a:t>Görevleri: </a:t>
            </a:r>
            <a:r>
              <a:rPr lang="tr-TR" sz="2800" dirty="0"/>
              <a:t>Antikorlar ve bağışıklık hücreleri protein yapısında olduğundan bağışıklık sisteminde kritik rol oynar.</a:t>
            </a:r>
          </a:p>
          <a:p>
            <a:pPr marL="0" indent="0">
              <a:buNone/>
            </a:pPr>
            <a:r>
              <a:rPr lang="tr-TR" sz="2800" b="1" dirty="0"/>
              <a:t>Kaynakları:</a:t>
            </a:r>
            <a:endParaRPr lang="tr-TR" sz="2800" dirty="0"/>
          </a:p>
          <a:p>
            <a:pPr marL="742950" lvl="1" indent="-285750">
              <a:buFont typeface="Arial" panose="020B0604020202020204" pitchFamily="34" charset="0"/>
              <a:buChar char="•"/>
            </a:pPr>
            <a:r>
              <a:rPr lang="tr-TR" sz="2800" dirty="0"/>
              <a:t>Tavuk, balık, yumurta, süt, baklagiller.</a:t>
            </a:r>
          </a:p>
          <a:p>
            <a:pPr marL="0" indent="0">
              <a:buNone/>
            </a:pPr>
            <a:r>
              <a:rPr lang="tr-TR" sz="2800" b="1" dirty="0"/>
              <a:t>Amino Asitler:</a:t>
            </a:r>
            <a:endParaRPr lang="tr-TR" sz="2800" dirty="0"/>
          </a:p>
          <a:p>
            <a:pPr marL="742950" lvl="1" indent="-285750">
              <a:buFont typeface="Arial" panose="020B0604020202020204" pitchFamily="34" charset="0"/>
              <a:buChar char="•"/>
            </a:pPr>
            <a:r>
              <a:rPr lang="tr-TR" sz="2800" dirty="0"/>
              <a:t>Glutamin: Bağışıklık hücrelerinin enerji kaynağı.</a:t>
            </a:r>
          </a:p>
          <a:p>
            <a:pPr marL="742950" lvl="1" indent="-285750">
              <a:buFont typeface="Arial" panose="020B0604020202020204" pitchFamily="34" charset="0"/>
              <a:buChar char="•"/>
            </a:pPr>
            <a:r>
              <a:rPr lang="tr-TR" sz="2800" dirty="0" err="1"/>
              <a:t>Arjinin</a:t>
            </a:r>
            <a:r>
              <a:rPr lang="tr-TR" sz="2800" dirty="0"/>
              <a:t>: Yaraların iyileşmesini hızlandırır, bağışıklığı destekler.</a:t>
            </a:r>
          </a:p>
          <a:p>
            <a:endParaRPr lang="tr-TR" dirty="0"/>
          </a:p>
        </p:txBody>
      </p:sp>
    </p:spTree>
    <p:extLst>
      <p:ext uri="{BB962C8B-B14F-4D97-AF65-F5344CB8AC3E}">
        <p14:creationId xmlns:p14="http://schemas.microsoft.com/office/powerpoint/2010/main" val="37051091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978F79-B74E-C3FE-4A27-8FFA42248120}"/>
              </a:ext>
            </a:extLst>
          </p:cNvPr>
          <p:cNvSpPr>
            <a:spLocks noGrp="1"/>
          </p:cNvSpPr>
          <p:nvPr>
            <p:ph type="title"/>
          </p:nvPr>
        </p:nvSpPr>
        <p:spPr/>
        <p:txBody>
          <a:bodyPr/>
          <a:lstStyle/>
          <a:p>
            <a:r>
              <a:rPr lang="tr-TR" dirty="0"/>
              <a:t>4. Esansiyel Yağ Asitleri</a:t>
            </a:r>
          </a:p>
        </p:txBody>
      </p:sp>
      <p:sp>
        <p:nvSpPr>
          <p:cNvPr id="3" name="İçerik Yer Tutucusu 2">
            <a:extLst>
              <a:ext uri="{FF2B5EF4-FFF2-40B4-BE49-F238E27FC236}">
                <a16:creationId xmlns:a16="http://schemas.microsoft.com/office/drawing/2014/main" id="{8C8CE559-B1CD-D6EB-801B-123A9B530524}"/>
              </a:ext>
            </a:extLst>
          </p:cNvPr>
          <p:cNvSpPr>
            <a:spLocks noGrp="1"/>
          </p:cNvSpPr>
          <p:nvPr>
            <p:ph idx="1"/>
          </p:nvPr>
        </p:nvSpPr>
        <p:spPr>
          <a:xfrm>
            <a:off x="735496" y="2638044"/>
            <a:ext cx="10992678" cy="3663365"/>
          </a:xfrm>
        </p:spPr>
        <p:txBody>
          <a:bodyPr>
            <a:normAutofit/>
          </a:bodyPr>
          <a:lstStyle/>
          <a:p>
            <a:pPr marL="0" indent="0" algn="just">
              <a:buNone/>
            </a:pPr>
            <a:r>
              <a:rPr lang="tr-TR" sz="2800" b="1" dirty="0"/>
              <a:t>Görevleri: </a:t>
            </a:r>
            <a:r>
              <a:rPr lang="tr-TR" sz="2800" dirty="0"/>
              <a:t>Omega-3 yağ asitleri (EPA ve DHA), inflamasyonu azaltarak bağışıklık sistemini destekler.</a:t>
            </a:r>
          </a:p>
          <a:p>
            <a:pPr marL="0" indent="0" algn="just">
              <a:buNone/>
            </a:pPr>
            <a:r>
              <a:rPr lang="tr-TR" sz="2800" b="1" dirty="0"/>
              <a:t>Kaynakları:</a:t>
            </a:r>
            <a:endParaRPr lang="tr-TR" sz="2800" dirty="0"/>
          </a:p>
          <a:p>
            <a:pPr marL="742950" lvl="1" indent="-285750" algn="just">
              <a:buFont typeface="Arial" panose="020B0604020202020204" pitchFamily="34" charset="0"/>
              <a:buChar char="•"/>
            </a:pPr>
            <a:r>
              <a:rPr lang="tr-TR" sz="2800" dirty="0"/>
              <a:t>Balık yağı, ceviz, keten tohumu, </a:t>
            </a:r>
            <a:r>
              <a:rPr lang="tr-TR" sz="2800" dirty="0" err="1"/>
              <a:t>chia</a:t>
            </a:r>
            <a:r>
              <a:rPr lang="tr-TR" sz="2800" dirty="0"/>
              <a:t> tohumu.</a:t>
            </a:r>
          </a:p>
          <a:p>
            <a:pPr algn="just">
              <a:buFont typeface="Arial" panose="020B0604020202020204" pitchFamily="34" charset="0"/>
              <a:buChar char="•"/>
            </a:pPr>
            <a:r>
              <a:rPr lang="tr-TR" sz="2800" b="1" dirty="0"/>
              <a:t>Eksiklik Durumunda:</a:t>
            </a:r>
            <a:r>
              <a:rPr lang="tr-TR" sz="2800" dirty="0"/>
              <a:t> İltihaplanma ve bağışıklık yanıtında dengesizlik.</a:t>
            </a:r>
          </a:p>
          <a:p>
            <a:endParaRPr lang="tr-TR" dirty="0"/>
          </a:p>
        </p:txBody>
      </p:sp>
    </p:spTree>
    <p:extLst>
      <p:ext uri="{BB962C8B-B14F-4D97-AF65-F5344CB8AC3E}">
        <p14:creationId xmlns:p14="http://schemas.microsoft.com/office/powerpoint/2010/main" val="22922387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59862E-BC21-4E69-8083-5FE893E087D3}"/>
              </a:ext>
            </a:extLst>
          </p:cNvPr>
          <p:cNvSpPr>
            <a:spLocks noGrp="1"/>
          </p:cNvSpPr>
          <p:nvPr>
            <p:ph type="title"/>
          </p:nvPr>
        </p:nvSpPr>
        <p:spPr>
          <a:xfrm>
            <a:off x="2231136" y="516834"/>
            <a:ext cx="7729728" cy="861325"/>
          </a:xfrm>
        </p:spPr>
        <p:txBody>
          <a:bodyPr>
            <a:normAutofit fontScale="90000"/>
          </a:bodyPr>
          <a:lstStyle/>
          <a:p>
            <a:r>
              <a:rPr lang="tr-TR" b="1" dirty="0"/>
              <a:t>5. Probiyotikler ve Prebiyotikler</a:t>
            </a:r>
            <a:br>
              <a:rPr lang="tr-TR" b="1" dirty="0"/>
            </a:br>
            <a:endParaRPr lang="tr-TR" dirty="0"/>
          </a:p>
        </p:txBody>
      </p:sp>
      <p:sp>
        <p:nvSpPr>
          <p:cNvPr id="3" name="İçerik Yer Tutucusu 2">
            <a:extLst>
              <a:ext uri="{FF2B5EF4-FFF2-40B4-BE49-F238E27FC236}">
                <a16:creationId xmlns:a16="http://schemas.microsoft.com/office/drawing/2014/main" id="{B0FE069D-2CCF-D4AC-12F5-3BDA15A51475}"/>
              </a:ext>
            </a:extLst>
          </p:cNvPr>
          <p:cNvSpPr>
            <a:spLocks noGrp="1"/>
          </p:cNvSpPr>
          <p:nvPr>
            <p:ph idx="1"/>
          </p:nvPr>
        </p:nvSpPr>
        <p:spPr>
          <a:xfrm>
            <a:off x="974035" y="1709530"/>
            <a:ext cx="10316817" cy="4030497"/>
          </a:xfrm>
        </p:spPr>
        <p:txBody>
          <a:bodyPr/>
          <a:lstStyle/>
          <a:p>
            <a:pPr marL="0" indent="0">
              <a:buNone/>
            </a:pPr>
            <a:r>
              <a:rPr lang="tr-TR" sz="2800" b="1" dirty="0"/>
              <a:t>Probiyotikler:</a:t>
            </a:r>
            <a:endParaRPr lang="tr-TR" sz="2800" dirty="0"/>
          </a:p>
          <a:p>
            <a:pPr marL="742950" lvl="1" indent="-285750">
              <a:buFont typeface="Arial" panose="020B0604020202020204" pitchFamily="34" charset="0"/>
              <a:buChar char="•"/>
            </a:pPr>
            <a:r>
              <a:rPr lang="tr-TR" sz="2800" dirty="0"/>
              <a:t>Bağırsak mikrobiyotasını düzenler, bağışıklık sistemini destekler.</a:t>
            </a:r>
          </a:p>
          <a:p>
            <a:pPr marL="742950" lvl="1" indent="-285750">
              <a:buFont typeface="Arial" panose="020B0604020202020204" pitchFamily="34" charset="0"/>
              <a:buChar char="•"/>
            </a:pPr>
            <a:r>
              <a:rPr lang="tr-TR" sz="2800" dirty="0"/>
              <a:t>Kaynaklar: Yoğurt, kefir, fermente gıdalar.</a:t>
            </a:r>
          </a:p>
          <a:p>
            <a:pPr marL="0" indent="0">
              <a:buNone/>
            </a:pPr>
            <a:r>
              <a:rPr lang="tr-TR" sz="2800" b="1" dirty="0"/>
              <a:t>Prebiyotikler:</a:t>
            </a:r>
            <a:endParaRPr lang="tr-TR" sz="2800" dirty="0"/>
          </a:p>
          <a:p>
            <a:pPr marL="742950" lvl="1" indent="-285750">
              <a:buFont typeface="Arial" panose="020B0604020202020204" pitchFamily="34" charset="0"/>
              <a:buChar char="•"/>
            </a:pPr>
            <a:r>
              <a:rPr lang="tr-TR" sz="2800" dirty="0"/>
              <a:t>Probiyotiklerin gelişimini destekler.</a:t>
            </a:r>
          </a:p>
          <a:p>
            <a:pPr marL="742950" lvl="1" indent="-285750">
              <a:buFont typeface="Arial" panose="020B0604020202020204" pitchFamily="34" charset="0"/>
              <a:buChar char="•"/>
            </a:pPr>
            <a:r>
              <a:rPr lang="tr-TR" sz="2800" dirty="0"/>
              <a:t>Kaynaklar: Sarımsak, soğan, muz, tam tahıllar.</a:t>
            </a:r>
          </a:p>
          <a:p>
            <a:endParaRPr lang="tr-TR" dirty="0"/>
          </a:p>
        </p:txBody>
      </p:sp>
    </p:spTree>
    <p:extLst>
      <p:ext uri="{BB962C8B-B14F-4D97-AF65-F5344CB8AC3E}">
        <p14:creationId xmlns:p14="http://schemas.microsoft.com/office/powerpoint/2010/main" val="43267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F2E3945-A8EC-6DAA-4B80-514A86238EA9}"/>
              </a:ext>
            </a:extLst>
          </p:cNvPr>
          <p:cNvSpPr>
            <a:spLocks noGrp="1"/>
          </p:cNvSpPr>
          <p:nvPr>
            <p:ph idx="1"/>
          </p:nvPr>
        </p:nvSpPr>
        <p:spPr>
          <a:xfrm>
            <a:off x="198783" y="238539"/>
            <a:ext cx="11708295" cy="6460435"/>
          </a:xfrm>
        </p:spPr>
        <p:txBody>
          <a:bodyPr>
            <a:normAutofit/>
          </a:bodyPr>
          <a:lstStyle/>
          <a:p>
            <a:pPr marL="0" indent="0">
              <a:buNone/>
            </a:pPr>
            <a:r>
              <a:rPr lang="tr-TR" sz="2400" b="1" dirty="0"/>
              <a:t>2. Protein ve DNA Sentezi</a:t>
            </a:r>
          </a:p>
          <a:p>
            <a:pPr>
              <a:buFont typeface="Arial" panose="020B0604020202020204" pitchFamily="34" charset="0"/>
              <a:buChar char="•"/>
            </a:pPr>
            <a:r>
              <a:rPr lang="tr-TR" sz="2400" dirty="0"/>
              <a:t>Hücresel büyüme ve bölünme için gereklidir.</a:t>
            </a:r>
          </a:p>
          <a:p>
            <a:pPr>
              <a:buFont typeface="Arial" panose="020B0604020202020204" pitchFamily="34" charset="0"/>
              <a:buChar char="•"/>
            </a:pPr>
            <a:r>
              <a:rPr lang="tr-TR" sz="2400" b="1" dirty="0"/>
              <a:t>DNA polimeraz</a:t>
            </a:r>
            <a:r>
              <a:rPr lang="tr-TR" sz="2400" dirty="0"/>
              <a:t> ve </a:t>
            </a:r>
            <a:r>
              <a:rPr lang="tr-TR" sz="2400" b="1" dirty="0"/>
              <a:t>RNA polimeraz</a:t>
            </a:r>
            <a:r>
              <a:rPr lang="tr-TR" sz="2400" dirty="0"/>
              <a:t> enzimlerinin aktivitesi için çinko zorunludur.</a:t>
            </a:r>
          </a:p>
          <a:p>
            <a:pPr>
              <a:buFont typeface="Arial" panose="020B0604020202020204" pitchFamily="34" charset="0"/>
              <a:buChar char="•"/>
            </a:pPr>
            <a:r>
              <a:rPr lang="tr-TR" sz="2400" dirty="0"/>
              <a:t>Hücrelerin proliferasyonu ve farklılaşması süreçlerinde kritik bir mineraldir.</a:t>
            </a:r>
          </a:p>
          <a:p>
            <a:pPr marL="0" indent="0">
              <a:buNone/>
            </a:pPr>
            <a:r>
              <a:rPr lang="tr-TR" sz="2400" b="1" dirty="0"/>
              <a:t>3. Bağışıklık Sistemi</a:t>
            </a:r>
          </a:p>
          <a:p>
            <a:pPr>
              <a:buFont typeface="Arial" panose="020B0604020202020204" pitchFamily="34" charset="0"/>
              <a:buChar char="•"/>
            </a:pPr>
            <a:r>
              <a:rPr lang="tr-TR" sz="2400" dirty="0"/>
              <a:t>Çinko, bağışıklık hücrelerinin (ör. T hücreleri) işlevini düzenler.</a:t>
            </a:r>
          </a:p>
          <a:p>
            <a:pPr>
              <a:buFont typeface="Arial" panose="020B0604020202020204" pitchFamily="34" charset="0"/>
              <a:buChar char="•"/>
            </a:pPr>
            <a:r>
              <a:rPr lang="tr-TR" sz="2400" dirty="0"/>
              <a:t>İnflamasyonun kontrolünde ve enfeksiyonlarla mücadelede rol oynar.</a:t>
            </a:r>
          </a:p>
          <a:p>
            <a:pPr>
              <a:buFont typeface="Arial" panose="020B0604020202020204" pitchFamily="34" charset="0"/>
              <a:buChar char="•"/>
            </a:pPr>
            <a:r>
              <a:rPr lang="tr-TR" sz="2400" b="1" dirty="0"/>
              <a:t>Çinko eksikliği:</a:t>
            </a:r>
            <a:r>
              <a:rPr lang="tr-TR" sz="2400" dirty="0"/>
              <a:t> Bağışıklık sistemi zayıflığına ve enfeksiyon riskinde artışa neden olabilir.</a:t>
            </a:r>
          </a:p>
          <a:p>
            <a:pPr marL="0" indent="0">
              <a:buNone/>
            </a:pPr>
            <a:r>
              <a:rPr lang="tr-TR" sz="2400" b="1" dirty="0"/>
              <a:t>4. Antioksidan Aktivite</a:t>
            </a:r>
          </a:p>
          <a:p>
            <a:pPr>
              <a:buFont typeface="Arial" panose="020B0604020202020204" pitchFamily="34" charset="0"/>
              <a:buChar char="•"/>
            </a:pPr>
            <a:r>
              <a:rPr lang="tr-TR" sz="2400" b="1" dirty="0" err="1"/>
              <a:t>Superoksit</a:t>
            </a:r>
            <a:r>
              <a:rPr lang="tr-TR" sz="2400" b="1" dirty="0"/>
              <a:t> dismutaz (SOD):</a:t>
            </a:r>
            <a:endParaRPr lang="tr-TR" sz="2400" dirty="0"/>
          </a:p>
          <a:p>
            <a:pPr marL="742950" lvl="1" indent="-285750">
              <a:buFont typeface="Arial" panose="020B0604020202020204" pitchFamily="34" charset="0"/>
              <a:buChar char="•"/>
            </a:pPr>
            <a:r>
              <a:rPr lang="tr-TR" sz="2400" dirty="0"/>
              <a:t>Çinko, SOD enziminin bir bileşenidir.</a:t>
            </a:r>
          </a:p>
          <a:p>
            <a:pPr marL="742950" lvl="1" indent="-285750">
              <a:buFont typeface="Arial" panose="020B0604020202020204" pitchFamily="34" charset="0"/>
              <a:buChar char="•"/>
            </a:pPr>
            <a:r>
              <a:rPr lang="tr-TR" sz="2400" dirty="0"/>
              <a:t>Serbest radikalleri nötralize ederek oksidatif stresin azaltılmasında rol oynar.</a:t>
            </a:r>
          </a:p>
          <a:p>
            <a:pPr marL="0" indent="0">
              <a:buNone/>
            </a:pPr>
            <a:endParaRPr lang="tr-TR" dirty="0"/>
          </a:p>
          <a:p>
            <a:endParaRPr lang="tr-TR" dirty="0"/>
          </a:p>
        </p:txBody>
      </p:sp>
    </p:spTree>
    <p:extLst>
      <p:ext uri="{BB962C8B-B14F-4D97-AF65-F5344CB8AC3E}">
        <p14:creationId xmlns:p14="http://schemas.microsoft.com/office/powerpoint/2010/main" val="25115405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F1CFAC-4E1E-6B55-9AB6-F23BF43A4610}"/>
              </a:ext>
            </a:extLst>
          </p:cNvPr>
          <p:cNvSpPr>
            <a:spLocks noGrp="1"/>
          </p:cNvSpPr>
          <p:nvPr>
            <p:ph type="title"/>
          </p:nvPr>
        </p:nvSpPr>
        <p:spPr>
          <a:xfrm>
            <a:off x="2337152" y="587005"/>
            <a:ext cx="7729728" cy="764717"/>
          </a:xfrm>
        </p:spPr>
        <p:txBody>
          <a:bodyPr>
            <a:normAutofit fontScale="90000"/>
          </a:bodyPr>
          <a:lstStyle/>
          <a:p>
            <a:br>
              <a:rPr lang="tr-TR" b="1" dirty="0"/>
            </a:br>
            <a:r>
              <a:rPr lang="tr-TR" b="1" dirty="0"/>
              <a:t>6. Antioksidanlar</a:t>
            </a:r>
            <a:br>
              <a:rPr lang="tr-TR" b="1" dirty="0"/>
            </a:br>
            <a:endParaRPr lang="tr-TR" dirty="0"/>
          </a:p>
        </p:txBody>
      </p:sp>
      <p:sp>
        <p:nvSpPr>
          <p:cNvPr id="3" name="İçerik Yer Tutucusu 2">
            <a:extLst>
              <a:ext uri="{FF2B5EF4-FFF2-40B4-BE49-F238E27FC236}">
                <a16:creationId xmlns:a16="http://schemas.microsoft.com/office/drawing/2014/main" id="{485911D4-D216-47A3-5299-8F8B5732D8D3}"/>
              </a:ext>
            </a:extLst>
          </p:cNvPr>
          <p:cNvSpPr>
            <a:spLocks noGrp="1"/>
          </p:cNvSpPr>
          <p:nvPr>
            <p:ph idx="1"/>
          </p:nvPr>
        </p:nvSpPr>
        <p:spPr>
          <a:xfrm>
            <a:off x="583095" y="1977290"/>
            <a:ext cx="11608905" cy="4293705"/>
          </a:xfrm>
        </p:spPr>
        <p:txBody>
          <a:bodyPr>
            <a:normAutofit/>
          </a:bodyPr>
          <a:lstStyle/>
          <a:p>
            <a:pPr>
              <a:buFont typeface="Arial" panose="020B0604020202020204" pitchFamily="34" charset="0"/>
              <a:buChar char="•"/>
            </a:pPr>
            <a:r>
              <a:rPr lang="tr-TR" sz="2800" dirty="0"/>
              <a:t>Serbest radikalleri nötralize ederek hücre hasarını önler.</a:t>
            </a:r>
          </a:p>
          <a:p>
            <a:pPr marL="0" indent="0">
              <a:buNone/>
            </a:pPr>
            <a:r>
              <a:rPr lang="tr-TR" sz="2800" b="1" dirty="0"/>
              <a:t>Kaynakları:</a:t>
            </a:r>
            <a:endParaRPr lang="tr-TR" sz="2800" dirty="0"/>
          </a:p>
          <a:p>
            <a:pPr marL="742950" lvl="1" indent="-285750">
              <a:buFont typeface="Arial" panose="020B0604020202020204" pitchFamily="34" charset="0"/>
              <a:buChar char="•"/>
            </a:pPr>
            <a:r>
              <a:rPr lang="tr-TR" sz="2800" dirty="0"/>
              <a:t>Meyve ve sebzeler (ör. yaban mersini, nar, üzüm), yeşil çay.</a:t>
            </a:r>
          </a:p>
          <a:p>
            <a:pPr marL="742950" lvl="1" indent="-285750">
              <a:buFont typeface="Arial" panose="020B0604020202020204" pitchFamily="34" charset="0"/>
              <a:buChar char="•"/>
            </a:pPr>
            <a:endParaRPr lang="tr-TR" sz="2800" dirty="0"/>
          </a:p>
          <a:p>
            <a:pPr marL="0" indent="0">
              <a:buNone/>
            </a:pPr>
            <a:r>
              <a:rPr lang="tr-TR" sz="2800" dirty="0"/>
              <a:t>Bağışıklık sistemi, dengeli bir diyet ve yeterli </a:t>
            </a:r>
            <a:r>
              <a:rPr lang="tr-TR" sz="2800" dirty="0" err="1"/>
              <a:t>mikronütrient</a:t>
            </a:r>
            <a:r>
              <a:rPr lang="tr-TR" sz="2800" dirty="0"/>
              <a:t> alımı ile güçlü kalır. Yetersiz beslenme, bağışıklık sisteminin zayıflamasına ve enfeksiyonlara karşı savunmasız hale gelmesine neden olabilir. Sağlıklı bir bağışıklık için vitaminler, mineraller, proteinler ve yağ asitlerinden zengin bir diyet gereklidir.</a:t>
            </a:r>
          </a:p>
          <a:p>
            <a:pPr marL="0" indent="0">
              <a:buNone/>
            </a:pPr>
            <a:endParaRPr lang="tr-TR" sz="3200" dirty="0"/>
          </a:p>
          <a:p>
            <a:pPr marL="742950" lvl="1" indent="-285750">
              <a:buFont typeface="Arial" panose="020B0604020202020204" pitchFamily="34" charset="0"/>
              <a:buChar char="•"/>
            </a:pPr>
            <a:endParaRPr lang="tr-TR" sz="2800" dirty="0"/>
          </a:p>
          <a:p>
            <a:endParaRPr lang="tr-TR" dirty="0"/>
          </a:p>
        </p:txBody>
      </p:sp>
    </p:spTree>
    <p:extLst>
      <p:ext uri="{BB962C8B-B14F-4D97-AF65-F5344CB8AC3E}">
        <p14:creationId xmlns:p14="http://schemas.microsoft.com/office/powerpoint/2010/main" val="39884402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B8BC69-C151-AB19-4034-7A2EF1581D63}"/>
              </a:ext>
            </a:extLst>
          </p:cNvPr>
          <p:cNvSpPr>
            <a:spLocks noGrp="1"/>
          </p:cNvSpPr>
          <p:nvPr>
            <p:ph type="title"/>
          </p:nvPr>
        </p:nvSpPr>
        <p:spPr/>
        <p:txBody>
          <a:bodyPr/>
          <a:lstStyle/>
          <a:p>
            <a:r>
              <a:rPr lang="tr-TR" dirty="0"/>
              <a:t>referanslar</a:t>
            </a:r>
          </a:p>
        </p:txBody>
      </p:sp>
      <p:sp>
        <p:nvSpPr>
          <p:cNvPr id="3" name="İçerik Yer Tutucusu 2">
            <a:extLst>
              <a:ext uri="{FF2B5EF4-FFF2-40B4-BE49-F238E27FC236}">
                <a16:creationId xmlns:a16="http://schemas.microsoft.com/office/drawing/2014/main" id="{C27F042D-8F93-6EFB-C98A-ECE28B4D0CB1}"/>
              </a:ext>
            </a:extLst>
          </p:cNvPr>
          <p:cNvSpPr>
            <a:spLocks noGrp="1"/>
          </p:cNvSpPr>
          <p:nvPr>
            <p:ph idx="1"/>
          </p:nvPr>
        </p:nvSpPr>
        <p:spPr/>
        <p:txBody>
          <a:bodyPr/>
          <a:lstStyle/>
          <a:p>
            <a:r>
              <a:rPr lang="tr-TR" b="0" i="0" dirty="0" err="1">
                <a:effectLst/>
                <a:latin typeface="Arial" panose="020B0604020202020204" pitchFamily="34" charset="0"/>
              </a:rPr>
              <a:t>Hall</a:t>
            </a:r>
            <a:r>
              <a:rPr lang="tr-TR" b="0" i="0" dirty="0">
                <a:effectLst/>
                <a:latin typeface="Arial" panose="020B0604020202020204" pitchFamily="34" charset="0"/>
              </a:rPr>
              <a:t>, J. E. (2016). </a:t>
            </a:r>
            <a:r>
              <a:rPr lang="tr-TR" b="0" i="1" dirty="0" err="1">
                <a:effectLst/>
                <a:latin typeface="Arial" panose="020B0604020202020204" pitchFamily="34" charset="0"/>
              </a:rPr>
              <a:t>Guyton</a:t>
            </a:r>
            <a:r>
              <a:rPr lang="tr-TR" b="0" i="1" dirty="0">
                <a:effectLst/>
                <a:latin typeface="Arial" panose="020B0604020202020204" pitchFamily="34" charset="0"/>
              </a:rPr>
              <a:t> </a:t>
            </a:r>
            <a:r>
              <a:rPr lang="tr-TR" b="0" i="1" dirty="0" err="1">
                <a:effectLst/>
                <a:latin typeface="Arial" panose="020B0604020202020204" pitchFamily="34" charset="0"/>
              </a:rPr>
              <a:t>and</a:t>
            </a:r>
            <a:r>
              <a:rPr lang="tr-TR" b="0" i="1" dirty="0">
                <a:effectLst/>
                <a:latin typeface="Arial" panose="020B0604020202020204" pitchFamily="34" charset="0"/>
              </a:rPr>
              <a:t> </a:t>
            </a:r>
            <a:r>
              <a:rPr lang="tr-TR" b="0" i="1" dirty="0" err="1">
                <a:effectLst/>
                <a:latin typeface="Arial" panose="020B0604020202020204" pitchFamily="34" charset="0"/>
              </a:rPr>
              <a:t>Hall</a:t>
            </a:r>
            <a:r>
              <a:rPr lang="tr-TR" b="0" i="1" dirty="0">
                <a:effectLst/>
                <a:latin typeface="Arial" panose="020B0604020202020204" pitchFamily="34" charset="0"/>
              </a:rPr>
              <a:t> </a:t>
            </a:r>
            <a:r>
              <a:rPr lang="tr-TR" b="0" i="1" dirty="0" err="1">
                <a:effectLst/>
                <a:latin typeface="Arial" panose="020B0604020202020204" pitchFamily="34" charset="0"/>
              </a:rPr>
              <a:t>Textbook</a:t>
            </a:r>
            <a:r>
              <a:rPr lang="tr-TR" b="0" i="1" dirty="0">
                <a:effectLst/>
                <a:latin typeface="Arial" panose="020B0604020202020204" pitchFamily="34" charset="0"/>
              </a:rPr>
              <a:t> of </a:t>
            </a:r>
            <a:r>
              <a:rPr lang="tr-TR" b="0" i="1" dirty="0" err="1">
                <a:effectLst/>
                <a:latin typeface="Arial" panose="020B0604020202020204" pitchFamily="34" charset="0"/>
              </a:rPr>
              <a:t>Medical</a:t>
            </a:r>
            <a:r>
              <a:rPr lang="tr-TR" b="0" i="1" dirty="0">
                <a:effectLst/>
                <a:latin typeface="Arial" panose="020B0604020202020204" pitchFamily="34" charset="0"/>
              </a:rPr>
              <a:t> </a:t>
            </a:r>
            <a:r>
              <a:rPr lang="tr-TR" b="0" i="1" dirty="0" err="1">
                <a:effectLst/>
                <a:latin typeface="Arial" panose="020B0604020202020204" pitchFamily="34" charset="0"/>
              </a:rPr>
              <a:t>Physiology</a:t>
            </a:r>
            <a:r>
              <a:rPr lang="tr-TR" b="0" i="1" dirty="0">
                <a:effectLst/>
                <a:latin typeface="Arial" panose="020B0604020202020204" pitchFamily="34" charset="0"/>
              </a:rPr>
              <a:t>, </a:t>
            </a:r>
            <a:r>
              <a:rPr lang="tr-TR" b="0" i="1" dirty="0" err="1">
                <a:effectLst/>
                <a:latin typeface="Arial" panose="020B0604020202020204" pitchFamily="34" charset="0"/>
              </a:rPr>
              <a:t>Jordanian</a:t>
            </a:r>
            <a:r>
              <a:rPr lang="tr-TR" b="0" i="1" dirty="0">
                <a:effectLst/>
                <a:latin typeface="Arial" panose="020B0604020202020204" pitchFamily="34" charset="0"/>
              </a:rPr>
              <a:t> Edition E-</a:t>
            </a:r>
            <a:r>
              <a:rPr lang="tr-TR" b="0" i="1" dirty="0" err="1">
                <a:effectLst/>
                <a:latin typeface="Arial" panose="020B0604020202020204" pitchFamily="34" charset="0"/>
              </a:rPr>
              <a:t>Book</a:t>
            </a:r>
            <a:r>
              <a:rPr lang="tr-TR" b="0" i="0" dirty="0">
                <a:effectLst/>
                <a:latin typeface="Arial" panose="020B0604020202020204" pitchFamily="34" charset="0"/>
              </a:rPr>
              <a:t>. </a:t>
            </a:r>
            <a:r>
              <a:rPr lang="tr-TR" b="0" i="0" dirty="0" err="1">
                <a:effectLst/>
                <a:latin typeface="Arial" panose="020B0604020202020204" pitchFamily="34" charset="0"/>
              </a:rPr>
              <a:t>Elsevier</a:t>
            </a:r>
            <a:r>
              <a:rPr lang="tr-TR" b="0" i="0" dirty="0">
                <a:effectLst/>
                <a:latin typeface="Arial" panose="020B0604020202020204" pitchFamily="34" charset="0"/>
              </a:rPr>
              <a:t> </a:t>
            </a:r>
            <a:r>
              <a:rPr lang="tr-TR" b="0" i="0" dirty="0" err="1">
                <a:effectLst/>
                <a:latin typeface="Arial" panose="020B0604020202020204" pitchFamily="34" charset="0"/>
              </a:rPr>
              <a:t>Health</a:t>
            </a:r>
            <a:r>
              <a:rPr lang="tr-TR" b="0" i="0" dirty="0">
                <a:effectLst/>
                <a:latin typeface="Arial" panose="020B0604020202020204" pitchFamily="34" charset="0"/>
              </a:rPr>
              <a:t> </a:t>
            </a:r>
            <a:r>
              <a:rPr lang="tr-TR" b="0" i="0" dirty="0" err="1">
                <a:effectLst/>
                <a:latin typeface="Arial" panose="020B0604020202020204" pitchFamily="34" charset="0"/>
              </a:rPr>
              <a:t>Sciences</a:t>
            </a:r>
            <a:r>
              <a:rPr lang="tr-TR" b="0" i="0" dirty="0">
                <a:effectLst/>
                <a:latin typeface="Arial" panose="020B0604020202020204" pitchFamily="34" charset="0"/>
              </a:rPr>
              <a:t>.</a:t>
            </a:r>
          </a:p>
          <a:p>
            <a:r>
              <a:rPr lang="tr-TR" b="0" i="0" dirty="0" err="1">
                <a:effectLst/>
                <a:latin typeface="Arial" panose="020B0604020202020204" pitchFamily="34" charset="0"/>
              </a:rPr>
              <a:t>Gürdöl</a:t>
            </a:r>
            <a:r>
              <a:rPr lang="tr-TR" b="0" i="0" dirty="0">
                <a:effectLst/>
                <a:latin typeface="Arial" panose="020B0604020202020204" pitchFamily="34" charset="0"/>
              </a:rPr>
              <a:t>, Figen, </a:t>
            </a:r>
            <a:r>
              <a:rPr lang="tr-TR" b="0" i="0" dirty="0" err="1">
                <a:effectLst/>
                <a:latin typeface="Arial" panose="020B0604020202020204" pitchFamily="34" charset="0"/>
              </a:rPr>
              <a:t>and</a:t>
            </a:r>
            <a:r>
              <a:rPr lang="tr-TR" b="0" i="0" dirty="0">
                <a:effectLst/>
                <a:latin typeface="Arial" panose="020B0604020202020204" pitchFamily="34" charset="0"/>
              </a:rPr>
              <a:t> Evin Ademoğlu. "Biyokimya." Gözden Geçirilmiş </a:t>
            </a:r>
            <a:r>
              <a:rPr lang="tr-TR" b="0" i="1" dirty="0">
                <a:effectLst/>
                <a:latin typeface="Arial" panose="020B0604020202020204" pitchFamily="34" charset="0"/>
              </a:rPr>
              <a:t>İkinci baskı. Nobel Tıp Kitapevleri Ltd. Şti</a:t>
            </a:r>
            <a:r>
              <a:rPr lang="tr-TR" b="0" i="0" dirty="0">
                <a:effectLst/>
                <a:latin typeface="Arial" panose="020B0604020202020204" pitchFamily="34" charset="0"/>
              </a:rPr>
              <a:t> (2013).</a:t>
            </a:r>
          </a:p>
          <a:p>
            <a:r>
              <a:rPr lang="tr-TR" b="0" i="0" dirty="0">
                <a:effectLst/>
                <a:latin typeface="Arial" panose="020B0604020202020204" pitchFamily="34" charset="0"/>
              </a:rPr>
              <a:t>Onat, Taner, Kaya </a:t>
            </a:r>
            <a:r>
              <a:rPr lang="tr-TR" b="0" i="0" dirty="0" err="1">
                <a:effectLst/>
                <a:latin typeface="Arial" panose="020B0604020202020204" pitchFamily="34" charset="0"/>
              </a:rPr>
              <a:t>Emerk</a:t>
            </a:r>
            <a:r>
              <a:rPr lang="tr-TR" b="0" i="0" dirty="0">
                <a:effectLst/>
                <a:latin typeface="Arial" panose="020B0604020202020204" pitchFamily="34" charset="0"/>
              </a:rPr>
              <a:t>, </a:t>
            </a:r>
            <a:r>
              <a:rPr lang="tr-TR" b="0" i="0" dirty="0" err="1">
                <a:effectLst/>
                <a:latin typeface="Arial" panose="020B0604020202020204" pitchFamily="34" charset="0"/>
              </a:rPr>
              <a:t>and</a:t>
            </a:r>
            <a:r>
              <a:rPr lang="tr-TR" b="0" i="0" dirty="0">
                <a:effectLst/>
                <a:latin typeface="Arial" panose="020B0604020202020204" pitchFamily="34" charset="0"/>
              </a:rPr>
              <a:t> Eser Y. </a:t>
            </a:r>
            <a:r>
              <a:rPr lang="tr-TR" b="0" i="0" dirty="0" err="1">
                <a:effectLst/>
                <a:latin typeface="Arial" panose="020B0604020202020204" pitchFamily="34" charset="0"/>
              </a:rPr>
              <a:t>Sözmen</a:t>
            </a:r>
            <a:r>
              <a:rPr lang="tr-TR" b="0" i="0" dirty="0">
                <a:effectLst/>
                <a:latin typeface="Arial" panose="020B0604020202020204" pitchFamily="34" charset="0"/>
              </a:rPr>
              <a:t>. "İnsan biyokimyası." </a:t>
            </a:r>
            <a:r>
              <a:rPr lang="tr-TR" b="0" i="1" dirty="0" err="1">
                <a:effectLst/>
                <a:latin typeface="Arial" panose="020B0604020202020204" pitchFamily="34" charset="0"/>
              </a:rPr>
              <a:t>Palme</a:t>
            </a:r>
            <a:r>
              <a:rPr lang="tr-TR" b="0" i="1" dirty="0">
                <a:effectLst/>
                <a:latin typeface="Arial" panose="020B0604020202020204" pitchFamily="34" charset="0"/>
              </a:rPr>
              <a:t> yayıncılık</a:t>
            </a:r>
            <a:r>
              <a:rPr lang="tr-TR" b="0" i="0" dirty="0">
                <a:effectLst/>
                <a:latin typeface="Arial" panose="020B0604020202020204" pitchFamily="34" charset="0"/>
              </a:rPr>
              <a:t> 659 (2002).</a:t>
            </a:r>
          </a:p>
          <a:p>
            <a:r>
              <a:rPr lang="tr-TR" b="0" i="0" dirty="0">
                <a:solidFill>
                  <a:srgbClr val="222222"/>
                </a:solidFill>
                <a:effectLst/>
                <a:latin typeface="Arial" panose="020B0604020202020204" pitchFamily="34" charset="0"/>
              </a:rPr>
              <a:t>Aksoy, M. (2008). </a:t>
            </a:r>
            <a:r>
              <a:rPr lang="tr-TR" b="0" i="1" dirty="0">
                <a:solidFill>
                  <a:srgbClr val="222222"/>
                </a:solidFill>
                <a:effectLst/>
                <a:latin typeface="Arial" panose="020B0604020202020204" pitchFamily="34" charset="0"/>
              </a:rPr>
              <a:t>Beslenme biyokimyası</a:t>
            </a:r>
            <a:r>
              <a:rPr lang="tr-TR" b="0" i="0" dirty="0">
                <a:solidFill>
                  <a:srgbClr val="222222"/>
                </a:solidFill>
                <a:effectLst/>
                <a:latin typeface="Arial" panose="020B0604020202020204" pitchFamily="34" charset="0"/>
              </a:rPr>
              <a:t>. Hatiboğlu Yayınları.</a:t>
            </a:r>
            <a:endParaRPr lang="tr-TR" dirty="0"/>
          </a:p>
          <a:p>
            <a:endParaRPr lang="tr-TR" dirty="0"/>
          </a:p>
        </p:txBody>
      </p:sp>
    </p:spTree>
    <p:extLst>
      <p:ext uri="{BB962C8B-B14F-4D97-AF65-F5344CB8AC3E}">
        <p14:creationId xmlns:p14="http://schemas.microsoft.com/office/powerpoint/2010/main" val="330504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ED1BD5-E14F-A7E8-06DE-0E55DCA8707E}"/>
              </a:ext>
            </a:extLst>
          </p:cNvPr>
          <p:cNvSpPr>
            <a:spLocks noGrp="1"/>
          </p:cNvSpPr>
          <p:nvPr>
            <p:ph idx="1"/>
          </p:nvPr>
        </p:nvSpPr>
        <p:spPr>
          <a:xfrm>
            <a:off x="536713" y="596348"/>
            <a:ext cx="11350487" cy="6062869"/>
          </a:xfrm>
        </p:spPr>
        <p:txBody>
          <a:bodyPr>
            <a:normAutofit/>
          </a:bodyPr>
          <a:lstStyle/>
          <a:p>
            <a:pPr marL="0" indent="0" algn="just">
              <a:buNone/>
            </a:pPr>
            <a:r>
              <a:rPr lang="tr-TR" sz="2800" b="1" dirty="0"/>
              <a:t>5. Yara İyileşmesi</a:t>
            </a:r>
          </a:p>
          <a:p>
            <a:pPr algn="just">
              <a:buFont typeface="Arial" panose="020B0604020202020204" pitchFamily="34" charset="0"/>
              <a:buChar char="•"/>
            </a:pPr>
            <a:r>
              <a:rPr lang="tr-TR" sz="2800" dirty="0"/>
              <a:t>Çinko, doku yenilenmesi ve </a:t>
            </a:r>
            <a:r>
              <a:rPr lang="tr-TR" sz="2800" dirty="0" err="1"/>
              <a:t>kollajen</a:t>
            </a:r>
            <a:r>
              <a:rPr lang="tr-TR" sz="2800" dirty="0"/>
              <a:t> sentezi için gereklidir.</a:t>
            </a:r>
          </a:p>
          <a:p>
            <a:pPr algn="just">
              <a:buFont typeface="Arial" panose="020B0604020202020204" pitchFamily="34" charset="0"/>
              <a:buChar char="•"/>
            </a:pPr>
            <a:r>
              <a:rPr lang="tr-TR" sz="2800" dirty="0"/>
              <a:t>Hücre yenilenmesini hızlandırarak yara iyileşmesini destekler.</a:t>
            </a:r>
          </a:p>
          <a:p>
            <a:pPr marL="0" indent="0" algn="just">
              <a:buNone/>
            </a:pPr>
            <a:r>
              <a:rPr lang="tr-TR" sz="2800" b="1" dirty="0"/>
              <a:t>6. Hormon Metabolizması</a:t>
            </a:r>
          </a:p>
          <a:p>
            <a:pPr algn="just">
              <a:buFont typeface="Arial" panose="020B0604020202020204" pitchFamily="34" charset="0"/>
              <a:buChar char="•"/>
            </a:pPr>
            <a:r>
              <a:rPr lang="tr-TR" sz="2800" b="1" dirty="0"/>
              <a:t>İnsülin:</a:t>
            </a:r>
            <a:r>
              <a:rPr lang="tr-TR" sz="2800" dirty="0"/>
              <a:t> Çinko, insülinin depolanması ve salgılanmasında rol oynar.</a:t>
            </a:r>
          </a:p>
          <a:p>
            <a:pPr algn="just">
              <a:buFont typeface="Arial" panose="020B0604020202020204" pitchFamily="34" charset="0"/>
              <a:buChar char="•"/>
            </a:pPr>
            <a:r>
              <a:rPr lang="tr-TR" sz="2800" b="1" dirty="0"/>
              <a:t>Cinsel Hormonlar:</a:t>
            </a:r>
            <a:r>
              <a:rPr lang="tr-TR" sz="2800" dirty="0"/>
              <a:t> Testosteron ve östrojen metabolizmasını destekler.</a:t>
            </a:r>
          </a:p>
          <a:p>
            <a:pPr algn="just">
              <a:buFont typeface="Arial" panose="020B0604020202020204" pitchFamily="34" charset="0"/>
              <a:buChar char="•"/>
            </a:pPr>
            <a:r>
              <a:rPr lang="tr-TR" sz="2800" b="1" dirty="0" err="1"/>
              <a:t>Tiroid</a:t>
            </a:r>
            <a:r>
              <a:rPr lang="tr-TR" sz="2800" b="1" dirty="0"/>
              <a:t> Hormonları:</a:t>
            </a:r>
            <a:r>
              <a:rPr lang="tr-TR" sz="2800" dirty="0"/>
              <a:t> T4 (tiroksin) hormonunun T3 (</a:t>
            </a:r>
            <a:r>
              <a:rPr lang="tr-TR" sz="2800" dirty="0" err="1"/>
              <a:t>triyodotironin</a:t>
            </a:r>
            <a:r>
              <a:rPr lang="tr-TR" sz="2800" dirty="0"/>
              <a:t>) formuna dönüşümünü düzenler.</a:t>
            </a:r>
          </a:p>
          <a:p>
            <a:pPr marL="0" indent="0" algn="just">
              <a:buNone/>
            </a:pPr>
            <a:r>
              <a:rPr lang="tr-TR" sz="2800" b="1" dirty="0"/>
              <a:t>7. Tat ve Koku Algısı</a:t>
            </a:r>
          </a:p>
          <a:p>
            <a:pPr algn="just">
              <a:buFont typeface="Arial" panose="020B0604020202020204" pitchFamily="34" charset="0"/>
              <a:buChar char="•"/>
            </a:pPr>
            <a:r>
              <a:rPr lang="tr-TR" sz="2800" dirty="0"/>
              <a:t>Çinko, tat tomurcuklarının ve koku reseptörlerinin işlevinde gereklidir.</a:t>
            </a:r>
          </a:p>
          <a:p>
            <a:pPr algn="just">
              <a:buFont typeface="Arial" panose="020B0604020202020204" pitchFamily="34" charset="0"/>
              <a:buChar char="•"/>
            </a:pPr>
            <a:r>
              <a:rPr lang="tr-TR" sz="2800" dirty="0"/>
              <a:t>Eksiklik durumunda tat ve koku kaybı görülebilir.</a:t>
            </a:r>
          </a:p>
          <a:p>
            <a:endParaRPr lang="tr-TR" dirty="0"/>
          </a:p>
        </p:txBody>
      </p:sp>
    </p:spTree>
    <p:extLst>
      <p:ext uri="{BB962C8B-B14F-4D97-AF65-F5344CB8AC3E}">
        <p14:creationId xmlns:p14="http://schemas.microsoft.com/office/powerpoint/2010/main" val="158079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288C0C-E715-D98F-0B3D-96F83E36BC77}"/>
              </a:ext>
            </a:extLst>
          </p:cNvPr>
          <p:cNvSpPr>
            <a:spLocks noGrp="1"/>
          </p:cNvSpPr>
          <p:nvPr>
            <p:ph idx="1"/>
          </p:nvPr>
        </p:nvSpPr>
        <p:spPr>
          <a:xfrm>
            <a:off x="496957" y="258417"/>
            <a:ext cx="11072191" cy="6261653"/>
          </a:xfrm>
        </p:spPr>
        <p:txBody>
          <a:bodyPr>
            <a:normAutofit/>
          </a:bodyPr>
          <a:lstStyle/>
          <a:p>
            <a:r>
              <a:rPr lang="tr-TR" sz="3500" b="1" dirty="0">
                <a:solidFill>
                  <a:schemeClr val="accent2">
                    <a:lumMod val="75000"/>
                  </a:schemeClr>
                </a:solidFill>
              </a:rPr>
              <a:t>Metabolizması</a:t>
            </a:r>
          </a:p>
          <a:p>
            <a:pPr>
              <a:buFont typeface="+mj-lt"/>
              <a:buAutoNum type="arabicPeriod"/>
            </a:pPr>
            <a:r>
              <a:rPr lang="tr-TR" sz="2800" b="1" dirty="0"/>
              <a:t>Emilim:</a:t>
            </a:r>
            <a:endParaRPr lang="tr-TR" sz="2800" dirty="0"/>
          </a:p>
          <a:p>
            <a:pPr marL="914400" lvl="1" indent="-457200"/>
            <a:r>
              <a:rPr lang="tr-TR" sz="2800" dirty="0"/>
              <a:t>Çinko, ince bağırsaktan aktif taşıma ve difüzyon yoluyla emilir.</a:t>
            </a:r>
          </a:p>
          <a:p>
            <a:pPr marL="914400" lvl="1" indent="-457200"/>
            <a:r>
              <a:rPr lang="tr-TR" sz="2800" dirty="0"/>
              <a:t>Emilim, hayvansal proteinlerce zengin gıdalardan daha etkilidir.</a:t>
            </a:r>
          </a:p>
          <a:p>
            <a:pPr marL="914400" lvl="1" indent="-457200"/>
            <a:r>
              <a:rPr lang="tr-TR" sz="2800" b="1" dirty="0" err="1"/>
              <a:t>Fitat</a:t>
            </a:r>
            <a:r>
              <a:rPr lang="tr-TR" sz="2800" b="1" dirty="0"/>
              <a:t> (tahıllar) ve oksalatlar (ıspanak):</a:t>
            </a:r>
            <a:r>
              <a:rPr lang="tr-TR" sz="2800" dirty="0"/>
              <a:t> Emilimi engelleyebilir.</a:t>
            </a:r>
          </a:p>
          <a:p>
            <a:pPr>
              <a:buFont typeface="+mj-lt"/>
              <a:buAutoNum type="arabicPeriod"/>
            </a:pPr>
            <a:r>
              <a:rPr lang="tr-TR" sz="2800" b="1" dirty="0"/>
              <a:t>Taşınma: </a:t>
            </a:r>
            <a:r>
              <a:rPr lang="tr-TR" sz="2800" dirty="0"/>
              <a:t>Çinko, kanda albümin ve </a:t>
            </a:r>
            <a:r>
              <a:rPr lang="tr-TR" sz="2800" dirty="0" err="1"/>
              <a:t>transferrin</a:t>
            </a:r>
            <a:r>
              <a:rPr lang="tr-TR" sz="2800" dirty="0"/>
              <a:t> gibi taşıyıcı proteinlere bağlı taşınır.</a:t>
            </a:r>
          </a:p>
          <a:p>
            <a:pPr>
              <a:buFont typeface="+mj-lt"/>
              <a:buAutoNum type="arabicPeriod"/>
            </a:pPr>
            <a:r>
              <a:rPr lang="tr-TR" sz="2800" b="1" dirty="0"/>
              <a:t>Depolanma: </a:t>
            </a:r>
            <a:r>
              <a:rPr lang="tr-TR" sz="2800" dirty="0"/>
              <a:t>Çinko, karaciğer, kaslar, kemikler, pankreas ve ciltte depolanır.</a:t>
            </a:r>
          </a:p>
          <a:p>
            <a:pPr>
              <a:buFont typeface="+mj-lt"/>
              <a:buAutoNum type="arabicPeriod"/>
            </a:pPr>
            <a:r>
              <a:rPr lang="tr-TR" sz="2800" b="1" dirty="0"/>
              <a:t>Atılım: </a:t>
            </a:r>
            <a:r>
              <a:rPr lang="tr-TR" sz="2800" dirty="0"/>
              <a:t>Safra, idrar ve deri yoluyla atılır.</a:t>
            </a:r>
          </a:p>
          <a:p>
            <a:endParaRPr lang="tr-TR" dirty="0"/>
          </a:p>
        </p:txBody>
      </p:sp>
    </p:spTree>
    <p:extLst>
      <p:ext uri="{BB962C8B-B14F-4D97-AF65-F5344CB8AC3E}">
        <p14:creationId xmlns:p14="http://schemas.microsoft.com/office/powerpoint/2010/main" val="956473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AF1092-0DD9-3910-C30C-0E8C2525BCF1}"/>
              </a:ext>
            </a:extLst>
          </p:cNvPr>
          <p:cNvSpPr>
            <a:spLocks noGrp="1"/>
          </p:cNvSpPr>
          <p:nvPr>
            <p:ph idx="1"/>
          </p:nvPr>
        </p:nvSpPr>
        <p:spPr>
          <a:xfrm>
            <a:off x="914400" y="854766"/>
            <a:ext cx="9046464" cy="4885262"/>
          </a:xfrm>
        </p:spPr>
        <p:txBody>
          <a:bodyPr/>
          <a:lstStyle/>
          <a:p>
            <a:pPr marL="0" indent="0" algn="just">
              <a:buNone/>
            </a:pPr>
            <a:r>
              <a:rPr lang="tr-TR" sz="3200" b="1" dirty="0">
                <a:solidFill>
                  <a:schemeClr val="accent2">
                    <a:lumMod val="75000"/>
                  </a:schemeClr>
                </a:solidFill>
              </a:rPr>
              <a:t>Kaynakları</a:t>
            </a:r>
          </a:p>
          <a:p>
            <a:pPr marL="0" indent="0" algn="just">
              <a:buNone/>
            </a:pPr>
            <a:endParaRPr lang="tr-TR" sz="3200" b="1" dirty="0">
              <a:solidFill>
                <a:schemeClr val="accent2">
                  <a:lumMod val="75000"/>
                </a:schemeClr>
              </a:solidFill>
            </a:endParaRPr>
          </a:p>
          <a:p>
            <a:pPr algn="just">
              <a:buFont typeface="Arial" panose="020B0604020202020204" pitchFamily="34" charset="0"/>
              <a:buChar char="•"/>
            </a:pPr>
            <a:r>
              <a:rPr lang="tr-TR" sz="2800" b="1" dirty="0"/>
              <a:t>Hayvansal Gıdalar: </a:t>
            </a:r>
            <a:r>
              <a:rPr lang="tr-TR" sz="2800" dirty="0"/>
              <a:t>Kırmızı et, tavuk, balık, yumurta.</a:t>
            </a:r>
          </a:p>
          <a:p>
            <a:pPr algn="just">
              <a:buFont typeface="Arial" panose="020B0604020202020204" pitchFamily="34" charset="0"/>
              <a:buChar char="•"/>
            </a:pPr>
            <a:r>
              <a:rPr lang="tr-TR" sz="2800" b="1" dirty="0"/>
              <a:t>Bitkisel Gıdalar: </a:t>
            </a:r>
            <a:r>
              <a:rPr lang="tr-TR" sz="2800" dirty="0"/>
              <a:t>Tam tahıllar, baklagiller, kabak çekirdeği, ceviz.</a:t>
            </a:r>
          </a:p>
          <a:p>
            <a:pPr algn="just">
              <a:buFont typeface="Arial" panose="020B0604020202020204" pitchFamily="34" charset="0"/>
              <a:buChar char="•"/>
            </a:pPr>
            <a:r>
              <a:rPr lang="tr-TR" sz="2800" b="1" dirty="0"/>
              <a:t>Deniz Ürünleri: </a:t>
            </a:r>
            <a:r>
              <a:rPr lang="tr-TR" sz="2800" dirty="0"/>
              <a:t>İstiridye, karides, midye (en zengin kaynaklardan biri).</a:t>
            </a:r>
          </a:p>
          <a:p>
            <a:endParaRPr lang="tr-TR" dirty="0"/>
          </a:p>
        </p:txBody>
      </p:sp>
    </p:spTree>
    <p:extLst>
      <p:ext uri="{BB962C8B-B14F-4D97-AF65-F5344CB8AC3E}">
        <p14:creationId xmlns:p14="http://schemas.microsoft.com/office/powerpoint/2010/main" val="2932895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07A24D9-9C11-575B-6791-5948555F1A32}"/>
              </a:ext>
            </a:extLst>
          </p:cNvPr>
          <p:cNvSpPr>
            <a:spLocks noGrp="1"/>
          </p:cNvSpPr>
          <p:nvPr>
            <p:ph idx="1"/>
          </p:nvPr>
        </p:nvSpPr>
        <p:spPr>
          <a:xfrm>
            <a:off x="321365" y="288235"/>
            <a:ext cx="11549269" cy="6281530"/>
          </a:xfrm>
        </p:spPr>
        <p:txBody>
          <a:bodyPr>
            <a:normAutofit/>
          </a:bodyPr>
          <a:lstStyle/>
          <a:p>
            <a:r>
              <a:rPr lang="tr-TR" sz="2400" b="1" dirty="0"/>
              <a:t>Eksiklik Durumu: </a:t>
            </a:r>
            <a:r>
              <a:rPr lang="tr-TR" sz="2400" dirty="0"/>
              <a:t>Çinko eksikliği, genellikle yetersiz alım, emilim bozuklukları veya artan ihtiyaç nedeniyle ortaya çıkar.</a:t>
            </a:r>
          </a:p>
          <a:p>
            <a:pPr marL="0" indent="0">
              <a:buNone/>
            </a:pPr>
            <a:r>
              <a:rPr lang="tr-TR" sz="2400" b="1" dirty="0"/>
              <a:t>Nedenleri:</a:t>
            </a:r>
          </a:p>
          <a:p>
            <a:pPr>
              <a:buFont typeface="Arial" panose="020B0604020202020204" pitchFamily="34" charset="0"/>
              <a:buChar char="•"/>
            </a:pPr>
            <a:r>
              <a:rPr lang="tr-TR" sz="2400" dirty="0"/>
              <a:t>Yetersiz beslenme, Emilim bozuklukları (ör. </a:t>
            </a:r>
            <a:r>
              <a:rPr lang="tr-TR" sz="2400" dirty="0" err="1"/>
              <a:t>Crohn</a:t>
            </a:r>
            <a:r>
              <a:rPr lang="tr-TR" sz="2400" dirty="0"/>
              <a:t> hastalığı, çölyak).</a:t>
            </a:r>
          </a:p>
          <a:p>
            <a:pPr>
              <a:buFont typeface="Arial" panose="020B0604020202020204" pitchFamily="34" charset="0"/>
              <a:buChar char="•"/>
            </a:pPr>
            <a:r>
              <a:rPr lang="tr-TR" sz="2400" dirty="0"/>
              <a:t>Aşırı alkol tüketimi.</a:t>
            </a:r>
          </a:p>
          <a:p>
            <a:pPr>
              <a:buFont typeface="Arial" panose="020B0604020202020204" pitchFamily="34" charset="0"/>
              <a:buChar char="•"/>
            </a:pPr>
            <a:r>
              <a:rPr lang="tr-TR" sz="2400" dirty="0"/>
              <a:t>Artan kayıp (ör. ağır egzersiz, terleme).</a:t>
            </a:r>
          </a:p>
          <a:p>
            <a:pPr marL="0" indent="0">
              <a:buNone/>
            </a:pPr>
            <a:r>
              <a:rPr lang="tr-TR" sz="2400" b="1" dirty="0"/>
              <a:t>Belirtiler:</a:t>
            </a:r>
          </a:p>
          <a:p>
            <a:pPr>
              <a:buFont typeface="Arial" panose="020B0604020202020204" pitchFamily="34" charset="0"/>
              <a:buChar char="•"/>
            </a:pPr>
            <a:r>
              <a:rPr lang="tr-TR" sz="2400" dirty="0"/>
              <a:t>Büyüme geriliği (özellikle çocuklarda).</a:t>
            </a:r>
          </a:p>
          <a:p>
            <a:pPr>
              <a:buFont typeface="Arial" panose="020B0604020202020204" pitchFamily="34" charset="0"/>
              <a:buChar char="•"/>
            </a:pPr>
            <a:r>
              <a:rPr lang="tr-TR" sz="2400" dirty="0"/>
              <a:t>Bağışıklık sistemi zayıflığı.</a:t>
            </a:r>
          </a:p>
          <a:p>
            <a:pPr>
              <a:buFont typeface="Arial" panose="020B0604020202020204" pitchFamily="34" charset="0"/>
              <a:buChar char="•"/>
            </a:pPr>
            <a:r>
              <a:rPr lang="tr-TR" sz="2400" dirty="0"/>
              <a:t>Yara iyileşmesinde gecikme.</a:t>
            </a:r>
          </a:p>
          <a:p>
            <a:pPr>
              <a:buFont typeface="Arial" panose="020B0604020202020204" pitchFamily="34" charset="0"/>
              <a:buChar char="•"/>
            </a:pPr>
            <a:r>
              <a:rPr lang="tr-TR" sz="2400" dirty="0"/>
              <a:t>Tat ve koku kaybı.</a:t>
            </a:r>
          </a:p>
          <a:p>
            <a:pPr>
              <a:buFont typeface="Arial" panose="020B0604020202020204" pitchFamily="34" charset="0"/>
              <a:buChar char="•"/>
            </a:pPr>
            <a:r>
              <a:rPr lang="tr-TR" sz="2400" dirty="0"/>
              <a:t>Saç dökülmesi.</a:t>
            </a:r>
          </a:p>
          <a:p>
            <a:pPr>
              <a:buFont typeface="Arial" panose="020B0604020202020204" pitchFamily="34" charset="0"/>
              <a:buChar char="•"/>
            </a:pPr>
            <a:r>
              <a:rPr lang="tr-TR" sz="2400" dirty="0"/>
              <a:t>Cilt lezyonları ve egzama.</a:t>
            </a:r>
          </a:p>
          <a:p>
            <a:endParaRPr lang="tr-TR" dirty="0"/>
          </a:p>
        </p:txBody>
      </p:sp>
    </p:spTree>
    <p:extLst>
      <p:ext uri="{BB962C8B-B14F-4D97-AF65-F5344CB8AC3E}">
        <p14:creationId xmlns:p14="http://schemas.microsoft.com/office/powerpoint/2010/main" val="4237592133"/>
      </p:ext>
    </p:extLst>
  </p:cSld>
  <p:clrMapOvr>
    <a:masterClrMapping/>
  </p:clrMapOvr>
</p:sld>
</file>

<file path=ppt/theme/theme1.xml><?xml version="1.0" encoding="utf-8"?>
<a:theme xmlns:a="http://schemas.openxmlformats.org/drawingml/2006/main" name="Pa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Paket</Template>
  <TotalTime>131</TotalTime>
  <Words>2968</Words>
  <Application>Microsoft Macintosh PowerPoint</Application>
  <PresentationFormat>Geniş ekran</PresentationFormat>
  <Paragraphs>362</Paragraphs>
  <Slides>51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51</vt:i4>
      </vt:variant>
    </vt:vector>
  </HeadingPairs>
  <TitlesOfParts>
    <vt:vector size="54" baseType="lpstr">
      <vt:lpstr>Arial</vt:lpstr>
      <vt:lpstr>Gill Sans MT</vt:lpstr>
      <vt:lpstr>Paket</vt:lpstr>
      <vt:lpstr>Beslenme biyokimyası</vt:lpstr>
      <vt:lpstr>2. Mineraller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3. Proteinler ve Amino Asitler</vt:lpstr>
      <vt:lpstr>4. Esansiyel Yağ Asitleri</vt:lpstr>
      <vt:lpstr>5. Probiyotikler ve Prebiyotikler </vt:lpstr>
      <vt:lpstr> 6. Antioksidanlar </vt:lpstr>
      <vt:lpstr>referanslar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25</cp:revision>
  <dcterms:created xsi:type="dcterms:W3CDTF">2024-11-17T09:02:31Z</dcterms:created>
  <dcterms:modified xsi:type="dcterms:W3CDTF">2024-11-17T12:30:07Z</dcterms:modified>
</cp:coreProperties>
</file>