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0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30"/>
    <p:restoredTop sz="94637"/>
  </p:normalViewPr>
  <p:slideViewPr>
    <p:cSldViewPr snapToGrid="0">
      <p:cViewPr varScale="1">
        <p:scale>
          <a:sx n="79" d="100"/>
          <a:sy n="79" d="100"/>
        </p:scale>
        <p:origin x="224" y="8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12/3/24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12/3/24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12/3/24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12/3/24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12/3/24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12/3/24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12/3/24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12/3/24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12/3/24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12/3/24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12/3/24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12/3/24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7D2822-71B2-11BA-B603-7E63C45C21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Beslenme biyokimyası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9335B72-7282-BB01-0323-1ECC1B04E8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Beslenmede biyokimyasal belirteçler</a:t>
            </a:r>
            <a:r>
              <a:rPr lang="tr-TR" dirty="0">
                <a:effectLst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05333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291549-E767-585D-1052-7A4AD2FC4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8. Oksidatif Stres ve Antioksidan Belirteçler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39DF2F-B239-E6BF-83DD-22BAF6741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1843" y="2638044"/>
            <a:ext cx="9339943" cy="338719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sz="2800" b="1" dirty="0"/>
              <a:t>Redükte Glutatyon (GSH): </a:t>
            </a:r>
            <a:r>
              <a:rPr lang="tr-TR" sz="2800" dirty="0"/>
              <a:t>Hücresel antioksidan savunmanın bir göstergesidir.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800" b="1" dirty="0" err="1"/>
              <a:t>Malondialdehit</a:t>
            </a:r>
            <a:r>
              <a:rPr lang="tr-TR" sz="2800" b="1" dirty="0"/>
              <a:t> (MDA): </a:t>
            </a:r>
            <a:r>
              <a:rPr lang="tr-TR" sz="2800" dirty="0"/>
              <a:t>Lipid peroksidasyonunu ve oksidatif stresi gösterir.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800" b="1" dirty="0"/>
              <a:t>Süperoksit Dismutaz (SOD): </a:t>
            </a:r>
            <a:r>
              <a:rPr lang="tr-TR" sz="2800" dirty="0"/>
              <a:t>Serbest radikalleri etkisiz hale getiren enzim.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7246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B8BC69-C151-AB19-4034-7A2EF1581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referanslar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7F042D-8F93-6EFB-C98A-ECE28B4D0C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0" i="0" dirty="0" err="1">
                <a:effectLst/>
                <a:latin typeface="Arial" panose="020B0604020202020204" pitchFamily="34" charset="0"/>
              </a:rPr>
              <a:t>Hall</a:t>
            </a:r>
            <a:r>
              <a:rPr lang="tr-TR" b="0" i="0" dirty="0">
                <a:effectLst/>
                <a:latin typeface="Arial" panose="020B0604020202020204" pitchFamily="34" charset="0"/>
              </a:rPr>
              <a:t>, J. E. (2016). </a:t>
            </a:r>
            <a:r>
              <a:rPr lang="tr-TR" b="0" i="1" dirty="0" err="1">
                <a:effectLst/>
                <a:latin typeface="Arial" panose="020B0604020202020204" pitchFamily="34" charset="0"/>
              </a:rPr>
              <a:t>Guyton</a:t>
            </a:r>
            <a:r>
              <a:rPr lang="tr-TR" b="0" i="1" dirty="0">
                <a:effectLst/>
                <a:latin typeface="Arial" panose="020B0604020202020204" pitchFamily="34" charset="0"/>
              </a:rPr>
              <a:t> </a:t>
            </a:r>
            <a:r>
              <a:rPr lang="tr-TR" b="0" i="1" dirty="0" err="1">
                <a:effectLst/>
                <a:latin typeface="Arial" panose="020B0604020202020204" pitchFamily="34" charset="0"/>
              </a:rPr>
              <a:t>and</a:t>
            </a:r>
            <a:r>
              <a:rPr lang="tr-TR" b="0" i="1" dirty="0">
                <a:effectLst/>
                <a:latin typeface="Arial" panose="020B0604020202020204" pitchFamily="34" charset="0"/>
              </a:rPr>
              <a:t> </a:t>
            </a:r>
            <a:r>
              <a:rPr lang="tr-TR" b="0" i="1" dirty="0" err="1">
                <a:effectLst/>
                <a:latin typeface="Arial" panose="020B0604020202020204" pitchFamily="34" charset="0"/>
              </a:rPr>
              <a:t>Hall</a:t>
            </a:r>
            <a:r>
              <a:rPr lang="tr-TR" b="0" i="1" dirty="0">
                <a:effectLst/>
                <a:latin typeface="Arial" panose="020B0604020202020204" pitchFamily="34" charset="0"/>
              </a:rPr>
              <a:t> </a:t>
            </a:r>
            <a:r>
              <a:rPr lang="tr-TR" b="0" i="1" dirty="0" err="1">
                <a:effectLst/>
                <a:latin typeface="Arial" panose="020B0604020202020204" pitchFamily="34" charset="0"/>
              </a:rPr>
              <a:t>Textbook</a:t>
            </a:r>
            <a:r>
              <a:rPr lang="tr-TR" b="0" i="1" dirty="0">
                <a:effectLst/>
                <a:latin typeface="Arial" panose="020B0604020202020204" pitchFamily="34" charset="0"/>
              </a:rPr>
              <a:t> of </a:t>
            </a:r>
            <a:r>
              <a:rPr lang="tr-TR" b="0" i="1" dirty="0" err="1">
                <a:effectLst/>
                <a:latin typeface="Arial" panose="020B0604020202020204" pitchFamily="34" charset="0"/>
              </a:rPr>
              <a:t>Medical</a:t>
            </a:r>
            <a:r>
              <a:rPr lang="tr-TR" b="0" i="1" dirty="0">
                <a:effectLst/>
                <a:latin typeface="Arial" panose="020B0604020202020204" pitchFamily="34" charset="0"/>
              </a:rPr>
              <a:t> </a:t>
            </a:r>
            <a:r>
              <a:rPr lang="tr-TR" b="0" i="1" dirty="0" err="1">
                <a:effectLst/>
                <a:latin typeface="Arial" panose="020B0604020202020204" pitchFamily="34" charset="0"/>
              </a:rPr>
              <a:t>Physiology</a:t>
            </a:r>
            <a:r>
              <a:rPr lang="tr-TR" b="0" i="1" dirty="0">
                <a:effectLst/>
                <a:latin typeface="Arial" panose="020B0604020202020204" pitchFamily="34" charset="0"/>
              </a:rPr>
              <a:t>, </a:t>
            </a:r>
            <a:r>
              <a:rPr lang="tr-TR" b="0" i="1" dirty="0" err="1">
                <a:effectLst/>
                <a:latin typeface="Arial" panose="020B0604020202020204" pitchFamily="34" charset="0"/>
              </a:rPr>
              <a:t>Jordanian</a:t>
            </a:r>
            <a:r>
              <a:rPr lang="tr-TR" b="0" i="1" dirty="0">
                <a:effectLst/>
                <a:latin typeface="Arial" panose="020B0604020202020204" pitchFamily="34" charset="0"/>
              </a:rPr>
              <a:t> Edition E-</a:t>
            </a:r>
            <a:r>
              <a:rPr lang="tr-TR" b="0" i="1" dirty="0" err="1">
                <a:effectLst/>
                <a:latin typeface="Arial" panose="020B0604020202020204" pitchFamily="34" charset="0"/>
              </a:rPr>
              <a:t>Book</a:t>
            </a:r>
            <a:r>
              <a:rPr lang="tr-TR" b="0" i="0" dirty="0">
                <a:effectLst/>
                <a:latin typeface="Arial" panose="020B0604020202020204" pitchFamily="34" charset="0"/>
              </a:rPr>
              <a:t>. </a:t>
            </a:r>
            <a:r>
              <a:rPr lang="tr-TR" b="0" i="0" dirty="0" err="1">
                <a:effectLst/>
                <a:latin typeface="Arial" panose="020B0604020202020204" pitchFamily="34" charset="0"/>
              </a:rPr>
              <a:t>Elsevier</a:t>
            </a:r>
            <a:r>
              <a:rPr lang="tr-TR" b="0" i="0" dirty="0">
                <a:effectLst/>
                <a:latin typeface="Arial" panose="020B0604020202020204" pitchFamily="34" charset="0"/>
              </a:rPr>
              <a:t> </a:t>
            </a:r>
            <a:r>
              <a:rPr lang="tr-TR" b="0" i="0" dirty="0" err="1">
                <a:effectLst/>
                <a:latin typeface="Arial" panose="020B0604020202020204" pitchFamily="34" charset="0"/>
              </a:rPr>
              <a:t>Health</a:t>
            </a:r>
            <a:r>
              <a:rPr lang="tr-TR" b="0" i="0" dirty="0">
                <a:effectLst/>
                <a:latin typeface="Arial" panose="020B0604020202020204" pitchFamily="34" charset="0"/>
              </a:rPr>
              <a:t> </a:t>
            </a:r>
            <a:r>
              <a:rPr lang="tr-TR" b="0" i="0" dirty="0" err="1">
                <a:effectLst/>
                <a:latin typeface="Arial" panose="020B0604020202020204" pitchFamily="34" charset="0"/>
              </a:rPr>
              <a:t>Sciences</a:t>
            </a:r>
            <a:r>
              <a:rPr lang="tr-TR" b="0" i="0" dirty="0">
                <a:effectLst/>
                <a:latin typeface="Arial" panose="020B0604020202020204" pitchFamily="34" charset="0"/>
              </a:rPr>
              <a:t>.</a:t>
            </a:r>
          </a:p>
          <a:p>
            <a:r>
              <a:rPr lang="tr-TR" b="0" i="0" dirty="0" err="1">
                <a:effectLst/>
                <a:latin typeface="Arial" panose="020B0604020202020204" pitchFamily="34" charset="0"/>
              </a:rPr>
              <a:t>Gürdöl</a:t>
            </a:r>
            <a:r>
              <a:rPr lang="tr-TR" b="0" i="0" dirty="0">
                <a:effectLst/>
                <a:latin typeface="Arial" panose="020B0604020202020204" pitchFamily="34" charset="0"/>
              </a:rPr>
              <a:t>, Figen, </a:t>
            </a:r>
            <a:r>
              <a:rPr lang="tr-TR" b="0" i="0" dirty="0" err="1">
                <a:effectLst/>
                <a:latin typeface="Arial" panose="020B0604020202020204" pitchFamily="34" charset="0"/>
              </a:rPr>
              <a:t>and</a:t>
            </a:r>
            <a:r>
              <a:rPr lang="tr-TR" b="0" i="0" dirty="0">
                <a:effectLst/>
                <a:latin typeface="Arial" panose="020B0604020202020204" pitchFamily="34" charset="0"/>
              </a:rPr>
              <a:t> Evin Ademoğlu. "Biyokimya." Gözden Geçirilmiş </a:t>
            </a:r>
            <a:r>
              <a:rPr lang="tr-TR" b="0" i="1" dirty="0">
                <a:effectLst/>
                <a:latin typeface="Arial" panose="020B0604020202020204" pitchFamily="34" charset="0"/>
              </a:rPr>
              <a:t>İkinci baskı. Nobel Tıp Kitapevleri Ltd. Şti</a:t>
            </a:r>
            <a:r>
              <a:rPr lang="tr-TR" b="0" i="0" dirty="0">
                <a:effectLst/>
                <a:latin typeface="Arial" panose="020B0604020202020204" pitchFamily="34" charset="0"/>
              </a:rPr>
              <a:t> (2013).</a:t>
            </a:r>
          </a:p>
          <a:p>
            <a:r>
              <a:rPr lang="tr-TR" b="0" i="0" dirty="0">
                <a:effectLst/>
                <a:latin typeface="Arial" panose="020B0604020202020204" pitchFamily="34" charset="0"/>
              </a:rPr>
              <a:t>Onat, Taner, Kaya </a:t>
            </a:r>
            <a:r>
              <a:rPr lang="tr-TR" b="0" i="0" dirty="0" err="1">
                <a:effectLst/>
                <a:latin typeface="Arial" panose="020B0604020202020204" pitchFamily="34" charset="0"/>
              </a:rPr>
              <a:t>Emerk</a:t>
            </a:r>
            <a:r>
              <a:rPr lang="tr-TR" b="0" i="0" dirty="0">
                <a:effectLst/>
                <a:latin typeface="Arial" panose="020B0604020202020204" pitchFamily="34" charset="0"/>
              </a:rPr>
              <a:t>, </a:t>
            </a:r>
            <a:r>
              <a:rPr lang="tr-TR" b="0" i="0" dirty="0" err="1">
                <a:effectLst/>
                <a:latin typeface="Arial" panose="020B0604020202020204" pitchFamily="34" charset="0"/>
              </a:rPr>
              <a:t>and</a:t>
            </a:r>
            <a:r>
              <a:rPr lang="tr-TR" b="0" i="0" dirty="0">
                <a:effectLst/>
                <a:latin typeface="Arial" panose="020B0604020202020204" pitchFamily="34" charset="0"/>
              </a:rPr>
              <a:t> Eser Y. </a:t>
            </a:r>
            <a:r>
              <a:rPr lang="tr-TR" b="0" i="0" dirty="0" err="1">
                <a:effectLst/>
                <a:latin typeface="Arial" panose="020B0604020202020204" pitchFamily="34" charset="0"/>
              </a:rPr>
              <a:t>Sözmen</a:t>
            </a:r>
            <a:r>
              <a:rPr lang="tr-TR" b="0" i="0" dirty="0">
                <a:effectLst/>
                <a:latin typeface="Arial" panose="020B0604020202020204" pitchFamily="34" charset="0"/>
              </a:rPr>
              <a:t>. "İnsan biyokimyası." </a:t>
            </a:r>
            <a:r>
              <a:rPr lang="tr-TR" b="0" i="1" dirty="0" err="1">
                <a:effectLst/>
                <a:latin typeface="Arial" panose="020B0604020202020204" pitchFamily="34" charset="0"/>
              </a:rPr>
              <a:t>Palme</a:t>
            </a:r>
            <a:r>
              <a:rPr lang="tr-TR" b="0" i="1" dirty="0">
                <a:effectLst/>
                <a:latin typeface="Arial" panose="020B0604020202020204" pitchFamily="34" charset="0"/>
              </a:rPr>
              <a:t> yayıncılık</a:t>
            </a:r>
            <a:r>
              <a:rPr lang="tr-TR" b="0" i="0" dirty="0">
                <a:effectLst/>
                <a:latin typeface="Arial" panose="020B0604020202020204" pitchFamily="34" charset="0"/>
              </a:rPr>
              <a:t> 659 (2002).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Aksoy, M. (2008).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Beslenme biyokimyası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 Hatiboğlu Yayınları.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5044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686BC7-8C40-D616-BBA5-FEBA63145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54449"/>
            <a:ext cx="7729728" cy="1188720"/>
          </a:xfrm>
        </p:spPr>
        <p:txBody>
          <a:bodyPr/>
          <a:lstStyle/>
          <a:p>
            <a:r>
              <a:rPr lang="tr-TR" dirty="0"/>
              <a:t>1. Protein Durumunu Gösteren Belirteçler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2E2BDC-38A7-BACC-EC9A-DE6BDEFD4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2371" y="2318657"/>
            <a:ext cx="10091057" cy="388489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 err="1"/>
              <a:t>Albumin</a:t>
            </a:r>
            <a:r>
              <a:rPr lang="tr-TR" sz="2800" b="1" dirty="0"/>
              <a:t>: </a:t>
            </a:r>
            <a:r>
              <a:rPr lang="tr-TR" sz="2800" dirty="0"/>
              <a:t>Karaciğer tarafından sentezlenir, uzun dönem protein durumu göstergesidir.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2800" dirty="0"/>
              <a:t>Düşüklüğü malnütrisyon, karaciğer hastalıkları veya kronik inflamasyonu gösterebilir.</a:t>
            </a:r>
          </a:p>
          <a:p>
            <a:pPr marL="0" indent="0" algn="just">
              <a:buNone/>
            </a:pPr>
            <a:endParaRPr lang="tr-TR" sz="2800" dirty="0"/>
          </a:p>
          <a:p>
            <a:pPr marL="0" indent="0" algn="just">
              <a:buNone/>
            </a:pPr>
            <a:r>
              <a:rPr lang="tr-TR" sz="2800" b="1" dirty="0" err="1"/>
              <a:t>Prealbumin</a:t>
            </a:r>
            <a:r>
              <a:rPr lang="tr-TR" sz="2800" b="1" dirty="0"/>
              <a:t>(</a:t>
            </a:r>
            <a:r>
              <a:rPr lang="tr-TR" sz="2800" b="1" dirty="0" err="1"/>
              <a:t>Transtiretin</a:t>
            </a:r>
            <a:r>
              <a:rPr lang="tr-TR" sz="2800" b="1" dirty="0"/>
              <a:t>): </a:t>
            </a:r>
            <a:r>
              <a:rPr lang="tr-TR" sz="2800" dirty="0"/>
              <a:t>Kısa dönem protein yetersizliklerini tespit etmek için kullanılır.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3889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A07E79-3B47-56C9-ABDA-77599A877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240972"/>
            <a:ext cx="9780814" cy="4499056"/>
          </a:xfrm>
        </p:spPr>
        <p:txBody>
          <a:bodyPr/>
          <a:lstStyle/>
          <a:p>
            <a:pPr marL="0" indent="0">
              <a:buNone/>
            </a:pPr>
            <a:r>
              <a:rPr lang="tr-TR" sz="2800" b="1" dirty="0" err="1"/>
              <a:t>Transferrin</a:t>
            </a:r>
            <a:r>
              <a:rPr lang="tr-TR" sz="2800" b="1" dirty="0"/>
              <a:t>:</a:t>
            </a:r>
            <a:endParaRPr lang="tr-TR" sz="2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sz="2800" dirty="0"/>
              <a:t>Demir taşıma kapasitesini ve protein durumunu gösterir.</a:t>
            </a:r>
          </a:p>
          <a:p>
            <a:pPr lvl="1" indent="0">
              <a:buNone/>
            </a:pPr>
            <a:endParaRPr lang="tr-TR" sz="2800" dirty="0"/>
          </a:p>
          <a:p>
            <a:pPr marL="0" indent="0">
              <a:buNone/>
            </a:pPr>
            <a:r>
              <a:rPr lang="tr-TR" sz="2800" b="1" dirty="0"/>
              <a:t>Üre Azotu (BUN):</a:t>
            </a:r>
            <a:endParaRPr lang="tr-TR" sz="2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sz="2800" dirty="0"/>
              <a:t>Protein katabolizmasının bir göstergesidir; yüksek seviyeler böbrek fonksiyon bozukluğunu gösterebilir.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5421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31C4E9D-8CDD-2708-4484-B92E98D04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23613"/>
            <a:ext cx="7729728" cy="1188720"/>
          </a:xfrm>
        </p:spPr>
        <p:txBody>
          <a:bodyPr/>
          <a:lstStyle/>
          <a:p>
            <a:r>
              <a:rPr lang="tr-TR" dirty="0"/>
              <a:t>2. Lipid Metabolizması Belirteçleri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E1FCC3B-9A8F-E047-3583-0890BC259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686" y="1894113"/>
            <a:ext cx="10270671" cy="46536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/>
              <a:t>Total Kolesterol:</a:t>
            </a:r>
            <a:endParaRPr lang="tr-TR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sz="2400" dirty="0"/>
              <a:t>Kardiyovasküler riskin değerlendirilmesinde kullanılır.</a:t>
            </a:r>
          </a:p>
          <a:p>
            <a:pPr marL="0" indent="0">
              <a:buNone/>
            </a:pPr>
            <a:r>
              <a:rPr lang="tr-TR" sz="2400" b="1" dirty="0"/>
              <a:t>HDL (Yüksek Yoğunluklu Lipoprotein):</a:t>
            </a:r>
            <a:endParaRPr lang="tr-TR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sz="2400" dirty="0"/>
              <a:t>"İyi" kolesterol; düşük seviyeleri ateroskleroz riskini artırabilir.</a:t>
            </a:r>
          </a:p>
          <a:p>
            <a:pPr marL="0" indent="0">
              <a:buNone/>
            </a:pPr>
            <a:r>
              <a:rPr lang="tr-TR" sz="2400" b="1" dirty="0"/>
              <a:t>LDL (Düşük Yoğunluklu Lipoprotein):</a:t>
            </a:r>
            <a:endParaRPr lang="tr-TR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sz="2400" dirty="0"/>
              <a:t>"Kötü" kolesterol; yüksek seviyeleri kalp hastalığı riskini artırır.</a:t>
            </a:r>
          </a:p>
          <a:p>
            <a:pPr marL="0" indent="0">
              <a:buNone/>
            </a:pPr>
            <a:r>
              <a:rPr lang="tr-TR" sz="2400" b="1" dirty="0"/>
              <a:t>Trigliserit:</a:t>
            </a:r>
            <a:endParaRPr lang="tr-TR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sz="2400" dirty="0"/>
              <a:t>Enerji metabolizmasının göstergesidir, yüksek seviyeleri obezite ve diyabetle ilişkilidir.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1342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96FC49-B6A2-A8B9-2CAA-95C2CDEB2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 Karbonhidrat Metabolizması Belirteçleri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AB5378-8772-E263-1B1C-1BA6D2ACC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4743" y="2522438"/>
            <a:ext cx="9421586" cy="337087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sz="2800" b="1" dirty="0"/>
              <a:t>Kan Glukozu: </a:t>
            </a:r>
            <a:r>
              <a:rPr lang="tr-TR" sz="2800" dirty="0"/>
              <a:t>Diyabet tanısında ve karbonhidrat metabolizmasının izlenmesinde kullanılır.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800" b="1" dirty="0"/>
              <a:t>HbA1c (</a:t>
            </a:r>
            <a:r>
              <a:rPr lang="tr-TR" sz="2800" b="1" dirty="0" err="1"/>
              <a:t>Glikozile</a:t>
            </a:r>
            <a:r>
              <a:rPr lang="tr-TR" sz="2800" b="1" dirty="0"/>
              <a:t> Hemoglobin): </a:t>
            </a:r>
            <a:r>
              <a:rPr lang="tr-TR" sz="2800" dirty="0"/>
              <a:t>Uzun dönem kan şekeri kontrolünü gösterir (son 2-3 aylık dönemi yansıtır).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800" b="1" dirty="0" err="1"/>
              <a:t>İnsülin:</a:t>
            </a:r>
            <a:r>
              <a:rPr lang="tr-TR" sz="2800" dirty="0" err="1"/>
              <a:t>İnsülin</a:t>
            </a:r>
            <a:r>
              <a:rPr lang="tr-TR" sz="2800" dirty="0"/>
              <a:t> direnci ve pankreas fonksiyonlarının değerlendirilmesinde kullanılır.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8678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CF5003-ECE0-DFBB-8524-3483DB231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4. Vitamin Düzeyleri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8454FA-70D2-423A-B159-D2DA6E7C8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730" y="2481944"/>
            <a:ext cx="10335984" cy="396784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sz="2800" b="1" dirty="0"/>
              <a:t>D Vitamini (25-hidroksivitamin D): </a:t>
            </a:r>
            <a:r>
              <a:rPr lang="tr-TR" sz="2800" dirty="0"/>
              <a:t>Kalsiyum emilimini ve kemik sağlığını etkiler.</a:t>
            </a:r>
          </a:p>
          <a:p>
            <a:pPr marL="0" indent="0">
              <a:buNone/>
            </a:pPr>
            <a:r>
              <a:rPr lang="tr-TR" sz="2800" b="1" dirty="0"/>
              <a:t>B12 Vitamini: </a:t>
            </a:r>
            <a:r>
              <a:rPr lang="tr-TR" sz="2800" dirty="0"/>
              <a:t>DNA sentezi, sinir sistemi ve kırmızı kan hücreleri için önemlidir.</a:t>
            </a:r>
          </a:p>
          <a:p>
            <a:pPr marL="0" indent="0">
              <a:buNone/>
            </a:pPr>
            <a:r>
              <a:rPr lang="tr-TR" sz="2800" b="1" dirty="0" err="1"/>
              <a:t>Folat</a:t>
            </a:r>
            <a:r>
              <a:rPr lang="tr-TR" sz="2800" b="1" dirty="0"/>
              <a:t> (B9): </a:t>
            </a:r>
            <a:r>
              <a:rPr lang="tr-TR" sz="2800" dirty="0"/>
              <a:t>DNA sentezi ve hücre bölünmesi için gereklidir; eksikliği megaloblastik anemiye neden olabilir.</a:t>
            </a:r>
          </a:p>
          <a:p>
            <a:pPr marL="0" indent="0">
              <a:buNone/>
            </a:pPr>
            <a:r>
              <a:rPr lang="tr-TR" sz="2800" b="1" dirty="0"/>
              <a:t>C Vitamini: </a:t>
            </a:r>
            <a:r>
              <a:rPr lang="tr-TR" sz="2800" dirty="0"/>
              <a:t>Antioksidan kapasiteyi ve bağışıklık sistemini destekler.</a:t>
            </a:r>
          </a:p>
          <a:p>
            <a:pPr marL="0" indent="0">
              <a:buNone/>
            </a:pPr>
            <a:r>
              <a:rPr lang="tr-TR" sz="2800" b="1" dirty="0"/>
              <a:t>E Vitamini: </a:t>
            </a:r>
            <a:r>
              <a:rPr lang="tr-TR" sz="2800" dirty="0"/>
              <a:t>Hücresel membran korumasında önemli bir antioksidandır.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3782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BEC48E-E32D-8DF7-A06B-3F438728E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5. Mineral Düzeyleri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84AFD33-FC89-B2D3-D992-763F38F85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299" y="2432957"/>
            <a:ext cx="10189029" cy="3951513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sz="2800" b="1" dirty="0"/>
              <a:t>Demir: </a:t>
            </a:r>
            <a:r>
              <a:rPr lang="tr-TR" sz="2800" dirty="0"/>
              <a:t>Hemoglobin sentezi ve oksijen taşıma kapasitesi için gereklidir. Eksiklikte demir eksikliği anemisi görülür.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800" b="1" dirty="0" err="1"/>
              <a:t>Ferritin:</a:t>
            </a:r>
            <a:r>
              <a:rPr lang="tr-TR" sz="2800" dirty="0" err="1"/>
              <a:t>Vücuttaki</a:t>
            </a:r>
            <a:r>
              <a:rPr lang="tr-TR" sz="2800" dirty="0"/>
              <a:t> demir depolarını gösterir.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800" b="1" dirty="0" err="1"/>
              <a:t>Çinko:</a:t>
            </a:r>
            <a:r>
              <a:rPr lang="tr-TR" sz="2800" dirty="0" err="1"/>
              <a:t>Hücresel</a:t>
            </a:r>
            <a:r>
              <a:rPr lang="tr-TR" sz="2800" dirty="0"/>
              <a:t> büyüme, immün fonksiyon ve yara iyileşmesi için önemlidir.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800" b="1" dirty="0" err="1"/>
              <a:t>Kalsiyum:</a:t>
            </a:r>
            <a:r>
              <a:rPr lang="tr-TR" sz="2800" dirty="0" err="1"/>
              <a:t>Kemik</a:t>
            </a:r>
            <a:r>
              <a:rPr lang="tr-TR" sz="2800" dirty="0"/>
              <a:t> sağlığı, kas kasılması ve sinir iletimi için gereklidir.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800" b="1" dirty="0" err="1"/>
              <a:t>Fosfor:</a:t>
            </a:r>
            <a:r>
              <a:rPr lang="tr-TR" sz="2800" dirty="0" err="1"/>
              <a:t>Kemik</a:t>
            </a:r>
            <a:r>
              <a:rPr lang="tr-TR" sz="2800" dirty="0"/>
              <a:t> metabolizması ve enerji üretimi için önemlidir.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800" b="1" dirty="0" err="1"/>
              <a:t>İyot:</a:t>
            </a:r>
            <a:r>
              <a:rPr lang="tr-TR" sz="2800" dirty="0" err="1"/>
              <a:t>Tiroit</a:t>
            </a:r>
            <a:r>
              <a:rPr lang="tr-TR" sz="2800" dirty="0"/>
              <a:t> hormonlarının sentezinde kullanılır.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9828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11D43E-1822-BEC4-E4CD-16AE481BC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6. Enflamasyon Belirteçleri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2F6E45-22D6-3FB5-72DD-574C2F7A5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sz="2800" b="1" dirty="0"/>
              <a:t>C-Reaktif Protein (CRP):</a:t>
            </a:r>
            <a:r>
              <a:rPr lang="tr-TR" sz="2800" dirty="0"/>
              <a:t>Sistemik inflamasyonu ve enfeksiyon durumlarını gösterir.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tr-TR" sz="2800" b="1" dirty="0"/>
              <a:t>Eritrosit Sedimentasyon Hızı (ESR):</a:t>
            </a:r>
            <a:r>
              <a:rPr lang="tr-TR" sz="2800" dirty="0"/>
              <a:t>Kronik inflamasyon veya enfeksiyonun göstergesidir.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0198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23B696-C8B4-2D2D-A6AC-FE2ECF387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Elektrolit Düzeyleri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324219-B568-3EFD-A76D-1182D1666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9571" y="2638044"/>
            <a:ext cx="9715500" cy="310198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sz="2800" b="1" dirty="0"/>
              <a:t>Sodyum (</a:t>
            </a:r>
            <a:r>
              <a:rPr lang="tr-TR" sz="2800" b="1" dirty="0" err="1"/>
              <a:t>Na</a:t>
            </a:r>
            <a:r>
              <a:rPr lang="tr-TR" sz="2800" b="1" dirty="0"/>
              <a:t>): </a:t>
            </a:r>
            <a:r>
              <a:rPr lang="tr-TR" sz="2800" dirty="0"/>
              <a:t>Sıvı dengesi ve sinir iletiminde rol oynar.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800" b="1" dirty="0"/>
              <a:t>Potasyum (K): </a:t>
            </a:r>
            <a:r>
              <a:rPr lang="tr-TR" sz="2800" dirty="0"/>
              <a:t>Kas kasılması ve kalp fonksiyonları için önemlidir.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800" b="1" dirty="0"/>
              <a:t>Klor (Cl): </a:t>
            </a:r>
            <a:r>
              <a:rPr lang="tr-TR" sz="2800" dirty="0"/>
              <a:t>Asit-baz dengesi ve hücre dışı sıvı dengesinde görev alır.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4653066"/>
      </p:ext>
    </p:extLst>
  </p:cSld>
  <p:clrMapOvr>
    <a:masterClrMapping/>
  </p:clrMapOvr>
</p:sld>
</file>

<file path=ppt/theme/theme1.xml><?xml version="1.0" encoding="utf-8"?>
<a:theme xmlns:a="http://schemas.openxmlformats.org/drawingml/2006/main" name="Paket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Paket</Template>
  <TotalTime>19</TotalTime>
  <Words>517</Words>
  <Application>Microsoft Macintosh PowerPoint</Application>
  <PresentationFormat>Geniş ekran</PresentationFormat>
  <Paragraphs>55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Gill Sans MT</vt:lpstr>
      <vt:lpstr>Times New Roman</vt:lpstr>
      <vt:lpstr>Paket</vt:lpstr>
      <vt:lpstr>Beslenme biyokimyası</vt:lpstr>
      <vt:lpstr>1. Protein Durumunu Gösteren Belirteçler</vt:lpstr>
      <vt:lpstr>PowerPoint Sunusu</vt:lpstr>
      <vt:lpstr>2. Lipid Metabolizması Belirteçleri</vt:lpstr>
      <vt:lpstr>3. Karbonhidrat Metabolizması Belirteçleri</vt:lpstr>
      <vt:lpstr>4. Vitamin Düzeyleri</vt:lpstr>
      <vt:lpstr>5. Mineral Düzeyleri </vt:lpstr>
      <vt:lpstr>6. Enflamasyon Belirteçleri</vt:lpstr>
      <vt:lpstr>Elektrolit Düzeyleri </vt:lpstr>
      <vt:lpstr>8. Oksidatif Stres ve Antioksidan Belirteçler</vt:lpstr>
      <vt:lpstr>referanslar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4</cp:revision>
  <dcterms:created xsi:type="dcterms:W3CDTF">2024-12-03T08:53:15Z</dcterms:created>
  <dcterms:modified xsi:type="dcterms:W3CDTF">2024-12-03T09:14:10Z</dcterms:modified>
</cp:coreProperties>
</file>