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9" r:id="rId9"/>
    <p:sldId id="270" r:id="rId10"/>
    <p:sldId id="271" r:id="rId11"/>
    <p:sldId id="272" r:id="rId12"/>
    <p:sldId id="273" r:id="rId13"/>
    <p:sldId id="274" r:id="rId14"/>
    <p:sldId id="275" r:id="rId15"/>
    <p:sldId id="276" r:id="rId16"/>
    <p:sldId id="277" r:id="rId17"/>
    <p:sldId id="278" r:id="rId18"/>
    <p:sldId id="268" r:id="rId1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3779"/>
    <p:restoredTop sz="94637"/>
  </p:normalViewPr>
  <p:slideViewPr>
    <p:cSldViewPr snapToGrid="0">
      <p:cViewPr varScale="1">
        <p:scale>
          <a:sx n="70" d="100"/>
          <a:sy n="70" d="100"/>
        </p:scale>
        <p:origin x="216" y="10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6AD6EE87-EBD5-4F12-A48A-63ACA297AC8F}" type="datetimeFigureOut">
              <a:rPr lang="en-US" dirty="0"/>
              <a:t>12/5/24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73815-2707-4475-8F1A-B873CB631BB4}" type="datetimeFigureOut">
              <a:rPr lang="en-US" dirty="0"/>
              <a:t>12/5/24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AFB99-0EAB-4182-AFF8-E214C82A68F6}" type="datetimeFigureOut">
              <a:rPr lang="en-US" dirty="0"/>
              <a:t>12/5/24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3794B-289A-4A80-97D7-111025398D45}" type="datetimeFigureOut">
              <a:rPr lang="en-US" dirty="0"/>
              <a:t>12/5/24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1015F-7CC6-4D0A-9D87-873EA4C304CC}" type="datetimeFigureOut">
              <a:rPr lang="en-US" dirty="0"/>
              <a:t>12/5/24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6A301-0538-44EC-B09D-202E1042A48B}" type="datetimeFigureOut">
              <a:rPr lang="en-US" dirty="0"/>
              <a:t>12/5/24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tr-TR"/>
              <a:t>Asıl metin stillerini düzenlemek için tıklayın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9574A-8875-45EF-8EA2-3CAA0F7ABC4C}" type="datetimeFigureOut">
              <a:rPr lang="en-US" dirty="0"/>
              <a:t>12/5/24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F4D4C-5367-4C26-9E2B-D8088D7FCA81}" type="datetimeFigureOut">
              <a:rPr lang="en-US" dirty="0"/>
              <a:t>12/5/24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91E96-98B0-4413-9547-46F3504108EF}" type="datetimeFigureOut">
              <a:rPr lang="en-US" dirty="0"/>
              <a:t>12/5/24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68B11-C5A8-448C-8CE9-B1A273C79CFC}" type="datetimeFigureOut">
              <a:rPr lang="en-US" dirty="0"/>
              <a:t>12/5/24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16CA0-919D-4A49-9C8A-62FDFB3A5183}" type="datetimeFigureOut">
              <a:rPr lang="en-US" dirty="0"/>
              <a:t>12/5/24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E5644-1E61-4311-A31E-84CB9C7AA8A9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90298CD5-6C1E-4009-B41F-6DF62E31D3BE}" type="datetimeFigureOut">
              <a:rPr lang="en-US" dirty="0"/>
              <a:pPr/>
              <a:t>12/5/24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8F13ABC7-1C4B-5968-A7AF-981B0E6FABC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/>
              <a:t>BESLENME İLKELERİ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7658AB8A-7295-901F-6182-D81249CF923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tr-TR" dirty="0"/>
              <a:t>1-Beslenme </a:t>
            </a:r>
            <a:r>
              <a:rPr lang="tr-TR" dirty="0" err="1"/>
              <a:t>giris</a:t>
            </a:r>
            <a:r>
              <a:rPr lang="tr-TR" dirty="0"/>
              <a:t>̧</a:t>
            </a:r>
          </a:p>
        </p:txBody>
      </p:sp>
    </p:spTree>
    <p:extLst>
      <p:ext uri="{BB962C8B-B14F-4D97-AF65-F5344CB8AC3E}">
        <p14:creationId xmlns:p14="http://schemas.microsoft.com/office/powerpoint/2010/main" val="339734308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655648CD-5B9E-12BB-BF16-E429834629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877824"/>
            <a:ext cx="10954512" cy="5980176"/>
          </a:xfrm>
        </p:spPr>
        <p:txBody>
          <a:bodyPr>
            <a:normAutofit lnSpcReduction="10000"/>
          </a:bodyPr>
          <a:lstStyle/>
          <a:p>
            <a:r>
              <a:rPr lang="tr-TR" sz="3200" b="1" dirty="0"/>
              <a:t>Metabolizmanın İşlevi Neden Önemlidir?</a:t>
            </a:r>
          </a:p>
          <a:p>
            <a:r>
              <a:rPr lang="tr-TR" sz="3200" dirty="0"/>
              <a:t>Metabolizma, vücudun ihtiyaç duyduğu enerji ve yapı taşlarını sağlayarak şu işlevleri yerine getirir: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tr-TR" sz="3200" dirty="0"/>
              <a:t>Vücut sıcaklığının korunması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tr-TR" sz="3200" dirty="0"/>
              <a:t>Kasların hareket ettirilmesi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tr-TR" sz="3200" dirty="0"/>
              <a:t>Beyin fonksiyonlarının çalışması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tr-TR" sz="3200" dirty="0"/>
              <a:t>Organların işlevlerini sürdürmesi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tr-TR" sz="3200" dirty="0"/>
              <a:t>Hücre yenilenmesi ve hasarların onarılması</a:t>
            </a:r>
          </a:p>
          <a:p>
            <a:r>
              <a:rPr lang="tr-TR" sz="3200" dirty="0"/>
              <a:t>Sağlıklı bir metabolizma, dengeli beslenme, düzenli egzersiz ve yeterli uyku ile desteklenir. Bu şekilde enerji dengesi korunur ve kilo kontrolü sağlanabilir.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6337502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AEEC7F4A-C97F-1A9D-233D-64E7091563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Suyun fizyolojik önemi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FB7E9000-9F01-4E13-A7B7-01965A6BF3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7" y="2249424"/>
            <a:ext cx="9720073" cy="4023360"/>
          </a:xfrm>
        </p:spPr>
        <p:txBody>
          <a:bodyPr/>
          <a:lstStyle/>
          <a:p>
            <a:r>
              <a:rPr lang="tr-TR" sz="3200" dirty="0"/>
              <a:t>Su, yaşam için temel bir bileşendir ve vücuttaki biyolojik süreçlerin sorunsuz bir şekilde işlemesi için kritik öneme sahiptir. </a:t>
            </a:r>
          </a:p>
          <a:p>
            <a:r>
              <a:rPr lang="tr-TR" sz="3200" dirty="0"/>
              <a:t>İnsan vücudunun yaklaşık %60-70'i sudan oluşur ve bu oran yaş, cinsiyet ve vücut kompozisyonuna bağlı olarak değişebilir.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79674670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A455100F-B34E-65D8-12D4-70D59C0389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32688" y="950976"/>
            <a:ext cx="9811513" cy="5358384"/>
          </a:xfrm>
        </p:spPr>
        <p:txBody>
          <a:bodyPr/>
          <a:lstStyle/>
          <a:p>
            <a:r>
              <a:rPr lang="tr-TR" sz="3200" b="1" dirty="0"/>
              <a:t>1. Hücresel İşlev ve Yapı</a:t>
            </a:r>
          </a:p>
          <a:p>
            <a:endParaRPr lang="tr-TR" sz="3200" b="1" dirty="0"/>
          </a:p>
          <a:p>
            <a:pPr>
              <a:buFont typeface="Arial" panose="020B0604020202020204" pitchFamily="34" charset="0"/>
              <a:buChar char="•"/>
            </a:pPr>
            <a:r>
              <a:rPr lang="tr-TR" sz="3200" b="1" dirty="0"/>
              <a:t>Hücrelerin ana bileşenidir:</a:t>
            </a:r>
            <a:r>
              <a:rPr lang="tr-TR" sz="3200" dirty="0"/>
              <a:t> Hücre içindeki biyokimyasal reaksiyonların gerçekleşmesi için bir ortam sağlar.</a:t>
            </a:r>
          </a:p>
          <a:p>
            <a:pPr>
              <a:buFont typeface="Arial" panose="020B0604020202020204" pitchFamily="34" charset="0"/>
              <a:buChar char="•"/>
            </a:pPr>
            <a:endParaRPr lang="tr-TR" sz="3200" dirty="0"/>
          </a:p>
          <a:p>
            <a:pPr>
              <a:buFont typeface="Arial" panose="020B0604020202020204" pitchFamily="34" charset="0"/>
              <a:buChar char="•"/>
            </a:pPr>
            <a:r>
              <a:rPr lang="tr-TR" sz="3200" b="1" dirty="0"/>
              <a:t>Hücre hacmini korur:</a:t>
            </a:r>
            <a:r>
              <a:rPr lang="tr-TR" sz="3200" dirty="0"/>
              <a:t> Osmotik basınç yoluyla hücrelerin yapısının ve işlevinin sürdürülmesine katkıda bulunur.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84453088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BE1634F8-AE2B-908A-CC08-CEC8BB5C19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69264" y="950976"/>
            <a:ext cx="9774937" cy="5358384"/>
          </a:xfrm>
        </p:spPr>
        <p:txBody>
          <a:bodyPr/>
          <a:lstStyle/>
          <a:p>
            <a:r>
              <a:rPr lang="tr-TR" sz="3200" b="1" dirty="0"/>
              <a:t>2. Taşıma ve Dağıtım</a:t>
            </a:r>
          </a:p>
          <a:p>
            <a:endParaRPr lang="tr-TR" sz="3200" b="1" dirty="0"/>
          </a:p>
          <a:p>
            <a:pPr>
              <a:buFont typeface="Arial" panose="020B0604020202020204" pitchFamily="34" charset="0"/>
              <a:buChar char="•"/>
            </a:pPr>
            <a:r>
              <a:rPr lang="tr-TR" sz="3200" b="1" dirty="0"/>
              <a:t>Besin ve oksijen taşıma:</a:t>
            </a:r>
            <a:r>
              <a:rPr lang="tr-TR" sz="3200" dirty="0"/>
              <a:t> Kan plazmasının büyük bir kısmı sudur; bu da besinlerin, oksijenin ve atık maddelerin taşınmasını sağlar.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tr-TR" sz="3200" b="1" dirty="0"/>
              <a:t>Atık maddelerin uzaklaştırılması:</a:t>
            </a:r>
            <a:r>
              <a:rPr lang="tr-TR" sz="3200" dirty="0"/>
              <a:t> Metabolizma sonucu oluşan atıklar (örneğin, üre) suyla birlikte böbrekler yoluyla vücuttan atılır.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6928504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54A8672D-1540-AF84-208A-124994D300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59536" y="896112"/>
            <a:ext cx="9884665" cy="5413248"/>
          </a:xfrm>
        </p:spPr>
        <p:txBody>
          <a:bodyPr>
            <a:normAutofit lnSpcReduction="10000"/>
          </a:bodyPr>
          <a:lstStyle/>
          <a:p>
            <a:r>
              <a:rPr lang="tr-TR" sz="3200" b="1" dirty="0"/>
              <a:t>3. Sıcaklık Dengesi</a:t>
            </a:r>
          </a:p>
          <a:p>
            <a:pPr marL="0" indent="0">
              <a:buNone/>
            </a:pPr>
            <a:r>
              <a:rPr lang="tr-TR" sz="3200" b="1" dirty="0"/>
              <a:t>Isı düzenleyici:</a:t>
            </a:r>
            <a:r>
              <a:rPr lang="tr-TR" sz="3200" dirty="0"/>
              <a:t> Terleme yoluyla vücudu serinletir ve aşırı ısınmayı önler. Ayrıca, suyun yüksek ısı kapasitesi sayesinde vücut sıcaklığını sabit tutar.</a:t>
            </a:r>
          </a:p>
          <a:p>
            <a:pPr marL="0" indent="0">
              <a:buNone/>
            </a:pPr>
            <a:endParaRPr lang="tr-TR" sz="3200" dirty="0"/>
          </a:p>
          <a:p>
            <a:r>
              <a:rPr lang="tr-TR" sz="3200" b="1" dirty="0"/>
              <a:t>4. Sindirim ve Emilim</a:t>
            </a:r>
          </a:p>
          <a:p>
            <a:pPr marL="0" indent="0">
              <a:buNone/>
            </a:pPr>
            <a:r>
              <a:rPr lang="tr-TR" sz="3200" dirty="0"/>
              <a:t>Su, sindirim sisteminde;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tr-TR" sz="3200" dirty="0"/>
              <a:t>Tüketilen besinlerin çözülmesine yardımcı olur.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tr-TR" sz="3200" dirty="0"/>
              <a:t>Sindirim enzimlerinin çalışmasını destekler.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tr-TR" sz="3200" dirty="0"/>
              <a:t>Bağırsak hareketlerini kolaylaştırır, kabızlığı önler.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02743303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288CF64B-96AB-A24E-808B-733550B810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77824" y="804672"/>
            <a:ext cx="10607040" cy="5504688"/>
          </a:xfrm>
        </p:spPr>
        <p:txBody>
          <a:bodyPr>
            <a:normAutofit lnSpcReduction="10000"/>
          </a:bodyPr>
          <a:lstStyle/>
          <a:p>
            <a:r>
              <a:rPr lang="tr-TR" sz="3200" b="1" dirty="0"/>
              <a:t>5. Eklemler ve Dokuların Korunması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tr-TR" sz="3200" b="1" dirty="0"/>
              <a:t>Eklemleri yağlar:</a:t>
            </a:r>
            <a:r>
              <a:rPr lang="tr-TR" sz="3200" dirty="0"/>
              <a:t> Eklemlerdeki </a:t>
            </a:r>
            <a:r>
              <a:rPr lang="tr-TR" sz="3200" dirty="0" err="1"/>
              <a:t>sinovyal</a:t>
            </a:r>
            <a:r>
              <a:rPr lang="tr-TR" sz="3200" dirty="0"/>
              <a:t> sıvının önemli bir bileşeni sudur, bu da sürtünmeyi azaltır ve hareket kolaylığı sağlar.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tr-TR" sz="3200" b="1" dirty="0"/>
              <a:t>Doku elastikiyetini destekler:</a:t>
            </a:r>
            <a:r>
              <a:rPr lang="tr-TR" sz="3200" dirty="0"/>
              <a:t> Göz, cilt ve diğer yumuşak dokuların nemli kalmasını sağlar.</a:t>
            </a:r>
          </a:p>
          <a:p>
            <a:endParaRPr lang="tr-TR" sz="3200" dirty="0"/>
          </a:p>
          <a:p>
            <a:r>
              <a:rPr lang="tr-TR" sz="3200" b="1" dirty="0"/>
              <a:t>6. Metabolik Reaksiyonlar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tr-TR" sz="3200" dirty="0"/>
              <a:t>Vücuttaki kimyasal reaksiyonların çoğu suya bağımlıdır; örneğin, glikozun enerjiye dönüştürülmesi gibi süreçlerde su doğrudan yer alır.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205828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042229ED-E5C4-A212-6A27-385A5884C5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32688" y="950976"/>
            <a:ext cx="9811513" cy="5358384"/>
          </a:xfrm>
        </p:spPr>
        <p:txBody>
          <a:bodyPr/>
          <a:lstStyle/>
          <a:p>
            <a:r>
              <a:rPr lang="tr-TR" sz="3200" b="1" dirty="0"/>
              <a:t>7. Elektrolit Dengesi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tr-TR" sz="3200" dirty="0"/>
              <a:t>Vücutta elektrolitlerin (sodyum, potasyum gibi) çözünmesi ve dengede kalması için su gereklidir. Bu denge, sinir iletimi ve kas fonksiyonları için hayati önem taşır.</a:t>
            </a:r>
          </a:p>
          <a:p>
            <a:pPr marL="0" indent="0">
              <a:buNone/>
            </a:pPr>
            <a:endParaRPr lang="tr-TR" sz="3200" dirty="0"/>
          </a:p>
          <a:p>
            <a:r>
              <a:rPr lang="tr-TR" sz="3200" b="1" dirty="0"/>
              <a:t>8. Toksinlerin Atılması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tr-TR" sz="3200" dirty="0"/>
              <a:t>Su, toksinlerin idrar, ter ve diğer yollarla vücuttan atılmasını sağlar, bu da böbreklerin ve diğer organların sağlıklı çalışmasına yardımcı olur.</a:t>
            </a:r>
          </a:p>
          <a:p>
            <a:pPr>
              <a:buFont typeface="Arial" panose="020B0604020202020204" pitchFamily="34" charset="0"/>
              <a:buChar char="•"/>
            </a:pPr>
            <a:endParaRPr lang="tr-TR" sz="3200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6694429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31E8129E-224E-4193-3B57-E5FF101747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859536"/>
            <a:ext cx="9720073" cy="5248656"/>
          </a:xfrm>
        </p:spPr>
        <p:txBody>
          <a:bodyPr>
            <a:normAutofit fontScale="92500" lnSpcReduction="20000"/>
          </a:bodyPr>
          <a:lstStyle/>
          <a:p>
            <a:r>
              <a:rPr lang="tr-TR" sz="3500" b="1" dirty="0"/>
              <a:t>9. Enerji Düzeyini Koruma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tr-TR" sz="3500" dirty="0"/>
              <a:t>Dehidrasyon (sıvı kaybı), yorgunluğa ve enerji düşüklüğüne yol açabilir. Yeterli su tüketimi, enerji seviyesini yüksek tutar.</a:t>
            </a:r>
          </a:p>
          <a:p>
            <a:pPr>
              <a:buFont typeface="Arial" panose="020B0604020202020204" pitchFamily="34" charset="0"/>
              <a:buChar char="•"/>
            </a:pPr>
            <a:endParaRPr lang="tr-TR" sz="3500" dirty="0"/>
          </a:p>
          <a:p>
            <a:pPr algn="ctr"/>
            <a:r>
              <a:rPr lang="tr-TR" sz="3500" b="1" dirty="0">
                <a:solidFill>
                  <a:schemeClr val="accent1">
                    <a:lumMod val="75000"/>
                  </a:schemeClr>
                </a:solidFill>
              </a:rPr>
              <a:t>Günlük Su İhtiyacı</a:t>
            </a:r>
          </a:p>
          <a:p>
            <a:r>
              <a:rPr lang="tr-TR" sz="3500" dirty="0"/>
              <a:t>Günlük su ihtiyacı; yaş, cinsiyet, fiziksel aktivite düzeyi ve çevresel faktörlere bağlı olarak değişir. Genel olarak yetişkin bireyler için: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tr-TR" sz="3500" b="1" dirty="0"/>
              <a:t>Kadınlar:</a:t>
            </a:r>
            <a:r>
              <a:rPr lang="tr-TR" sz="3500" dirty="0"/>
              <a:t> Yaklaşık 2-2.5 litre (8-10 bardak)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tr-TR" sz="3500" b="1" dirty="0"/>
              <a:t>Erkekler:</a:t>
            </a:r>
            <a:r>
              <a:rPr lang="tr-TR" sz="3500" dirty="0"/>
              <a:t> Yaklaşık 2.5-3 litre (10-12 bardak)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83043618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97221F32-A5D3-3F06-C796-DEA661C1F7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referanslar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D97B1FE5-E680-31B1-D22D-CC26F2A5E1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Aksoy, M. (2008). </a:t>
            </a:r>
            <a:r>
              <a:rPr lang="tr-TR" b="0" i="1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Beslenme biyokimyası</a:t>
            </a:r>
            <a:r>
              <a:rPr lang="tr-TR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. Hatiboğlu Yayınları.</a:t>
            </a:r>
            <a:endParaRPr lang="tr-TR" b="0" i="0" dirty="0">
              <a:effectLst/>
              <a:latin typeface="Arial" panose="020B0604020202020204" pitchFamily="34" charset="0"/>
            </a:endParaRPr>
          </a:p>
          <a:p>
            <a:r>
              <a:rPr lang="tr-TR" b="0" i="0" dirty="0" err="1">
                <a:effectLst/>
                <a:latin typeface="Arial" panose="020B0604020202020204" pitchFamily="34" charset="0"/>
              </a:rPr>
              <a:t>Hall</a:t>
            </a:r>
            <a:r>
              <a:rPr lang="tr-TR" b="0" i="0" dirty="0">
                <a:effectLst/>
                <a:latin typeface="Arial" panose="020B0604020202020204" pitchFamily="34" charset="0"/>
              </a:rPr>
              <a:t>, J. E. (2016). </a:t>
            </a:r>
            <a:r>
              <a:rPr lang="tr-TR" b="0" i="1" dirty="0" err="1">
                <a:effectLst/>
                <a:latin typeface="Arial" panose="020B0604020202020204" pitchFamily="34" charset="0"/>
              </a:rPr>
              <a:t>Guyton</a:t>
            </a:r>
            <a:r>
              <a:rPr lang="tr-TR" b="0" i="1" dirty="0">
                <a:effectLst/>
                <a:latin typeface="Arial" panose="020B0604020202020204" pitchFamily="34" charset="0"/>
              </a:rPr>
              <a:t> </a:t>
            </a:r>
            <a:r>
              <a:rPr lang="tr-TR" b="0" i="1" dirty="0" err="1">
                <a:effectLst/>
                <a:latin typeface="Arial" panose="020B0604020202020204" pitchFamily="34" charset="0"/>
              </a:rPr>
              <a:t>and</a:t>
            </a:r>
            <a:r>
              <a:rPr lang="tr-TR" b="0" i="1" dirty="0">
                <a:effectLst/>
                <a:latin typeface="Arial" panose="020B0604020202020204" pitchFamily="34" charset="0"/>
              </a:rPr>
              <a:t> </a:t>
            </a:r>
            <a:r>
              <a:rPr lang="tr-TR" b="0" i="1" dirty="0" err="1">
                <a:effectLst/>
                <a:latin typeface="Arial" panose="020B0604020202020204" pitchFamily="34" charset="0"/>
              </a:rPr>
              <a:t>Hall</a:t>
            </a:r>
            <a:r>
              <a:rPr lang="tr-TR" b="0" i="1" dirty="0">
                <a:effectLst/>
                <a:latin typeface="Arial" panose="020B0604020202020204" pitchFamily="34" charset="0"/>
              </a:rPr>
              <a:t> </a:t>
            </a:r>
            <a:r>
              <a:rPr lang="tr-TR" b="0" i="1" dirty="0" err="1">
                <a:effectLst/>
                <a:latin typeface="Arial" panose="020B0604020202020204" pitchFamily="34" charset="0"/>
              </a:rPr>
              <a:t>Textbook</a:t>
            </a:r>
            <a:r>
              <a:rPr lang="tr-TR" b="0" i="1" dirty="0">
                <a:effectLst/>
                <a:latin typeface="Arial" panose="020B0604020202020204" pitchFamily="34" charset="0"/>
              </a:rPr>
              <a:t> of </a:t>
            </a:r>
            <a:r>
              <a:rPr lang="tr-TR" b="0" i="1" dirty="0" err="1">
                <a:effectLst/>
                <a:latin typeface="Arial" panose="020B0604020202020204" pitchFamily="34" charset="0"/>
              </a:rPr>
              <a:t>Medical</a:t>
            </a:r>
            <a:r>
              <a:rPr lang="tr-TR" b="0" i="1" dirty="0">
                <a:effectLst/>
                <a:latin typeface="Arial" panose="020B0604020202020204" pitchFamily="34" charset="0"/>
              </a:rPr>
              <a:t> </a:t>
            </a:r>
            <a:r>
              <a:rPr lang="tr-TR" b="0" i="1" dirty="0" err="1">
                <a:effectLst/>
                <a:latin typeface="Arial" panose="020B0604020202020204" pitchFamily="34" charset="0"/>
              </a:rPr>
              <a:t>Physiology</a:t>
            </a:r>
            <a:r>
              <a:rPr lang="tr-TR" b="0" i="1" dirty="0">
                <a:effectLst/>
                <a:latin typeface="Arial" panose="020B0604020202020204" pitchFamily="34" charset="0"/>
              </a:rPr>
              <a:t>, </a:t>
            </a:r>
            <a:r>
              <a:rPr lang="tr-TR" b="0" i="1" dirty="0" err="1">
                <a:effectLst/>
                <a:latin typeface="Arial" panose="020B0604020202020204" pitchFamily="34" charset="0"/>
              </a:rPr>
              <a:t>Jordanian</a:t>
            </a:r>
            <a:r>
              <a:rPr lang="tr-TR" b="0" i="1" dirty="0">
                <a:effectLst/>
                <a:latin typeface="Arial" panose="020B0604020202020204" pitchFamily="34" charset="0"/>
              </a:rPr>
              <a:t> Edition E-</a:t>
            </a:r>
            <a:r>
              <a:rPr lang="tr-TR" b="0" i="1" dirty="0" err="1">
                <a:effectLst/>
                <a:latin typeface="Arial" panose="020B0604020202020204" pitchFamily="34" charset="0"/>
              </a:rPr>
              <a:t>Book</a:t>
            </a:r>
            <a:r>
              <a:rPr lang="tr-TR" b="0" i="0" dirty="0">
                <a:effectLst/>
                <a:latin typeface="Arial" panose="020B0604020202020204" pitchFamily="34" charset="0"/>
              </a:rPr>
              <a:t>. </a:t>
            </a:r>
            <a:r>
              <a:rPr lang="tr-TR" b="0" i="0" dirty="0" err="1">
                <a:effectLst/>
                <a:latin typeface="Arial" panose="020B0604020202020204" pitchFamily="34" charset="0"/>
              </a:rPr>
              <a:t>Elsevier</a:t>
            </a:r>
            <a:r>
              <a:rPr lang="tr-TR" b="0" i="0" dirty="0">
                <a:effectLst/>
                <a:latin typeface="Arial" panose="020B0604020202020204" pitchFamily="34" charset="0"/>
              </a:rPr>
              <a:t> </a:t>
            </a:r>
            <a:r>
              <a:rPr lang="tr-TR" b="0" i="0" dirty="0" err="1">
                <a:effectLst/>
                <a:latin typeface="Arial" panose="020B0604020202020204" pitchFamily="34" charset="0"/>
              </a:rPr>
              <a:t>Health</a:t>
            </a:r>
            <a:r>
              <a:rPr lang="tr-TR" b="0" i="0" dirty="0">
                <a:effectLst/>
                <a:latin typeface="Arial" panose="020B0604020202020204" pitchFamily="34" charset="0"/>
              </a:rPr>
              <a:t> </a:t>
            </a:r>
            <a:r>
              <a:rPr lang="tr-TR" b="0" i="0" dirty="0" err="1">
                <a:effectLst/>
                <a:latin typeface="Arial" panose="020B0604020202020204" pitchFamily="34" charset="0"/>
              </a:rPr>
              <a:t>Sciences</a:t>
            </a:r>
            <a:r>
              <a:rPr lang="tr-TR" b="0" i="0" dirty="0">
                <a:effectLst/>
                <a:latin typeface="Arial" panose="020B0604020202020204" pitchFamily="34" charset="0"/>
              </a:rPr>
              <a:t>.</a:t>
            </a:r>
          </a:p>
          <a:p>
            <a:r>
              <a:rPr lang="tr-TR" b="0" i="0" dirty="0" err="1">
                <a:effectLst/>
                <a:latin typeface="Arial" panose="020B0604020202020204" pitchFamily="34" charset="0"/>
              </a:rPr>
              <a:t>Gürdöl</a:t>
            </a:r>
            <a:r>
              <a:rPr lang="tr-TR" b="0" i="0" dirty="0">
                <a:effectLst/>
                <a:latin typeface="Arial" panose="020B0604020202020204" pitchFamily="34" charset="0"/>
              </a:rPr>
              <a:t>, Figen, </a:t>
            </a:r>
            <a:r>
              <a:rPr lang="tr-TR" b="0" i="0" dirty="0" err="1">
                <a:effectLst/>
                <a:latin typeface="Arial" panose="020B0604020202020204" pitchFamily="34" charset="0"/>
              </a:rPr>
              <a:t>and</a:t>
            </a:r>
            <a:r>
              <a:rPr lang="tr-TR" b="0" i="0" dirty="0">
                <a:effectLst/>
                <a:latin typeface="Arial" panose="020B0604020202020204" pitchFamily="34" charset="0"/>
              </a:rPr>
              <a:t> Evin Ademoğlu. "Biyokimya." Gözden Geçirilmiş </a:t>
            </a:r>
            <a:r>
              <a:rPr lang="tr-TR" b="0" i="1" dirty="0">
                <a:effectLst/>
                <a:latin typeface="Arial" panose="020B0604020202020204" pitchFamily="34" charset="0"/>
              </a:rPr>
              <a:t>İkinci baskı. Nobel Tıp Kitapevleri Ltd. Şti</a:t>
            </a:r>
            <a:r>
              <a:rPr lang="tr-TR" b="0" i="0" dirty="0">
                <a:effectLst/>
                <a:latin typeface="Arial" panose="020B0604020202020204" pitchFamily="34" charset="0"/>
              </a:rPr>
              <a:t> (2013).</a:t>
            </a:r>
          </a:p>
          <a:p>
            <a:r>
              <a:rPr lang="tr-TR" b="0" i="0" dirty="0">
                <a:effectLst/>
                <a:latin typeface="Arial" panose="020B0604020202020204" pitchFamily="34" charset="0"/>
              </a:rPr>
              <a:t>Onat, Taner, Kaya </a:t>
            </a:r>
            <a:r>
              <a:rPr lang="tr-TR" b="0" i="0" dirty="0" err="1">
                <a:effectLst/>
                <a:latin typeface="Arial" panose="020B0604020202020204" pitchFamily="34" charset="0"/>
              </a:rPr>
              <a:t>Emerk</a:t>
            </a:r>
            <a:r>
              <a:rPr lang="tr-TR" b="0" i="0" dirty="0">
                <a:effectLst/>
                <a:latin typeface="Arial" panose="020B0604020202020204" pitchFamily="34" charset="0"/>
              </a:rPr>
              <a:t>, </a:t>
            </a:r>
            <a:r>
              <a:rPr lang="tr-TR" b="0" i="0" dirty="0" err="1">
                <a:effectLst/>
                <a:latin typeface="Arial" panose="020B0604020202020204" pitchFamily="34" charset="0"/>
              </a:rPr>
              <a:t>and</a:t>
            </a:r>
            <a:r>
              <a:rPr lang="tr-TR" b="0" i="0" dirty="0">
                <a:effectLst/>
                <a:latin typeface="Arial" panose="020B0604020202020204" pitchFamily="34" charset="0"/>
              </a:rPr>
              <a:t> Eser Y. </a:t>
            </a:r>
            <a:r>
              <a:rPr lang="tr-TR" b="0" i="0" dirty="0" err="1">
                <a:effectLst/>
                <a:latin typeface="Arial" panose="020B0604020202020204" pitchFamily="34" charset="0"/>
              </a:rPr>
              <a:t>Sözmen</a:t>
            </a:r>
            <a:r>
              <a:rPr lang="tr-TR" b="0" i="0" dirty="0">
                <a:effectLst/>
                <a:latin typeface="Arial" panose="020B0604020202020204" pitchFamily="34" charset="0"/>
              </a:rPr>
              <a:t>. "İnsan biyokimyası." </a:t>
            </a:r>
            <a:r>
              <a:rPr lang="tr-TR" b="0" i="1" dirty="0" err="1">
                <a:effectLst/>
                <a:latin typeface="Arial" panose="020B0604020202020204" pitchFamily="34" charset="0"/>
              </a:rPr>
              <a:t>Palme</a:t>
            </a:r>
            <a:r>
              <a:rPr lang="tr-TR" b="0" i="1" dirty="0">
                <a:effectLst/>
                <a:latin typeface="Arial" panose="020B0604020202020204" pitchFamily="34" charset="0"/>
              </a:rPr>
              <a:t> yayıncılık</a:t>
            </a:r>
            <a:r>
              <a:rPr lang="tr-TR" b="0" i="0" dirty="0">
                <a:effectLst/>
                <a:latin typeface="Arial" panose="020B0604020202020204" pitchFamily="34" charset="0"/>
              </a:rPr>
              <a:t> 659 (2002).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0048512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5F512DA4-FD5C-F685-1EFC-E50D3CF582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Beslenme Nedir?</a:t>
            </a:r>
            <a:br>
              <a:rPr lang="tr-TR" b="1" dirty="0"/>
            </a:br>
            <a:endParaRPr lang="tr-TR" b="1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41C426AB-DDF7-5E0C-EBB8-02948E0E64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Font typeface="Arial" panose="020B0604020202020204" pitchFamily="34" charset="0"/>
              <a:buChar char="•"/>
            </a:pPr>
            <a:r>
              <a:rPr lang="tr-TR" sz="3200" dirty="0"/>
              <a:t>Beslenme, canlıların büyüme, gelişme, enerji üretimi ve sağlıklı bir yaşam sürdürebilmesi için gerekli olan besin maddelerini vücuda alıp kullanma sürecidir. 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tr-TR" sz="3200" dirty="0"/>
              <a:t>Sağlıklı bir beslenme düzeni, vücudun ihtiyaç duyduğu tüm makro (karbonhidratlar, proteinler, yağlar) ve mikro (vitaminler, mineraller) besin öğelerini dengeli şekilde içerir.</a:t>
            </a:r>
          </a:p>
        </p:txBody>
      </p:sp>
    </p:spTree>
    <p:extLst>
      <p:ext uri="{BB962C8B-B14F-4D97-AF65-F5344CB8AC3E}">
        <p14:creationId xmlns:p14="http://schemas.microsoft.com/office/powerpoint/2010/main" val="27349554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D20ED738-F189-D9F8-6148-7B93BDBD0C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32688" y="896112"/>
            <a:ext cx="10552176" cy="5413248"/>
          </a:xfrm>
        </p:spPr>
        <p:txBody>
          <a:bodyPr>
            <a:normAutofit lnSpcReduction="10000"/>
          </a:bodyPr>
          <a:lstStyle/>
          <a:p>
            <a:r>
              <a:rPr lang="tr-TR" sz="3200" b="1" dirty="0"/>
              <a:t>Yetersiz Beslenme (Malnütrisyon)</a:t>
            </a:r>
          </a:p>
          <a:p>
            <a:r>
              <a:rPr lang="tr-TR" sz="3200" dirty="0"/>
              <a:t>Vücudun temel ihtiyaçlarını karşılamak için gerekli olan enerji ve besin öğelerinin yetersiz alınması veya vücut tarafından gerektiği gibi kullanılamaması durumudur.</a:t>
            </a:r>
          </a:p>
          <a:p>
            <a:br>
              <a:rPr lang="tr-TR" sz="3200" dirty="0"/>
            </a:br>
            <a:r>
              <a:rPr lang="tr-TR" sz="3200" b="1" dirty="0"/>
              <a:t>Sonuçları:</a:t>
            </a:r>
            <a:endParaRPr lang="tr-TR" sz="3200" dirty="0"/>
          </a:p>
          <a:p>
            <a:pPr>
              <a:buFont typeface="Arial" panose="020B0604020202020204" pitchFamily="34" charset="0"/>
              <a:buChar char="•"/>
            </a:pPr>
            <a:r>
              <a:rPr lang="tr-TR" sz="3200" dirty="0"/>
              <a:t>Zayıflık (kilo kaybı ve kas erimesi)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tr-TR" sz="3200" dirty="0"/>
              <a:t>Bağışıklık sistemi zayıflığı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tr-TR" sz="3200" dirty="0"/>
              <a:t>Gelişme geriliği (özellikle çocuklarda)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tr-TR" sz="3200" dirty="0"/>
              <a:t>Vitamin ve mineral eksiklikleri (örneğin, demir eksikliği anemisi)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1692545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419A1F4C-0AC5-470C-37E8-B22770D392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77824" y="859536"/>
            <a:ext cx="10844784" cy="5614416"/>
          </a:xfrm>
        </p:spPr>
        <p:txBody>
          <a:bodyPr>
            <a:normAutofit fontScale="92500" lnSpcReduction="10000"/>
          </a:bodyPr>
          <a:lstStyle/>
          <a:p>
            <a:r>
              <a:rPr lang="tr-TR" sz="3200" b="1" dirty="0"/>
              <a:t>Dengesiz Beslenme</a:t>
            </a:r>
          </a:p>
          <a:p>
            <a:r>
              <a:rPr lang="tr-TR" sz="3200" dirty="0"/>
              <a:t>Beslenmede enerji ve besin öğelerinin ihtiyaçlara uygun bir oranda alınmaması durumudur. Dengesiz beslenme, bazı besin öğelerinin fazla, bazılarının ise eksik alınmasını içerir.</a:t>
            </a:r>
          </a:p>
          <a:p>
            <a:br>
              <a:rPr lang="tr-TR" sz="3200" dirty="0"/>
            </a:br>
            <a:r>
              <a:rPr lang="tr-TR" sz="3200" b="1" dirty="0"/>
              <a:t>Örnek:</a:t>
            </a:r>
            <a:endParaRPr lang="tr-TR" sz="3200" dirty="0"/>
          </a:p>
          <a:p>
            <a:pPr>
              <a:buFont typeface="Arial" panose="020B0604020202020204" pitchFamily="34" charset="0"/>
              <a:buChar char="•"/>
            </a:pPr>
            <a:r>
              <a:rPr lang="tr-TR" sz="3200" dirty="0"/>
              <a:t>Karbonhidrat ağırlıklı beslenip yeterince protein alınmaması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tr-TR" sz="3200" dirty="0"/>
              <a:t>Aşırı yağlı beslenme ile beraber vitamin ve mineral eksiklikleri</a:t>
            </a:r>
          </a:p>
          <a:p>
            <a:r>
              <a:rPr lang="tr-TR" sz="3200" b="1" dirty="0"/>
              <a:t>Sonuçları:</a:t>
            </a:r>
            <a:endParaRPr lang="tr-TR" sz="3200" dirty="0"/>
          </a:p>
          <a:p>
            <a:pPr>
              <a:buFont typeface="Arial" panose="020B0604020202020204" pitchFamily="34" charset="0"/>
              <a:buChar char="•"/>
            </a:pPr>
            <a:r>
              <a:rPr lang="tr-TR" sz="3200" dirty="0"/>
              <a:t>Obezite veya zayıflık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tr-TR" sz="3200" dirty="0"/>
              <a:t>Kronik hastalık risklerinin artışı (örneğin, diyabet, kalp hastalıkları)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7480225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423B2D9F-6AFF-21DD-A890-B5E566F1F2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859536"/>
            <a:ext cx="10936224" cy="5687568"/>
          </a:xfrm>
        </p:spPr>
        <p:txBody>
          <a:bodyPr/>
          <a:lstStyle/>
          <a:p>
            <a:r>
              <a:rPr lang="tr-TR" sz="3200" b="1" dirty="0"/>
              <a:t>Aşırı Beslenme</a:t>
            </a:r>
          </a:p>
          <a:p>
            <a:r>
              <a:rPr lang="tr-TR" sz="3200" dirty="0"/>
              <a:t>Vücudun ihtiyaç duyduğundan daha fazla enerji ve besin öğesi alınmasıdır. Bu durum genellikle yüksek kalorili, yağ ve şeker içeriği fazla olan besinlerin aşırı tüketimiyle ilişkilidir.</a:t>
            </a:r>
          </a:p>
          <a:p>
            <a:br>
              <a:rPr lang="tr-TR" sz="3200" dirty="0"/>
            </a:br>
            <a:r>
              <a:rPr lang="tr-TR" sz="3200" b="1" dirty="0"/>
              <a:t>Sonuçları:</a:t>
            </a:r>
            <a:endParaRPr lang="tr-TR" sz="3200" dirty="0"/>
          </a:p>
          <a:p>
            <a:pPr>
              <a:buFont typeface="Arial" panose="020B0604020202020204" pitchFamily="34" charset="0"/>
              <a:buChar char="•"/>
            </a:pPr>
            <a:r>
              <a:rPr lang="tr-TR" sz="3200" dirty="0"/>
              <a:t>Obezite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tr-TR" sz="3200" dirty="0"/>
              <a:t>Metabolik hastalıklar (diyabet, hipertansiyon)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tr-TR" sz="3200" dirty="0"/>
              <a:t>Organ yağlanması (karaciğer yağlanması gibi)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tr-TR" sz="3200" dirty="0"/>
              <a:t>Kalp-damar hastalıkları riski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414554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0DB8328F-CB10-DB86-55D1-05E6228C12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69264" y="1005840"/>
            <a:ext cx="9774937" cy="5303520"/>
          </a:xfrm>
        </p:spPr>
        <p:txBody>
          <a:bodyPr/>
          <a:lstStyle/>
          <a:p>
            <a:pPr algn="just"/>
            <a:r>
              <a:rPr lang="tr-TR" sz="3200" b="1" dirty="0"/>
              <a:t>Sağlıklı Beslenmenin Önemi</a:t>
            </a:r>
          </a:p>
          <a:p>
            <a:pPr algn="just"/>
            <a:endParaRPr lang="tr-TR" sz="3200" b="1" dirty="0"/>
          </a:p>
          <a:p>
            <a:pPr algn="just"/>
            <a:r>
              <a:rPr lang="tr-TR" sz="3200" dirty="0"/>
              <a:t>Yetersiz, dengesiz veya aşırı beslenme, vücudun doğru şekilde çalışmasını engelleyerek kısa ve uzun vadede ciddi sağlık sorunlarına yol açabilir. </a:t>
            </a:r>
          </a:p>
          <a:p>
            <a:pPr algn="just"/>
            <a:endParaRPr lang="tr-TR" sz="3200" dirty="0"/>
          </a:p>
          <a:p>
            <a:pPr algn="just"/>
            <a:r>
              <a:rPr lang="tr-TR" sz="3200" dirty="0"/>
              <a:t>Bu nedenle beslenme alışkanlıklarının, bireyin yaşına, cinsiyetine, fiziksel aktivitesine ve sağlık durumuna uygun bir şekilde düzenlenmesi önemlidir.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074927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4E6FF14B-ACBB-9F5B-0637-A86F107B1D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1024128"/>
            <a:ext cx="9720072" cy="640080"/>
          </a:xfrm>
        </p:spPr>
        <p:txBody>
          <a:bodyPr>
            <a:normAutofit fontScale="90000"/>
          </a:bodyPr>
          <a:lstStyle/>
          <a:p>
            <a:r>
              <a:rPr lang="tr-TR" dirty="0"/>
              <a:t>Metabolizma Nedir?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84C0C37-18F2-993A-7ED1-FEFD23AE15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96112" y="1792224"/>
            <a:ext cx="10661904" cy="4846320"/>
          </a:xfrm>
        </p:spPr>
        <p:txBody>
          <a:bodyPr>
            <a:normAutofit/>
          </a:bodyPr>
          <a:lstStyle/>
          <a:p>
            <a:r>
              <a:rPr lang="tr-TR" sz="2800" b="1" dirty="0"/>
              <a:t>1. Anabolizma (Yapım Reaksiyonları):</a:t>
            </a:r>
          </a:p>
          <a:p>
            <a:r>
              <a:rPr lang="tr-TR" sz="2800" dirty="0"/>
              <a:t>Anabolizma, küçük moleküllerin bir araya gelerek daha büyük, karmaşık moleküller oluşturduğu süreçtir. Bu süreç, büyüme, hücre yenilenmesi ve doku tamiri gibi vücudu yapılandıran faaliyetleri destekler.</a:t>
            </a:r>
            <a:br>
              <a:rPr lang="tr-TR" sz="2800" dirty="0"/>
            </a:br>
            <a:r>
              <a:rPr lang="tr-TR" sz="2800" b="1" dirty="0"/>
              <a:t>Örnekler:</a:t>
            </a:r>
            <a:endParaRPr lang="tr-TR" sz="2800" dirty="0"/>
          </a:p>
          <a:p>
            <a:pPr>
              <a:buFont typeface="Arial" panose="020B0604020202020204" pitchFamily="34" charset="0"/>
              <a:buChar char="•"/>
            </a:pPr>
            <a:r>
              <a:rPr lang="tr-TR" sz="2800" dirty="0"/>
              <a:t>Protein sentezi (amino asitlerden protein yapılması)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tr-TR" sz="2800" dirty="0"/>
              <a:t>Glikojen sentezi (glikoz moleküllerinin birleştirilmesiyle enerji depolanması)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tr-TR" sz="2800" dirty="0"/>
              <a:t>Hücre zarlarının yağlarla oluşturulması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32118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659CD46A-E206-00DA-DFA3-8D5F6280F0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7071" y="1408176"/>
            <a:ext cx="9720072" cy="493776"/>
          </a:xfrm>
        </p:spPr>
        <p:txBody>
          <a:bodyPr>
            <a:normAutofit fontScale="90000"/>
          </a:bodyPr>
          <a:lstStyle/>
          <a:p>
            <a:r>
              <a:rPr lang="tr-TR" b="1" dirty="0"/>
              <a:t>2. Katabolizma (Yıkım Reaksiyonları):</a:t>
            </a:r>
            <a:br>
              <a:rPr lang="tr-TR" b="1" dirty="0"/>
            </a:b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DAC1BCD2-C646-6272-7C35-EB22452B83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8" y="2286000"/>
            <a:ext cx="10204704" cy="4023360"/>
          </a:xfrm>
        </p:spPr>
        <p:txBody>
          <a:bodyPr>
            <a:normAutofit lnSpcReduction="10000"/>
          </a:bodyPr>
          <a:lstStyle/>
          <a:p>
            <a:r>
              <a:rPr lang="tr-TR" sz="2800" dirty="0"/>
              <a:t>Katabolizma, karmaşık moleküllerin daha küçük ve basit moleküllere parçalandığı süreçtir. Bu süreç, vücudun enerji ihtiyacını karşılamak için gereklidir.</a:t>
            </a:r>
          </a:p>
          <a:p>
            <a:br>
              <a:rPr lang="tr-TR" sz="2800" dirty="0"/>
            </a:br>
            <a:r>
              <a:rPr lang="tr-TR" sz="2800" b="1" dirty="0"/>
              <a:t>Örnekler:</a:t>
            </a:r>
            <a:endParaRPr lang="tr-TR" sz="2800" dirty="0"/>
          </a:p>
          <a:p>
            <a:pPr>
              <a:buFont typeface="Arial" panose="020B0604020202020204" pitchFamily="34" charset="0"/>
              <a:buChar char="•"/>
            </a:pPr>
            <a:r>
              <a:rPr lang="tr-TR" sz="2800" dirty="0"/>
              <a:t>Besinlerin (karbonhidrat, yağ, protein) sindirilmesi ve enerjiye dönüştürülmesi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tr-TR" sz="2800" dirty="0"/>
              <a:t>Yağ depolarının parçalanması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tr-TR" sz="2800" dirty="0"/>
              <a:t>Glikojenin glikoza dönüşmesi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368017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2D735B1-B3D2-449C-79DD-183D3B4030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42416" y="969264"/>
            <a:ext cx="10808208" cy="5468112"/>
          </a:xfrm>
        </p:spPr>
        <p:txBody>
          <a:bodyPr>
            <a:normAutofit fontScale="92500" lnSpcReduction="10000"/>
          </a:bodyPr>
          <a:lstStyle/>
          <a:p>
            <a:r>
              <a:rPr lang="tr-TR" sz="3200" b="1" dirty="0"/>
              <a:t>Metabolizma Hızı Nedir?</a:t>
            </a:r>
          </a:p>
          <a:p>
            <a:r>
              <a:rPr lang="tr-TR" sz="3200" dirty="0"/>
              <a:t>Metabolizma hızı, vücudun dinlenme durumundayken (yani hiçbir fiziksel aktivite yapmadan) harcadığı enerji miktarını ifade eder. Bu hız bireyden bireye değişir ve şu faktörlerden etkilenir: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tr-TR" sz="3200" b="1" dirty="0"/>
              <a:t>Genetik yapı</a:t>
            </a:r>
            <a:endParaRPr lang="tr-TR" sz="3200" dirty="0"/>
          </a:p>
          <a:p>
            <a:pPr>
              <a:buFont typeface="Arial" panose="020B0604020202020204" pitchFamily="34" charset="0"/>
              <a:buChar char="•"/>
            </a:pPr>
            <a:r>
              <a:rPr lang="tr-TR" sz="3200" b="1" dirty="0"/>
              <a:t>Yaş</a:t>
            </a:r>
            <a:r>
              <a:rPr lang="tr-TR" sz="3200" dirty="0"/>
              <a:t> (Yaş ilerledikçe metabolizma yavaşlar)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tr-TR" sz="3200" b="1" dirty="0"/>
              <a:t>Cinsiyet</a:t>
            </a:r>
            <a:r>
              <a:rPr lang="tr-TR" sz="3200" dirty="0"/>
              <a:t> (Erkeklerde genellikle daha hızlıdır)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tr-TR" sz="3200" b="1" dirty="0"/>
              <a:t>Fiziksel aktivite seviyesi</a:t>
            </a:r>
            <a:endParaRPr lang="tr-TR" sz="3200" dirty="0"/>
          </a:p>
          <a:p>
            <a:pPr>
              <a:buFont typeface="Arial" panose="020B0604020202020204" pitchFamily="34" charset="0"/>
              <a:buChar char="•"/>
            </a:pPr>
            <a:r>
              <a:rPr lang="tr-TR" sz="3200" b="1" dirty="0"/>
              <a:t>Kas-kütle oranı</a:t>
            </a:r>
            <a:endParaRPr lang="tr-TR" sz="3200" dirty="0"/>
          </a:p>
          <a:p>
            <a:pPr>
              <a:buFont typeface="Arial" panose="020B0604020202020204" pitchFamily="34" charset="0"/>
              <a:buChar char="•"/>
            </a:pPr>
            <a:r>
              <a:rPr lang="tr-TR" sz="3200" b="1" dirty="0"/>
              <a:t>Hormonlar</a:t>
            </a:r>
            <a:r>
              <a:rPr lang="tr-TR" sz="3200" dirty="0"/>
              <a:t> (örneğin, </a:t>
            </a:r>
            <a:r>
              <a:rPr lang="tr-TR" sz="3200" dirty="0" err="1"/>
              <a:t>tiroid</a:t>
            </a:r>
            <a:r>
              <a:rPr lang="tr-TR" sz="3200" dirty="0"/>
              <a:t> hormonları)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31811155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İ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İntegral</Template>
  <TotalTime>22</TotalTime>
  <Words>984</Words>
  <Application>Microsoft Macintosh PowerPoint</Application>
  <PresentationFormat>Geniş ekran</PresentationFormat>
  <Paragraphs>103</Paragraphs>
  <Slides>18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18</vt:i4>
      </vt:variant>
    </vt:vector>
  </HeadingPairs>
  <TitlesOfParts>
    <vt:vector size="23" baseType="lpstr">
      <vt:lpstr>Arial</vt:lpstr>
      <vt:lpstr>Tw Cen MT</vt:lpstr>
      <vt:lpstr>Tw Cen MT Condensed</vt:lpstr>
      <vt:lpstr>Wingdings 3</vt:lpstr>
      <vt:lpstr>İntegral</vt:lpstr>
      <vt:lpstr>BESLENME İLKELERİ</vt:lpstr>
      <vt:lpstr>Beslenme Nedir? </vt:lpstr>
      <vt:lpstr>PowerPoint Sunusu</vt:lpstr>
      <vt:lpstr>PowerPoint Sunusu</vt:lpstr>
      <vt:lpstr>PowerPoint Sunusu</vt:lpstr>
      <vt:lpstr>PowerPoint Sunusu</vt:lpstr>
      <vt:lpstr>Metabolizma Nedir?</vt:lpstr>
      <vt:lpstr>2. Katabolizma (Yıkım Reaksiyonları): </vt:lpstr>
      <vt:lpstr>PowerPoint Sunusu</vt:lpstr>
      <vt:lpstr>PowerPoint Sunusu</vt:lpstr>
      <vt:lpstr>Suyun fizyolojik önemi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referanslar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Microsoft Office User</dc:creator>
  <cp:lastModifiedBy>Microsoft Office User</cp:lastModifiedBy>
  <cp:revision>5</cp:revision>
  <dcterms:created xsi:type="dcterms:W3CDTF">2024-12-05T12:32:23Z</dcterms:created>
  <dcterms:modified xsi:type="dcterms:W3CDTF">2024-12-05T12:55:08Z</dcterms:modified>
</cp:coreProperties>
</file>