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9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3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24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0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49248" y="1149668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C000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Lipidlerin Tanımı</a:t>
            </a:r>
            <a:endParaRPr lang="en-US" sz="5249" dirty="0">
              <a:solidFill>
                <a:srgbClr val="FFC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518406" y="2368447"/>
            <a:ext cx="7846105" cy="4347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Lipidler, insan vücudunda önemli roller oynayan organik moleküllerdir. </a:t>
            </a:r>
          </a:p>
          <a:p>
            <a:pPr marL="457200" indent="-457200">
              <a:lnSpc>
                <a:spcPts val="2799"/>
              </a:lnSpc>
              <a:buFont typeface="Wingdings" pitchFamily="2" charset="2"/>
              <a:buChar char="ü"/>
            </a:pP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Hücre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zarlarını oluşturmak, </a:t>
            </a:r>
          </a:p>
          <a:p>
            <a:pPr marL="457200" indent="-457200">
              <a:lnSpc>
                <a:spcPts val="2799"/>
              </a:lnSpc>
              <a:buFont typeface="Wingdings" pitchFamily="2" charset="2"/>
              <a:buChar char="ü"/>
            </a:pP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enerji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depolamak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ve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</a:p>
          <a:p>
            <a:pPr marL="457200" indent="-457200">
              <a:lnSpc>
                <a:spcPts val="2799"/>
              </a:lnSpc>
              <a:buFont typeface="Wingdings" pitchFamily="2" charset="2"/>
              <a:buChar char="ü"/>
            </a:pP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hormon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üretmek gibi çeşitli işlevleri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vardır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</a:p>
          <a:p>
            <a:pPr marL="457200" indent="-457200">
              <a:lnSpc>
                <a:spcPts val="2799"/>
              </a:lnSpc>
              <a:buFont typeface="Wingdings" pitchFamily="2" charset="2"/>
              <a:buChar char="ü"/>
            </a:pPr>
            <a:endParaRPr lang="en-US" sz="320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457200" indent="-457200">
              <a:lnSpc>
                <a:spcPts val="2799"/>
              </a:lnSpc>
              <a:buFont typeface="Wingdings" pitchFamily="2" charset="2"/>
              <a:buChar char="ü"/>
            </a:pPr>
            <a:endParaRPr lang="en-US" sz="320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>
              <a:lnSpc>
                <a:spcPts val="2799"/>
              </a:lnSpc>
            </a:pP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Bu moleküller, yağ, kolesterol ve fosfolipitler gibi çeşitli türlerde bulunabilir.</a:t>
            </a:r>
            <a:endParaRPr lang="en-US" sz="3200" dirty="0"/>
          </a:p>
        </p:txBody>
      </p:sp>
      <p:sp>
        <p:nvSpPr>
          <p:cNvPr id="7" name="Shape 3"/>
          <p:cNvSpPr/>
          <p:nvPr/>
        </p:nvSpPr>
        <p:spPr>
          <a:xfrm>
            <a:off x="833199" y="535602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320232" y="102435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C000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Lipid Metabolizması</a:t>
            </a:r>
            <a:endParaRPr lang="en-US" sz="4374" dirty="0">
              <a:solidFill>
                <a:srgbClr val="FFC000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975458" y="2169942"/>
            <a:ext cx="12365788" cy="22671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Lipidler vücudumuzun önemli bir parçasıdır ve metabolizmaları oldukça karmaşıktır. Lipidler, hücre zarlarını oluşturur, hormonal işlevler için gereklidir ve enerji depolamak için kullanılır. </a:t>
            </a:r>
            <a:r>
              <a:rPr lang="en-US" sz="3200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 metabolizması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lipidlerin sentezlenmesi, taşınması, kullanılması ve atılması süreçlerinin tümüdür.</a:t>
            </a:r>
            <a:endParaRPr lang="en-US" sz="3200" dirty="0"/>
          </a:p>
        </p:txBody>
      </p:sp>
      <p:sp>
        <p:nvSpPr>
          <p:cNvPr id="8" name="Text 4"/>
          <p:cNvSpPr/>
          <p:nvPr/>
        </p:nvSpPr>
        <p:spPr>
          <a:xfrm>
            <a:off x="975458" y="4568369"/>
            <a:ext cx="12127042" cy="20386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Bu süreçler, vücudun ihtiyaçlarına göre düzenlenir ve bir dengeye sahiptir. Lipidlerin aşırı veya yetersiz üretimi, bazı sağlık sorunlarına neden olabilir. Bu nedenle, lipid metabolizmasının sağlıklı bir şekilde işlemesi çok önemlidir.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5572304-A22A-A119-F1C9-3143D0DE3268}"/>
              </a:ext>
            </a:extLst>
          </p:cNvPr>
          <p:cNvSpPr txBox="1"/>
          <p:nvPr/>
        </p:nvSpPr>
        <p:spPr>
          <a:xfrm>
            <a:off x="1409700" y="3140528"/>
            <a:ext cx="11811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Aksoy, M. (2008). </a:t>
            </a:r>
            <a:r>
              <a:rPr lang="tr-TR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Beslenme biyokimyası</a:t>
            </a:r>
            <a:r>
              <a:rPr lang="tr-TR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Hatiboğlu Yayınları.</a:t>
            </a:r>
            <a:endParaRPr lang="tr-TR" sz="2800" b="0" i="0" dirty="0"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dirty="0" err="1">
                <a:effectLst/>
                <a:latin typeface="Arial" panose="020B0604020202020204" pitchFamily="34" charset="0"/>
              </a:rPr>
              <a:t>Hall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, J. E. (2016). 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Guyton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 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and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 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Hall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 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Textbook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 of 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Medical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 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Physiology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, 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Jordanian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 Edition E-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Book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. </a:t>
            </a:r>
            <a:r>
              <a:rPr lang="tr-TR" sz="2800" b="0" i="0" dirty="0" err="1">
                <a:effectLst/>
                <a:latin typeface="Arial" panose="020B0604020202020204" pitchFamily="34" charset="0"/>
              </a:rPr>
              <a:t>Elsevier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tr-TR" sz="2800" b="0" i="0" dirty="0" err="1">
                <a:effectLst/>
                <a:latin typeface="Arial" panose="020B0604020202020204" pitchFamily="34" charset="0"/>
              </a:rPr>
              <a:t>Health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tr-TR" sz="2800" b="0" i="0" dirty="0" err="1">
                <a:effectLst/>
                <a:latin typeface="Arial" panose="020B0604020202020204" pitchFamily="34" charset="0"/>
              </a:rPr>
              <a:t>Sciences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dirty="0" err="1">
                <a:effectLst/>
                <a:latin typeface="Arial" panose="020B0604020202020204" pitchFamily="34" charset="0"/>
              </a:rPr>
              <a:t>Gürdöl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, Figen, </a:t>
            </a:r>
            <a:r>
              <a:rPr lang="tr-TR" sz="2800" b="0" i="0" dirty="0" err="1">
                <a:effectLst/>
                <a:latin typeface="Arial" panose="020B0604020202020204" pitchFamily="34" charset="0"/>
              </a:rPr>
              <a:t>and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 Evin Ademoğlu. "Biyokimya." Gözden Geçirilmiş 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İkinci baskı. Nobel Tıp Kitapevleri Ltd. Şti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 (2013).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dirty="0">
                <a:effectLst/>
                <a:latin typeface="Arial" panose="020B0604020202020204" pitchFamily="34" charset="0"/>
              </a:rPr>
              <a:t>Onat, Taner, Kaya </a:t>
            </a:r>
            <a:r>
              <a:rPr lang="tr-TR" sz="2800" b="0" i="0" dirty="0" err="1">
                <a:effectLst/>
                <a:latin typeface="Arial" panose="020B0604020202020204" pitchFamily="34" charset="0"/>
              </a:rPr>
              <a:t>Emerk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tr-TR" sz="2800" b="0" i="0" dirty="0" err="1">
                <a:effectLst/>
                <a:latin typeface="Arial" panose="020B0604020202020204" pitchFamily="34" charset="0"/>
              </a:rPr>
              <a:t>and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 Eser Y. </a:t>
            </a:r>
            <a:r>
              <a:rPr lang="tr-TR" sz="2800" b="0" i="0" dirty="0" err="1">
                <a:effectLst/>
                <a:latin typeface="Arial" panose="020B0604020202020204" pitchFamily="34" charset="0"/>
              </a:rPr>
              <a:t>Sözmen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. "İnsan biyokimyası." </a:t>
            </a:r>
            <a:r>
              <a:rPr lang="tr-TR" sz="2800" b="0" i="1" dirty="0" err="1">
                <a:effectLst/>
                <a:latin typeface="Arial" panose="020B0604020202020204" pitchFamily="34" charset="0"/>
              </a:rPr>
              <a:t>Palme</a:t>
            </a:r>
            <a:r>
              <a:rPr lang="tr-TR" sz="2800" b="0" i="1" dirty="0">
                <a:effectLst/>
                <a:latin typeface="Arial" panose="020B0604020202020204" pitchFamily="34" charset="0"/>
              </a:rPr>
              <a:t> yayıncılık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 659 (2002).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7FA64B2-7DEE-CE81-3A4F-2751A1CB9C86}"/>
              </a:ext>
            </a:extLst>
          </p:cNvPr>
          <p:cNvSpPr txBox="1"/>
          <p:nvPr/>
        </p:nvSpPr>
        <p:spPr>
          <a:xfrm>
            <a:off x="1975757" y="2154700"/>
            <a:ext cx="7930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Referanslar</a:t>
            </a:r>
          </a:p>
        </p:txBody>
      </p:sp>
    </p:spTree>
    <p:extLst>
      <p:ext uri="{BB962C8B-B14F-4D97-AF65-F5344CB8AC3E}">
        <p14:creationId xmlns:p14="http://schemas.microsoft.com/office/powerpoint/2010/main" val="8649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2049542"/>
            <a:ext cx="68520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Lipidlerin Sınıflandırılması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624376" y="3077170"/>
            <a:ext cx="2979063" cy="3102888"/>
          </a:xfrm>
          <a:prstGeom prst="roundRect">
            <a:avLst>
              <a:gd name="adj" fmla="val 1342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869406" y="3322201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Basit Lipitler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869406" y="3802618"/>
            <a:ext cx="248900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Basit lipitler, kimyasal yapılarında yalnızca yağ asitleri ve gliserol içeren temel yapılardır. Trigliseritler ve mumlar bu gruba girer.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825609" y="3077170"/>
            <a:ext cx="2979063" cy="3102888"/>
          </a:xfrm>
          <a:prstGeom prst="roundRect">
            <a:avLst>
              <a:gd name="adj" fmla="val 1342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070640" y="3322201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Bileşik Lipitler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6070640" y="3802618"/>
            <a:ext cx="248900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Bileşik lipitler, yağ asitleri ve gliserol dışında başka moleküller de içerirler. Fosfolipitler ve glikolipitler bu gruba dahildir.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026843" y="3077170"/>
            <a:ext cx="2979063" cy="3102888"/>
          </a:xfrm>
          <a:prstGeom prst="roundRect">
            <a:avLst>
              <a:gd name="adj" fmla="val 1342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271873" y="3322201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Türev Lipitler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271873" y="3802618"/>
            <a:ext cx="248900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Türev lipitler, temel yapıya ek olarak çeşitli gruplar içerebilirler. Steroller ve prostaglandinler bu kategoride yer alır.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1214203" y="1139252"/>
            <a:ext cx="6238278" cy="9266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Trigliseritler</a:t>
            </a:r>
            <a:endParaRPr lang="en-US" sz="4374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357855" y="2627984"/>
            <a:ext cx="1100903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Trigliseritler, lipit sınıfının en yaygın üyeleridir. Yağların temel bileşenleridir ve vücutta enerji depolamak, vitaminleri taşımak ve hücre zarlarının yapısına katkıda bulunmak gibi önemli işlevleri vardır.</a:t>
            </a:r>
            <a:endParaRPr lang="en-US" sz="3200" dirty="0"/>
          </a:p>
        </p:txBody>
      </p:sp>
      <p:sp>
        <p:nvSpPr>
          <p:cNvPr id="7" name="Text 3"/>
          <p:cNvSpPr/>
          <p:nvPr/>
        </p:nvSpPr>
        <p:spPr>
          <a:xfrm>
            <a:off x="1357855" y="4725565"/>
            <a:ext cx="1100903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Vücutta trigliseritler, karaciğer ve yağ dokularında depolanır. Açlıkta ya da egzersiz sırasında enerji ihtiyacı doğduğunda kan dolaşımına salınarak kullanılırlar.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4210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Fosfolipitler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2413415"/>
            <a:ext cx="7477601" cy="5156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Fosfolipitler, hücre membranlarının oluşumunda önemli rol oynayan lipid molekülleridir. </a:t>
            </a:r>
          </a:p>
          <a:p>
            <a:pPr marL="0" indent="0">
              <a:lnSpc>
                <a:spcPts val="2799"/>
              </a:lnSpc>
              <a:buNone/>
            </a:pPr>
            <a:endParaRPr lang="en-US" sz="360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360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36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Başlıca</a:t>
            </a:r>
            <a:r>
              <a:rPr lang="en-US" sz="3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yapısal bileşenleri arasında gliserol, yağ asitleri, fosfat grubu ve azotlu bazlar bulunur. </a:t>
            </a:r>
          </a:p>
          <a:p>
            <a:pPr marL="0" indent="0">
              <a:lnSpc>
                <a:spcPts val="2799"/>
              </a:lnSpc>
              <a:buNone/>
            </a:pPr>
            <a:endParaRPr lang="en-US" sz="360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36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Fosfolipitler</a:t>
            </a:r>
            <a:r>
              <a:rPr lang="en-US" sz="3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hücresel organellerin ve hücre dışı yapıların organizasyonunda kritik işlevlere sahiptir.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Spline Sans" pitchFamily="34" charset="0"/>
              <a:ea typeface="Spline Sans" pitchFamily="34" charset="-122"/>
              <a:cs typeface="Spline Sans" pitchFamily="34" charset="-120"/>
            </a:endParaRPr>
          </a:p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     </a:t>
            </a:r>
            <a:r>
              <a:rPr lang="en-US" sz="6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Kolesterol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Text 1"/>
          <p:cNvSpPr/>
          <p:nvPr/>
        </p:nvSpPr>
        <p:spPr>
          <a:xfrm>
            <a:off x="1760220" y="132264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155340" y="2087542"/>
            <a:ext cx="5554980" cy="2818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Kolesterol, vücudumuzun yapısında önemli bir yere sahip olan lipid türüdür. Başlıca görevleri hücre membranlarının yapısına katılmak, safra asitlerinin ve vitamin D'nin sentezlenmesidir.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1409075" y="5770346"/>
            <a:ext cx="113775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Kolesterol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iki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ana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kaynaktan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elde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edilir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: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vücut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içinde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sentezlenen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endojen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kolesterol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ve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beslenmeyle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alınan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eksojen</a:t>
            </a:r>
            <a:r>
              <a:rPr lang="en-US" sz="3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32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kolesterol</a:t>
            </a:r>
            <a:r>
              <a:rPr lang="en-US" sz="24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24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001" y="1291191"/>
            <a:ext cx="4419838" cy="34307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93335" y="1454448"/>
            <a:ext cx="930175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Doymuş ve Doymamış Yağlar Nedir?</a:t>
            </a:r>
            <a:endParaRPr lang="en-US" sz="4374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Doymuş Yağlar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3858220"/>
            <a:ext cx="441983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Doymuş yağlar, karbon atomlarının arasında tek bağ bulunan yağ asitleridir. Genellikle katı halde bulunurlar ve vücudun ihtiyacından fazla tüketilmeleri sağlık açısından risk teşkil eder.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Doymamış Yağlar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3858220"/>
            <a:ext cx="441983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Doymamış yağlar, karbon atomları arasında çift bağ bulunan yağ asitleridir. Genellikle sıvı halde bulunurlar ve sağlık açısından yararlıdırlar. İçerdikleri tekli ve çoklu doymamış yağlar kalp ve damar sağlığını destekler.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46006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Lipidlerin İşlevleri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2827972"/>
            <a:ext cx="388739" cy="388739"/>
          </a:xfrm>
          <a:prstGeom prst="roundRect">
            <a:avLst>
              <a:gd name="adj" fmla="val 10288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35285" y="28486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Enerji Depolama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3235285" y="3329107"/>
            <a:ext cx="396882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Lipidler, vücut için en yoğun enerji kaynağıdır. Aşırı alınan enerjinin yağ dokusu olarak depolanması sağlıklı bir işlevdir.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827972"/>
            <a:ext cx="388739" cy="388739"/>
          </a:xfrm>
          <a:prstGeom prst="roundRect">
            <a:avLst>
              <a:gd name="adj" fmla="val 10288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037195" y="28486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Hücre Yapısı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037195" y="3329107"/>
            <a:ext cx="396882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Hücre zarlarının temel bileşenleri olan fosfolipitler, hücrelerin işlevini sürdürebilmesi için kritik öneme sahiptir.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624376" y="5202079"/>
            <a:ext cx="388739" cy="388739"/>
          </a:xfrm>
          <a:prstGeom prst="roundRect">
            <a:avLst>
              <a:gd name="adj" fmla="val 10288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235285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Hormon Üretimi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3235285" y="5703213"/>
            <a:ext cx="396882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Kolesterol, kortizol, östrojen ve testosteron gibi önemli hormonların yapıtaşı olarak görev alır.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202079"/>
            <a:ext cx="388739" cy="388739"/>
          </a:xfrm>
          <a:prstGeom prst="roundRect">
            <a:avLst>
              <a:gd name="adj" fmla="val 10288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037195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372D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Vitamin Taşınması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8037195" y="5703213"/>
            <a:ext cx="396882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Yağda çözünen vitaminler (A, D, E, K) plazma lipoproteiniyle taşınarak hücrelere ulaştırılır.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76124" y="1046321"/>
            <a:ext cx="7048348" cy="10822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Lipidlerin Metabolizması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222" y="2879408"/>
            <a:ext cx="418981" cy="4189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14436" y="3520559"/>
            <a:ext cx="209538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Emilim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929390" y="4001095"/>
            <a:ext cx="3790367" cy="2132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Lipidler bağırsaklardan emilir ve kan dolaşımına girer. Trigliseritler parçalanır ve doku hücrelerine taşınır</a:t>
            </a: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111" y="2905599"/>
            <a:ext cx="419100" cy="4191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053012" y="3520678"/>
            <a:ext cx="2095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Taşınma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19757" y="4001095"/>
            <a:ext cx="242875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Lipidler kan dolaşımında lipoproteinler halinde taşınır. Bu sayede karaciğer, kas ve diğer dokulara ulaşırlar.</a:t>
            </a:r>
            <a:endParaRPr lang="en-US" sz="2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357" y="2685851"/>
            <a:ext cx="419100" cy="4191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123707" y="3379430"/>
            <a:ext cx="2095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Depolama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796093" y="4001095"/>
            <a:ext cx="31432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Lipidler ihtiyaç duyulmadığı zamanlarda yağ dokularında depolanır. İhtiyaç olduğunda buradan </a:t>
            </a: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mobilize edilirler.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2610762"/>
            <a:ext cx="419100" cy="4191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613503" y="3359827"/>
            <a:ext cx="2095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372D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Kullanım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1194402" y="3823334"/>
            <a:ext cx="292633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Lipidler başlıca enerji kaynağı olarak kullanılır. Ayrıca hücre yapılarının ve hormonların oluşumunda da görev alırlar.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624376" y="108787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Lipid Bozuklukları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301389" y="2226588"/>
            <a:ext cx="27742" cy="4915019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6" name="Shape 3"/>
          <p:cNvSpPr/>
          <p:nvPr/>
        </p:nvSpPr>
        <p:spPr>
          <a:xfrm>
            <a:off x="6287631" y="2636222"/>
            <a:ext cx="777597" cy="27742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2400181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43108" y="2441853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315653" y="24487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Hiperkolesterolemi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624376" y="2929176"/>
            <a:ext cx="346876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Kandaki kolesterol seviyesinin normalden yüksek olması durumu. Bu, damar sertliği ve kalp hastalığı riskini artırır.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565172" y="3747075"/>
            <a:ext cx="777597" cy="27742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3511034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2510" y="3552706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8537258" y="35596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Hipertrigliseridemi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8537258" y="4040029"/>
            <a:ext cx="346876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Kan trigliserit seviyesinin normalden yüksek olması. Metabolik sendrom, pankreatit ve kalp hastalığı gibi sorunlara yol açabilir.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6287631" y="5204758"/>
            <a:ext cx="777597" cy="27742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228" y="4968716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17628" y="5010388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3315653" y="50172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Dislipidemi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2624376" y="5497711"/>
            <a:ext cx="346876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Kan lipid profilindeki bozukluk. Düşük HDL, yüksek LDL ve trigliseritler içerir. Kalp-damar hastalıkları riskini artırır.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702</Words>
  <Application>Microsoft Macintosh PowerPoint</Application>
  <PresentationFormat>Özel</PresentationFormat>
  <Paragraphs>80</Paragraphs>
  <Slides>11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Barlow</vt:lpstr>
      <vt:lpstr>Spline Sans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9</cp:revision>
  <dcterms:created xsi:type="dcterms:W3CDTF">2024-03-21T22:06:04Z</dcterms:created>
  <dcterms:modified xsi:type="dcterms:W3CDTF">2024-12-05T13:14:01Z</dcterms:modified>
</cp:coreProperties>
</file>