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0"/>
  </p:notesMasterIdLst>
  <p:sldIdLst>
    <p:sldId id="262" r:id="rId2"/>
    <p:sldId id="263" r:id="rId3"/>
    <p:sldId id="264" r:id="rId4"/>
    <p:sldId id="257" r:id="rId5"/>
    <p:sldId id="265" r:id="rId6"/>
    <p:sldId id="266" r:id="rId7"/>
    <p:sldId id="267" r:id="rId8"/>
    <p:sldId id="26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63"/>
    <p:restoredTop sz="94637"/>
  </p:normalViewPr>
  <p:slideViewPr>
    <p:cSldViewPr snapToGrid="0">
      <p:cViewPr varScale="1">
        <p:scale>
          <a:sx n="108" d="100"/>
          <a:sy n="108" d="100"/>
        </p:scale>
        <p:origin x="2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BC7856-204D-8E47-9D35-E55DBB6B4399}" type="datetimeFigureOut">
              <a:rPr lang="tr-TR" smtClean="0"/>
              <a:t>5.12.2024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7A943-5F3E-424F-890A-8A03AC790A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8165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12/5/24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12/5/24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12/5/24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12/5/24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12/5/24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12/5/24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12/5/24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12/5/24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12/5/24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12/5/24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12/5/24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12/5/24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B154759-D677-6275-88C1-8448F7F71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97942"/>
            <a:ext cx="7729728" cy="1188720"/>
          </a:xfrm>
        </p:spPr>
        <p:txBody>
          <a:bodyPr/>
          <a:lstStyle/>
          <a:p>
            <a:r>
              <a:rPr lang="tr-TR" b="1" dirty="0"/>
              <a:t>Mineraller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184B21F-55E5-964D-B971-563A29078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771650"/>
            <a:ext cx="10079182" cy="3968377"/>
          </a:xfrm>
        </p:spPr>
        <p:txBody>
          <a:bodyPr/>
          <a:lstStyle/>
          <a:p>
            <a:r>
              <a:rPr lang="tr-TR" sz="2800" dirty="0"/>
              <a:t>Mineraller, vücutta yapı ve işlev için gerekli olan inorganik besin öğeleridir. İki gruba ayrılırlar:</a:t>
            </a:r>
          </a:p>
          <a:p>
            <a:endParaRPr lang="tr-TR" sz="2800" dirty="0"/>
          </a:p>
          <a:p>
            <a:pPr marL="0" indent="0">
              <a:buNone/>
            </a:pPr>
            <a:r>
              <a:rPr lang="tr-TR" sz="2800" b="1" dirty="0"/>
              <a:t>a) </a:t>
            </a:r>
            <a:r>
              <a:rPr lang="tr-TR" sz="2800" b="1" dirty="0" err="1"/>
              <a:t>Makromineraller</a:t>
            </a:r>
            <a:endParaRPr lang="tr-TR" sz="2800" b="1" dirty="0"/>
          </a:p>
          <a:p>
            <a:r>
              <a:rPr lang="tr-TR" sz="2800" dirty="0"/>
              <a:t>Bunlar vücudun büyük miktarlarda ihtiyaç duyduğu minerallerdir.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051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BD9F3B40-09C3-BAD1-521D-9836D2B1B2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3856" y="1238250"/>
            <a:ext cx="9233694" cy="438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493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97D01CE-1927-DBBD-52DA-695989B52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536" y="304800"/>
            <a:ext cx="10818114" cy="5772150"/>
          </a:xfrm>
        </p:spPr>
        <p:txBody>
          <a:bodyPr/>
          <a:lstStyle/>
          <a:p>
            <a:pPr marL="0" indent="0">
              <a:buNone/>
            </a:pPr>
            <a:r>
              <a:rPr lang="tr-TR" sz="2800" b="1" dirty="0"/>
              <a:t>b) İz Mineraller (</a:t>
            </a:r>
            <a:r>
              <a:rPr lang="tr-TR" sz="2800" b="1" dirty="0" err="1"/>
              <a:t>Mikromineraller</a:t>
            </a:r>
            <a:r>
              <a:rPr lang="tr-TR" sz="2800" b="1" dirty="0"/>
              <a:t>)</a:t>
            </a:r>
          </a:p>
          <a:p>
            <a:r>
              <a:rPr lang="tr-TR" sz="2800" dirty="0"/>
              <a:t>Bunlar çok küçük miktarlarda gereklidir, ancak sağlık için kritik öneme sahiptir.</a:t>
            </a:r>
          </a:p>
          <a:p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F60F3B70-3474-4A89-8008-6CA658D7E7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8350" y="1525468"/>
            <a:ext cx="8953500" cy="5027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024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F17669C-382E-B5FF-584E-941EFA9B4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mikronütrientler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C07EA94-F9CB-A347-67F0-97D6674C7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7152" y="2638044"/>
            <a:ext cx="8357695" cy="3101983"/>
          </a:xfrm>
        </p:spPr>
        <p:txBody>
          <a:bodyPr>
            <a:normAutofit/>
          </a:bodyPr>
          <a:lstStyle/>
          <a:p>
            <a:pPr algn="just"/>
            <a:r>
              <a:rPr lang="tr-TR" sz="2800" dirty="0" err="1"/>
              <a:t>Mikronütrientler</a:t>
            </a:r>
            <a:r>
              <a:rPr lang="tr-TR" sz="2800" dirty="0"/>
              <a:t>, vücudun büyüme, bağışıklık sistemi, metabolik süreçler ve genel sağlık için küçük miktarlarda ihtiyaç duyduğu besin öğeleridir. </a:t>
            </a:r>
          </a:p>
          <a:p>
            <a:pPr algn="just"/>
            <a:r>
              <a:rPr lang="tr-TR" sz="2800" dirty="0"/>
              <a:t>İki ana gruba ayrılırlar: </a:t>
            </a:r>
            <a:r>
              <a:rPr lang="tr-TR" sz="2800" b="1" dirty="0"/>
              <a:t>Vitaminler</a:t>
            </a:r>
            <a:r>
              <a:rPr lang="tr-TR" sz="2800" dirty="0"/>
              <a:t> ve </a:t>
            </a:r>
            <a:r>
              <a:rPr lang="tr-TR" sz="2800" b="1" dirty="0"/>
              <a:t>Mineraller</a:t>
            </a:r>
            <a:r>
              <a:rPr lang="tr-TR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74201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ED70630-159D-2451-B26C-B691546EB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545592"/>
            <a:ext cx="7729728" cy="1188720"/>
          </a:xfrm>
        </p:spPr>
        <p:txBody>
          <a:bodyPr/>
          <a:lstStyle/>
          <a:p>
            <a:r>
              <a:rPr lang="tr-TR" dirty="0" err="1"/>
              <a:t>Mikronütrientlerin</a:t>
            </a:r>
            <a:r>
              <a:rPr lang="tr-TR" dirty="0"/>
              <a:t> Genel İşlevleri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6B7174D-26C9-D7F6-8F29-C8AD6AB091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5" y="2114550"/>
            <a:ext cx="10877550" cy="3949327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tr-TR" sz="3200" b="1" dirty="0"/>
              <a:t>Enerji </a:t>
            </a:r>
            <a:r>
              <a:rPr lang="tr-TR" sz="3200" b="1" dirty="0" err="1"/>
              <a:t>Metabolizması:</a:t>
            </a:r>
            <a:r>
              <a:rPr lang="tr-TR" sz="3200" dirty="0" err="1"/>
              <a:t>Vitaminler</a:t>
            </a:r>
            <a:r>
              <a:rPr lang="tr-TR" sz="3200" dirty="0"/>
              <a:t> ve mineraller, karbonhidrat, protein ve yağların enerjiye dönüşümünde yardımcıdır.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tr-TR" sz="32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3200" b="1" dirty="0"/>
              <a:t>Antioksidan </a:t>
            </a:r>
            <a:r>
              <a:rPr lang="tr-TR" sz="3200" b="1" dirty="0" err="1"/>
              <a:t>Savunma:</a:t>
            </a:r>
            <a:r>
              <a:rPr lang="tr-TR" sz="3200" dirty="0" err="1"/>
              <a:t>C</a:t>
            </a:r>
            <a:r>
              <a:rPr lang="tr-TR" sz="3200" dirty="0"/>
              <a:t> vitamini, E vitamini, selenyum gibi </a:t>
            </a:r>
            <a:r>
              <a:rPr lang="tr-TR" sz="3200" dirty="0" err="1"/>
              <a:t>mikronütrientler</a:t>
            </a:r>
            <a:r>
              <a:rPr lang="tr-TR" sz="3200" dirty="0"/>
              <a:t>, serbest radikal hasarını önler.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tr-TR" sz="32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3200" b="1" dirty="0"/>
              <a:t>Bağışıklık </a:t>
            </a:r>
            <a:r>
              <a:rPr lang="tr-TR" sz="3200" b="1" dirty="0" err="1"/>
              <a:t>Sistemi:</a:t>
            </a:r>
            <a:r>
              <a:rPr lang="tr-TR" sz="3200" dirty="0" err="1"/>
              <a:t>Çinko</a:t>
            </a:r>
            <a:r>
              <a:rPr lang="tr-TR" sz="3200" dirty="0"/>
              <a:t>, A vitamini, C vitamini bağışıklık hücrelerinin işlevini destekler.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9746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9C2372E-421B-93AB-5C89-F7F9D66166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352550"/>
            <a:ext cx="10344150" cy="5029200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tr-TR" sz="3000" b="1" dirty="0"/>
              <a:t>Hormon Fonksiyonları: </a:t>
            </a:r>
            <a:r>
              <a:rPr lang="tr-TR" sz="3000" dirty="0"/>
              <a:t>İyot ve selenyum, </a:t>
            </a:r>
            <a:r>
              <a:rPr lang="tr-TR" sz="3000" dirty="0" err="1"/>
              <a:t>tiroid</a:t>
            </a:r>
            <a:r>
              <a:rPr lang="tr-TR" sz="3000" dirty="0"/>
              <a:t> hormonlarının üretimi ve düzenlenmesinde rol oynar.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tr-TR" sz="3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3000" b="1" dirty="0"/>
              <a:t>Sinir ve Kas Sağlığı: </a:t>
            </a:r>
            <a:r>
              <a:rPr lang="tr-TR" sz="3000" dirty="0"/>
              <a:t>Kalsiyum, magnezyum, potasyum ve B vitaminleri, kas kasılması ve sinir iletimini düzenler.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tr-TR" sz="3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3000" b="1" dirty="0"/>
              <a:t>Kemik Sağlığı: </a:t>
            </a:r>
            <a:r>
              <a:rPr lang="tr-TR" sz="3000" dirty="0"/>
              <a:t>Kalsiyum, D vitamini, fosfor ve magnezyum, kemik mineralizasyonunu destekler.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7937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DF2D98D-78DE-9189-D1EF-84BD4CD8E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742694"/>
            <a:ext cx="10420350" cy="41247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b="1" dirty="0"/>
              <a:t>Eksiklik ve Fazlalık Durumları;</a:t>
            </a:r>
          </a:p>
          <a:p>
            <a:pPr marL="0" indent="0">
              <a:buNone/>
            </a:pPr>
            <a:endParaRPr lang="tr-TR" sz="32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3200" b="1" dirty="0"/>
              <a:t>Eksiklik:</a:t>
            </a:r>
            <a:r>
              <a:rPr lang="tr-TR" sz="3200" dirty="0"/>
              <a:t> Vitamin ve mineral eksiklikleri büyüme geriliği, bağışıklık zayıflığı, kronik yorgunluk ve çeşitli hastalıklara yol açabilir.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200" b="1" dirty="0"/>
              <a:t>Fazlalık:</a:t>
            </a:r>
            <a:r>
              <a:rPr lang="tr-TR" sz="3200" dirty="0"/>
              <a:t> Aşırı vitamin ve mineral alımı toksisiteye yol açabilir (ör. A vitamini toksisitesi, hiperkalsemi).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2805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93A4FDD-3CE6-CF9D-19C3-5F571D009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referanslar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16EB81C-0751-37E7-D3DA-296E8D01A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0" i="0" dirty="0" err="1">
                <a:effectLst/>
                <a:latin typeface="Arial" panose="020B0604020202020204" pitchFamily="34" charset="0"/>
              </a:rPr>
              <a:t>Hall</a:t>
            </a:r>
            <a:r>
              <a:rPr lang="tr-TR" b="0" i="0" dirty="0">
                <a:effectLst/>
                <a:latin typeface="Arial" panose="020B0604020202020204" pitchFamily="34" charset="0"/>
              </a:rPr>
              <a:t>, J. E. (2016). 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Guyton</a:t>
            </a:r>
            <a:r>
              <a:rPr lang="tr-TR" b="0" i="1" dirty="0">
                <a:effectLst/>
                <a:latin typeface="Arial" panose="020B0604020202020204" pitchFamily="34" charset="0"/>
              </a:rPr>
              <a:t>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and</a:t>
            </a:r>
            <a:r>
              <a:rPr lang="tr-TR" b="0" i="1" dirty="0">
                <a:effectLst/>
                <a:latin typeface="Arial" panose="020B0604020202020204" pitchFamily="34" charset="0"/>
              </a:rPr>
              <a:t>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Hall</a:t>
            </a:r>
            <a:r>
              <a:rPr lang="tr-TR" b="0" i="1" dirty="0">
                <a:effectLst/>
                <a:latin typeface="Arial" panose="020B0604020202020204" pitchFamily="34" charset="0"/>
              </a:rPr>
              <a:t>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Textbook</a:t>
            </a:r>
            <a:r>
              <a:rPr lang="tr-TR" b="0" i="1" dirty="0">
                <a:effectLst/>
                <a:latin typeface="Arial" panose="020B0604020202020204" pitchFamily="34" charset="0"/>
              </a:rPr>
              <a:t> of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Medical</a:t>
            </a:r>
            <a:r>
              <a:rPr lang="tr-TR" b="0" i="1" dirty="0">
                <a:effectLst/>
                <a:latin typeface="Arial" panose="020B0604020202020204" pitchFamily="34" charset="0"/>
              </a:rPr>
              <a:t>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Physiology</a:t>
            </a:r>
            <a:r>
              <a:rPr lang="tr-TR" b="0" i="1" dirty="0">
                <a:effectLst/>
                <a:latin typeface="Arial" panose="020B0604020202020204" pitchFamily="34" charset="0"/>
              </a:rPr>
              <a:t>,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Jordanian</a:t>
            </a:r>
            <a:r>
              <a:rPr lang="tr-TR" b="0" i="1" dirty="0">
                <a:effectLst/>
                <a:latin typeface="Arial" panose="020B0604020202020204" pitchFamily="34" charset="0"/>
              </a:rPr>
              <a:t> Edition E-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Book</a:t>
            </a:r>
            <a:r>
              <a:rPr lang="tr-TR" b="0" i="0" dirty="0">
                <a:effectLst/>
                <a:latin typeface="Arial" panose="020B0604020202020204" pitchFamily="34" charset="0"/>
              </a:rPr>
              <a:t>.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Elsevier</a:t>
            </a:r>
            <a:r>
              <a:rPr lang="tr-TR" b="0" i="0" dirty="0">
                <a:effectLst/>
                <a:latin typeface="Arial" panose="020B0604020202020204" pitchFamily="34" charset="0"/>
              </a:rPr>
              <a:t>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Health</a:t>
            </a:r>
            <a:r>
              <a:rPr lang="tr-TR" b="0" i="0" dirty="0">
                <a:effectLst/>
                <a:latin typeface="Arial" panose="020B0604020202020204" pitchFamily="34" charset="0"/>
              </a:rPr>
              <a:t>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Sciences</a:t>
            </a:r>
            <a:r>
              <a:rPr lang="tr-TR" b="0" i="0" dirty="0"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tr-TR" b="0" i="0" dirty="0" err="1">
                <a:effectLst/>
                <a:latin typeface="Arial" panose="020B0604020202020204" pitchFamily="34" charset="0"/>
              </a:rPr>
              <a:t>Gürdöl</a:t>
            </a:r>
            <a:r>
              <a:rPr lang="tr-TR" b="0" i="0" dirty="0">
                <a:effectLst/>
                <a:latin typeface="Arial" panose="020B0604020202020204" pitchFamily="34" charset="0"/>
              </a:rPr>
              <a:t>, Figen,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and</a:t>
            </a:r>
            <a:r>
              <a:rPr lang="tr-TR" b="0" i="0" dirty="0">
                <a:effectLst/>
                <a:latin typeface="Arial" panose="020B0604020202020204" pitchFamily="34" charset="0"/>
              </a:rPr>
              <a:t> Evin Ademoğlu. "Biyokimya." Gözden Geçirilmiş </a:t>
            </a:r>
            <a:r>
              <a:rPr lang="tr-TR" b="0" i="1" dirty="0">
                <a:effectLst/>
                <a:latin typeface="Arial" panose="020B0604020202020204" pitchFamily="34" charset="0"/>
              </a:rPr>
              <a:t>İkinci baskı. Nobel Tıp Kitapevleri Ltd. Şti</a:t>
            </a:r>
            <a:r>
              <a:rPr lang="tr-TR" b="0" i="0" dirty="0">
                <a:effectLst/>
                <a:latin typeface="Arial" panose="020B0604020202020204" pitchFamily="34" charset="0"/>
              </a:rPr>
              <a:t> (2013).</a:t>
            </a:r>
          </a:p>
          <a:p>
            <a:r>
              <a:rPr lang="tr-TR" b="0" i="0" dirty="0">
                <a:effectLst/>
                <a:latin typeface="Arial" panose="020B0604020202020204" pitchFamily="34" charset="0"/>
              </a:rPr>
              <a:t>Onat, Taner, Kaya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Emerk</a:t>
            </a:r>
            <a:r>
              <a:rPr lang="tr-TR" b="0" i="0" dirty="0">
                <a:effectLst/>
                <a:latin typeface="Arial" panose="020B0604020202020204" pitchFamily="34" charset="0"/>
              </a:rPr>
              <a:t>,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and</a:t>
            </a:r>
            <a:r>
              <a:rPr lang="tr-TR" b="0" i="0" dirty="0">
                <a:effectLst/>
                <a:latin typeface="Arial" panose="020B0604020202020204" pitchFamily="34" charset="0"/>
              </a:rPr>
              <a:t> Eser Y.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Sözmen</a:t>
            </a:r>
            <a:r>
              <a:rPr lang="tr-TR" b="0" i="0" dirty="0">
                <a:effectLst/>
                <a:latin typeface="Arial" panose="020B0604020202020204" pitchFamily="34" charset="0"/>
              </a:rPr>
              <a:t>. "İnsan biyokimyası." 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Palme</a:t>
            </a:r>
            <a:r>
              <a:rPr lang="tr-TR" b="0" i="1" dirty="0">
                <a:effectLst/>
                <a:latin typeface="Arial" panose="020B0604020202020204" pitchFamily="34" charset="0"/>
              </a:rPr>
              <a:t> yayıncılık</a:t>
            </a:r>
            <a:r>
              <a:rPr lang="tr-TR" b="0" i="0" dirty="0">
                <a:effectLst/>
                <a:latin typeface="Arial" panose="020B0604020202020204" pitchFamily="34" charset="0"/>
              </a:rPr>
              <a:t> 659 (2002).</a:t>
            </a:r>
          </a:p>
          <a:p>
            <a:r>
              <a:rPr lang="tr-TR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Aksoy, M. (2008). </a:t>
            </a:r>
            <a:r>
              <a:rPr lang="tr-TR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Beslenme biyokimyası</a:t>
            </a:r>
            <a:r>
              <a:rPr lang="tr-TR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Hatiboğlu Yayınları.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3464664"/>
      </p:ext>
    </p:extLst>
  </p:cSld>
  <p:clrMapOvr>
    <a:masterClrMapping/>
  </p:clrMapOvr>
</p:sld>
</file>

<file path=ppt/theme/theme1.xml><?xml version="1.0" encoding="utf-8"?>
<a:theme xmlns:a="http://schemas.openxmlformats.org/drawingml/2006/main" name="Paket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Paket</Template>
  <TotalTime>29</TotalTime>
  <Words>315</Words>
  <Application>Microsoft Macintosh PowerPoint</Application>
  <PresentationFormat>Geniş ekran</PresentationFormat>
  <Paragraphs>30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Gill Sans MT</vt:lpstr>
      <vt:lpstr>Paket</vt:lpstr>
      <vt:lpstr>Mineraller</vt:lpstr>
      <vt:lpstr>PowerPoint Sunusu</vt:lpstr>
      <vt:lpstr>PowerPoint Sunusu</vt:lpstr>
      <vt:lpstr>mikronütrientler</vt:lpstr>
      <vt:lpstr>Mikronütrientlerin Genel İşlevleri</vt:lpstr>
      <vt:lpstr>PowerPoint Sunusu</vt:lpstr>
      <vt:lpstr>PowerPoint Sunusu</vt:lpstr>
      <vt:lpstr>referanslar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Microsoft Office User</dc:creator>
  <cp:lastModifiedBy>Microsoft Office User</cp:lastModifiedBy>
  <cp:revision>9</cp:revision>
  <dcterms:created xsi:type="dcterms:W3CDTF">2024-11-16T21:56:35Z</dcterms:created>
  <dcterms:modified xsi:type="dcterms:W3CDTF">2024-12-05T13:21:43Z</dcterms:modified>
</cp:coreProperties>
</file>