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06"/>
    <p:restoredTop sz="94637"/>
  </p:normalViewPr>
  <p:slideViewPr>
    <p:cSldViewPr snapToGrid="0">
      <p:cViewPr varScale="1">
        <p:scale>
          <a:sx n="70" d="100"/>
          <a:sy n="70" d="100"/>
        </p:scale>
        <p:origin x="192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8F17CD38-7B10-CC0F-EF49-87A6A8853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92312" y="4996713"/>
            <a:ext cx="3200400" cy="1463040"/>
          </a:xfrm>
        </p:spPr>
        <p:txBody>
          <a:bodyPr>
            <a:normAutofit/>
          </a:bodyPr>
          <a:lstStyle/>
          <a:p>
            <a: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  <a:t>Hormonlar</a:t>
            </a:r>
          </a:p>
        </p:txBody>
      </p:sp>
    </p:spTree>
    <p:extLst>
      <p:ext uri="{BB962C8B-B14F-4D97-AF65-F5344CB8AC3E}">
        <p14:creationId xmlns:p14="http://schemas.microsoft.com/office/powerpoint/2010/main" val="3901191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1B3CEE-A466-586A-9F08-5AFA408DB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264" y="1078992"/>
            <a:ext cx="9793225" cy="5468112"/>
          </a:xfrm>
        </p:spPr>
        <p:txBody>
          <a:bodyPr/>
          <a:lstStyle/>
          <a:p>
            <a:r>
              <a:rPr lang="tr-TR" sz="3200" b="1" dirty="0"/>
              <a:t>2. Hücre İçindeki Reseptörler</a:t>
            </a:r>
          </a:p>
          <a:p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Steroid ve bazı amino asit türevi hormonlar, hücre zarını geçerek sitoplazma veya çekirdekteki reseptörlere bağlanır.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Gen ekspresyonunu değiştirerek protein sentezini düzenler.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1116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BC75EB-1B7A-6AF2-311B-DA7C2BA6E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536" y="585216"/>
            <a:ext cx="9884664" cy="1499616"/>
          </a:xfrm>
        </p:spPr>
        <p:txBody>
          <a:bodyPr/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Hormonların İşlevleri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4A872D-61F9-F917-A441-DD263E19F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944" y="1883664"/>
            <a:ext cx="11027664" cy="4846320"/>
          </a:xfrm>
        </p:spPr>
        <p:txBody>
          <a:bodyPr>
            <a:normAutofit/>
          </a:bodyPr>
          <a:lstStyle/>
          <a:p>
            <a:r>
              <a:rPr lang="tr-TR" sz="2800" b="1" dirty="0"/>
              <a:t>1. Metabolizma Düzenlenmesi:</a:t>
            </a:r>
            <a:endParaRPr lang="tr-TR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İnsülin ve glukagon, kan şekerinin dengelenmesini sağlar.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 err="1"/>
              <a:t>Tiroid</a:t>
            </a:r>
            <a:r>
              <a:rPr lang="tr-TR" sz="2800" dirty="0"/>
              <a:t> hormonları enerji metabolizmasını düzenler.</a:t>
            </a:r>
          </a:p>
          <a:p>
            <a:r>
              <a:rPr lang="tr-TR" sz="2800" b="1" dirty="0"/>
              <a:t>2. Büyüme ve Gelişme:</a:t>
            </a:r>
            <a:endParaRPr lang="tr-TR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Büyüme hormonu (GH) kas, kemik ve organ gelişiminde rol oynar.</a:t>
            </a:r>
          </a:p>
          <a:p>
            <a:r>
              <a:rPr lang="tr-TR" sz="2800" b="1" dirty="0"/>
              <a:t>3. Homeostazın Korunması:</a:t>
            </a:r>
            <a:endParaRPr lang="tr-TR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Aldosteron, sodyum ve su dengesini düzenler.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 err="1"/>
              <a:t>Parathormon</a:t>
            </a:r>
            <a:r>
              <a:rPr lang="tr-TR" sz="2800" dirty="0"/>
              <a:t> (PTH) ve kalsitonin, kalsiyum dengesini sağlar.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3062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3AC72C-232A-239E-F654-05E2F40B5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688" y="969264"/>
            <a:ext cx="9811513" cy="5340096"/>
          </a:xfrm>
        </p:spPr>
        <p:txBody>
          <a:bodyPr/>
          <a:lstStyle/>
          <a:p>
            <a:r>
              <a:rPr lang="tr-TR" sz="3200" b="1" dirty="0"/>
              <a:t>4. Stres ve Uyaranlara Yanıt: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Adrenalin, “savaş ya da kaç” tepkisini aktive eder.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Kortizol, stresle başa çıkmak için enerji sağlar.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3200" dirty="0"/>
          </a:p>
          <a:p>
            <a:r>
              <a:rPr lang="tr-TR" sz="3200" b="1" dirty="0"/>
              <a:t>5. Üreme Sistemi İşlevleri: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Testosteron ve östrojen, cinsiyet özelliklerini geliştirir ve üreme sistemini düzenler.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5013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7DC205-49FB-D85B-C3B6-6EC234E7A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1316736"/>
            <a:ext cx="9720072" cy="768096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Hormon Bozuklukları</a:t>
            </a:r>
            <a:br>
              <a:rPr lang="tr-TR" dirty="0">
                <a:solidFill>
                  <a:schemeClr val="accent1">
                    <a:lumMod val="75000"/>
                  </a:schemeClr>
                </a:solidFill>
              </a:rPr>
            </a:b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34DBD8-47CA-2812-F492-A30468681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10460736" cy="4224528"/>
          </a:xfrm>
        </p:spPr>
        <p:txBody>
          <a:bodyPr/>
          <a:lstStyle/>
          <a:p>
            <a:r>
              <a:rPr lang="tr-TR" sz="3200" dirty="0"/>
              <a:t>Hormonların fazla veya az salgılanması çeşitli sağlık sorunlarına yol açabilir: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Hipotiroidizm:</a:t>
            </a:r>
            <a:r>
              <a:rPr lang="tr-TR" sz="3200" dirty="0"/>
              <a:t> </a:t>
            </a:r>
            <a:r>
              <a:rPr lang="tr-TR" sz="3200" dirty="0" err="1"/>
              <a:t>Tiroid</a:t>
            </a:r>
            <a:r>
              <a:rPr lang="tr-TR" sz="3200" dirty="0"/>
              <a:t> hormonlarının yetersiz salgılanması.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Diyabet:</a:t>
            </a:r>
            <a:r>
              <a:rPr lang="tr-TR" sz="3200" dirty="0"/>
              <a:t> İnsülin eksikliği veya hücrelerin insüline direnç göstermesi.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 err="1"/>
              <a:t>Cushing</a:t>
            </a:r>
            <a:r>
              <a:rPr lang="tr-TR" sz="3200" b="1" dirty="0"/>
              <a:t> Sendromu:</a:t>
            </a:r>
            <a:r>
              <a:rPr lang="tr-TR" sz="3200" dirty="0"/>
              <a:t> Aşırı kortizol üretimi.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Akromegali:</a:t>
            </a:r>
            <a:r>
              <a:rPr lang="tr-TR" sz="3200" dirty="0"/>
              <a:t> Büyüme hormonunun aşırı salgılanması.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6486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3A4FDD-3CE6-CF9D-19C3-5F571D009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referanslar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6EB81C-0751-37E7-D3DA-296E8D01A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J. E. (2016).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Guyton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Textbook</a:t>
            </a:r>
            <a:r>
              <a:rPr lang="tr-TR" b="0" i="1" dirty="0">
                <a:effectLst/>
                <a:latin typeface="Arial" panose="020B0604020202020204" pitchFamily="34" charset="0"/>
              </a:rPr>
              <a:t> of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Medical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Physiology</a:t>
            </a:r>
            <a:r>
              <a:rPr lang="tr-TR" b="0" i="1" dirty="0">
                <a:effectLst/>
                <a:latin typeface="Arial" panose="020B0604020202020204" pitchFamily="34" charset="0"/>
              </a:rPr>
              <a:t>,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Jordanian</a:t>
            </a:r>
            <a:r>
              <a:rPr lang="tr-TR" b="0" i="1" dirty="0">
                <a:effectLst/>
                <a:latin typeface="Arial" panose="020B0604020202020204" pitchFamily="34" charset="0"/>
              </a:rPr>
              <a:t> Edition E-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Book</a:t>
            </a:r>
            <a:r>
              <a:rPr lang="tr-TR" b="0" i="0" dirty="0">
                <a:effectLst/>
                <a:latin typeface="Arial" panose="020B0604020202020204" pitchFamily="34" charset="0"/>
              </a:rPr>
              <a:t>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Elsevier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Health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Sciences</a:t>
            </a:r>
            <a:r>
              <a:rPr lang="tr-TR" b="0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tr-TR" b="0" i="0" dirty="0" err="1">
                <a:effectLst/>
                <a:latin typeface="Arial" panose="020B0604020202020204" pitchFamily="34" charset="0"/>
              </a:rPr>
              <a:t>Gürdöl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Figen,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Evin Ademoğlu. "Biyokimya." Gözden Geçirilmiş </a:t>
            </a:r>
            <a:r>
              <a:rPr lang="tr-TR" b="0" i="1" dirty="0">
                <a:effectLst/>
                <a:latin typeface="Arial" panose="020B0604020202020204" pitchFamily="34" charset="0"/>
              </a:rPr>
              <a:t>İkinci baskı. Nobel Tıp Kitapevleri Ltd. Şti</a:t>
            </a:r>
            <a:r>
              <a:rPr lang="tr-TR" b="0" i="0" dirty="0">
                <a:effectLst/>
                <a:latin typeface="Arial" panose="020B0604020202020204" pitchFamily="34" charset="0"/>
              </a:rPr>
              <a:t> (2013).</a:t>
            </a:r>
          </a:p>
          <a:p>
            <a:r>
              <a:rPr lang="tr-TR" b="0" i="0" dirty="0">
                <a:effectLst/>
                <a:latin typeface="Arial" panose="020B0604020202020204" pitchFamily="34" charset="0"/>
              </a:rPr>
              <a:t>Onat, Taner, Kaya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Emerk</a:t>
            </a:r>
            <a:r>
              <a:rPr lang="tr-TR" b="0" i="0" dirty="0">
                <a:effectLst/>
                <a:latin typeface="Arial" panose="020B0604020202020204" pitchFamily="34" charset="0"/>
              </a:rPr>
              <a:t>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Eser Y.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Sözmen</a:t>
            </a:r>
            <a:r>
              <a:rPr lang="tr-TR" b="0" i="0" dirty="0">
                <a:effectLst/>
                <a:latin typeface="Arial" panose="020B0604020202020204" pitchFamily="34" charset="0"/>
              </a:rPr>
              <a:t>. "İnsan biyokimyası."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Palme</a:t>
            </a:r>
            <a:r>
              <a:rPr lang="tr-TR" b="0" i="1" dirty="0">
                <a:effectLst/>
                <a:latin typeface="Arial" panose="020B0604020202020204" pitchFamily="34" charset="0"/>
              </a:rPr>
              <a:t> yayıncılık</a:t>
            </a:r>
            <a:r>
              <a:rPr lang="tr-TR" b="0" i="0" dirty="0">
                <a:effectLst/>
                <a:latin typeface="Arial" panose="020B0604020202020204" pitchFamily="34" charset="0"/>
              </a:rPr>
              <a:t> 659 (2002).</a:t>
            </a:r>
          </a:p>
          <a:p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Aksoy, M. (2008). 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Beslenme biyokimyası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Hatiboğlu Yayınları.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346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CD246B-8AA0-924C-D5B6-0EEBFD463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48" y="931025"/>
            <a:ext cx="9979430" cy="4281055"/>
          </a:xfrm>
        </p:spPr>
        <p:txBody>
          <a:bodyPr>
            <a:normAutofit/>
          </a:bodyPr>
          <a:lstStyle/>
          <a:p>
            <a:pPr algn="just"/>
            <a:r>
              <a:rPr lang="tr-TR" sz="3200" dirty="0"/>
              <a:t>Hormonlar, endokrin bezler tarafından üretilen ve kana salgılanan, hedef hücrelere bilgi taşıyan kimyasal haberci moleküllerdir. </a:t>
            </a:r>
          </a:p>
          <a:p>
            <a:pPr algn="just"/>
            <a:endParaRPr lang="tr-TR" sz="3200" dirty="0"/>
          </a:p>
          <a:p>
            <a:pPr algn="just"/>
            <a:r>
              <a:rPr lang="tr-TR" sz="3200" dirty="0"/>
              <a:t>Hormonlar vücuttaki büyüme, gelişme, metabolizma, üreme ve homeostazın (iç dengenin) korunması gibi birçok biyolojik sürecin düzenlenmesinde kritik rol oynar.</a:t>
            </a:r>
          </a:p>
        </p:txBody>
      </p:sp>
    </p:spTree>
    <p:extLst>
      <p:ext uri="{BB962C8B-B14F-4D97-AF65-F5344CB8AC3E}">
        <p14:creationId xmlns:p14="http://schemas.microsoft.com/office/powerpoint/2010/main" val="395526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A0ED81-D6F0-039A-8F83-C91954A3A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984227"/>
            <a:ext cx="11361836" cy="1499616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D0D0D"/>
                </a:solidFill>
                <a:latin typeface="ui-sans-serif"/>
              </a:rPr>
              <a:t>Hormonların Biyokimyasal Yapıları</a:t>
            </a:r>
            <a:br>
              <a:rPr lang="tr-TR" b="1" dirty="0">
                <a:solidFill>
                  <a:srgbClr val="0D0D0D"/>
                </a:solidFill>
                <a:latin typeface="ui-sans-serif"/>
              </a:rPr>
            </a:b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BB75A8-4931-94F8-4663-F99B52F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6" y="1755648"/>
            <a:ext cx="10755006" cy="4974336"/>
          </a:xfrm>
        </p:spPr>
        <p:txBody>
          <a:bodyPr/>
          <a:lstStyle/>
          <a:p>
            <a:r>
              <a:rPr lang="tr-TR" sz="2800" dirty="0"/>
              <a:t>Hormonlar, kimyasal yapılarına göre üç ana sınıfa ayrılır:</a:t>
            </a:r>
          </a:p>
          <a:p>
            <a:pPr marL="0" indent="0">
              <a:buNone/>
            </a:pPr>
            <a:r>
              <a:rPr lang="tr-TR" sz="3200" b="1" dirty="0"/>
              <a:t>1. </a:t>
            </a:r>
            <a:r>
              <a:rPr lang="tr-TR" sz="3200" b="1" dirty="0" err="1"/>
              <a:t>Peptid</a:t>
            </a:r>
            <a:r>
              <a:rPr lang="tr-TR" sz="3200" b="1" dirty="0"/>
              <a:t> ve Protein Hormonları</a:t>
            </a:r>
            <a:endParaRPr lang="tr-TR" sz="3200" dirty="0"/>
          </a:p>
          <a:p>
            <a:pPr marL="0" indent="0">
              <a:buNone/>
            </a:pPr>
            <a:r>
              <a:rPr lang="tr-TR" sz="2800" b="1" dirty="0"/>
              <a:t>Yapısı:</a:t>
            </a:r>
            <a:r>
              <a:rPr lang="tr-TR" sz="2800" dirty="0"/>
              <a:t> Amino asit zincirlerinden oluşur. </a:t>
            </a:r>
            <a:r>
              <a:rPr lang="tr-TR" sz="2800" dirty="0" err="1"/>
              <a:t>Peptid</a:t>
            </a:r>
            <a:r>
              <a:rPr lang="tr-TR" sz="2800" dirty="0"/>
              <a:t> hormonları kısa zincirli, protein hormonları ise daha uzun zincirlidir.</a:t>
            </a:r>
          </a:p>
          <a:p>
            <a:pPr marL="0" indent="0">
              <a:buNone/>
            </a:pPr>
            <a:r>
              <a:rPr lang="tr-TR" sz="2800" b="1" dirty="0"/>
              <a:t>Örnekler:</a:t>
            </a:r>
            <a:endParaRPr lang="tr-TR" sz="2800" dirty="0"/>
          </a:p>
          <a:p>
            <a:pPr marL="1257300" lvl="2" indent="-342900"/>
            <a:r>
              <a:rPr lang="tr-TR" sz="2800" dirty="0"/>
              <a:t>İnsülin (kan şekeri düzenlenmesi)</a:t>
            </a:r>
          </a:p>
          <a:p>
            <a:pPr marL="1257300" lvl="2" indent="-342900"/>
            <a:r>
              <a:rPr lang="tr-TR" sz="2800" dirty="0"/>
              <a:t>Glukagon (kan şekeri artışı)</a:t>
            </a:r>
          </a:p>
          <a:p>
            <a:pPr marL="1257300" lvl="2" indent="-342900"/>
            <a:r>
              <a:rPr lang="tr-TR" sz="2800" dirty="0"/>
              <a:t>Büyüme hormonu (GH)</a:t>
            </a:r>
          </a:p>
          <a:p>
            <a:pPr marL="914400" lvl="2" indent="0">
              <a:buNone/>
            </a:pPr>
            <a:r>
              <a:rPr lang="tr-TR" sz="2800" b="1" dirty="0"/>
              <a:t>Etki Mekanizması:</a:t>
            </a:r>
            <a:r>
              <a:rPr lang="tr-TR" sz="2800" dirty="0"/>
              <a:t> Hücre yüzeyindeki reseptörlere bağlanarak hücre içinde sinyal yollarını aktive eder.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217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6CB309-BE71-12E0-9C83-3A7582078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112" y="914400"/>
            <a:ext cx="10789920" cy="5394960"/>
          </a:xfrm>
        </p:spPr>
        <p:txBody>
          <a:bodyPr/>
          <a:lstStyle/>
          <a:p>
            <a:r>
              <a:rPr lang="tr-TR" sz="3200" b="1" dirty="0"/>
              <a:t>2. Steroid Hormonlar</a:t>
            </a:r>
            <a:endParaRPr lang="tr-TR" sz="3200" dirty="0"/>
          </a:p>
          <a:p>
            <a:pPr marL="0" indent="0">
              <a:buNone/>
            </a:pPr>
            <a:r>
              <a:rPr lang="tr-TR" sz="3200" b="1" dirty="0"/>
              <a:t>Yapısı:</a:t>
            </a:r>
            <a:r>
              <a:rPr lang="tr-TR" sz="3200" dirty="0"/>
              <a:t> Kolesterol türevidir ve lipofilik (yağda çözünen) özellik taşır.</a:t>
            </a:r>
          </a:p>
          <a:p>
            <a:pPr marL="0" indent="0">
              <a:buNone/>
            </a:pPr>
            <a:r>
              <a:rPr lang="tr-TR" sz="3200" b="1" dirty="0"/>
              <a:t>Örnekler:</a:t>
            </a:r>
            <a:endParaRPr lang="tr-TR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Kortizol (stres hormonu)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Testosteron (erkeklik hormonu)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Östrojen (kadınlık hormonu)</a:t>
            </a:r>
          </a:p>
          <a:p>
            <a:pPr marL="457200" lvl="1" indent="0">
              <a:buNone/>
            </a:pPr>
            <a:r>
              <a:rPr lang="tr-TR" sz="3200" b="1" dirty="0"/>
              <a:t>Etki Mekanizması:</a:t>
            </a:r>
            <a:r>
              <a:rPr lang="tr-TR" sz="3200" dirty="0"/>
              <a:t> Hücre zarını geçerek doğrudan hücre çekirdeğine girer ve gen ekspresyonunu düzenler.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3157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3CF275-A87F-9957-85DD-8738E18C2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112" y="877824"/>
            <a:ext cx="9848089" cy="5431536"/>
          </a:xfrm>
        </p:spPr>
        <p:txBody>
          <a:bodyPr>
            <a:normAutofit/>
          </a:bodyPr>
          <a:lstStyle/>
          <a:p>
            <a:r>
              <a:rPr lang="tr-TR" sz="3200" b="1" dirty="0"/>
              <a:t>3. Amino Asit Türevi Hormonlar</a:t>
            </a:r>
          </a:p>
          <a:p>
            <a:pPr marL="0" indent="0">
              <a:buNone/>
            </a:pPr>
            <a:r>
              <a:rPr lang="tr-TR" sz="3200" b="1" dirty="0"/>
              <a:t>Yapısı:</a:t>
            </a:r>
            <a:r>
              <a:rPr lang="tr-TR" sz="3200" dirty="0"/>
              <a:t> Tek bir amino asidin modifiye edilmesiyle oluşur.</a:t>
            </a:r>
          </a:p>
          <a:p>
            <a:pPr marL="0" indent="0">
              <a:buNone/>
            </a:pPr>
            <a:r>
              <a:rPr lang="tr-TR" sz="3200" b="1" dirty="0"/>
              <a:t>Örnekler: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Tiroksin (T4) ve </a:t>
            </a:r>
            <a:r>
              <a:rPr lang="tr-TR" sz="3200" dirty="0" err="1"/>
              <a:t>Triiyodotironin</a:t>
            </a:r>
            <a:r>
              <a:rPr lang="tr-TR" sz="3200" dirty="0"/>
              <a:t> (T3) (</a:t>
            </a:r>
            <a:r>
              <a:rPr lang="tr-TR" sz="3200" dirty="0" err="1"/>
              <a:t>tiroid</a:t>
            </a:r>
            <a:r>
              <a:rPr lang="tr-TR" sz="3200" dirty="0"/>
              <a:t> hormonları)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Adrenalin ve Noradrenalin (katekolaminler)</a:t>
            </a:r>
          </a:p>
          <a:p>
            <a:r>
              <a:rPr lang="tr-TR" sz="3200" b="1" dirty="0"/>
              <a:t>Etki Mekanizması:</a:t>
            </a:r>
            <a:r>
              <a:rPr lang="tr-TR" sz="3200" dirty="0"/>
              <a:t> Hedef hücrelerin yüzeyindeki veya sitoplazmasındaki reseptörlere bağlanır.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57873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12F40F-79DB-B6A1-778E-98967892C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688" y="786384"/>
            <a:ext cx="9811513" cy="5522976"/>
          </a:xfrm>
        </p:spPr>
        <p:txBody>
          <a:bodyPr/>
          <a:lstStyle/>
          <a:p>
            <a:r>
              <a:rPr lang="tr-TR" sz="3200" b="1" dirty="0"/>
              <a:t>Hormonların Salgılandığı Bezler</a:t>
            </a:r>
          </a:p>
          <a:p>
            <a:r>
              <a:rPr lang="tr-TR" sz="3200" dirty="0"/>
              <a:t>Hormonlar, endokrin sistemi oluşturan bezler tarafından salgılanır. Başlıca hormon üreten bezler ve salgıladıkları hormonlar:</a:t>
            </a:r>
          </a:p>
          <a:p>
            <a:endParaRPr lang="tr-TR" sz="3200" dirty="0"/>
          </a:p>
          <a:p>
            <a:pPr>
              <a:buFont typeface="+mj-lt"/>
              <a:buAutoNum type="arabicPeriod"/>
            </a:pPr>
            <a:r>
              <a:rPr lang="tr-TR" sz="3200" b="1" dirty="0"/>
              <a:t>Hipofiz Bezi</a:t>
            </a:r>
            <a:r>
              <a:rPr lang="tr-TR" sz="3200" dirty="0"/>
              <a:t> (Beynin alt kısmında)</a:t>
            </a:r>
          </a:p>
          <a:p>
            <a:pPr marL="914400" lvl="1" indent="-457200"/>
            <a:r>
              <a:rPr lang="tr-TR" sz="3200" dirty="0"/>
              <a:t>Büyüme hormonu (GH)</a:t>
            </a:r>
          </a:p>
          <a:p>
            <a:pPr marL="914400" lvl="1" indent="-457200"/>
            <a:r>
              <a:rPr lang="tr-TR" sz="3200" dirty="0"/>
              <a:t>Adrenokortikotropik hormon (ACTH)</a:t>
            </a:r>
          </a:p>
          <a:p>
            <a:pPr marL="914400" lvl="1" indent="-457200"/>
            <a:r>
              <a:rPr lang="tr-TR" sz="3200" dirty="0"/>
              <a:t>Tiroit uyarıcı hormon (TSH)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3346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C64C1C-5B10-4A07-6AF6-E65CD901C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493776"/>
            <a:ext cx="10972800" cy="6236208"/>
          </a:xfrm>
        </p:spPr>
        <p:txBody>
          <a:bodyPr>
            <a:normAutofit/>
          </a:bodyPr>
          <a:lstStyle/>
          <a:p>
            <a:r>
              <a:rPr lang="tr-TR" sz="3200" b="1" dirty="0"/>
              <a:t>2. </a:t>
            </a:r>
            <a:r>
              <a:rPr lang="tr-TR" sz="3200" b="1" dirty="0" err="1"/>
              <a:t>Tiroid</a:t>
            </a:r>
            <a:r>
              <a:rPr lang="tr-TR" sz="3200" b="1" dirty="0"/>
              <a:t> Bezi</a:t>
            </a:r>
            <a:r>
              <a:rPr lang="tr-TR" sz="3200" dirty="0"/>
              <a:t> (Boyun bölgesinde)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Tiroksin (T4)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 err="1"/>
              <a:t>Triiyodotironin</a:t>
            </a:r>
            <a:r>
              <a:rPr lang="tr-TR" sz="3200" dirty="0"/>
              <a:t> (T3)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Kalsitonin</a:t>
            </a:r>
          </a:p>
          <a:p>
            <a:r>
              <a:rPr lang="tr-TR" sz="3200" b="1" dirty="0"/>
              <a:t>3. Paratiroid Bezleri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 err="1"/>
              <a:t>Parathormon</a:t>
            </a:r>
            <a:r>
              <a:rPr lang="tr-TR" sz="3200" dirty="0"/>
              <a:t> (PTH)</a:t>
            </a:r>
          </a:p>
          <a:p>
            <a:r>
              <a:rPr lang="tr-TR" sz="3200" b="1" dirty="0"/>
              <a:t>4. Adrenal Bezler (Böbreküstü Bezleri)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Kortizol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Adrenalin ve noradrenalin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Aldosteron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9573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130FDE-4DC0-D440-8235-550987828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822960"/>
            <a:ext cx="9829801" cy="5486400"/>
          </a:xfrm>
        </p:spPr>
        <p:txBody>
          <a:bodyPr/>
          <a:lstStyle/>
          <a:p>
            <a:r>
              <a:rPr lang="tr-TR" sz="3200" b="1" dirty="0"/>
              <a:t>5. Pankreas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İnsülin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Glukagon</a:t>
            </a:r>
          </a:p>
          <a:p>
            <a:r>
              <a:rPr lang="tr-TR" sz="3200" b="1" dirty="0"/>
              <a:t>6. Üreme Bezleri (</a:t>
            </a:r>
            <a:r>
              <a:rPr lang="tr-TR" sz="3200" b="1" dirty="0" err="1"/>
              <a:t>Gonadlar</a:t>
            </a:r>
            <a:r>
              <a:rPr lang="tr-TR" sz="3200" b="1" dirty="0"/>
              <a:t>)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Testosteron (testisler)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Östrojen ve progesteron (yumurtalıklar)</a:t>
            </a:r>
          </a:p>
          <a:p>
            <a:r>
              <a:rPr lang="tr-TR" sz="3200" b="1" dirty="0"/>
              <a:t>7. Epifiz Bezi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Melatonin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4067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962A0F-54AC-02D9-9BB5-313E80D27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Hormonların Etki Mekanizması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507B29-2B73-8106-2C6A-7966DFFAA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11680"/>
            <a:ext cx="10552176" cy="4846320"/>
          </a:xfrm>
        </p:spPr>
        <p:txBody>
          <a:bodyPr/>
          <a:lstStyle/>
          <a:p>
            <a:r>
              <a:rPr lang="tr-TR" sz="3200" dirty="0"/>
              <a:t>Hormonların etkisi, belirli bir hedef hücre veya doku üzerindeki reseptörlerle etkileşime bağlıdır. Etki mekanizmaları:</a:t>
            </a:r>
          </a:p>
          <a:p>
            <a:endParaRPr lang="tr-TR" sz="3200" dirty="0"/>
          </a:p>
          <a:p>
            <a:pPr>
              <a:buFont typeface="+mj-lt"/>
              <a:buAutoNum type="arabicPeriod"/>
            </a:pPr>
            <a:r>
              <a:rPr lang="tr-TR" sz="3200" b="1" dirty="0"/>
              <a:t>Hücre Yüzeyindeki Reseptörler</a:t>
            </a:r>
            <a:endParaRPr lang="tr-TR" sz="3200" dirty="0"/>
          </a:p>
          <a:p>
            <a:pPr marL="914400" lvl="1" indent="-457200"/>
            <a:r>
              <a:rPr lang="tr-TR" sz="3200" dirty="0"/>
              <a:t>Özellikle </a:t>
            </a:r>
            <a:r>
              <a:rPr lang="tr-TR" sz="3200" dirty="0" err="1"/>
              <a:t>peptid</a:t>
            </a:r>
            <a:r>
              <a:rPr lang="tr-TR" sz="3200" dirty="0"/>
              <a:t> ve protein hormonları hücre zarındaki reseptörlere bağlanır.</a:t>
            </a:r>
          </a:p>
          <a:p>
            <a:pPr marL="914400" lvl="1" indent="-457200"/>
            <a:r>
              <a:rPr lang="tr-TR" sz="3200" dirty="0"/>
              <a:t>Sinyal iletimi için ikinci haberci sistemler (ör. </a:t>
            </a:r>
            <a:r>
              <a:rPr lang="tr-TR" sz="3200" dirty="0" err="1"/>
              <a:t>cAMP</a:t>
            </a:r>
            <a:r>
              <a:rPr lang="tr-TR" sz="3200" dirty="0"/>
              <a:t>, Ca²⁺) kullanılır.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3133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İntegral</Template>
  <TotalTime>28</TotalTime>
  <Words>644</Words>
  <Application>Microsoft Macintosh PowerPoint</Application>
  <PresentationFormat>Geniş ekran</PresentationFormat>
  <Paragraphs>87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Arial</vt:lpstr>
      <vt:lpstr>Tw Cen MT</vt:lpstr>
      <vt:lpstr>Tw Cen MT Condensed</vt:lpstr>
      <vt:lpstr>ui-sans-serif</vt:lpstr>
      <vt:lpstr>Wingdings 3</vt:lpstr>
      <vt:lpstr>İntegral</vt:lpstr>
      <vt:lpstr>PowerPoint Sunusu</vt:lpstr>
      <vt:lpstr>PowerPoint Sunusu</vt:lpstr>
      <vt:lpstr>Hormonların Biyokimyasal Yapıları  </vt:lpstr>
      <vt:lpstr>PowerPoint Sunusu</vt:lpstr>
      <vt:lpstr>PowerPoint Sunusu</vt:lpstr>
      <vt:lpstr>PowerPoint Sunusu</vt:lpstr>
      <vt:lpstr>PowerPoint Sunusu</vt:lpstr>
      <vt:lpstr>PowerPoint Sunusu</vt:lpstr>
      <vt:lpstr>Hormonların Etki Mekanizması</vt:lpstr>
      <vt:lpstr>PowerPoint Sunusu</vt:lpstr>
      <vt:lpstr>Hormonların İşlevleri</vt:lpstr>
      <vt:lpstr>PowerPoint Sunusu</vt:lpstr>
      <vt:lpstr>Hormon Bozuklukları </vt:lpstr>
      <vt:lpstr>referanslar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5</cp:revision>
  <dcterms:created xsi:type="dcterms:W3CDTF">2024-12-05T13:24:57Z</dcterms:created>
  <dcterms:modified xsi:type="dcterms:W3CDTF">2024-12-05T17:37:52Z</dcterms:modified>
</cp:coreProperties>
</file>