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22"/>
    <p:restoredTop sz="94637"/>
  </p:normalViewPr>
  <p:slideViewPr>
    <p:cSldViewPr snapToGrid="0">
      <p:cViewPr varScale="1">
        <p:scale>
          <a:sx n="89" d="100"/>
          <a:sy n="89" d="100"/>
        </p:scale>
        <p:origin x="192" y="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12/5/24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12/5/24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EE503611-1BE9-DBCF-66ED-92FBBF6A3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6844" y="4960137"/>
            <a:ext cx="3795156" cy="1463040"/>
          </a:xfrm>
        </p:spPr>
        <p:txBody>
          <a:bodyPr>
            <a:normAutofit/>
          </a:bodyPr>
          <a:lstStyle/>
          <a:p>
            <a:r>
              <a:rPr lang="tr-TR" sz="2800" b="1" dirty="0">
                <a:solidFill>
                  <a:schemeClr val="accent1">
                    <a:lumMod val="75000"/>
                  </a:schemeClr>
                </a:solidFill>
              </a:rPr>
              <a:t>Hastalıklarda Beslenme</a:t>
            </a:r>
          </a:p>
        </p:txBody>
      </p:sp>
    </p:spTree>
    <p:extLst>
      <p:ext uri="{BB962C8B-B14F-4D97-AF65-F5344CB8AC3E}">
        <p14:creationId xmlns:p14="http://schemas.microsoft.com/office/powerpoint/2010/main" val="1788143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24E79DE-58E5-AD1E-1353-E25D67AC0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691" y="1014413"/>
            <a:ext cx="10434447" cy="4857750"/>
          </a:xfrm>
        </p:spPr>
        <p:txBody>
          <a:bodyPr>
            <a:normAutofit/>
          </a:bodyPr>
          <a:lstStyle/>
          <a:p>
            <a:r>
              <a:rPr lang="tr-TR" sz="3200" b="1" dirty="0"/>
              <a:t>6. Obezite</a:t>
            </a:r>
          </a:p>
          <a:p>
            <a:pPr marL="0" indent="0">
              <a:buNone/>
            </a:pPr>
            <a:r>
              <a:rPr lang="tr-TR" sz="3200" b="1" dirty="0"/>
              <a:t>Amaç:</a:t>
            </a:r>
            <a:r>
              <a:rPr lang="tr-TR" sz="3200" dirty="0"/>
              <a:t> Sağlıklı kilo kaybını sağlamak ve metabolik dengeyi korumak.</a:t>
            </a:r>
          </a:p>
          <a:p>
            <a:pPr marL="0" indent="0">
              <a:buNone/>
            </a:pPr>
            <a:r>
              <a:rPr lang="tr-TR" sz="3200" b="1" dirty="0"/>
              <a:t>Temel İlkeler:</a:t>
            </a:r>
            <a:endParaRPr lang="tr-TR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Enerji alımı kısıtlanmalı, dengeli ve düşük kalorili diyet uygulanmalı.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Fiziksel aktivite artırılmalı.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Şeker, işlenmiş gıdalar ve yüksek yağ içerikli besinlerden kaçınılmalı.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6200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D9FFEC6-8F20-3BBB-3843-E9E4356F4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253" y="842962"/>
            <a:ext cx="10405872" cy="5557838"/>
          </a:xfrm>
        </p:spPr>
        <p:txBody>
          <a:bodyPr>
            <a:normAutofit/>
          </a:bodyPr>
          <a:lstStyle/>
          <a:p>
            <a:r>
              <a:rPr lang="tr-TR" sz="3200" b="1" dirty="0"/>
              <a:t>7. Osteoporoz</a:t>
            </a:r>
          </a:p>
          <a:p>
            <a:pPr marL="0" indent="0">
              <a:buNone/>
            </a:pPr>
            <a:r>
              <a:rPr lang="tr-TR" sz="3200" b="1" dirty="0"/>
              <a:t>Amaç:</a:t>
            </a:r>
            <a:r>
              <a:rPr lang="tr-TR" sz="3200" dirty="0"/>
              <a:t> Kemik kaybını önlemek ve kemik sağlığını desteklemek.</a:t>
            </a:r>
          </a:p>
          <a:p>
            <a:pPr marL="0" indent="0">
              <a:buNone/>
            </a:pPr>
            <a:r>
              <a:rPr lang="tr-TR" sz="3200" b="1" dirty="0"/>
              <a:t>Temel İlkeler:</a:t>
            </a:r>
            <a:endParaRPr lang="tr-TR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Kalsiyumdan zengin besinler (süt, yoğurt, peynir) tüketilmeli.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D vitamini takviyesi gerekebilir.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Fosfor alımı dengelenmeli, aşırı kafein ve tuzdan kaçınılmalı.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1460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3C731AE-45D5-CC56-6C5E-AD852D395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6" y="842963"/>
            <a:ext cx="9801226" cy="5466397"/>
          </a:xfrm>
        </p:spPr>
        <p:txBody>
          <a:bodyPr/>
          <a:lstStyle/>
          <a:p>
            <a:r>
              <a:rPr lang="tr-TR" sz="3200" b="1" dirty="0"/>
              <a:t>8. Enfeksiyon ve Ateşli Hastalıklar</a:t>
            </a:r>
          </a:p>
          <a:p>
            <a:pPr marL="0" indent="0">
              <a:buNone/>
            </a:pPr>
            <a:r>
              <a:rPr lang="tr-TR" sz="3200" b="1" dirty="0"/>
              <a:t>Amaç:</a:t>
            </a:r>
            <a:r>
              <a:rPr lang="tr-TR" sz="3200" dirty="0"/>
              <a:t> Bağışıklığı desteklemek ve kaybedilen sıvı-elektrolit dengesini sağlamak.</a:t>
            </a:r>
          </a:p>
          <a:p>
            <a:pPr marL="0" indent="0">
              <a:buNone/>
            </a:pPr>
            <a:r>
              <a:rPr lang="tr-TR" sz="3200" b="1" dirty="0"/>
              <a:t>Temel İlkeler:</a:t>
            </a:r>
            <a:endParaRPr lang="tr-TR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Enerji ve protein ihtiyacı artırılmalı.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C vitamini ve çinko içeriği yüksek besinler (turunçgiller, kırmızı et, fındık) tüketilmeli.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Yeterli sıvı alımı sağlanmalı.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1913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E8BFF0B-64E9-5016-1BAB-5F6A892AF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referanslar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E788DD4-D5BE-D1C7-C7A7-580C98ABE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J. E. (2016).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Guyton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Textbook</a:t>
            </a:r>
            <a:r>
              <a:rPr lang="tr-TR" b="0" i="1" dirty="0">
                <a:effectLst/>
                <a:latin typeface="Arial" panose="020B0604020202020204" pitchFamily="34" charset="0"/>
              </a:rPr>
              <a:t> of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Medical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Physiology</a:t>
            </a:r>
            <a:r>
              <a:rPr lang="tr-TR" b="0" i="1" dirty="0">
                <a:effectLst/>
                <a:latin typeface="Arial" panose="020B0604020202020204" pitchFamily="34" charset="0"/>
              </a:rPr>
              <a:t>,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Jordanian</a:t>
            </a:r>
            <a:r>
              <a:rPr lang="tr-TR" b="0" i="1" dirty="0">
                <a:effectLst/>
                <a:latin typeface="Arial" panose="020B0604020202020204" pitchFamily="34" charset="0"/>
              </a:rPr>
              <a:t> Edition E-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Book</a:t>
            </a:r>
            <a:r>
              <a:rPr lang="tr-TR" b="0" i="0" dirty="0">
                <a:effectLst/>
                <a:latin typeface="Arial" panose="020B0604020202020204" pitchFamily="34" charset="0"/>
              </a:rPr>
              <a:t>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Elsevier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Health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Sciences</a:t>
            </a:r>
            <a:r>
              <a:rPr lang="tr-TR" b="0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tr-TR" b="0" i="0" dirty="0" err="1">
                <a:effectLst/>
                <a:latin typeface="Arial" panose="020B0604020202020204" pitchFamily="34" charset="0"/>
              </a:rPr>
              <a:t>Gürdöl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Figen,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Evin Ademoğlu. "Biyokimya." Gözden Geçirilmiş </a:t>
            </a:r>
            <a:r>
              <a:rPr lang="tr-TR" b="0" i="1" dirty="0">
                <a:effectLst/>
                <a:latin typeface="Arial" panose="020B0604020202020204" pitchFamily="34" charset="0"/>
              </a:rPr>
              <a:t>İkinci baskı. Nobel Tıp Kitapevleri Ltd. Şti</a:t>
            </a:r>
            <a:r>
              <a:rPr lang="tr-TR" b="0" i="0" dirty="0">
                <a:effectLst/>
                <a:latin typeface="Arial" panose="020B0604020202020204" pitchFamily="34" charset="0"/>
              </a:rPr>
              <a:t> (2013).</a:t>
            </a:r>
          </a:p>
          <a:p>
            <a:r>
              <a:rPr lang="tr-TR" b="0" i="0" dirty="0">
                <a:effectLst/>
                <a:latin typeface="Arial" panose="020B0604020202020204" pitchFamily="34" charset="0"/>
              </a:rPr>
              <a:t>Onat, Taner, Kaya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Emerk</a:t>
            </a:r>
            <a:r>
              <a:rPr lang="tr-TR" b="0" i="0" dirty="0">
                <a:effectLst/>
                <a:latin typeface="Arial" panose="020B0604020202020204" pitchFamily="34" charset="0"/>
              </a:rPr>
              <a:t>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Eser Y.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Sözmen</a:t>
            </a:r>
            <a:r>
              <a:rPr lang="tr-TR" b="0" i="0" dirty="0">
                <a:effectLst/>
                <a:latin typeface="Arial" panose="020B0604020202020204" pitchFamily="34" charset="0"/>
              </a:rPr>
              <a:t>. "İnsan biyokimyası."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Palme</a:t>
            </a:r>
            <a:r>
              <a:rPr lang="tr-TR" b="0" i="1" dirty="0">
                <a:effectLst/>
                <a:latin typeface="Arial" panose="020B0604020202020204" pitchFamily="34" charset="0"/>
              </a:rPr>
              <a:t> yayıncılık</a:t>
            </a:r>
            <a:r>
              <a:rPr lang="tr-TR" b="0" i="0" dirty="0">
                <a:effectLst/>
                <a:latin typeface="Arial" panose="020B0604020202020204" pitchFamily="34" charset="0"/>
              </a:rPr>
              <a:t> 659 (2002).</a:t>
            </a:r>
          </a:p>
          <a:p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Aksoy, M. (2008). 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Beslenme biyokimyası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Hatiboğlu Yayınları.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3135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BB5FC2-F917-24C5-ABC0-2F684BB8E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4" y="760095"/>
            <a:ext cx="9844088" cy="53378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Hastalıklar sırasında vücudun enerji, protein, vitamin ve mineral ihtiyaçları değişir.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Beslenme, hastalığın yönetimi, tedavi sürecinin desteklenmesi ve iyileşme süresinin kısaltılması açısından kritik bir rol oynar.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Bu süreçte bireyin beslenme düzeni hastalığın türüne, şiddetine ve bireyin genel sağlık durumuna göre uyarlanmalıdır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1427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DC1C24A-8D67-5E85-CCE7-12C3B5FE8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>
                <a:solidFill>
                  <a:schemeClr val="accent1">
                    <a:lumMod val="75000"/>
                  </a:schemeClr>
                </a:solidFill>
              </a:rPr>
              <a:t>Hastalıklarda Beslenme İlkeleri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C1EDD0-E41F-2CDA-E15E-ECD58E53B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238" y="1828800"/>
            <a:ext cx="10987087" cy="4480560"/>
          </a:xfrm>
        </p:spPr>
        <p:txBody>
          <a:bodyPr>
            <a:normAutofit/>
          </a:bodyPr>
          <a:lstStyle/>
          <a:p>
            <a:r>
              <a:rPr lang="tr-TR" sz="3200" b="1" dirty="0"/>
              <a:t>1.Bireye Özgü Planlama:</a:t>
            </a:r>
            <a:br>
              <a:rPr lang="tr-TR" sz="3200" dirty="0"/>
            </a:br>
            <a:r>
              <a:rPr lang="tr-TR" sz="3200" dirty="0"/>
              <a:t>Beslenme tedavisi bireyin yaşına, cinsiyetine, yaşam tarzına, hastalığın tipine ve şiddetine uygun olmalıdır.</a:t>
            </a:r>
          </a:p>
          <a:p>
            <a:r>
              <a:rPr lang="tr-TR" sz="3200" b="1" dirty="0"/>
              <a:t>2. Enerji ve Besin Öğesi İhtiyacı: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Enerji:</a:t>
            </a:r>
            <a:r>
              <a:rPr lang="tr-TR" sz="3200" dirty="0"/>
              <a:t> Enerji ihtiyacı hastalığın türüne göre artabilir (örneğin, enfeksiyonlarda) veya azalabilir (örneğin, </a:t>
            </a:r>
            <a:r>
              <a:rPr lang="tr-TR" sz="3200" dirty="0" err="1"/>
              <a:t>immobilite</a:t>
            </a:r>
            <a:r>
              <a:rPr lang="tr-TR" sz="3200" dirty="0"/>
              <a:t> durumunda).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b="1" dirty="0"/>
              <a:t>Protein:</a:t>
            </a:r>
            <a:r>
              <a:rPr lang="tr-TR" sz="3200" dirty="0"/>
              <a:t> İyileşme ve doku onarımı için protein ihtiyacı genellikle artar.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2468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48FE7D8-31FE-F4F4-B721-FE5F53A3A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900113"/>
            <a:ext cx="9829801" cy="5409247"/>
          </a:xfrm>
        </p:spPr>
        <p:txBody>
          <a:bodyPr/>
          <a:lstStyle/>
          <a:p>
            <a:pPr marL="0" indent="0">
              <a:buNone/>
            </a:pPr>
            <a:r>
              <a:rPr lang="tr-TR" sz="3200" b="1" dirty="0"/>
              <a:t>3.Sindirim ve Emilim Durumu:</a:t>
            </a:r>
            <a:br>
              <a:rPr lang="tr-TR" sz="3200" dirty="0"/>
            </a:br>
            <a:r>
              <a:rPr lang="tr-TR" sz="3200" dirty="0"/>
              <a:t>Sindirim sistemi hastalıklarında, besinlerin emilim kapasitesine dikkat edilerek özel diyetler düzenlenmelidir.</a:t>
            </a:r>
          </a:p>
          <a:p>
            <a:pPr marL="0" indent="0">
              <a:buNone/>
            </a:pPr>
            <a:r>
              <a:rPr lang="tr-TR" sz="3200" b="1" dirty="0"/>
              <a:t>4.Hastalığa Özel Besin Takviyeleri:</a:t>
            </a:r>
            <a:br>
              <a:rPr lang="tr-TR" sz="3200" dirty="0"/>
            </a:br>
            <a:r>
              <a:rPr lang="tr-TR" sz="3200" dirty="0"/>
              <a:t>Gerekli durumlarda vitamin, mineral veya enerji takviyeleri kullanılabilir (örneğin, demir eksikliği anemisi için demir takviyesi).</a:t>
            </a:r>
          </a:p>
          <a:p>
            <a:pPr marL="0" indent="0">
              <a:buNone/>
            </a:pPr>
            <a:r>
              <a:rPr lang="tr-TR" sz="3200" b="1" dirty="0"/>
              <a:t>5.Sıvı Dengesi:</a:t>
            </a:r>
            <a:br>
              <a:rPr lang="tr-TR" sz="3200" dirty="0"/>
            </a:br>
            <a:r>
              <a:rPr lang="tr-TR" sz="3200" dirty="0"/>
              <a:t>Dehidrasyonu önlemek için sıvı alımı düzenli takip edilmeli ve hastalığın türüne göre ayarlanmalıdır (örneğin, ateşli hastalıklarda sıvı ihtiyacı artar).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1297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3C475B1-8161-88DC-AAE4-4D0C1DEB6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108" y="914972"/>
            <a:ext cx="9720072" cy="1499616"/>
          </a:xfrm>
        </p:spPr>
        <p:txBody>
          <a:bodyPr>
            <a:normAutofit/>
          </a:bodyPr>
          <a:lstStyle/>
          <a:p>
            <a:r>
              <a:rPr lang="tr-TR" sz="4000" dirty="0">
                <a:solidFill>
                  <a:schemeClr val="accent1">
                    <a:lumMod val="75000"/>
                  </a:schemeClr>
                </a:solidFill>
              </a:rPr>
              <a:t>Spesifik Hastalıklarda Beslenme Yaklaşımları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459503B-DBCB-628E-3BB2-A10CF9D14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088" y="2057400"/>
            <a:ext cx="10044113" cy="4251960"/>
          </a:xfrm>
        </p:spPr>
        <p:txBody>
          <a:bodyPr>
            <a:normAutofit lnSpcReduction="10000"/>
          </a:bodyPr>
          <a:lstStyle/>
          <a:p>
            <a:r>
              <a:rPr lang="tr-TR" sz="3200" b="1" dirty="0"/>
              <a:t>1. Diyabet</a:t>
            </a:r>
          </a:p>
          <a:p>
            <a:pPr marL="0" indent="0">
              <a:buNone/>
            </a:pPr>
            <a:r>
              <a:rPr lang="tr-TR" sz="3200" b="1" dirty="0"/>
              <a:t>Amaç:</a:t>
            </a:r>
            <a:r>
              <a:rPr lang="tr-TR" sz="3200" dirty="0"/>
              <a:t> Kan şekerini kontrol altında tutmak.</a:t>
            </a:r>
          </a:p>
          <a:p>
            <a:pPr marL="0" indent="0">
              <a:buNone/>
            </a:pPr>
            <a:r>
              <a:rPr lang="tr-TR" sz="3200" b="1" dirty="0"/>
              <a:t>Temel İlkeler:</a:t>
            </a:r>
            <a:endParaRPr lang="tr-TR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Düşük glisemik indeksli besinler tercih edilmeli.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Basit şekerler sınırlandırılmalı.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Kompleks karbonhidratlar (tam tahıllar, baklagiller) tercih edilmeli.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Düzenli öğün saatleri sağlanmalı.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9160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4F6E12A-0BA3-B7EA-FB9E-CEFA7B69F9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857250"/>
            <a:ext cx="9720073" cy="5452110"/>
          </a:xfrm>
        </p:spPr>
        <p:txBody>
          <a:bodyPr/>
          <a:lstStyle/>
          <a:p>
            <a:r>
              <a:rPr lang="tr-TR" sz="3200" b="1" dirty="0"/>
              <a:t>2. Kalp ve Damar Hastalıkları</a:t>
            </a:r>
          </a:p>
          <a:p>
            <a:pPr marL="0" indent="0">
              <a:buNone/>
            </a:pPr>
            <a:r>
              <a:rPr lang="tr-TR" sz="3200" b="1" dirty="0"/>
              <a:t>Amaç:</a:t>
            </a:r>
            <a:r>
              <a:rPr lang="tr-TR" sz="3200" dirty="0"/>
              <a:t> Kan basıncını, kolesterol seviyesini ve damar sağlığını korumak.</a:t>
            </a:r>
          </a:p>
          <a:p>
            <a:pPr marL="0" indent="0">
              <a:buNone/>
            </a:pPr>
            <a:r>
              <a:rPr lang="tr-TR" sz="3200" b="1" dirty="0"/>
              <a:t>Temel İlkeler:</a:t>
            </a:r>
            <a:endParaRPr lang="tr-TR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Doymuş yağlar ve trans yağlar sınırlanmalı.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Omega-3 yağ asitlerinden zengin besinler (balık, ceviz) tüketilmeli.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Tuz alımı azaltılmalı.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Potasyumdan zengin sebze ve meyveler tüketilmeli.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853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48BBE26-E41C-F99E-2B87-FE49CCE0D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6" y="900113"/>
            <a:ext cx="9801226" cy="5409247"/>
          </a:xfrm>
        </p:spPr>
        <p:txBody>
          <a:bodyPr/>
          <a:lstStyle/>
          <a:p>
            <a:r>
              <a:rPr lang="tr-TR" sz="3200" b="1" dirty="0"/>
              <a:t>3. Böbrek Hastalıkları</a:t>
            </a:r>
          </a:p>
          <a:p>
            <a:pPr marL="0" indent="0">
              <a:buNone/>
            </a:pPr>
            <a:r>
              <a:rPr lang="tr-TR" sz="3200" b="1" dirty="0"/>
              <a:t>Amaç:</a:t>
            </a:r>
            <a:r>
              <a:rPr lang="tr-TR" sz="3200" dirty="0"/>
              <a:t> Böbreklerin yükünü azaltmak ve metabolik dengenin korunması.</a:t>
            </a:r>
          </a:p>
          <a:p>
            <a:pPr marL="0" indent="0">
              <a:buNone/>
            </a:pPr>
            <a:r>
              <a:rPr lang="tr-TR" sz="3200" b="1" dirty="0"/>
              <a:t>Temel İlkeler:</a:t>
            </a:r>
            <a:endParaRPr lang="tr-TR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Protein alımı sınırlanmalı veya hastalığın evresine göre ayarlanmalı.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Fosfor ve potasyum içeriği düşük yiyecekler seçilmeli.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Sodyum alımı azaltılmalı.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578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AD40FF-C741-0FB9-1D0F-86447AFDC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842963"/>
            <a:ext cx="9772651" cy="5466397"/>
          </a:xfrm>
        </p:spPr>
        <p:txBody>
          <a:bodyPr/>
          <a:lstStyle/>
          <a:p>
            <a:r>
              <a:rPr lang="tr-TR" sz="3200" b="1" dirty="0"/>
              <a:t>4. Kanser</a:t>
            </a:r>
          </a:p>
          <a:p>
            <a:pPr marL="0" indent="0">
              <a:buNone/>
            </a:pPr>
            <a:r>
              <a:rPr lang="tr-TR" sz="3200" b="1" dirty="0"/>
              <a:t>Amaç:</a:t>
            </a:r>
            <a:r>
              <a:rPr lang="tr-TR" sz="3200" dirty="0"/>
              <a:t> Vücut direncini artırmak, kilo kaybını önlemek ve tedaviye destek olmak.</a:t>
            </a:r>
          </a:p>
          <a:p>
            <a:pPr marL="0" indent="0">
              <a:buNone/>
            </a:pPr>
            <a:r>
              <a:rPr lang="tr-TR" sz="3200" b="1" dirty="0"/>
              <a:t>Temel İlkeler:</a:t>
            </a:r>
            <a:endParaRPr lang="tr-TR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Yüksek proteinli ve enerji yoğun besinler tüketilmeli.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Antioksidanlar açısından zengin besinler (meyve, sebze) tercih edilmeli.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Beslenme eksiklikleri varsa özel takviyeler kullanılabilir.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778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A48DBA-A0E9-0529-C533-77CE4D69D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" y="357187"/>
            <a:ext cx="10758488" cy="6315075"/>
          </a:xfrm>
        </p:spPr>
        <p:txBody>
          <a:bodyPr/>
          <a:lstStyle/>
          <a:p>
            <a:r>
              <a:rPr lang="tr-TR" sz="3200" b="1" dirty="0"/>
              <a:t>5. </a:t>
            </a:r>
            <a:r>
              <a:rPr lang="tr-TR" sz="3200" b="1" dirty="0" err="1"/>
              <a:t>Gastrointestinal</a:t>
            </a:r>
            <a:r>
              <a:rPr lang="tr-TR" sz="3200" b="1" dirty="0"/>
              <a:t> Sistem Hastalıkları</a:t>
            </a:r>
          </a:p>
          <a:p>
            <a:pPr>
              <a:buFont typeface="Wingdings" pitchFamily="2" charset="2"/>
              <a:buChar char="Ø"/>
            </a:pPr>
            <a:r>
              <a:rPr lang="tr-TR" sz="3200" b="1" dirty="0"/>
              <a:t>Reflü, gastrit, ülser:</a:t>
            </a:r>
            <a:endParaRPr lang="tr-TR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Asitli ve yağlı yiyeceklerden kaçınılmalı.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Baharatlı, kızartılmış yiyecekler sınırlandırılmalı.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tr-TR" sz="3200" dirty="0"/>
              <a:t>Küçük ve sık öğünler önerilir.</a:t>
            </a:r>
          </a:p>
          <a:p>
            <a:pPr>
              <a:buFont typeface="Wingdings" pitchFamily="2" charset="2"/>
              <a:buChar char="Ø"/>
            </a:pPr>
            <a:r>
              <a:rPr lang="tr-TR" sz="3200" b="1" dirty="0" err="1"/>
              <a:t>İrritabl</a:t>
            </a:r>
            <a:r>
              <a:rPr lang="tr-TR" sz="3200" b="1" dirty="0"/>
              <a:t> Bağırsak Sendromu (IBS):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Lif içeriği düşük veya çözünebilir lif kaynakları tercih edilir.</a:t>
            </a:r>
          </a:p>
          <a:p>
            <a:pPr>
              <a:buFont typeface="Wingdings" pitchFamily="2" charset="2"/>
              <a:buChar char="Ø"/>
            </a:pPr>
            <a:r>
              <a:rPr lang="tr-TR" sz="3200" b="1" dirty="0"/>
              <a:t>Kabızlık:</a:t>
            </a:r>
            <a:endParaRPr lang="tr-TR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Lif tüketimi artırılmalı (tam tahıllar, sebzeler, meyveler).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3200" dirty="0"/>
              <a:t>Yeterli sıvı alımı sağlanmalı.</a:t>
            </a:r>
          </a:p>
          <a:p>
            <a:pPr marL="914400" lvl="1" indent="-457200">
              <a:buFont typeface="Wingdings" pitchFamily="2" charset="2"/>
              <a:buChar char="Ø"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78041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İntegral</Template>
  <TotalTime>22</TotalTime>
  <Words>659</Words>
  <Application>Microsoft Macintosh PowerPoint</Application>
  <PresentationFormat>Geniş ekran</PresentationFormat>
  <Paragraphs>72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Tw Cen MT</vt:lpstr>
      <vt:lpstr>Tw Cen MT Condensed</vt:lpstr>
      <vt:lpstr>Wingdings</vt:lpstr>
      <vt:lpstr>Wingdings 3</vt:lpstr>
      <vt:lpstr>İntegral</vt:lpstr>
      <vt:lpstr>PowerPoint Sunusu</vt:lpstr>
      <vt:lpstr>PowerPoint Sunusu</vt:lpstr>
      <vt:lpstr>Hastalıklarda Beslenme İlkeleri</vt:lpstr>
      <vt:lpstr>PowerPoint Sunusu</vt:lpstr>
      <vt:lpstr>Spesifik Hastalıklarda Beslenme Yaklaşımları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referanslar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5</cp:revision>
  <dcterms:created xsi:type="dcterms:W3CDTF">2024-12-05T18:00:23Z</dcterms:created>
  <dcterms:modified xsi:type="dcterms:W3CDTF">2024-12-05T18:23:08Z</dcterms:modified>
</cp:coreProperties>
</file>