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3" r:id="rId8"/>
    <p:sldId id="260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66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45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3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30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52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32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275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846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214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69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873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EFB8-BAA4-445F-A172-9B1456139141}" type="datetimeFigureOut">
              <a:rPr lang="tr-TR" smtClean="0"/>
              <a:t>25.1.2020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F27A0-86A5-4016-9E37-28A4EBD0C5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588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biz.tr/slide/13725158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player.biz.tr/slide/13725158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ormbase.org/resources/person/WBPerson1417" TargetMode="External"/><Relationship Id="rId2" Type="http://schemas.openxmlformats.org/officeDocument/2006/relationships/hyperlink" Target="https://wormbase.org/resources/person/WBPerson50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lideplayer.biz.tr/slide/13725158/" TargetMode="External"/><Relationship Id="rId4" Type="http://schemas.openxmlformats.org/officeDocument/2006/relationships/hyperlink" Target="http://dx.doi.org/10.1111/j.1471-4159.1985.tb07130.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Balıklarda Stres Fizyolojisi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TOKSİKOLOJİ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529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TOKSİKOLOJİ…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621966" cy="4351338"/>
          </a:xfrm>
        </p:spPr>
        <p:txBody>
          <a:bodyPr>
            <a:normAutofit/>
          </a:bodyPr>
          <a:lstStyle/>
          <a:p>
            <a:r>
              <a:rPr lang="tr-TR" dirty="0"/>
              <a:t>Toksikoloji, kimyasal maddelerin canlı organizmalar üzerindeki olumsuz etkilerini ve toksinlere ve </a:t>
            </a:r>
            <a:r>
              <a:rPr lang="tr-TR" dirty="0" err="1"/>
              <a:t>toksik</a:t>
            </a:r>
            <a:r>
              <a:rPr lang="tr-TR" dirty="0"/>
              <a:t> maddelere maruz kalma teşhisi ve tedavisi uygulamasını içeren biyoloji, kimya, farmakoloji ve tıp ile örtüşen bilimsel bir disiplindir (Vural 1984).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805" y="1909182"/>
            <a:ext cx="3692563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53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oksikoloj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95" y="430054"/>
            <a:ext cx="9913434" cy="539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1056299" y="5820938"/>
            <a:ext cx="4058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hlinkClick r:id="rId3"/>
              </a:rPr>
              <a:t>https://slideplayer.biz.tr/slide/13725158/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5693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Aynı zamanda toksikoloji, bir organizmayı veya biyolojik sistemi bir strese maruz bırakmayı ve bir tepkinin (</a:t>
            </a:r>
            <a:r>
              <a:rPr lang="tr-TR" dirty="0" err="1"/>
              <a:t>örn</a:t>
            </a:r>
            <a:r>
              <a:rPr lang="tr-TR" dirty="0"/>
              <a:t>. </a:t>
            </a:r>
            <a:r>
              <a:rPr lang="tr-TR" dirty="0" err="1"/>
              <a:t>Toksisite</a:t>
            </a:r>
            <a:r>
              <a:rPr lang="tr-TR" dirty="0"/>
              <a:t>) ve / veya kimyasal olması durumunda, bu kimyasalın biyolojik dokulara alınmasını (</a:t>
            </a:r>
            <a:r>
              <a:rPr lang="tr-TR" dirty="0" err="1"/>
              <a:t>biyoakümülasyon</a:t>
            </a:r>
            <a:r>
              <a:rPr lang="tr-TR" dirty="0"/>
              <a:t>) belirlemeyi içerir</a:t>
            </a:r>
          </a:p>
        </p:txBody>
      </p:sp>
    </p:spTree>
    <p:extLst>
      <p:ext uri="{BB962C8B-B14F-4D97-AF65-F5344CB8AC3E}">
        <p14:creationId xmlns:p14="http://schemas.microsoft.com/office/powerpoint/2010/main" val="3752338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AKUATİK TOKSİKOLOJİ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Akuatik</a:t>
            </a:r>
            <a:r>
              <a:rPr lang="tr-TR" dirty="0" smtClean="0"/>
              <a:t> toksikoloji, kimyasalların ve diğer </a:t>
            </a:r>
            <a:r>
              <a:rPr lang="tr-TR" dirty="0" err="1" smtClean="0"/>
              <a:t>antropojenik</a:t>
            </a:r>
            <a:r>
              <a:rPr lang="tr-TR" dirty="0" smtClean="0"/>
              <a:t> - doğal materyallerin etkilerini ve aktivitelerin, omurgasızlardan bireysel organizmalara ve ekosistemlere kadar çeşitli seviyelerdeki </a:t>
            </a:r>
            <a:r>
              <a:rPr lang="tr-TR" dirty="0" err="1" smtClean="0"/>
              <a:t>akuatik</a:t>
            </a:r>
            <a:r>
              <a:rPr lang="tr-TR" dirty="0" smtClean="0"/>
              <a:t> organizmalar üzerindeki etkilerinin araştırılmasıdır (</a:t>
            </a:r>
            <a:r>
              <a:rPr lang="tr-TR" dirty="0" err="1" smtClean="0"/>
              <a:t>Rand</a:t>
            </a:r>
            <a:r>
              <a:rPr lang="tr-TR" dirty="0" smtClean="0"/>
              <a:t> et al. 1985). Sucul </a:t>
            </a:r>
            <a:r>
              <a:rPr lang="tr-TR" dirty="0" err="1" smtClean="0"/>
              <a:t>ekotoksikoloji</a:t>
            </a:r>
            <a:r>
              <a:rPr lang="tr-TR" dirty="0" smtClean="0"/>
              <a:t>; </a:t>
            </a:r>
            <a:r>
              <a:rPr lang="tr-TR" dirty="0" err="1" smtClean="0"/>
              <a:t>akuatik</a:t>
            </a:r>
            <a:r>
              <a:rPr lang="tr-TR" dirty="0" smtClean="0"/>
              <a:t> ekosistemlerdeki çevresel kirletici maddelerin organizmalar üzerindeki olumsuz etkilerinin incelenmesine odaklanan disiplinler arası araştırmadır.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0737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EKOTOKSİKOLOJİ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Ekotoksikolojik</a:t>
            </a:r>
            <a:r>
              <a:rPr lang="tr-TR" dirty="0"/>
              <a:t> çalışmalarda, hem balıklar hem de suda yaşayan omurgasızlar, çevre sağlığı durumunu tahmin etmek için dokulardaki kirleticileri etkili bir şekilde </a:t>
            </a:r>
            <a:r>
              <a:rPr lang="tr-TR" dirty="0" err="1"/>
              <a:t>metabolize</a:t>
            </a:r>
            <a:r>
              <a:rPr lang="tr-TR" dirty="0"/>
              <a:t> edebildikleri ve biriktirebildikleri ve bu nedenle </a:t>
            </a:r>
            <a:r>
              <a:rPr lang="tr-TR" dirty="0" err="1"/>
              <a:t>toksik</a:t>
            </a:r>
            <a:r>
              <a:rPr lang="tr-TR" dirty="0"/>
              <a:t> hakaretlere karşı ölçülebilir tepkiler elde edebildikleri için </a:t>
            </a:r>
            <a:r>
              <a:rPr lang="tr-TR" dirty="0" err="1"/>
              <a:t>sentinel</a:t>
            </a:r>
            <a:r>
              <a:rPr lang="tr-TR" dirty="0"/>
              <a:t> organizmalar olarak geniş çapta incelenmiştir (</a:t>
            </a:r>
            <a:r>
              <a:rPr lang="tr-TR" dirty="0" err="1"/>
              <a:t>Cappello</a:t>
            </a:r>
            <a:r>
              <a:rPr lang="tr-TR" dirty="0"/>
              <a:t> 2018).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5487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688" y="802886"/>
            <a:ext cx="9753600" cy="521319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107688" y="6166624"/>
            <a:ext cx="551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hlinkClick r:id="rId3"/>
              </a:rPr>
              <a:t>https://slideplayer.biz.tr/slide/13725158/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7626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ZARAR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Balık ve </a:t>
            </a:r>
            <a:r>
              <a:rPr lang="tr-TR" dirty="0" err="1"/>
              <a:t>akuatik</a:t>
            </a:r>
            <a:r>
              <a:rPr lang="tr-TR" dirty="0"/>
              <a:t> canlılara </a:t>
            </a:r>
            <a:r>
              <a:rPr lang="tr-TR" dirty="0" smtClean="0"/>
              <a:t>bir kirleticini </a:t>
            </a:r>
            <a:r>
              <a:rPr lang="tr-TR" dirty="0"/>
              <a:t>zarar potansiyeli </a:t>
            </a:r>
            <a:endParaRPr lang="tr-TR" dirty="0" smtClean="0"/>
          </a:p>
          <a:p>
            <a:r>
              <a:rPr lang="tr-TR" dirty="0" smtClean="0"/>
              <a:t>kirleticinin </a:t>
            </a:r>
            <a:r>
              <a:rPr lang="tr-TR" dirty="0"/>
              <a:t>fonksiyonuna, </a:t>
            </a:r>
            <a:endParaRPr lang="tr-TR" dirty="0" smtClean="0"/>
          </a:p>
          <a:p>
            <a:r>
              <a:rPr lang="tr-TR" dirty="0" err="1" smtClean="0"/>
              <a:t>maruziyet</a:t>
            </a:r>
            <a:r>
              <a:rPr lang="tr-TR" dirty="0" smtClean="0"/>
              <a:t> </a:t>
            </a:r>
            <a:r>
              <a:rPr lang="tr-TR" dirty="0"/>
              <a:t>zamanına, </a:t>
            </a:r>
            <a:endParaRPr lang="tr-TR" dirty="0" smtClean="0"/>
          </a:p>
          <a:p>
            <a:r>
              <a:rPr lang="tr-TR" dirty="0" smtClean="0"/>
              <a:t>doz </a:t>
            </a:r>
            <a:r>
              <a:rPr lang="tr-TR" dirty="0"/>
              <a:t>oranına ve </a:t>
            </a:r>
            <a:endParaRPr lang="tr-TR" dirty="0" smtClean="0"/>
          </a:p>
          <a:p>
            <a:r>
              <a:rPr lang="tr-TR" dirty="0" smtClean="0"/>
              <a:t>çevredeki </a:t>
            </a:r>
            <a:r>
              <a:rPr lang="tr-TR" dirty="0"/>
              <a:t>varlığına bağlı olduğu bildirilmektedir.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860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Toksikoloji </a:t>
            </a:r>
            <a:r>
              <a:rPr lang="tr-TR" b="1" dirty="0"/>
              <a:t>1984</a:t>
            </a:r>
            <a:r>
              <a:rPr lang="tr-TR" dirty="0"/>
              <a:t>. Yazar(</a:t>
            </a:r>
            <a:r>
              <a:rPr lang="tr-TR" dirty="0" err="1"/>
              <a:t>lar</a:t>
            </a:r>
            <a:r>
              <a:rPr lang="tr-TR" dirty="0"/>
              <a:t>), </a:t>
            </a:r>
            <a:r>
              <a:rPr lang="tr-TR" b="1" dirty="0"/>
              <a:t>Vural</a:t>
            </a:r>
            <a:r>
              <a:rPr lang="tr-TR" dirty="0"/>
              <a:t>, Nevin. ISBN. Yayın Yeri, Ankara. Yayın Evi, Ankara Üniversitesi Eczacılık Fakültesi. Yayın Tarihi, </a:t>
            </a:r>
            <a:r>
              <a:rPr lang="tr-TR" b="1" dirty="0"/>
              <a:t>1984</a:t>
            </a:r>
            <a:r>
              <a:rPr lang="tr-TR" dirty="0" smtClean="0"/>
              <a:t>.</a:t>
            </a:r>
          </a:p>
          <a:p>
            <a:r>
              <a:rPr lang="tr-TR" dirty="0" err="1">
                <a:hlinkClick r:id="rId2"/>
              </a:rPr>
              <a:t>Rand</a:t>
            </a:r>
            <a:r>
              <a:rPr lang="tr-TR" dirty="0">
                <a:hlinkClick r:id="rId2"/>
              </a:rPr>
              <a:t> JB</a:t>
            </a:r>
            <a:r>
              <a:rPr lang="tr-TR" dirty="0"/>
              <a:t>, &amp; </a:t>
            </a:r>
            <a:r>
              <a:rPr lang="tr-TR" dirty="0" err="1">
                <a:hlinkClick r:id="rId3"/>
              </a:rPr>
              <a:t>Russell</a:t>
            </a:r>
            <a:r>
              <a:rPr lang="tr-TR" dirty="0">
                <a:hlinkClick r:id="rId3"/>
              </a:rPr>
              <a:t> RL</a:t>
            </a:r>
            <a:r>
              <a:rPr lang="tr-TR" dirty="0"/>
              <a:t> (1985). </a:t>
            </a:r>
            <a:r>
              <a:rPr lang="tr-TR" dirty="0" err="1"/>
              <a:t>Properties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partial</a:t>
            </a:r>
            <a:r>
              <a:rPr lang="tr-TR" dirty="0"/>
              <a:t> </a:t>
            </a:r>
            <a:r>
              <a:rPr lang="tr-TR" dirty="0" err="1"/>
              <a:t>purification</a:t>
            </a:r>
            <a:r>
              <a:rPr lang="tr-TR" dirty="0"/>
              <a:t> of </a:t>
            </a:r>
            <a:r>
              <a:rPr lang="tr-TR" dirty="0" err="1"/>
              <a:t>choline</a:t>
            </a:r>
            <a:r>
              <a:rPr lang="tr-TR" dirty="0"/>
              <a:t> </a:t>
            </a:r>
            <a:r>
              <a:rPr lang="tr-TR" dirty="0" err="1"/>
              <a:t>acetyltransferase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nematode</a:t>
            </a:r>
            <a:r>
              <a:rPr lang="tr-TR" dirty="0"/>
              <a:t> </a:t>
            </a:r>
            <a:r>
              <a:rPr lang="tr-TR" dirty="0" err="1"/>
              <a:t>Caenorhabditis</a:t>
            </a:r>
            <a:r>
              <a:rPr lang="tr-TR" dirty="0"/>
              <a:t> </a:t>
            </a:r>
            <a:r>
              <a:rPr lang="tr-TR" dirty="0" err="1"/>
              <a:t>elegans</a:t>
            </a:r>
            <a:r>
              <a:rPr lang="tr-TR" dirty="0"/>
              <a:t>.</a:t>
            </a:r>
            <a:r>
              <a:rPr lang="tr-TR" i="1" dirty="0"/>
              <a:t> J </a:t>
            </a:r>
            <a:r>
              <a:rPr lang="tr-TR" i="1" dirty="0" err="1"/>
              <a:t>Neurochem</a:t>
            </a:r>
            <a:r>
              <a:rPr lang="tr-TR" i="1" dirty="0"/>
              <a:t>, 44</a:t>
            </a:r>
            <a:r>
              <a:rPr lang="tr-TR" dirty="0"/>
              <a:t>, 189-200. </a:t>
            </a:r>
            <a:r>
              <a:rPr lang="tr-TR" dirty="0" smtClean="0">
                <a:hlinkClick r:id="rId4"/>
              </a:rPr>
              <a:t>doi:10.1111/j.1471-4159.1985.tb07130.x</a:t>
            </a:r>
            <a:endParaRPr lang="tr-TR" dirty="0" smtClean="0"/>
          </a:p>
          <a:p>
            <a:r>
              <a:rPr lang="tr-TR">
                <a:hlinkClick r:id="rId5"/>
              </a:rPr>
              <a:t>https://slideplayer.biz.tr/slide/13725158/</a:t>
            </a:r>
            <a:endParaRPr lang="tr-TR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0086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217</Words>
  <Application>Microsoft Office PowerPoint</Application>
  <PresentationFormat>Geniş ekran</PresentationFormat>
  <Paragraphs>21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Balıklarda Stres Fizyolojisi</vt:lpstr>
      <vt:lpstr>TOKSİKOLOJİ…</vt:lpstr>
      <vt:lpstr>PowerPoint Sunusu</vt:lpstr>
      <vt:lpstr>PowerPoint Sunusu</vt:lpstr>
      <vt:lpstr>AKUATİK TOKSİKOLOJİ</vt:lpstr>
      <vt:lpstr>EKOTOKSİKOLOJİ</vt:lpstr>
      <vt:lpstr>PowerPoint Sunusu</vt:lpstr>
      <vt:lpstr>ZARAR</vt:lpstr>
      <vt:lpstr>References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ArzuUÇAR</dc:creator>
  <cp:lastModifiedBy>ArzuUÇAR</cp:lastModifiedBy>
  <cp:revision>4</cp:revision>
  <dcterms:created xsi:type="dcterms:W3CDTF">2020-01-23T08:02:09Z</dcterms:created>
  <dcterms:modified xsi:type="dcterms:W3CDTF">2020-01-25T11:28:32Z</dcterms:modified>
</cp:coreProperties>
</file>