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5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355" r:id="rId4"/>
    <p:sldId id="358" r:id="rId5"/>
    <p:sldId id="356" r:id="rId6"/>
    <p:sldId id="357"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9" r:id="rId52"/>
    <p:sldId id="360" r:id="rId53"/>
    <p:sldId id="362" r:id="rId54"/>
    <p:sldId id="363" r:id="rId55"/>
    <p:sldId id="365" r:id="rId56"/>
    <p:sldId id="366" r:id="rId57"/>
    <p:sldId id="367" r:id="rId58"/>
    <p:sldId id="368" r:id="rId59"/>
    <p:sldId id="369" r:id="rId60"/>
    <p:sldId id="370" r:id="rId61"/>
    <p:sldId id="371" r:id="rId62"/>
    <p:sldId id="372" r:id="rId63"/>
    <p:sldId id="385" r:id="rId64"/>
    <p:sldId id="373" r:id="rId65"/>
    <p:sldId id="374" r:id="rId66"/>
    <p:sldId id="375" r:id="rId67"/>
    <p:sldId id="377" r:id="rId68"/>
    <p:sldId id="378" r:id="rId69"/>
    <p:sldId id="376" r:id="rId70"/>
    <p:sldId id="379" r:id="rId71"/>
    <p:sldId id="380" r:id="rId72"/>
    <p:sldId id="381" r:id="rId73"/>
    <p:sldId id="382" r:id="rId74"/>
    <p:sldId id="383" r:id="rId75"/>
    <p:sldId id="384" r:id="rId76"/>
    <p:sldId id="257" r:id="rId77"/>
    <p:sldId id="258" r:id="rId78"/>
    <p:sldId id="262" r:id="rId79"/>
    <p:sldId id="259" r:id="rId80"/>
    <p:sldId id="261" r:id="rId81"/>
    <p:sldId id="264" r:id="rId82"/>
    <p:sldId id="263" r:id="rId83"/>
    <p:sldId id="260" r:id="rId84"/>
    <p:sldId id="265" r:id="rId85"/>
    <p:sldId id="267" r:id="rId86"/>
    <p:sldId id="268" r:id="rId87"/>
    <p:sldId id="269" r:id="rId88"/>
    <p:sldId id="270" r:id="rId89"/>
    <p:sldId id="279" r:id="rId90"/>
    <p:sldId id="271" r:id="rId91"/>
    <p:sldId id="275" r:id="rId92"/>
    <p:sldId id="276" r:id="rId93"/>
    <p:sldId id="277" r:id="rId94"/>
    <p:sldId id="278" r:id="rId95"/>
    <p:sldId id="272" r:id="rId96"/>
    <p:sldId id="280" r:id="rId97"/>
    <p:sldId id="281" r:id="rId98"/>
    <p:sldId id="282" r:id="rId99"/>
    <p:sldId id="283" r:id="rId100"/>
    <p:sldId id="284" r:id="rId101"/>
    <p:sldId id="285" r:id="rId102"/>
    <p:sldId id="287" r:id="rId103"/>
    <p:sldId id="288" r:id="rId104"/>
    <p:sldId id="289" r:id="rId105"/>
    <p:sldId id="290" r:id="rId106"/>
    <p:sldId id="291" r:id="rId107"/>
    <p:sldId id="292" r:id="rId108"/>
    <p:sldId id="293" r:id="rId109"/>
    <p:sldId id="294" r:id="rId110"/>
    <p:sldId id="295" r:id="rId111"/>
    <p:sldId id="296" r:id="rId112"/>
    <p:sldId id="297" r:id="rId113"/>
    <p:sldId id="298" r:id="rId114"/>
    <p:sldId id="299" r:id="rId115"/>
    <p:sldId id="300" r:id="rId116"/>
    <p:sldId id="301" r:id="rId117"/>
    <p:sldId id="304" r:id="rId118"/>
    <p:sldId id="386" r:id="rId1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DD2B985-0FE7-4981-AC7F-A84F1EBD1916}" type="datetimeFigureOut">
              <a:rPr lang="tr-TR" smtClean="0"/>
              <a:t>9.04.2025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E2165F-3261-4CF2-9287-1911B79F3FEE}" type="slidenum">
              <a:rPr lang="tr-TR" smtClean="0"/>
              <a:t>‹#›</a:t>
            </a:fld>
            <a:endParaRPr lang="tr-TR"/>
          </a:p>
        </p:txBody>
      </p:sp>
    </p:spTree>
    <p:extLst>
      <p:ext uri="{BB962C8B-B14F-4D97-AF65-F5344CB8AC3E}">
        <p14:creationId xmlns:p14="http://schemas.microsoft.com/office/powerpoint/2010/main" val="180469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DD2B985-0FE7-4981-AC7F-A84F1EBD1916}" type="datetimeFigureOut">
              <a:rPr lang="tr-TR" smtClean="0"/>
              <a:t>9.04.2025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E2165F-3261-4CF2-9287-1911B79F3FEE}" type="slidenum">
              <a:rPr lang="tr-TR" smtClean="0"/>
              <a:t>‹#›</a:t>
            </a:fld>
            <a:endParaRPr lang="tr-TR"/>
          </a:p>
        </p:txBody>
      </p:sp>
    </p:spTree>
    <p:extLst>
      <p:ext uri="{BB962C8B-B14F-4D97-AF65-F5344CB8AC3E}">
        <p14:creationId xmlns:p14="http://schemas.microsoft.com/office/powerpoint/2010/main" val="141064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DD2B985-0FE7-4981-AC7F-A84F1EBD1916}" type="datetimeFigureOut">
              <a:rPr lang="tr-TR" smtClean="0"/>
              <a:t>9.04.2025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E2165F-3261-4CF2-9287-1911B79F3FEE}" type="slidenum">
              <a:rPr lang="tr-TR" smtClean="0"/>
              <a:t>‹#›</a:t>
            </a:fld>
            <a:endParaRPr lang="tr-TR"/>
          </a:p>
        </p:txBody>
      </p:sp>
    </p:spTree>
    <p:extLst>
      <p:ext uri="{BB962C8B-B14F-4D97-AF65-F5344CB8AC3E}">
        <p14:creationId xmlns:p14="http://schemas.microsoft.com/office/powerpoint/2010/main" val="165316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DD2B985-0FE7-4981-AC7F-A84F1EBD1916}" type="datetimeFigureOut">
              <a:rPr lang="tr-TR" smtClean="0"/>
              <a:t>9.04.2025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E2165F-3261-4CF2-9287-1911B79F3FEE}" type="slidenum">
              <a:rPr lang="tr-TR" smtClean="0"/>
              <a:t>‹#›</a:t>
            </a:fld>
            <a:endParaRPr lang="tr-TR"/>
          </a:p>
        </p:txBody>
      </p:sp>
    </p:spTree>
    <p:extLst>
      <p:ext uri="{BB962C8B-B14F-4D97-AF65-F5344CB8AC3E}">
        <p14:creationId xmlns:p14="http://schemas.microsoft.com/office/powerpoint/2010/main" val="108670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CDD2B985-0FE7-4981-AC7F-A84F1EBD1916}" type="datetimeFigureOut">
              <a:rPr lang="tr-TR" smtClean="0"/>
              <a:t>9.04.2025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E2165F-3261-4CF2-9287-1911B79F3FEE}" type="slidenum">
              <a:rPr lang="tr-TR" smtClean="0"/>
              <a:t>‹#›</a:t>
            </a:fld>
            <a:endParaRPr lang="tr-TR"/>
          </a:p>
        </p:txBody>
      </p:sp>
    </p:spTree>
    <p:extLst>
      <p:ext uri="{BB962C8B-B14F-4D97-AF65-F5344CB8AC3E}">
        <p14:creationId xmlns:p14="http://schemas.microsoft.com/office/powerpoint/2010/main" val="304865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CDD2B985-0FE7-4981-AC7F-A84F1EBD1916}" type="datetimeFigureOut">
              <a:rPr lang="tr-TR" smtClean="0"/>
              <a:t>9.04.2025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E2165F-3261-4CF2-9287-1911B79F3FEE}" type="slidenum">
              <a:rPr lang="tr-TR" smtClean="0"/>
              <a:t>‹#›</a:t>
            </a:fld>
            <a:endParaRPr lang="tr-TR"/>
          </a:p>
        </p:txBody>
      </p:sp>
    </p:spTree>
    <p:extLst>
      <p:ext uri="{BB962C8B-B14F-4D97-AF65-F5344CB8AC3E}">
        <p14:creationId xmlns:p14="http://schemas.microsoft.com/office/powerpoint/2010/main" val="184451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CDD2B985-0FE7-4981-AC7F-A84F1EBD1916}" type="datetimeFigureOut">
              <a:rPr lang="tr-TR" smtClean="0"/>
              <a:t>9.04.2025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7E2165F-3261-4CF2-9287-1911B79F3FEE}" type="slidenum">
              <a:rPr lang="tr-TR" smtClean="0"/>
              <a:t>‹#›</a:t>
            </a:fld>
            <a:endParaRPr lang="tr-TR"/>
          </a:p>
        </p:txBody>
      </p:sp>
    </p:spTree>
    <p:extLst>
      <p:ext uri="{BB962C8B-B14F-4D97-AF65-F5344CB8AC3E}">
        <p14:creationId xmlns:p14="http://schemas.microsoft.com/office/powerpoint/2010/main" val="330261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CDD2B985-0FE7-4981-AC7F-A84F1EBD1916}" type="datetimeFigureOut">
              <a:rPr lang="tr-TR" smtClean="0"/>
              <a:t>9.04.2025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7E2165F-3261-4CF2-9287-1911B79F3FEE}" type="slidenum">
              <a:rPr lang="tr-TR" smtClean="0"/>
              <a:t>‹#›</a:t>
            </a:fld>
            <a:endParaRPr lang="tr-TR"/>
          </a:p>
        </p:txBody>
      </p:sp>
    </p:spTree>
    <p:extLst>
      <p:ext uri="{BB962C8B-B14F-4D97-AF65-F5344CB8AC3E}">
        <p14:creationId xmlns:p14="http://schemas.microsoft.com/office/powerpoint/2010/main" val="402544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DD2B985-0FE7-4981-AC7F-A84F1EBD1916}" type="datetimeFigureOut">
              <a:rPr lang="tr-TR" smtClean="0"/>
              <a:t>9.04.2025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7E2165F-3261-4CF2-9287-1911B79F3FEE}" type="slidenum">
              <a:rPr lang="tr-TR" smtClean="0"/>
              <a:t>‹#›</a:t>
            </a:fld>
            <a:endParaRPr lang="tr-TR"/>
          </a:p>
        </p:txBody>
      </p:sp>
    </p:spTree>
    <p:extLst>
      <p:ext uri="{BB962C8B-B14F-4D97-AF65-F5344CB8AC3E}">
        <p14:creationId xmlns:p14="http://schemas.microsoft.com/office/powerpoint/2010/main" val="125504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DD2B985-0FE7-4981-AC7F-A84F1EBD1916}" type="datetimeFigureOut">
              <a:rPr lang="tr-TR" smtClean="0"/>
              <a:t>9.04.2025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E2165F-3261-4CF2-9287-1911B79F3FEE}" type="slidenum">
              <a:rPr lang="tr-TR" smtClean="0"/>
              <a:t>‹#›</a:t>
            </a:fld>
            <a:endParaRPr lang="tr-TR"/>
          </a:p>
        </p:txBody>
      </p:sp>
    </p:spTree>
    <p:extLst>
      <p:ext uri="{BB962C8B-B14F-4D97-AF65-F5344CB8AC3E}">
        <p14:creationId xmlns:p14="http://schemas.microsoft.com/office/powerpoint/2010/main" val="421663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DD2B985-0FE7-4981-AC7F-A84F1EBD1916}" type="datetimeFigureOut">
              <a:rPr lang="tr-TR" smtClean="0"/>
              <a:t>9.04.2025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E2165F-3261-4CF2-9287-1911B79F3FEE}" type="slidenum">
              <a:rPr lang="tr-TR" smtClean="0"/>
              <a:t>‹#›</a:t>
            </a:fld>
            <a:endParaRPr lang="tr-TR"/>
          </a:p>
        </p:txBody>
      </p:sp>
    </p:spTree>
    <p:extLst>
      <p:ext uri="{BB962C8B-B14F-4D97-AF65-F5344CB8AC3E}">
        <p14:creationId xmlns:p14="http://schemas.microsoft.com/office/powerpoint/2010/main" val="38791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2B985-0FE7-4981-AC7F-A84F1EBD1916}" type="datetimeFigureOut">
              <a:rPr lang="tr-TR" smtClean="0"/>
              <a:t>9.04.2025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2165F-3261-4CF2-9287-1911B79F3FEE}" type="slidenum">
              <a:rPr lang="tr-TR" smtClean="0"/>
              <a:t>‹#›</a:t>
            </a:fld>
            <a:endParaRPr lang="tr-TR"/>
          </a:p>
        </p:txBody>
      </p:sp>
    </p:spTree>
    <p:extLst>
      <p:ext uri="{BB962C8B-B14F-4D97-AF65-F5344CB8AC3E}">
        <p14:creationId xmlns:p14="http://schemas.microsoft.com/office/powerpoint/2010/main" val="4000952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51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3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550.png"/><Relationship Id="rId1" Type="http://schemas.openxmlformats.org/officeDocument/2006/relationships/slideLayout" Target="../slideLayouts/slideLayout2.xml"/><Relationship Id="rId4" Type="http://schemas.openxmlformats.org/officeDocument/2006/relationships/image" Target="../media/image570.png"/></Relationships>
</file>

<file path=ppt/slides/_rels/slide118.xml.rels><?xml version="1.0" encoding="UTF-8" standalone="yes"?>
<Relationships xmlns="http://schemas.openxmlformats.org/package/2006/relationships"><Relationship Id="rId2" Type="http://schemas.openxmlformats.org/officeDocument/2006/relationships/hyperlink" Target="https://www.hepsiburada.com/palmeyayincilikakademikkitapla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Matematiksel Lojik ve </a:t>
            </a:r>
            <a:r>
              <a:rPr lang="tr-TR" dirty="0" err="1"/>
              <a:t>Boole</a:t>
            </a:r>
            <a:r>
              <a:rPr lang="tr-TR" dirty="0"/>
              <a:t> </a:t>
            </a:r>
            <a:r>
              <a:rPr lang="tr-TR" dirty="0" err="1"/>
              <a:t>Cebiri</a:t>
            </a:r>
            <a:endParaRPr lang="tr-TR" dirty="0"/>
          </a:p>
        </p:txBody>
      </p:sp>
      <p:sp>
        <p:nvSpPr>
          <p:cNvPr id="3" name="Alt Başlık 2"/>
          <p:cNvSpPr>
            <a:spLocks noGrp="1"/>
          </p:cNvSpPr>
          <p:nvPr>
            <p:ph type="subTitle" idx="1"/>
          </p:nvPr>
        </p:nvSpPr>
        <p:spPr/>
        <p:txBody>
          <a:bodyPr/>
          <a:lstStyle/>
          <a:p>
            <a:r>
              <a:rPr lang="tr-TR" dirty="0"/>
              <a:t>Dr. </a:t>
            </a:r>
            <a:r>
              <a:rPr lang="tr-TR" dirty="0" err="1"/>
              <a:t>Öğr</a:t>
            </a:r>
            <a:r>
              <a:rPr lang="tr-TR" dirty="0"/>
              <a:t>. Üyesi Şeyma YÜCEL ALTAY</a:t>
            </a:r>
          </a:p>
        </p:txBody>
      </p:sp>
    </p:spTree>
    <p:extLst>
      <p:ext uri="{BB962C8B-B14F-4D97-AF65-F5344CB8AC3E}">
        <p14:creationId xmlns:p14="http://schemas.microsoft.com/office/powerpoint/2010/main" val="1077676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p:txBody>
          <a:bodyPr>
            <a:normAutofit/>
          </a:bodyPr>
          <a:lstStyle/>
          <a:p>
            <a:r>
              <a:rPr lang="en-US" dirty="0" err="1"/>
              <a:t>İki</a:t>
            </a:r>
            <a:r>
              <a:rPr lang="en-US" dirty="0"/>
              <a:t> </a:t>
            </a:r>
            <a:r>
              <a:rPr lang="en-US" dirty="0" err="1"/>
              <a:t>önermeden</a:t>
            </a:r>
            <a:r>
              <a:rPr lang="en-US" dirty="0"/>
              <a:t> </a:t>
            </a:r>
            <a:r>
              <a:rPr lang="en-US" dirty="0" err="1"/>
              <a:t>en</a:t>
            </a:r>
            <a:r>
              <a:rPr lang="en-US" dirty="0"/>
              <a:t> </a:t>
            </a:r>
            <a:r>
              <a:rPr lang="en-US" dirty="0" err="1"/>
              <a:t>az</a:t>
            </a:r>
            <a:r>
              <a:rPr lang="en-US" dirty="0"/>
              <a:t> </a:t>
            </a:r>
            <a:r>
              <a:rPr lang="en-US" dirty="0" err="1"/>
              <a:t>biri</a:t>
            </a:r>
            <a:r>
              <a:rPr lang="en-US" dirty="0"/>
              <a:t> </a:t>
            </a:r>
            <a:r>
              <a:rPr lang="en-US" dirty="0" err="1"/>
              <a:t>doğru</a:t>
            </a:r>
            <a:r>
              <a:rPr lang="en-US" dirty="0"/>
              <a:t> </a:t>
            </a:r>
            <a:r>
              <a:rPr lang="en-US" dirty="0" err="1"/>
              <a:t>olduğunda</a:t>
            </a:r>
            <a:r>
              <a:rPr lang="en-US" dirty="0"/>
              <a:t> </a:t>
            </a:r>
            <a:r>
              <a:rPr lang="en-US" dirty="0" err="1"/>
              <a:t>bir</a:t>
            </a:r>
            <a:r>
              <a:rPr lang="en-US" dirty="0"/>
              <a:t> ay</a:t>
            </a:r>
            <a:r>
              <a:rPr lang="tr-TR" dirty="0" err="1"/>
              <a:t>rım</a:t>
            </a:r>
            <a:r>
              <a:rPr lang="en-US" dirty="0"/>
              <a:t> </a:t>
            </a:r>
            <a:r>
              <a:rPr lang="en-US" dirty="0" err="1"/>
              <a:t>doğrudur</a:t>
            </a:r>
            <a:r>
              <a:rPr lang="en-US" dirty="0"/>
              <a:t>.</a:t>
            </a:r>
            <a:endParaRPr lang="tr-TR" dirty="0"/>
          </a:p>
          <a:p>
            <a:r>
              <a:rPr lang="en-US" dirty="0" err="1"/>
              <a:t>Örnek</a:t>
            </a:r>
            <a:r>
              <a:rPr lang="en-US" dirty="0"/>
              <a:t>: "</a:t>
            </a:r>
            <a:r>
              <a:rPr lang="tr-TR" dirty="0"/>
              <a:t>Analiz</a:t>
            </a:r>
            <a:r>
              <a:rPr lang="en-US" dirty="0"/>
              <a:t> </a:t>
            </a:r>
            <a:r>
              <a:rPr lang="en-US" dirty="0" err="1"/>
              <a:t>veya</a:t>
            </a:r>
            <a:r>
              <a:rPr lang="en-US" dirty="0"/>
              <a:t> </a:t>
            </a:r>
            <a:r>
              <a:rPr lang="en-US" dirty="0" err="1"/>
              <a:t>bilgisayar</a:t>
            </a:r>
            <a:r>
              <a:rPr lang="en-US" dirty="0"/>
              <a:t> </a:t>
            </a:r>
            <a:r>
              <a:rPr lang="en-US" dirty="0" err="1"/>
              <a:t>bilimi</a:t>
            </a:r>
            <a:r>
              <a:rPr lang="en-US" dirty="0"/>
              <a:t> </a:t>
            </a:r>
            <a:r>
              <a:rPr lang="en-US" dirty="0" err="1"/>
              <a:t>alan</a:t>
            </a:r>
            <a:r>
              <a:rPr lang="en-US" dirty="0"/>
              <a:t> </a:t>
            </a:r>
            <a:r>
              <a:rPr lang="en-US" dirty="0" err="1"/>
              <a:t>öğrenciler</a:t>
            </a:r>
            <a:r>
              <a:rPr lang="en-US" dirty="0"/>
              <a:t> </a:t>
            </a:r>
            <a:r>
              <a:rPr lang="en-US" dirty="0" err="1"/>
              <a:t>bu</a:t>
            </a:r>
            <a:r>
              <a:rPr lang="en-US" dirty="0"/>
              <a:t> </a:t>
            </a:r>
            <a:r>
              <a:rPr lang="en-US" dirty="0" err="1"/>
              <a:t>dersi</a:t>
            </a:r>
            <a:r>
              <a:rPr lang="en-US" dirty="0"/>
              <a:t> </a:t>
            </a:r>
            <a:r>
              <a:rPr lang="en-US" dirty="0" err="1"/>
              <a:t>alabilirler</a:t>
            </a:r>
            <a:r>
              <a:rPr lang="en-US" dirty="0"/>
              <a:t>".</a:t>
            </a:r>
            <a:endParaRPr lang="tr-TR" dirty="0"/>
          </a:p>
          <a:p>
            <a:pPr lvl="1"/>
            <a:r>
              <a:rPr lang="en-US" dirty="0" err="1"/>
              <a:t>Burada</a:t>
            </a:r>
            <a:r>
              <a:rPr lang="en-US" dirty="0"/>
              <a:t>, hem </a:t>
            </a:r>
            <a:r>
              <a:rPr lang="en-US" dirty="0" err="1"/>
              <a:t>matematik</a:t>
            </a:r>
            <a:r>
              <a:rPr lang="en-US" dirty="0"/>
              <a:t> hem de </a:t>
            </a:r>
            <a:r>
              <a:rPr lang="en-US" dirty="0" err="1"/>
              <a:t>bilgisayar</a:t>
            </a:r>
            <a:r>
              <a:rPr lang="en-US" dirty="0"/>
              <a:t> </a:t>
            </a:r>
            <a:r>
              <a:rPr lang="en-US" dirty="0" err="1"/>
              <a:t>bilimleri</a:t>
            </a:r>
            <a:r>
              <a:rPr lang="en-US" dirty="0"/>
              <a:t> </a:t>
            </a:r>
            <a:r>
              <a:rPr lang="en-US" dirty="0" err="1"/>
              <a:t>alan</a:t>
            </a:r>
            <a:r>
              <a:rPr lang="en-US" dirty="0"/>
              <a:t> </a:t>
            </a:r>
            <a:r>
              <a:rPr lang="en-US" dirty="0" err="1"/>
              <a:t>öğrencilerin</a:t>
            </a:r>
            <a:r>
              <a:rPr lang="en-US" dirty="0"/>
              <a:t>, </a:t>
            </a:r>
            <a:r>
              <a:rPr lang="en-US" dirty="0" err="1"/>
              <a:t>iki</a:t>
            </a:r>
            <a:r>
              <a:rPr lang="en-US" dirty="0"/>
              <a:t> </a:t>
            </a:r>
            <a:r>
              <a:rPr lang="en-US" dirty="0" err="1"/>
              <a:t>dersten</a:t>
            </a:r>
            <a:r>
              <a:rPr lang="en-US" dirty="0"/>
              <a:t> </a:t>
            </a:r>
            <a:r>
              <a:rPr lang="en-US" dirty="0" err="1"/>
              <a:t>sadece</a:t>
            </a:r>
            <a:r>
              <a:rPr lang="en-US" dirty="0"/>
              <a:t> </a:t>
            </a:r>
            <a:r>
              <a:rPr lang="en-US" dirty="0" err="1"/>
              <a:t>birini</a:t>
            </a:r>
            <a:r>
              <a:rPr lang="en-US" dirty="0"/>
              <a:t> </a:t>
            </a:r>
            <a:r>
              <a:rPr lang="en-US" dirty="0" err="1"/>
              <a:t>alan</a:t>
            </a:r>
            <a:r>
              <a:rPr lang="en-US" dirty="0"/>
              <a:t> </a:t>
            </a:r>
            <a:r>
              <a:rPr lang="en-US" dirty="0" err="1"/>
              <a:t>öğrencilerin</a:t>
            </a:r>
            <a:r>
              <a:rPr lang="en-US" dirty="0"/>
              <a:t> de </a:t>
            </a:r>
            <a:r>
              <a:rPr lang="en-US" dirty="0" err="1"/>
              <a:t>dersi</a:t>
            </a:r>
            <a:r>
              <a:rPr lang="en-US" dirty="0"/>
              <a:t> </a:t>
            </a:r>
            <a:r>
              <a:rPr lang="en-US" dirty="0" err="1"/>
              <a:t>alabileceğini</a:t>
            </a:r>
            <a:r>
              <a:rPr lang="en-US" dirty="0"/>
              <a:t> </a:t>
            </a:r>
            <a:r>
              <a:rPr lang="en-US" dirty="0" err="1"/>
              <a:t>kastediyoruz</a:t>
            </a:r>
            <a:r>
              <a:rPr lang="en-US" dirty="0"/>
              <a:t>.</a:t>
            </a:r>
            <a:endParaRPr lang="tr-TR" dirty="0"/>
          </a:p>
        </p:txBody>
      </p:sp>
    </p:spTree>
    <p:extLst>
      <p:ext uri="{BB962C8B-B14F-4D97-AF65-F5344CB8AC3E}">
        <p14:creationId xmlns:p14="http://schemas.microsoft.com/office/powerpoint/2010/main" val="20215347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Lojik Kapılar</a:t>
            </a:r>
          </a:p>
        </p:txBody>
      </p:sp>
      <p:sp>
        <p:nvSpPr>
          <p:cNvPr id="3" name="İçerik Yer Tutucusu 2"/>
          <p:cNvSpPr>
            <a:spLocks noGrp="1"/>
          </p:cNvSpPr>
          <p:nvPr>
            <p:ph idx="1"/>
          </p:nvPr>
        </p:nvSpPr>
        <p:spPr/>
        <p:txBody>
          <a:bodyPr/>
          <a:lstStyle/>
          <a:p>
            <a:pPr marL="0" indent="0">
              <a:buNone/>
            </a:pPr>
            <a:r>
              <a:rPr lang="tr-TR" dirty="0"/>
              <a:t>Kapıların Kombinasyonu</a:t>
            </a:r>
          </a:p>
          <a:p>
            <a:r>
              <a:rPr lang="tr-TR" dirty="0"/>
              <a:t>Örnek: Üç kişiden oluşan bir komite, bir organizasyon için sorunlara karar verir. Her birey ortaya çıkan her öneri için ya evet ya da hayır oyu verir. En az iki evet oyu alan bir öneri kabul edilir. Bir teklifin geçip geçmediğini belirleyen bir devre tasarlayın.</a:t>
            </a:r>
          </a:p>
          <a:p>
            <a:endParaRPr lang="tr-TR" dirty="0"/>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562" y="3957638"/>
            <a:ext cx="5705475" cy="2219325"/>
          </a:xfrm>
          <a:prstGeom prst="rect">
            <a:avLst/>
          </a:prstGeom>
        </p:spPr>
      </p:pic>
    </p:spTree>
    <p:extLst>
      <p:ext uri="{BB962C8B-B14F-4D97-AF65-F5344CB8AC3E}">
        <p14:creationId xmlns:p14="http://schemas.microsoft.com/office/powerpoint/2010/main" val="28760490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Devrelerin </a:t>
            </a:r>
            <a:r>
              <a:rPr lang="tr-TR" dirty="0" err="1"/>
              <a:t>Minimizasyonu</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838200" y="1438275"/>
                <a:ext cx="10515600" cy="4738688"/>
              </a:xfrm>
            </p:spPr>
            <p:txBody>
              <a:bodyPr/>
              <a:lstStyle/>
              <a:p>
                <a:pPr lvl="1"/>
                <a:r>
                  <a:rPr lang="tr-TR" dirty="0"/>
                  <a:t>Aynı çıkışlı iki devre</a:t>
                </a:r>
              </a:p>
              <a:p>
                <a:pPr lvl="1"/>
                <a14:m>
                  <m:oMath xmlns:m="http://schemas.openxmlformats.org/officeDocument/2006/math">
                    <m:r>
                      <a:rPr lang="tr-TR" i="1">
                        <a:latin typeface="Cambria Math" panose="02040503050406030204" pitchFamily="18" charset="0"/>
                      </a:rPr>
                      <m:t>𝐹</m:t>
                    </m:r>
                    <m:d>
                      <m:dPr>
                        <m:ctrlPr>
                          <a:rPr lang="tr-TR" i="1">
                            <a:latin typeface="Cambria Math" panose="02040503050406030204" pitchFamily="18" charset="0"/>
                          </a:rPr>
                        </m:ctrlPr>
                      </m:dPr>
                      <m:e>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r>
                          <a:rPr lang="tr-TR" i="1">
                            <a:latin typeface="Cambria Math" panose="02040503050406030204" pitchFamily="18" charset="0"/>
                          </a:rPr>
                          <m:t>,</m:t>
                        </m:r>
                        <m:r>
                          <a:rPr lang="tr-TR" i="1">
                            <a:latin typeface="Cambria Math" panose="02040503050406030204" pitchFamily="18" charset="0"/>
                          </a:rPr>
                          <m:t>𝑧</m:t>
                        </m:r>
                      </m:e>
                    </m:d>
                    <m:r>
                      <a:rPr lang="tr-TR" i="1">
                        <a:latin typeface="Cambria Math" panose="02040503050406030204" pitchFamily="18" charset="0"/>
                      </a:rPr>
                      <m:t>=</m:t>
                    </m:r>
                    <m:r>
                      <a:rPr lang="tr-TR" i="1">
                        <a:latin typeface="Cambria Math" panose="02040503050406030204" pitchFamily="18" charset="0"/>
                      </a:rPr>
                      <m:t>𝑥𝑦𝑧</m:t>
                    </m:r>
                    <m:r>
                      <a:rPr lang="tr-TR" i="1">
                        <a:latin typeface="Cambria Math" panose="02040503050406030204" pitchFamily="18" charset="0"/>
                      </a:rPr>
                      <m:t>+</m:t>
                    </m:r>
                    <m:r>
                      <a:rPr lang="tr-TR" b="0" i="1" smtClean="0">
                        <a:latin typeface="Cambria Math" panose="02040503050406030204" pitchFamily="18" charset="0"/>
                      </a:rPr>
                      <m:t>𝑥</m:t>
                    </m:r>
                    <m:acc>
                      <m:accPr>
                        <m:chr m:val="̅"/>
                        <m:ctrlPr>
                          <a:rPr lang="tr-TR" i="1">
                            <a:latin typeface="Cambria Math" panose="02040503050406030204" pitchFamily="18" charset="0"/>
                          </a:rPr>
                        </m:ctrlPr>
                      </m:accPr>
                      <m:e>
                        <m:r>
                          <a:rPr lang="tr-TR" b="0" i="1" smtClean="0">
                            <a:latin typeface="Cambria Math" panose="02040503050406030204" pitchFamily="18" charset="0"/>
                          </a:rPr>
                          <m:t>𝑦</m:t>
                        </m:r>
                      </m:e>
                    </m:acc>
                    <m:r>
                      <a:rPr lang="tr-TR" b="0" i="1" smtClean="0">
                        <a:latin typeface="Cambria Math" panose="02040503050406030204" pitchFamily="18" charset="0"/>
                      </a:rPr>
                      <m:t>𝑧</m:t>
                    </m:r>
                    <m:r>
                      <a:rPr lang="tr-TR" b="0" i="0" smtClean="0">
                        <a:latin typeface="Cambria Math" panose="02040503050406030204" pitchFamily="18" charset="0"/>
                      </a:rPr>
                      <m:t>=</m:t>
                    </m:r>
                    <m:r>
                      <a:rPr lang="tr-TR" i="1">
                        <a:latin typeface="Cambria Math" panose="02040503050406030204" pitchFamily="18" charset="0"/>
                      </a:rPr>
                      <m:t>𝑥𝑧</m:t>
                    </m:r>
                    <m:d>
                      <m:dPr>
                        <m:ctrlPr>
                          <a:rPr lang="tr-TR" b="0" i="1" smtClean="0">
                            <a:latin typeface="Cambria Math" panose="02040503050406030204" pitchFamily="18" charset="0"/>
                          </a:rPr>
                        </m:ctrlPr>
                      </m:dPr>
                      <m:e>
                        <m:r>
                          <m:rPr>
                            <m:sty m:val="p"/>
                          </m:rPr>
                          <a:rPr lang="tr-TR" b="0" i="0" smtClean="0">
                            <a:latin typeface="Cambria Math" panose="02040503050406030204" pitchFamily="18" charset="0"/>
                          </a:rPr>
                          <m:t>y</m:t>
                        </m:r>
                        <m:r>
                          <a:rPr lang="tr-TR" b="0" i="0" smtClean="0">
                            <a:latin typeface="Cambria Math" panose="02040503050406030204" pitchFamily="18" charset="0"/>
                          </a:rPr>
                          <m:t>+</m:t>
                        </m:r>
                        <m:acc>
                          <m:accPr>
                            <m:chr m:val="̅"/>
                            <m:ctrlPr>
                              <a:rPr lang="tr-TR" i="1" dirty="0" smtClean="0">
                                <a:latin typeface="Cambria Math" panose="02040503050406030204" pitchFamily="18" charset="0"/>
                              </a:rPr>
                            </m:ctrlPr>
                          </m:accPr>
                          <m:e>
                            <m:r>
                              <a:rPr lang="tr-TR" b="0" i="1" dirty="0" smtClean="0">
                                <a:latin typeface="Cambria Math" panose="02040503050406030204" pitchFamily="18" charset="0"/>
                              </a:rPr>
                              <m:t>𝑦</m:t>
                            </m:r>
                          </m:e>
                        </m:acc>
                      </m:e>
                    </m:d>
                    <m:r>
                      <a:rPr lang="tr-TR" b="0" i="0" smtClean="0">
                        <a:latin typeface="Cambria Math" panose="02040503050406030204" pitchFamily="18" charset="0"/>
                      </a:rPr>
                      <m:t>=</m:t>
                    </m:r>
                    <m:r>
                      <a:rPr lang="tr-TR" i="1">
                        <a:latin typeface="Cambria Math" panose="02040503050406030204" pitchFamily="18" charset="0"/>
                      </a:rPr>
                      <m:t>𝑥𝑧</m:t>
                    </m:r>
                  </m:oMath>
                </a14:m>
                <a:endParaRPr lang="tr-TR" dirty="0"/>
              </a:p>
              <a:p>
                <a:pPr lvl="1"/>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838200" y="1438275"/>
                <a:ext cx="10515600" cy="4738688"/>
              </a:xfrm>
              <a:blipFill>
                <a:blip r:embed="rId2"/>
                <a:stretch>
                  <a:fillRect t="-1802"/>
                </a:stretch>
              </a:blipFill>
            </p:spPr>
            <p:txBody>
              <a:bodyPr/>
              <a:lstStyle/>
              <a:p>
                <a:r>
                  <a:rPr lang="tr-TR">
                    <a:noFill/>
                  </a:rPr>
                  <a:t> </a:t>
                </a:r>
              </a:p>
            </p:txBody>
          </p:sp>
        </mc:Fallback>
      </mc:AlternateContent>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287588"/>
            <a:ext cx="5648325" cy="4257675"/>
          </a:xfrm>
          <a:prstGeom prst="rect">
            <a:avLst/>
          </a:prstGeom>
        </p:spPr>
      </p:pic>
    </p:spTree>
    <p:extLst>
      <p:ext uri="{BB962C8B-B14F-4D97-AF65-F5344CB8AC3E}">
        <p14:creationId xmlns:p14="http://schemas.microsoft.com/office/powerpoint/2010/main" val="39321754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Devrelerin </a:t>
            </a:r>
            <a:r>
              <a:rPr lang="tr-TR" dirty="0" err="1"/>
              <a:t>Minimizasyonu</a:t>
            </a:r>
            <a:endParaRPr lang="tr-TR" dirty="0"/>
          </a:p>
        </p:txBody>
      </p:sp>
      <p:sp>
        <p:nvSpPr>
          <p:cNvPr id="5" name="İçerik Yer Tutucusu 4"/>
          <p:cNvSpPr>
            <a:spLocks noGrp="1"/>
          </p:cNvSpPr>
          <p:nvPr>
            <p:ph idx="1"/>
          </p:nvPr>
        </p:nvSpPr>
        <p:spPr/>
        <p:txBody>
          <a:bodyPr>
            <a:normAutofit/>
          </a:bodyPr>
          <a:lstStyle/>
          <a:p>
            <a:r>
              <a:rPr lang="tr-TR" dirty="0" err="1"/>
              <a:t>Karnaugh</a:t>
            </a:r>
            <a:r>
              <a:rPr lang="tr-TR" dirty="0"/>
              <a:t> Haritaları (K-</a:t>
            </a:r>
            <a:r>
              <a:rPr lang="tr-TR" dirty="0" err="1"/>
              <a:t>Maps</a:t>
            </a:r>
            <a:r>
              <a:rPr lang="tr-TR" dirty="0"/>
              <a:t>)</a:t>
            </a:r>
          </a:p>
          <a:p>
            <a:pPr lvl="1"/>
            <a:r>
              <a:rPr lang="en-US" dirty="0" err="1"/>
              <a:t>Bir</a:t>
            </a:r>
            <a:r>
              <a:rPr lang="en-US" dirty="0"/>
              <a:t> </a:t>
            </a:r>
            <a:r>
              <a:rPr lang="en-US" dirty="0" err="1"/>
              <a:t>devreyi</a:t>
            </a:r>
            <a:r>
              <a:rPr lang="en-US" dirty="0"/>
              <a:t> </a:t>
            </a:r>
            <a:r>
              <a:rPr lang="en-US" dirty="0" err="1"/>
              <a:t>temsil</a:t>
            </a:r>
            <a:r>
              <a:rPr lang="en-US" dirty="0"/>
              <a:t> </a:t>
            </a:r>
            <a:r>
              <a:rPr lang="en-US" dirty="0" err="1"/>
              <a:t>eden</a:t>
            </a:r>
            <a:r>
              <a:rPr lang="en-US" dirty="0"/>
              <a:t> Boole </a:t>
            </a:r>
            <a:r>
              <a:rPr lang="en-US" dirty="0" err="1"/>
              <a:t>ifadesindeki</a:t>
            </a:r>
            <a:r>
              <a:rPr lang="en-US" dirty="0"/>
              <a:t> </a:t>
            </a:r>
            <a:r>
              <a:rPr lang="en-US" dirty="0" err="1"/>
              <a:t>terimlerin</a:t>
            </a:r>
            <a:r>
              <a:rPr lang="en-US" dirty="0"/>
              <a:t> </a:t>
            </a:r>
            <a:r>
              <a:rPr lang="en-US" dirty="0" err="1"/>
              <a:t>sayısını</a:t>
            </a:r>
            <a:r>
              <a:rPr lang="en-US" dirty="0"/>
              <a:t> </a:t>
            </a:r>
            <a:r>
              <a:rPr lang="en-US" dirty="0" err="1"/>
              <a:t>azaltmak</a:t>
            </a:r>
            <a:r>
              <a:rPr lang="en-US" dirty="0"/>
              <a:t> </a:t>
            </a:r>
            <a:r>
              <a:rPr lang="en-US" dirty="0" err="1"/>
              <a:t>için</a:t>
            </a:r>
            <a:r>
              <a:rPr lang="en-US" dirty="0"/>
              <a:t> </a:t>
            </a:r>
            <a:r>
              <a:rPr lang="en-US" dirty="0" err="1"/>
              <a:t>birleştirilecek</a:t>
            </a:r>
            <a:r>
              <a:rPr lang="en-US" dirty="0"/>
              <a:t> </a:t>
            </a:r>
            <a:r>
              <a:rPr lang="en-US" dirty="0" err="1"/>
              <a:t>terimlerin</a:t>
            </a:r>
            <a:r>
              <a:rPr lang="en-US" dirty="0"/>
              <a:t> </a:t>
            </a:r>
            <a:r>
              <a:rPr lang="en-US" dirty="0" err="1"/>
              <a:t>bulunması</a:t>
            </a:r>
            <a:r>
              <a:rPr lang="en-US" dirty="0"/>
              <a:t> </a:t>
            </a:r>
            <a:r>
              <a:rPr lang="en-US" dirty="0" err="1"/>
              <a:t>gerekir</a:t>
            </a:r>
            <a:r>
              <a:rPr lang="en-US" dirty="0"/>
              <a:t>. </a:t>
            </a:r>
            <a:r>
              <a:rPr lang="en-US" dirty="0" err="1"/>
              <a:t>Nispeten</a:t>
            </a:r>
            <a:r>
              <a:rPr lang="en-US" dirty="0"/>
              <a:t> </a:t>
            </a:r>
            <a:r>
              <a:rPr lang="en-US" dirty="0" err="1"/>
              <a:t>az</a:t>
            </a:r>
            <a:r>
              <a:rPr lang="en-US" dirty="0"/>
              <a:t> </a:t>
            </a:r>
            <a:r>
              <a:rPr lang="en-US" dirty="0" err="1"/>
              <a:t>sayıda</a:t>
            </a:r>
            <a:r>
              <a:rPr lang="en-US" dirty="0"/>
              <a:t> </a:t>
            </a:r>
            <a:r>
              <a:rPr lang="en-US" dirty="0" err="1"/>
              <a:t>değişken</a:t>
            </a:r>
            <a:r>
              <a:rPr lang="en-US" dirty="0"/>
              <a:t> </a:t>
            </a:r>
            <a:r>
              <a:rPr lang="en-US" dirty="0" err="1"/>
              <a:t>içeren</a:t>
            </a:r>
            <a:r>
              <a:rPr lang="en-US" dirty="0"/>
              <a:t> Boole </a:t>
            </a:r>
            <a:r>
              <a:rPr lang="en-US" dirty="0" err="1"/>
              <a:t>fonksiyonları</a:t>
            </a:r>
            <a:r>
              <a:rPr lang="en-US" dirty="0"/>
              <a:t> </a:t>
            </a:r>
            <a:r>
              <a:rPr lang="en-US" dirty="0" err="1"/>
              <a:t>için</a:t>
            </a:r>
            <a:r>
              <a:rPr lang="en-US" dirty="0"/>
              <a:t> </a:t>
            </a:r>
            <a:r>
              <a:rPr lang="en-US" dirty="0" err="1"/>
              <a:t>birleştirilecek</a:t>
            </a:r>
            <a:r>
              <a:rPr lang="en-US" dirty="0"/>
              <a:t> </a:t>
            </a:r>
            <a:r>
              <a:rPr lang="en-US" dirty="0" err="1"/>
              <a:t>terimleri</a:t>
            </a:r>
            <a:r>
              <a:rPr lang="en-US" dirty="0"/>
              <a:t> </a:t>
            </a:r>
            <a:r>
              <a:rPr lang="en-US" dirty="0" err="1"/>
              <a:t>bulma</a:t>
            </a:r>
            <a:r>
              <a:rPr lang="tr-TR" dirty="0"/>
              <a:t>da</a:t>
            </a:r>
            <a:r>
              <a:rPr lang="en-US" dirty="0"/>
              <a:t> </a:t>
            </a:r>
            <a:r>
              <a:rPr lang="en-US" dirty="0" err="1"/>
              <a:t>Karnaugh</a:t>
            </a:r>
            <a:r>
              <a:rPr lang="en-US" dirty="0"/>
              <a:t> </a:t>
            </a:r>
            <a:r>
              <a:rPr lang="en-US" dirty="0" err="1"/>
              <a:t>haritası</a:t>
            </a:r>
            <a:r>
              <a:rPr lang="en-US" dirty="0"/>
              <a:t> </a:t>
            </a:r>
            <a:r>
              <a:rPr lang="en-US" dirty="0" err="1"/>
              <a:t>veya</a:t>
            </a:r>
            <a:r>
              <a:rPr lang="en-US" dirty="0"/>
              <a:t> K-</a:t>
            </a:r>
            <a:r>
              <a:rPr lang="en-US" dirty="0" err="1"/>
              <a:t>haritası</a:t>
            </a:r>
            <a:r>
              <a:rPr lang="en-US" dirty="0"/>
              <a:t> </a:t>
            </a:r>
            <a:r>
              <a:rPr lang="en-US" dirty="0" err="1"/>
              <a:t>adı</a:t>
            </a:r>
            <a:r>
              <a:rPr lang="en-US" dirty="0"/>
              <a:t> </a:t>
            </a:r>
            <a:r>
              <a:rPr lang="en-US" dirty="0" err="1"/>
              <a:t>verilen</a:t>
            </a:r>
            <a:r>
              <a:rPr lang="en-US" dirty="0"/>
              <a:t> </a:t>
            </a:r>
            <a:r>
              <a:rPr lang="en-US" dirty="0" err="1"/>
              <a:t>bir</a:t>
            </a:r>
            <a:r>
              <a:rPr lang="en-US" dirty="0"/>
              <a:t> </a:t>
            </a:r>
            <a:r>
              <a:rPr lang="en-US" dirty="0" err="1"/>
              <a:t>grafik</a:t>
            </a:r>
            <a:r>
              <a:rPr lang="en-US" dirty="0"/>
              <a:t> </a:t>
            </a:r>
            <a:r>
              <a:rPr lang="en-US" dirty="0" err="1"/>
              <a:t>yöntemi</a:t>
            </a:r>
            <a:r>
              <a:rPr lang="en-US" dirty="0"/>
              <a:t> </a:t>
            </a:r>
            <a:r>
              <a:rPr lang="en-US" dirty="0" err="1"/>
              <a:t>vardır</a:t>
            </a:r>
            <a:r>
              <a:rPr lang="en-US" dirty="0"/>
              <a:t>.</a:t>
            </a:r>
            <a:endParaRPr lang="tr-TR" dirty="0"/>
          </a:p>
          <a:p>
            <a:pPr lvl="1"/>
            <a:r>
              <a:rPr lang="en-US" dirty="0"/>
              <a:t>İlk </a:t>
            </a:r>
            <a:r>
              <a:rPr lang="en-US" dirty="0" err="1"/>
              <a:t>olarak</a:t>
            </a:r>
            <a:r>
              <a:rPr lang="en-US" dirty="0"/>
              <a:t>, Boolean </a:t>
            </a:r>
            <a:r>
              <a:rPr lang="en-US" dirty="0" err="1"/>
              <a:t>fonksiyonlarının</a:t>
            </a:r>
            <a:r>
              <a:rPr lang="en-US" dirty="0"/>
              <a:t> </a:t>
            </a:r>
            <a:r>
              <a:rPr lang="en-US" dirty="0" err="1"/>
              <a:t>iki</a:t>
            </a:r>
            <a:r>
              <a:rPr lang="en-US" dirty="0"/>
              <a:t> </a:t>
            </a:r>
            <a:r>
              <a:rPr lang="en-US" dirty="0" err="1"/>
              <a:t>değişkenli</a:t>
            </a:r>
            <a:r>
              <a:rPr lang="en-US" dirty="0"/>
              <a:t> </a:t>
            </a:r>
            <a:r>
              <a:rPr lang="en-US" dirty="0" err="1"/>
              <a:t>açılımlarını</a:t>
            </a:r>
            <a:r>
              <a:rPr lang="en-US" dirty="0"/>
              <a:t> </a:t>
            </a:r>
            <a:r>
              <a:rPr lang="en-US" dirty="0" err="1"/>
              <a:t>basitleştirmek</a:t>
            </a:r>
            <a:r>
              <a:rPr lang="en-US" dirty="0"/>
              <a:t> </a:t>
            </a:r>
            <a:r>
              <a:rPr lang="en-US" dirty="0" err="1"/>
              <a:t>için</a:t>
            </a:r>
            <a:r>
              <a:rPr lang="en-US" dirty="0"/>
              <a:t> K-</a:t>
            </a:r>
            <a:r>
              <a:rPr lang="en-US" dirty="0" err="1"/>
              <a:t>haritalarının</a:t>
            </a:r>
            <a:r>
              <a:rPr lang="en-US" dirty="0"/>
              <a:t> </a:t>
            </a:r>
            <a:r>
              <a:rPr lang="en-US" dirty="0" err="1"/>
              <a:t>nasıl</a:t>
            </a:r>
            <a:r>
              <a:rPr lang="en-US" dirty="0"/>
              <a:t> </a:t>
            </a:r>
            <a:r>
              <a:rPr lang="en-US" dirty="0" err="1"/>
              <a:t>kullanıldığını</a:t>
            </a:r>
            <a:r>
              <a:rPr lang="en-US" dirty="0"/>
              <a:t> </a:t>
            </a:r>
            <a:r>
              <a:rPr lang="en-US" dirty="0" err="1"/>
              <a:t>göstereceğiz</a:t>
            </a:r>
            <a:r>
              <a:rPr lang="en-US" dirty="0"/>
              <a:t>. </a:t>
            </a:r>
            <a:r>
              <a:rPr lang="tr-TR" dirty="0"/>
              <a:t>Ü</a:t>
            </a:r>
            <a:r>
              <a:rPr lang="en-US" dirty="0"/>
              <a:t>ç </a:t>
            </a:r>
            <a:r>
              <a:rPr lang="en-US" dirty="0" err="1"/>
              <a:t>değişkenli</a:t>
            </a:r>
            <a:r>
              <a:rPr lang="en-US" dirty="0"/>
              <a:t> </a:t>
            </a:r>
            <a:r>
              <a:rPr lang="en-US" dirty="0" err="1"/>
              <a:t>ve</a:t>
            </a:r>
            <a:r>
              <a:rPr lang="en-US" dirty="0"/>
              <a:t> </a:t>
            </a:r>
            <a:r>
              <a:rPr lang="en-US" dirty="0" err="1"/>
              <a:t>ardından</a:t>
            </a:r>
            <a:r>
              <a:rPr lang="en-US" dirty="0"/>
              <a:t> </a:t>
            </a:r>
            <a:r>
              <a:rPr lang="en-US" dirty="0" err="1"/>
              <a:t>dört</a:t>
            </a:r>
            <a:r>
              <a:rPr lang="en-US" dirty="0"/>
              <a:t> </a:t>
            </a:r>
            <a:r>
              <a:rPr lang="en-US" dirty="0" err="1"/>
              <a:t>değişkenli</a:t>
            </a:r>
            <a:r>
              <a:rPr lang="tr-TR" dirty="0"/>
              <a:t> </a:t>
            </a:r>
            <a:r>
              <a:rPr lang="en-US" dirty="0"/>
              <a:t>Boolean </a:t>
            </a:r>
            <a:r>
              <a:rPr lang="tr-TR" dirty="0"/>
              <a:t>fonksiyonlarını</a:t>
            </a:r>
            <a:r>
              <a:rPr lang="en-US" dirty="0"/>
              <a:t> </a:t>
            </a:r>
            <a:r>
              <a:rPr lang="en-US" dirty="0" err="1"/>
              <a:t>en</a:t>
            </a:r>
            <a:r>
              <a:rPr lang="en-US" dirty="0"/>
              <a:t> </a:t>
            </a:r>
            <a:r>
              <a:rPr lang="en-US" dirty="0" err="1"/>
              <a:t>aza</a:t>
            </a:r>
            <a:r>
              <a:rPr lang="en-US" dirty="0"/>
              <a:t> </a:t>
            </a:r>
            <a:r>
              <a:rPr lang="en-US" dirty="0" err="1"/>
              <a:t>indirmek</a:t>
            </a:r>
            <a:r>
              <a:rPr lang="en-US" dirty="0"/>
              <a:t> </a:t>
            </a:r>
            <a:r>
              <a:rPr lang="en-US" dirty="0" err="1"/>
              <a:t>için</a:t>
            </a:r>
            <a:r>
              <a:rPr lang="en-US" dirty="0"/>
              <a:t> K-</a:t>
            </a:r>
            <a:r>
              <a:rPr lang="en-US" dirty="0" err="1"/>
              <a:t>haritalarının</a:t>
            </a:r>
            <a:r>
              <a:rPr lang="en-US" dirty="0"/>
              <a:t> </a:t>
            </a:r>
            <a:r>
              <a:rPr lang="en-US" dirty="0" err="1"/>
              <a:t>nasıl</a:t>
            </a:r>
            <a:r>
              <a:rPr lang="en-US" dirty="0"/>
              <a:t> </a:t>
            </a:r>
            <a:r>
              <a:rPr lang="en-US" dirty="0" err="1"/>
              <a:t>kullanılabileceğini</a:t>
            </a:r>
            <a:r>
              <a:rPr lang="en-US" dirty="0"/>
              <a:t> </a:t>
            </a:r>
            <a:r>
              <a:rPr lang="en-US" dirty="0" err="1"/>
              <a:t>göstererek</a:t>
            </a:r>
            <a:r>
              <a:rPr lang="en-US" dirty="0"/>
              <a:t> </a:t>
            </a:r>
            <a:r>
              <a:rPr lang="en-US" dirty="0" err="1"/>
              <a:t>devam</a:t>
            </a:r>
            <a:r>
              <a:rPr lang="en-US" dirty="0"/>
              <a:t> </a:t>
            </a:r>
            <a:r>
              <a:rPr lang="en-US" dirty="0" err="1"/>
              <a:t>edeceğiz</a:t>
            </a:r>
            <a:r>
              <a:rPr lang="en-US" dirty="0"/>
              <a:t>.</a:t>
            </a:r>
            <a:endParaRPr lang="tr-TR" dirty="0"/>
          </a:p>
        </p:txBody>
      </p:sp>
    </p:spTree>
    <p:extLst>
      <p:ext uri="{BB962C8B-B14F-4D97-AF65-F5344CB8AC3E}">
        <p14:creationId xmlns:p14="http://schemas.microsoft.com/office/powerpoint/2010/main" val="17630465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K-H</a:t>
            </a:r>
            <a:r>
              <a:rPr lang="en-US" dirty="0" err="1"/>
              <a:t>aritası</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dirty="0"/>
                  <a:t>Örnek: Aşağıda verilen fonksiyonların K-haritalarını bulun. </a:t>
                </a:r>
              </a:p>
              <a:p>
                <a:r>
                  <a:rPr lang="tr-TR" dirty="0"/>
                  <a:t>a) </a:t>
                </a:r>
                <a14:m>
                  <m:oMath xmlns:m="http://schemas.openxmlformats.org/officeDocument/2006/math">
                    <m:r>
                      <a:rPr lang="tr-TR" b="0" i="1" smtClean="0">
                        <a:latin typeface="Cambria Math" panose="02040503050406030204" pitchFamily="18" charset="0"/>
                      </a:rPr>
                      <m:t>𝑥𝑦</m:t>
                    </m:r>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𝑥</m:t>
                        </m:r>
                      </m:e>
                    </m:acc>
                    <m:r>
                      <a:rPr lang="tr-TR" b="0" i="1" smtClean="0">
                        <a:latin typeface="Cambria Math" panose="02040503050406030204" pitchFamily="18" charset="0"/>
                      </a:rPr>
                      <m:t>𝑦</m:t>
                    </m:r>
                  </m:oMath>
                </a14:m>
                <a:r>
                  <a:rPr lang="tr-TR" dirty="0"/>
                  <a:t> b) </a:t>
                </a:r>
                <a14:m>
                  <m:oMath xmlns:m="http://schemas.openxmlformats.org/officeDocument/2006/math">
                    <m:r>
                      <a:rPr lang="tr-TR" i="1">
                        <a:latin typeface="Cambria Math" panose="02040503050406030204" pitchFamily="18" charset="0"/>
                      </a:rPr>
                      <m:t>𝑥</m:t>
                    </m:r>
                    <m:acc>
                      <m:accPr>
                        <m:chr m:val="̅"/>
                        <m:ctrlPr>
                          <a:rPr lang="tr-TR" i="1" smtClean="0">
                            <a:latin typeface="Cambria Math" panose="02040503050406030204" pitchFamily="18" charset="0"/>
                          </a:rPr>
                        </m:ctrlPr>
                      </m:accPr>
                      <m:e>
                        <m:r>
                          <a:rPr lang="tr-TR" i="1">
                            <a:latin typeface="Cambria Math" panose="02040503050406030204" pitchFamily="18" charset="0"/>
                          </a:rPr>
                          <m:t>𝑦</m:t>
                        </m:r>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m:t>
                    </m:r>
                  </m:oMath>
                </a14:m>
                <a:r>
                  <a:rPr lang="tr-TR" dirty="0"/>
                  <a:t>  c) </a:t>
                </a:r>
                <a14:m>
                  <m:oMath xmlns:m="http://schemas.openxmlformats.org/officeDocument/2006/math">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m:t>
                    </m:r>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𝑥</m:t>
                        </m:r>
                      </m:e>
                    </m:acc>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𝑦</m:t>
                        </m:r>
                      </m:e>
                    </m:acc>
                  </m:oMath>
                </a14:m>
                <a:r>
                  <a:rPr lang="tr-TR" dirty="0"/>
                  <a:t> </a:t>
                </a:r>
              </a:p>
              <a:p>
                <a:r>
                  <a:rPr lang="tr-TR" dirty="0"/>
                  <a:t>Çözüm: Bir hücre tarafından temsil edilen </a:t>
                </a:r>
                <a:r>
                  <a:rPr lang="tr-TR" dirty="0" err="1"/>
                  <a:t>minterm</a:t>
                </a:r>
                <a:r>
                  <a:rPr lang="tr-TR" dirty="0"/>
                  <a:t>, çarpımların toplamı açılımında mevcut olduğunda, o hücreye 1 ekleriz.</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tr-TR">
                    <a:noFill/>
                  </a:rPr>
                  <a:t> </a:t>
                </a:r>
              </a:p>
            </p:txBody>
          </p:sp>
        </mc:Fallback>
      </mc:AlternateContent>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525" y="4001294"/>
            <a:ext cx="5543550" cy="1895475"/>
          </a:xfrm>
          <a:prstGeom prst="rect">
            <a:avLst/>
          </a:prstGeom>
        </p:spPr>
      </p:pic>
    </p:spTree>
    <p:extLst>
      <p:ext uri="{BB962C8B-B14F-4D97-AF65-F5344CB8AC3E}">
        <p14:creationId xmlns:p14="http://schemas.microsoft.com/office/powerpoint/2010/main" val="28671789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K-Haritası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dirty="0"/>
                  <a:t>Örnek: </a:t>
                </a:r>
                <a:r>
                  <a:rPr lang="en-US" dirty="0" err="1"/>
                  <a:t>Önceki</a:t>
                </a:r>
                <a:r>
                  <a:rPr lang="en-US" dirty="0"/>
                  <a:t> </a:t>
                </a:r>
                <a:r>
                  <a:rPr lang="en-US" dirty="0" err="1"/>
                  <a:t>örnekte</a:t>
                </a:r>
                <a:r>
                  <a:rPr lang="en-US" dirty="0"/>
                  <a:t> </a:t>
                </a:r>
                <a:r>
                  <a:rPr lang="en-US" dirty="0" err="1"/>
                  <a:t>verilen</a:t>
                </a:r>
                <a:r>
                  <a:rPr lang="en-US" dirty="0"/>
                  <a:t> </a:t>
                </a:r>
                <a:r>
                  <a:rPr lang="tr-TR" dirty="0"/>
                  <a:t>çarpımları toplamı açılımını sade</a:t>
                </a:r>
                <a:r>
                  <a:rPr lang="en-US" dirty="0" err="1"/>
                  <a:t>leştirin</a:t>
                </a:r>
                <a:r>
                  <a:rPr lang="tr-TR" dirty="0"/>
                  <a:t>.</a:t>
                </a:r>
              </a:p>
              <a:p>
                <a:r>
                  <a:rPr lang="tr-TR" dirty="0"/>
                  <a:t>Çözüm: Bu açılımlar için K-haritası kullanılarak </a:t>
                </a:r>
                <a:r>
                  <a:rPr lang="tr-TR" dirty="0" err="1"/>
                  <a:t>minterm’lerin</a:t>
                </a:r>
                <a:r>
                  <a:rPr lang="tr-TR" dirty="0"/>
                  <a:t> gruplanması aşağıdaki şekilde gösterilmiştir. Elde edilen sadeleşmiş açılımlar şöyledir: a) </a:t>
                </a:r>
                <a14:m>
                  <m:oMath xmlns:m="http://schemas.openxmlformats.org/officeDocument/2006/math">
                    <m:r>
                      <a:rPr lang="tr-TR" i="1">
                        <a:latin typeface="Cambria Math" panose="02040503050406030204" pitchFamily="18" charset="0"/>
                      </a:rPr>
                      <m:t>𝑦</m:t>
                    </m:r>
                  </m:oMath>
                </a14:m>
                <a:r>
                  <a:rPr lang="tr-TR" dirty="0"/>
                  <a:t> b) </a:t>
                </a:r>
                <a14:m>
                  <m:oMath xmlns:m="http://schemas.openxmlformats.org/officeDocument/2006/math">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m:t>
                    </m:r>
                  </m:oMath>
                </a14:m>
                <a:r>
                  <a:rPr lang="tr-TR" dirty="0"/>
                  <a:t>  c) </a:t>
                </a:r>
                <a14:m>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𝑦</m:t>
                        </m:r>
                      </m:e>
                    </m:acc>
                  </m:oMath>
                </a14:m>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tr-TR">
                    <a:noFill/>
                  </a:rPr>
                  <a:t> </a:t>
                </a:r>
              </a:p>
            </p:txBody>
          </p:sp>
        </mc:Fallback>
      </mc:AlternateContent>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487" y="4119562"/>
            <a:ext cx="5191125" cy="1933575"/>
          </a:xfrm>
          <a:prstGeom prst="rect">
            <a:avLst/>
          </a:prstGeom>
        </p:spPr>
      </p:pic>
    </p:spTree>
    <p:extLst>
      <p:ext uri="{BB962C8B-B14F-4D97-AF65-F5344CB8AC3E}">
        <p14:creationId xmlns:p14="http://schemas.microsoft.com/office/powerpoint/2010/main" val="24982392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K-Haritası</a:t>
            </a:r>
          </a:p>
        </p:txBody>
      </p:sp>
      <p:sp>
        <p:nvSpPr>
          <p:cNvPr id="3" name="İçerik Yer Tutucusu 2"/>
          <p:cNvSpPr>
            <a:spLocks noGrp="1"/>
          </p:cNvSpPr>
          <p:nvPr>
            <p:ph idx="1"/>
          </p:nvPr>
        </p:nvSpPr>
        <p:spPr>
          <a:xfrm>
            <a:off x="838200" y="1825625"/>
            <a:ext cx="10515600" cy="2574925"/>
          </a:xfrm>
        </p:spPr>
        <p:txBody>
          <a:bodyPr>
            <a:normAutofit fontScale="92500" lnSpcReduction="10000"/>
          </a:bodyPr>
          <a:lstStyle/>
          <a:p>
            <a:r>
              <a:rPr lang="en-US" dirty="0" err="1"/>
              <a:t>Üç</a:t>
            </a:r>
            <a:r>
              <a:rPr lang="en-US" dirty="0"/>
              <a:t> </a:t>
            </a:r>
            <a:r>
              <a:rPr lang="en-US" dirty="0" err="1"/>
              <a:t>değişkenli</a:t>
            </a:r>
            <a:r>
              <a:rPr lang="en-US" dirty="0"/>
              <a:t> </a:t>
            </a:r>
            <a:r>
              <a:rPr lang="en-US" dirty="0" err="1"/>
              <a:t>bir</a:t>
            </a:r>
            <a:r>
              <a:rPr lang="en-US" dirty="0"/>
              <a:t> K-</a:t>
            </a:r>
            <a:r>
              <a:rPr lang="en-US" dirty="0" err="1"/>
              <a:t>haritası</a:t>
            </a:r>
            <a:r>
              <a:rPr lang="en-US" dirty="0"/>
              <a:t>, </a:t>
            </a:r>
            <a:r>
              <a:rPr lang="en-US" dirty="0" err="1"/>
              <a:t>sekiz</a:t>
            </a:r>
            <a:r>
              <a:rPr lang="en-US" dirty="0"/>
              <a:t> </a:t>
            </a:r>
            <a:r>
              <a:rPr lang="en-US" dirty="0" err="1"/>
              <a:t>hücreye</a:t>
            </a:r>
            <a:r>
              <a:rPr lang="en-US" dirty="0"/>
              <a:t> </a:t>
            </a:r>
            <a:r>
              <a:rPr lang="en-US" dirty="0" err="1"/>
              <a:t>bölünmüş</a:t>
            </a:r>
            <a:r>
              <a:rPr lang="en-US" dirty="0"/>
              <a:t> </a:t>
            </a:r>
            <a:r>
              <a:rPr lang="en-US" dirty="0" err="1"/>
              <a:t>bir</a:t>
            </a:r>
            <a:r>
              <a:rPr lang="en-US" dirty="0"/>
              <a:t> </a:t>
            </a:r>
            <a:r>
              <a:rPr lang="en-US" dirty="0" err="1"/>
              <a:t>dikdörtgendir</a:t>
            </a:r>
            <a:r>
              <a:rPr lang="en-US" dirty="0"/>
              <a:t>. </a:t>
            </a:r>
            <a:r>
              <a:rPr lang="en-US" dirty="0" err="1"/>
              <a:t>Hücreler</a:t>
            </a:r>
            <a:r>
              <a:rPr lang="en-US" dirty="0"/>
              <a:t>, </a:t>
            </a:r>
            <a:r>
              <a:rPr lang="en-US" dirty="0" err="1"/>
              <a:t>üç</a:t>
            </a:r>
            <a:r>
              <a:rPr lang="en-US" dirty="0"/>
              <a:t> </a:t>
            </a:r>
            <a:r>
              <a:rPr lang="en-US" dirty="0" err="1"/>
              <a:t>değişkende</a:t>
            </a:r>
            <a:r>
              <a:rPr lang="en-US" dirty="0"/>
              <a:t> </a:t>
            </a:r>
            <a:r>
              <a:rPr lang="en-US" dirty="0" err="1"/>
              <a:t>sekiz</a:t>
            </a:r>
            <a:r>
              <a:rPr lang="en-US" dirty="0"/>
              <a:t> </a:t>
            </a:r>
            <a:r>
              <a:rPr lang="en-US" dirty="0" err="1"/>
              <a:t>olası</a:t>
            </a:r>
            <a:r>
              <a:rPr lang="en-US" dirty="0"/>
              <a:t> </a:t>
            </a:r>
            <a:r>
              <a:rPr lang="en-US" dirty="0" err="1"/>
              <a:t>mintermi</a:t>
            </a:r>
            <a:r>
              <a:rPr lang="en-US" dirty="0"/>
              <a:t> </a:t>
            </a:r>
            <a:r>
              <a:rPr lang="en-US" dirty="0" err="1"/>
              <a:t>temsil</a:t>
            </a:r>
            <a:r>
              <a:rPr lang="en-US" dirty="0"/>
              <a:t> </a:t>
            </a:r>
            <a:r>
              <a:rPr lang="en-US" dirty="0" err="1"/>
              <a:t>eder</a:t>
            </a:r>
            <a:r>
              <a:rPr lang="en-US" dirty="0"/>
              <a:t>. </a:t>
            </a:r>
            <a:r>
              <a:rPr lang="en-US" dirty="0" err="1"/>
              <a:t>Temsil</a:t>
            </a:r>
            <a:r>
              <a:rPr lang="en-US" dirty="0"/>
              <a:t> </a:t>
            </a:r>
            <a:r>
              <a:rPr lang="en-US" dirty="0" err="1"/>
              <a:t>ettikleri</a:t>
            </a:r>
            <a:r>
              <a:rPr lang="en-US" dirty="0"/>
              <a:t> </a:t>
            </a:r>
            <a:r>
              <a:rPr lang="en-US" dirty="0" err="1"/>
              <a:t>mintermler</a:t>
            </a:r>
            <a:r>
              <a:rPr lang="en-US" dirty="0"/>
              <a:t> tam </a:t>
            </a:r>
            <a:r>
              <a:rPr lang="en-US" dirty="0" err="1"/>
              <a:t>olarak</a:t>
            </a:r>
            <a:r>
              <a:rPr lang="en-US" dirty="0"/>
              <a:t> </a:t>
            </a:r>
            <a:r>
              <a:rPr lang="en-US" dirty="0" err="1"/>
              <a:t>bir</a:t>
            </a:r>
            <a:r>
              <a:rPr lang="en-US" dirty="0"/>
              <a:t> </a:t>
            </a:r>
            <a:r>
              <a:rPr lang="en-US" dirty="0" err="1"/>
              <a:t>harfte</a:t>
            </a:r>
            <a:r>
              <a:rPr lang="en-US" dirty="0"/>
              <a:t> </a:t>
            </a:r>
            <a:r>
              <a:rPr lang="en-US" dirty="0" err="1"/>
              <a:t>farklılık</a:t>
            </a:r>
            <a:r>
              <a:rPr lang="en-US" dirty="0"/>
              <a:t> </a:t>
            </a:r>
            <a:r>
              <a:rPr lang="en-US" dirty="0" err="1"/>
              <a:t>gösteriyorsa</a:t>
            </a:r>
            <a:r>
              <a:rPr lang="en-US" dirty="0"/>
              <a:t>, </a:t>
            </a:r>
            <a:r>
              <a:rPr lang="en-US" dirty="0" err="1"/>
              <a:t>iki</a:t>
            </a:r>
            <a:r>
              <a:rPr lang="en-US" dirty="0"/>
              <a:t> </a:t>
            </a:r>
            <a:r>
              <a:rPr lang="en-US" dirty="0" err="1"/>
              <a:t>hücrenin</a:t>
            </a:r>
            <a:r>
              <a:rPr lang="en-US" dirty="0"/>
              <a:t> </a:t>
            </a:r>
            <a:r>
              <a:rPr lang="en-US" dirty="0" err="1"/>
              <a:t>bitişik</a:t>
            </a:r>
            <a:r>
              <a:rPr lang="en-US" dirty="0"/>
              <a:t> </a:t>
            </a:r>
            <a:r>
              <a:rPr lang="en-US" dirty="0" err="1"/>
              <a:t>olduğu</a:t>
            </a:r>
            <a:r>
              <a:rPr lang="en-US" dirty="0"/>
              <a:t> </a:t>
            </a:r>
            <a:r>
              <a:rPr lang="en-US" dirty="0" err="1"/>
              <a:t>söylenir</a:t>
            </a:r>
            <a:r>
              <a:rPr lang="en-US" dirty="0"/>
              <a:t>. </a:t>
            </a:r>
            <a:r>
              <a:rPr lang="en-US" dirty="0" err="1"/>
              <a:t>Üç</a:t>
            </a:r>
            <a:r>
              <a:rPr lang="en-US" dirty="0"/>
              <a:t> </a:t>
            </a:r>
            <a:r>
              <a:rPr lang="en-US" dirty="0" err="1"/>
              <a:t>değişkenli</a:t>
            </a:r>
            <a:r>
              <a:rPr lang="en-US" dirty="0"/>
              <a:t> </a:t>
            </a:r>
            <a:r>
              <a:rPr lang="en-US" dirty="0" err="1"/>
              <a:t>bir</a:t>
            </a:r>
            <a:r>
              <a:rPr lang="en-US" dirty="0"/>
              <a:t> K-</a:t>
            </a:r>
            <a:r>
              <a:rPr lang="en-US" dirty="0" err="1"/>
              <a:t>haritası</a:t>
            </a:r>
            <a:r>
              <a:rPr lang="en-US" dirty="0"/>
              <a:t> </a:t>
            </a:r>
            <a:r>
              <a:rPr lang="en-US" dirty="0" err="1"/>
              <a:t>oluşturmanın</a:t>
            </a:r>
            <a:r>
              <a:rPr lang="en-US" dirty="0"/>
              <a:t> </a:t>
            </a:r>
            <a:r>
              <a:rPr lang="en-US" dirty="0" err="1"/>
              <a:t>yollarından</a:t>
            </a:r>
            <a:r>
              <a:rPr lang="en-US" dirty="0"/>
              <a:t> </a:t>
            </a:r>
            <a:r>
              <a:rPr lang="en-US" dirty="0" err="1"/>
              <a:t>biri</a:t>
            </a:r>
            <a:r>
              <a:rPr lang="en-US" dirty="0"/>
              <a:t> ilk </a:t>
            </a:r>
            <a:r>
              <a:rPr lang="en-US" dirty="0" err="1"/>
              <a:t>şekilde</a:t>
            </a:r>
            <a:r>
              <a:rPr lang="en-US" dirty="0"/>
              <a:t> </a:t>
            </a:r>
            <a:r>
              <a:rPr lang="en-US" dirty="0" err="1"/>
              <a:t>gösterilmiştir</a:t>
            </a:r>
            <a:r>
              <a:rPr lang="en-US" dirty="0"/>
              <a:t>. Bu K-</a:t>
            </a:r>
            <a:r>
              <a:rPr lang="en-US" dirty="0" err="1"/>
              <a:t>haritası</a:t>
            </a:r>
            <a:r>
              <a:rPr lang="en-US" dirty="0"/>
              <a:t>, </a:t>
            </a:r>
            <a:r>
              <a:rPr lang="en-US" dirty="0" err="1"/>
              <a:t>ikinci</a:t>
            </a:r>
            <a:r>
              <a:rPr lang="en-US" dirty="0"/>
              <a:t> </a:t>
            </a:r>
            <a:r>
              <a:rPr lang="en-US" dirty="0" err="1"/>
              <a:t>şekilde</a:t>
            </a:r>
            <a:r>
              <a:rPr lang="en-US" dirty="0"/>
              <a:t> </a:t>
            </a:r>
            <a:r>
              <a:rPr lang="en-US" dirty="0" err="1"/>
              <a:t>gösterildiği</a:t>
            </a:r>
            <a:r>
              <a:rPr lang="en-US" dirty="0"/>
              <a:t> </a:t>
            </a:r>
            <a:r>
              <a:rPr lang="en-US" dirty="0" err="1"/>
              <a:t>gibi</a:t>
            </a:r>
            <a:r>
              <a:rPr lang="en-US" dirty="0"/>
              <a:t> </a:t>
            </a:r>
            <a:r>
              <a:rPr lang="en-US" dirty="0" err="1"/>
              <a:t>bir</a:t>
            </a:r>
            <a:r>
              <a:rPr lang="en-US" dirty="0"/>
              <a:t> </a:t>
            </a:r>
            <a:r>
              <a:rPr lang="en-US" dirty="0" err="1"/>
              <a:t>silindir</a:t>
            </a:r>
            <a:r>
              <a:rPr lang="en-US" dirty="0"/>
              <a:t> </a:t>
            </a:r>
            <a:r>
              <a:rPr lang="en-US" dirty="0" err="1"/>
              <a:t>üzerinde</a:t>
            </a:r>
            <a:r>
              <a:rPr lang="en-US" dirty="0"/>
              <a:t> </a:t>
            </a:r>
            <a:r>
              <a:rPr lang="en-US" dirty="0" err="1"/>
              <a:t>uzanıyormuş</a:t>
            </a:r>
            <a:r>
              <a:rPr lang="en-US" dirty="0"/>
              <a:t> </a:t>
            </a:r>
            <a:r>
              <a:rPr lang="en-US" dirty="0" err="1"/>
              <a:t>gibi</a:t>
            </a:r>
            <a:r>
              <a:rPr lang="en-US" dirty="0"/>
              <a:t> </a:t>
            </a:r>
            <a:r>
              <a:rPr lang="en-US" dirty="0" err="1"/>
              <a:t>düşünülebilir</a:t>
            </a:r>
            <a:r>
              <a:rPr lang="en-US" dirty="0"/>
              <a:t>. </a:t>
            </a:r>
            <a:r>
              <a:rPr lang="en-US" dirty="0" err="1"/>
              <a:t>Silindir</a:t>
            </a:r>
            <a:r>
              <a:rPr lang="en-US" dirty="0"/>
              <a:t> </a:t>
            </a:r>
            <a:r>
              <a:rPr lang="en-US" dirty="0" err="1"/>
              <a:t>üzerinde</a:t>
            </a:r>
            <a:r>
              <a:rPr lang="en-US" dirty="0"/>
              <a:t>, </a:t>
            </a:r>
            <a:r>
              <a:rPr lang="en-US" dirty="0" err="1"/>
              <a:t>iki</a:t>
            </a:r>
            <a:r>
              <a:rPr lang="en-US" dirty="0"/>
              <a:t> </a:t>
            </a:r>
            <a:r>
              <a:rPr lang="en-US" dirty="0" err="1"/>
              <a:t>hücrenin</a:t>
            </a:r>
            <a:r>
              <a:rPr lang="en-US" dirty="0"/>
              <a:t>, </a:t>
            </a:r>
            <a:r>
              <a:rPr lang="en-US" dirty="0" err="1"/>
              <a:t>ancak</a:t>
            </a:r>
            <a:r>
              <a:rPr lang="en-US" dirty="0"/>
              <a:t> </a:t>
            </a:r>
            <a:r>
              <a:rPr lang="en-US" dirty="0" err="1"/>
              <a:t>ve</a:t>
            </a:r>
            <a:r>
              <a:rPr lang="en-US" dirty="0"/>
              <a:t> </a:t>
            </a:r>
            <a:r>
              <a:rPr lang="en-US" dirty="0" err="1"/>
              <a:t>ancak</a:t>
            </a:r>
            <a:r>
              <a:rPr lang="en-US" dirty="0"/>
              <a:t> </a:t>
            </a:r>
            <a:r>
              <a:rPr lang="en-US" dirty="0" err="1"/>
              <a:t>bitişik</a:t>
            </a:r>
            <a:r>
              <a:rPr lang="en-US" dirty="0"/>
              <a:t> </a:t>
            </a:r>
            <a:r>
              <a:rPr lang="en-US" dirty="0" err="1"/>
              <a:t>olmaları</a:t>
            </a:r>
            <a:r>
              <a:rPr lang="en-US" dirty="0"/>
              <a:t> </a:t>
            </a:r>
            <a:r>
              <a:rPr lang="en-US" dirty="0" err="1"/>
              <a:t>durumunda</a:t>
            </a:r>
            <a:r>
              <a:rPr lang="en-US" dirty="0"/>
              <a:t> </a:t>
            </a:r>
            <a:r>
              <a:rPr lang="en-US" dirty="0" err="1"/>
              <a:t>ortak</a:t>
            </a:r>
            <a:r>
              <a:rPr lang="en-US" dirty="0"/>
              <a:t> </a:t>
            </a:r>
            <a:r>
              <a:rPr lang="en-US" dirty="0" err="1"/>
              <a:t>bir</a:t>
            </a:r>
            <a:r>
              <a:rPr lang="en-US" dirty="0"/>
              <a:t> </a:t>
            </a:r>
            <a:r>
              <a:rPr lang="en-US" dirty="0" err="1"/>
              <a:t>sınırı</a:t>
            </a:r>
            <a:r>
              <a:rPr lang="en-US" dirty="0"/>
              <a:t> </a:t>
            </a:r>
            <a:r>
              <a:rPr lang="en-US" dirty="0" err="1"/>
              <a:t>vardır</a:t>
            </a:r>
            <a:r>
              <a:rPr lang="en-US" dirty="0"/>
              <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212" y="4333875"/>
            <a:ext cx="6734175" cy="2371725"/>
          </a:xfrm>
          <a:prstGeom prst="rect">
            <a:avLst/>
          </a:prstGeom>
        </p:spPr>
      </p:pic>
    </p:spTree>
    <p:extLst>
      <p:ext uri="{BB962C8B-B14F-4D97-AF65-F5344CB8AC3E}">
        <p14:creationId xmlns:p14="http://schemas.microsoft.com/office/powerpoint/2010/main" val="12663940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K-Haritası</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0580" y="1825625"/>
            <a:ext cx="7630839" cy="4351338"/>
          </a:xfrm>
        </p:spPr>
      </p:pic>
    </p:spTree>
    <p:extLst>
      <p:ext uri="{BB962C8B-B14F-4D97-AF65-F5344CB8AC3E}">
        <p14:creationId xmlns:p14="http://schemas.microsoft.com/office/powerpoint/2010/main" val="16917474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K-Haritası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dirty="0"/>
                  <a:t>Örnek: Aşağıda çarpımlar toplamı şeklinde verilen ifadeleri K-Haritasını kullanarak sadeleştirin.</a:t>
                </a:r>
              </a:p>
              <a:p>
                <a:pPr marL="514350" indent="-514350">
                  <a:buFont typeface="+mj-lt"/>
                  <a:buAutoNum type="alphaLcPeriod"/>
                </a:pPr>
                <a:r>
                  <a:rPr lang="tr-TR" dirty="0"/>
                  <a:t> </a:t>
                </a:r>
                <a14:m>
                  <m:oMath xmlns:m="http://schemas.openxmlformats.org/officeDocument/2006/math">
                    <m:r>
                      <a:rPr lang="tr-TR" b="0" i="1" smtClean="0">
                        <a:latin typeface="Cambria Math" panose="02040503050406030204" pitchFamily="18" charset="0"/>
                      </a:rPr>
                      <m:t>𝑥𝑦</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𝑧</m:t>
                        </m:r>
                      </m:e>
                    </m:acc>
                    <m:r>
                      <a:rPr lang="tr-TR" b="0" i="1" smtClean="0">
                        <a:latin typeface="Cambria Math" panose="02040503050406030204" pitchFamily="18" charset="0"/>
                      </a:rPr>
                      <m:t>+</m:t>
                    </m:r>
                    <m:r>
                      <a:rPr lang="tr-TR" b="0" i="1" smtClean="0">
                        <a:latin typeface="Cambria Math" panose="02040503050406030204" pitchFamily="18" charset="0"/>
                      </a:rPr>
                      <m:t>𝑥</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𝑦</m:t>
                        </m:r>
                      </m:e>
                    </m:acc>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𝑧</m:t>
                        </m:r>
                      </m:e>
                    </m:acc>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𝑥</m:t>
                        </m:r>
                      </m:e>
                    </m:acc>
                    <m:r>
                      <a:rPr lang="tr-TR" b="0" i="1" smtClean="0">
                        <a:latin typeface="Cambria Math" panose="02040503050406030204" pitchFamily="18" charset="0"/>
                      </a:rPr>
                      <m:t>𝑦𝑧</m:t>
                    </m:r>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oMath>
                </a14:m>
                <a:endParaRPr lang="tr-TR" dirty="0"/>
              </a:p>
              <a:p>
                <a:pPr marL="514350" indent="-514350">
                  <a:buFont typeface="+mj-lt"/>
                  <a:buAutoNum type="alphaLcPeriod"/>
                </a:pPr>
                <a14:m>
                  <m:oMath xmlns:m="http://schemas.openxmlformats.org/officeDocument/2006/math">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b="0" i="1" smtClean="0">
                        <a:latin typeface="Cambria Math" panose="02040503050406030204" pitchFamily="18" charset="0"/>
                      </a:rPr>
                      <m:t>𝑧</m:t>
                    </m:r>
                    <m:r>
                      <a:rPr lang="tr-TR" i="1">
                        <a:latin typeface="Cambria Math" panose="02040503050406030204" pitchFamily="18" charset="0"/>
                      </a:rPr>
                      <m:t>+</m:t>
                    </m:r>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𝑦𝑧</m:t>
                    </m:r>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b="0" i="1" smtClean="0">
                        <a:latin typeface="Cambria Math" panose="02040503050406030204" pitchFamily="18" charset="0"/>
                      </a:rPr>
                      <m:t>𝑧</m:t>
                    </m:r>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oMath>
                </a14:m>
                <a:endParaRPr lang="tr-TR" dirty="0"/>
              </a:p>
              <a:p>
                <a:pPr marL="514350" indent="-514350">
                  <a:buFont typeface="+mj-lt"/>
                  <a:buAutoNum type="alphaLcPeriod"/>
                </a:pPr>
                <a14:m>
                  <m:oMath xmlns:m="http://schemas.openxmlformats.org/officeDocument/2006/math">
                    <m:r>
                      <a:rPr lang="tr-TR" b="0" i="1" smtClean="0">
                        <a:latin typeface="Cambria Math" panose="02040503050406030204" pitchFamily="18" charset="0"/>
                      </a:rPr>
                      <m:t>𝑥𝑦𝑧</m:t>
                    </m:r>
                    <m:r>
                      <a:rPr lang="tr-TR" b="0" i="1" smtClean="0">
                        <a:latin typeface="Cambria Math" panose="02040503050406030204" pitchFamily="18" charset="0"/>
                      </a:rPr>
                      <m:t>+</m:t>
                    </m:r>
                    <m:r>
                      <a:rPr lang="tr-TR" i="1">
                        <a:latin typeface="Cambria Math" panose="02040503050406030204" pitchFamily="18" charset="0"/>
                      </a:rPr>
                      <m:t>𝑥</m:t>
                    </m:r>
                    <m:r>
                      <a:rPr lang="tr-TR" b="0" i="1" smtClean="0">
                        <a:latin typeface="Cambria Math" panose="02040503050406030204" pitchFamily="18" charset="0"/>
                      </a:rPr>
                      <m:t>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r>
                      <a:rPr lang="tr-TR" b="0" i="1" smtClean="0">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i="1">
                        <a:latin typeface="Cambria Math" panose="02040503050406030204" pitchFamily="18" charset="0"/>
                      </a:rPr>
                      <m:t>𝑧</m:t>
                    </m:r>
                    <m:r>
                      <a:rPr lang="tr-TR" i="1">
                        <a:latin typeface="Cambria Math" panose="02040503050406030204" pitchFamily="18" charset="0"/>
                      </a:rPr>
                      <m:t>+</m:t>
                    </m:r>
                    <m:r>
                      <a:rPr lang="tr-TR" b="0" i="1" smtClean="0">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𝑦𝑧</m:t>
                    </m:r>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i="1">
                        <a:latin typeface="Cambria Math" panose="02040503050406030204" pitchFamily="18" charset="0"/>
                      </a:rPr>
                      <m:t>𝑧</m:t>
                    </m:r>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oMath>
                </a14:m>
                <a:endParaRPr lang="tr-TR" dirty="0"/>
              </a:p>
              <a:p>
                <a:pPr marL="514350" indent="-514350">
                  <a:buFont typeface="+mj-lt"/>
                  <a:buAutoNum type="alphaLcPeriod"/>
                </a:pPr>
                <a14:m>
                  <m:oMath xmlns:m="http://schemas.openxmlformats.org/officeDocument/2006/math">
                    <m:r>
                      <a:rPr lang="tr-TR" i="1">
                        <a:latin typeface="Cambria Math" panose="02040503050406030204" pitchFamily="18" charset="0"/>
                      </a:rPr>
                      <m:t>𝑥𝑦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i="1">
                        <a:latin typeface="Cambria Math" panose="02040503050406030204" pitchFamily="18" charset="0"/>
                      </a:rPr>
                      <m:t>𝑧</m:t>
                    </m:r>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oMath>
                </a14:m>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tr-TR">
                    <a:noFill/>
                  </a:rPr>
                  <a:t> </a:t>
                </a:r>
              </a:p>
            </p:txBody>
          </p:sp>
        </mc:Fallback>
      </mc:AlternateContent>
    </p:spTree>
    <p:extLst>
      <p:ext uri="{BB962C8B-B14F-4D97-AF65-F5344CB8AC3E}">
        <p14:creationId xmlns:p14="http://schemas.microsoft.com/office/powerpoint/2010/main" val="18611525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K-Haritası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838200" y="1825625"/>
                <a:ext cx="4933950" cy="4460875"/>
              </a:xfrm>
            </p:spPr>
            <p:txBody>
              <a:bodyPr>
                <a:normAutofit fontScale="92500" lnSpcReduction="10000"/>
              </a:bodyPr>
              <a:lstStyle/>
              <a:p>
                <a:pPr marL="514350" indent="-514350">
                  <a:buFont typeface="+mj-lt"/>
                  <a:buAutoNum type="alphaLcPeriod"/>
                </a:pPr>
                <a14:m>
                  <m:oMath xmlns:m="http://schemas.openxmlformats.org/officeDocument/2006/math">
                    <m:r>
                      <a:rPr lang="tr-TR" b="0" i="1" smtClean="0">
                        <a:latin typeface="Cambria Math" panose="02040503050406030204" pitchFamily="18" charset="0"/>
                      </a:rPr>
                      <m:t>𝑥𝑦</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𝑧</m:t>
                        </m:r>
                      </m:e>
                    </m:acc>
                    <m:r>
                      <a:rPr lang="tr-TR" b="0" i="1" smtClean="0">
                        <a:latin typeface="Cambria Math" panose="02040503050406030204" pitchFamily="18" charset="0"/>
                      </a:rPr>
                      <m:t>+</m:t>
                    </m:r>
                    <m:r>
                      <a:rPr lang="tr-TR" b="0" i="1" smtClean="0">
                        <a:latin typeface="Cambria Math" panose="02040503050406030204" pitchFamily="18" charset="0"/>
                      </a:rPr>
                      <m:t>𝑥</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𝑦</m:t>
                        </m:r>
                      </m:e>
                    </m:acc>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𝑧</m:t>
                        </m:r>
                      </m:e>
                    </m:acc>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𝑥</m:t>
                        </m:r>
                      </m:e>
                    </m:acc>
                    <m:r>
                      <a:rPr lang="tr-TR" b="0" i="1" smtClean="0">
                        <a:latin typeface="Cambria Math" panose="02040503050406030204" pitchFamily="18" charset="0"/>
                      </a:rPr>
                      <m:t>𝑦𝑧</m:t>
                    </m:r>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𝑦𝑧</m:t>
                    </m:r>
                    <m:r>
                      <a:rPr lang="tr-TR" b="0" i="0" smtClean="0">
                        <a:latin typeface="Cambria Math" panose="02040503050406030204" pitchFamily="18" charset="0"/>
                      </a:rPr>
                      <m:t>+</m:t>
                    </m:r>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0"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oMath>
                </a14:m>
                <a:endParaRPr lang="tr-TR" dirty="0"/>
              </a:p>
              <a:p>
                <a:pPr marL="514350" indent="-514350">
                  <a:buFont typeface="+mj-lt"/>
                  <a:buAutoNum type="alphaLcPeriod"/>
                </a:pPr>
                <a:endParaRPr lang="tr-TR" i="1" dirty="0">
                  <a:latin typeface="Cambria Math" panose="02040503050406030204" pitchFamily="18" charset="0"/>
                </a:endParaRPr>
              </a:p>
              <a:p>
                <a:pPr marL="514350" indent="-514350">
                  <a:buFont typeface="+mj-lt"/>
                  <a:buAutoNum type="alphaLcPeriod"/>
                </a:pPr>
                <a14:m>
                  <m:oMath xmlns:m="http://schemas.openxmlformats.org/officeDocument/2006/math">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b="0" i="1" smtClean="0">
                        <a:latin typeface="Cambria Math" panose="02040503050406030204" pitchFamily="18" charset="0"/>
                      </a:rPr>
                      <m:t>𝑧</m:t>
                    </m:r>
                    <m:r>
                      <a:rPr lang="tr-TR" i="1">
                        <a:latin typeface="Cambria Math" panose="02040503050406030204" pitchFamily="18" charset="0"/>
                      </a:rPr>
                      <m:t>+</m:t>
                    </m:r>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𝑦𝑧</m:t>
                    </m:r>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b="0" i="1" smtClean="0">
                        <a:latin typeface="Cambria Math" panose="02040503050406030204" pitchFamily="18" charset="0"/>
                      </a:rPr>
                      <m:t>𝑧</m:t>
                    </m:r>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𝑦</m:t>
                        </m:r>
                      </m:e>
                    </m:acc>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𝑥</m:t>
                        </m:r>
                      </m:e>
                    </m:acc>
                    <m:r>
                      <a:rPr lang="tr-TR" b="0" i="1" smtClean="0">
                        <a:latin typeface="Cambria Math" panose="02040503050406030204" pitchFamily="18" charset="0"/>
                      </a:rPr>
                      <m:t>𝑧</m:t>
                    </m:r>
                  </m:oMath>
                </a14:m>
                <a:endParaRPr lang="tr-TR" b="0" dirty="0"/>
              </a:p>
              <a:p>
                <a:pPr marL="514350" indent="-514350">
                  <a:buFont typeface="+mj-lt"/>
                  <a:buAutoNum type="alphaLcPeriod"/>
                </a:pPr>
                <a:endParaRPr lang="tr-TR" dirty="0"/>
              </a:p>
              <a:p>
                <a:pPr marL="514350" indent="-514350">
                  <a:buFont typeface="+mj-lt"/>
                  <a:buAutoNum type="alphaLcPeriod"/>
                </a:pPr>
                <a14:m>
                  <m:oMath xmlns:m="http://schemas.openxmlformats.org/officeDocument/2006/math">
                    <m:r>
                      <a:rPr lang="tr-TR" b="0" i="1" smtClean="0">
                        <a:latin typeface="Cambria Math" panose="02040503050406030204" pitchFamily="18" charset="0"/>
                      </a:rPr>
                      <m:t>𝑥𝑦𝑧</m:t>
                    </m:r>
                    <m:r>
                      <a:rPr lang="tr-TR" b="0" i="1" smtClean="0">
                        <a:latin typeface="Cambria Math" panose="02040503050406030204" pitchFamily="18" charset="0"/>
                      </a:rPr>
                      <m:t>+</m:t>
                    </m:r>
                    <m:r>
                      <a:rPr lang="tr-TR" i="1">
                        <a:latin typeface="Cambria Math" panose="02040503050406030204" pitchFamily="18" charset="0"/>
                      </a:rPr>
                      <m:t>𝑥</m:t>
                    </m:r>
                    <m:r>
                      <a:rPr lang="tr-TR" b="0" i="1" smtClean="0">
                        <a:latin typeface="Cambria Math" panose="02040503050406030204" pitchFamily="18" charset="0"/>
                      </a:rPr>
                      <m:t>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r>
                      <a:rPr lang="tr-TR" b="0" i="1" smtClean="0">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i="1">
                        <a:latin typeface="Cambria Math" panose="02040503050406030204" pitchFamily="18" charset="0"/>
                      </a:rPr>
                      <m:t>𝑧</m:t>
                    </m:r>
                    <m:r>
                      <a:rPr lang="tr-TR" i="1">
                        <a:latin typeface="Cambria Math" panose="02040503050406030204" pitchFamily="18" charset="0"/>
                      </a:rPr>
                      <m:t>+</m:t>
                    </m:r>
                    <m:r>
                      <a:rPr lang="tr-TR" b="0" i="1" smtClean="0">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𝑦𝑧</m:t>
                    </m:r>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i="1">
                        <a:latin typeface="Cambria Math" panose="02040503050406030204" pitchFamily="18" charset="0"/>
                      </a:rPr>
                      <m:t>𝑧</m:t>
                    </m:r>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r>
                      <a:rPr lang="tr-TR" b="0" i="1" smtClean="0">
                        <a:latin typeface="Cambria Math" panose="02040503050406030204" pitchFamily="18" charset="0"/>
                      </a:rPr>
                      <m:t>𝑥</m:t>
                    </m:r>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𝑦</m:t>
                        </m:r>
                      </m:e>
                    </m:acc>
                    <m:r>
                      <a:rPr lang="tr-TR" b="0" i="1" smtClean="0">
                        <a:latin typeface="Cambria Math" panose="02040503050406030204" pitchFamily="18" charset="0"/>
                      </a:rPr>
                      <m:t>+</m:t>
                    </m:r>
                    <m:r>
                      <a:rPr lang="tr-TR" b="0" i="1" smtClean="0">
                        <a:latin typeface="Cambria Math" panose="02040503050406030204" pitchFamily="18" charset="0"/>
                      </a:rPr>
                      <m:t>𝑧</m:t>
                    </m:r>
                  </m:oMath>
                </a14:m>
                <a:endParaRPr lang="tr-TR" i="1" dirty="0">
                  <a:latin typeface="Cambria Math" panose="02040503050406030204" pitchFamily="18" charset="0"/>
                </a:endParaRPr>
              </a:p>
              <a:p>
                <a:pPr marL="514350" indent="-514350">
                  <a:buFont typeface="+mj-lt"/>
                  <a:buAutoNum type="alphaLcPeriod"/>
                </a:pPr>
                <a:endParaRPr lang="tr-TR" i="1" dirty="0">
                  <a:latin typeface="Cambria Math" panose="02040503050406030204" pitchFamily="18" charset="0"/>
                </a:endParaRPr>
              </a:p>
              <a:p>
                <a:pPr marL="514350" indent="-514350">
                  <a:buFont typeface="+mj-lt"/>
                  <a:buAutoNum type="alphaLcPeriod"/>
                </a:pPr>
                <a14:m>
                  <m:oMath xmlns:m="http://schemas.openxmlformats.org/officeDocument/2006/math">
                    <m:r>
                      <a:rPr lang="tr-TR" i="1">
                        <a:latin typeface="Cambria Math" panose="02040503050406030204" pitchFamily="18" charset="0"/>
                      </a:rPr>
                      <m:t>𝑥𝑦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i="1">
                        <a:latin typeface="Cambria Math" panose="02040503050406030204" pitchFamily="18" charset="0"/>
                      </a:rPr>
                      <m:t>𝑧</m:t>
                    </m:r>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oMath>
                </a14:m>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838200" y="1825625"/>
                <a:ext cx="4933950" cy="4460875"/>
              </a:xfrm>
              <a:blipFill>
                <a:blip r:embed="rId2"/>
                <a:stretch>
                  <a:fillRect l="-2101" t="-2732"/>
                </a:stretch>
              </a:blipFill>
            </p:spPr>
            <p:txBody>
              <a:bodyPr/>
              <a:lstStyle/>
              <a:p>
                <a:r>
                  <a:rPr lang="tr-TR">
                    <a:noFill/>
                  </a:rPr>
                  <a:t> </a:t>
                </a:r>
              </a:p>
            </p:txBody>
          </p:sp>
        </mc:Fallback>
      </mc:AlternateContent>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90662"/>
            <a:ext cx="5705475" cy="3990975"/>
          </a:xfrm>
          <a:prstGeom prst="rect">
            <a:avLst/>
          </a:prstGeom>
        </p:spPr>
      </p:pic>
    </p:spTree>
    <p:extLst>
      <p:ext uri="{BB962C8B-B14F-4D97-AF65-F5344CB8AC3E}">
        <p14:creationId xmlns:p14="http://schemas.microsoft.com/office/powerpoint/2010/main" val="14521926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K-Haritası</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0062" y="2043906"/>
            <a:ext cx="3571875" cy="3914775"/>
          </a:xfrm>
        </p:spPr>
      </p:pic>
    </p:spTree>
    <p:extLst>
      <p:ext uri="{BB962C8B-B14F-4D97-AF65-F5344CB8AC3E}">
        <p14:creationId xmlns:p14="http://schemas.microsoft.com/office/powerpoint/2010/main" val="4074020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a:xfrm>
            <a:off x="838200" y="1825626"/>
            <a:ext cx="10515600" cy="2724150"/>
          </a:xfrm>
        </p:spPr>
        <p:txBody>
          <a:bodyPr>
            <a:normAutofit fontScale="92500" lnSpcReduction="10000"/>
          </a:bodyPr>
          <a:lstStyle/>
          <a:p>
            <a:r>
              <a:rPr lang="en-US" dirty="0"/>
              <a:t>p </a:t>
            </a:r>
            <a:r>
              <a:rPr lang="en-US" dirty="0" err="1"/>
              <a:t>ve</a:t>
            </a:r>
            <a:r>
              <a:rPr lang="en-US" dirty="0"/>
              <a:t> q </a:t>
            </a:r>
            <a:r>
              <a:rPr lang="tr-TR" dirty="0"/>
              <a:t>iki </a:t>
            </a:r>
            <a:r>
              <a:rPr lang="en-US" dirty="0" err="1"/>
              <a:t>önerme</a:t>
            </a:r>
            <a:r>
              <a:rPr lang="en-US" dirty="0"/>
              <a:t> </a:t>
            </a:r>
            <a:r>
              <a:rPr lang="en-US" dirty="0" err="1"/>
              <a:t>olsun</a:t>
            </a:r>
            <a:r>
              <a:rPr lang="en-US" dirty="0"/>
              <a:t>. p ⊕ q </a:t>
            </a:r>
            <a:r>
              <a:rPr lang="en-US" dirty="0" err="1"/>
              <a:t>ile</a:t>
            </a:r>
            <a:r>
              <a:rPr lang="en-US" dirty="0"/>
              <a:t> </a:t>
            </a:r>
            <a:r>
              <a:rPr lang="en-US" dirty="0" err="1"/>
              <a:t>gösterilen</a:t>
            </a:r>
            <a:r>
              <a:rPr lang="en-US" dirty="0"/>
              <a:t> </a:t>
            </a:r>
            <a:r>
              <a:rPr lang="en-US" b="1" dirty="0"/>
              <a:t>p </a:t>
            </a:r>
            <a:r>
              <a:rPr lang="en-US" b="1" dirty="0" err="1"/>
              <a:t>ve</a:t>
            </a:r>
            <a:r>
              <a:rPr lang="en-US" b="1" dirty="0"/>
              <a:t> </a:t>
            </a:r>
            <a:r>
              <a:rPr lang="en-US" b="1" dirty="0" err="1"/>
              <a:t>q'nun</a:t>
            </a:r>
            <a:r>
              <a:rPr lang="en-US" b="1" dirty="0"/>
              <a:t> </a:t>
            </a:r>
            <a:r>
              <a:rPr lang="en-US" b="1" dirty="0" err="1"/>
              <a:t>dışlayıcı</a:t>
            </a:r>
            <a:r>
              <a:rPr lang="en-US" b="1" dirty="0"/>
              <a:t> </a:t>
            </a:r>
            <a:r>
              <a:rPr lang="tr-TR" b="1" dirty="0"/>
              <a:t>veya (</a:t>
            </a:r>
            <a:r>
              <a:rPr lang="en-US" b="1" dirty="0"/>
              <a:t>p</a:t>
            </a:r>
            <a:r>
              <a:rPr lang="tr-TR" b="1" dirty="0"/>
              <a:t> </a:t>
            </a:r>
            <a:r>
              <a:rPr lang="tr-TR" b="1" dirty="0" err="1"/>
              <a:t>exor</a:t>
            </a:r>
            <a:r>
              <a:rPr lang="tr-TR" b="1" dirty="0"/>
              <a:t> q) </a:t>
            </a:r>
            <a:r>
              <a:rPr lang="en-US" dirty="0" err="1"/>
              <a:t>önermesi</a:t>
            </a:r>
            <a:r>
              <a:rPr lang="en-US" dirty="0"/>
              <a:t>, tam </a:t>
            </a:r>
            <a:r>
              <a:rPr lang="en-US" dirty="0" err="1"/>
              <a:t>olarak</a:t>
            </a:r>
            <a:r>
              <a:rPr lang="en-US" dirty="0"/>
              <a:t> p </a:t>
            </a:r>
            <a:r>
              <a:rPr lang="en-US" dirty="0" err="1"/>
              <a:t>ve</a:t>
            </a:r>
            <a:r>
              <a:rPr lang="en-US" dirty="0"/>
              <a:t> </a:t>
            </a:r>
            <a:r>
              <a:rPr lang="en-US" dirty="0" err="1"/>
              <a:t>q'dan</a:t>
            </a:r>
            <a:r>
              <a:rPr lang="en-US" dirty="0"/>
              <a:t> </a:t>
            </a:r>
            <a:r>
              <a:rPr lang="en-US" dirty="0" err="1"/>
              <a:t>biri</a:t>
            </a:r>
            <a:r>
              <a:rPr lang="en-US" dirty="0"/>
              <a:t> </a:t>
            </a:r>
            <a:r>
              <a:rPr lang="en-US" dirty="0" err="1"/>
              <a:t>doğru</a:t>
            </a:r>
            <a:r>
              <a:rPr lang="en-US" dirty="0"/>
              <a:t> </a:t>
            </a:r>
            <a:r>
              <a:rPr lang="en-US" dirty="0" err="1"/>
              <a:t>olduğunda</a:t>
            </a:r>
            <a:r>
              <a:rPr lang="en-US" dirty="0"/>
              <a:t> </a:t>
            </a:r>
            <a:r>
              <a:rPr lang="en-US" dirty="0" err="1"/>
              <a:t>doğru</a:t>
            </a:r>
            <a:r>
              <a:rPr lang="en-US" dirty="0"/>
              <a:t> </a:t>
            </a:r>
            <a:r>
              <a:rPr lang="en-US" dirty="0" err="1"/>
              <a:t>olan</a:t>
            </a:r>
            <a:r>
              <a:rPr lang="en-US" dirty="0"/>
              <a:t>, </a:t>
            </a:r>
            <a:r>
              <a:rPr lang="en-US" dirty="0" err="1"/>
              <a:t>aksi</a:t>
            </a:r>
            <a:r>
              <a:rPr lang="en-US" dirty="0"/>
              <a:t> </a:t>
            </a:r>
            <a:r>
              <a:rPr lang="en-US" dirty="0" err="1"/>
              <a:t>halde</a:t>
            </a:r>
            <a:r>
              <a:rPr lang="en-US" dirty="0"/>
              <a:t> </a:t>
            </a:r>
            <a:r>
              <a:rPr lang="en-US" dirty="0" err="1"/>
              <a:t>yanlış</a:t>
            </a:r>
            <a:r>
              <a:rPr lang="en-US" dirty="0"/>
              <a:t> </a:t>
            </a:r>
            <a:r>
              <a:rPr lang="en-US" dirty="0" err="1"/>
              <a:t>olan</a:t>
            </a:r>
            <a:r>
              <a:rPr lang="en-US" dirty="0"/>
              <a:t> </a:t>
            </a:r>
            <a:r>
              <a:rPr lang="en-US" dirty="0" err="1"/>
              <a:t>önermedir</a:t>
            </a:r>
            <a:r>
              <a:rPr lang="en-US" dirty="0"/>
              <a:t>.</a:t>
            </a:r>
            <a:endParaRPr lang="tr-TR" dirty="0"/>
          </a:p>
          <a:p>
            <a:r>
              <a:rPr lang="en-US" dirty="0"/>
              <a:t>"</a:t>
            </a:r>
            <a:r>
              <a:rPr lang="tr-TR" dirty="0"/>
              <a:t>Analiz</a:t>
            </a:r>
            <a:r>
              <a:rPr lang="en-US" dirty="0"/>
              <a:t> </a:t>
            </a:r>
            <a:r>
              <a:rPr lang="en-US" dirty="0" err="1"/>
              <a:t>veya</a:t>
            </a:r>
            <a:r>
              <a:rPr lang="en-US" dirty="0"/>
              <a:t> </a:t>
            </a:r>
            <a:r>
              <a:rPr lang="en-US" dirty="0" err="1"/>
              <a:t>bilgisayar</a:t>
            </a:r>
            <a:r>
              <a:rPr lang="en-US" dirty="0"/>
              <a:t> </a:t>
            </a:r>
            <a:r>
              <a:rPr lang="en-US" dirty="0" err="1"/>
              <a:t>bilimi</a:t>
            </a:r>
            <a:r>
              <a:rPr lang="en-US" dirty="0"/>
              <a:t> </a:t>
            </a:r>
            <a:r>
              <a:rPr lang="en-US" dirty="0" err="1"/>
              <a:t>alan</a:t>
            </a:r>
            <a:r>
              <a:rPr lang="en-US" dirty="0"/>
              <a:t>, </a:t>
            </a:r>
            <a:r>
              <a:rPr lang="en-US" dirty="0" err="1"/>
              <a:t>ancak</a:t>
            </a:r>
            <a:r>
              <a:rPr lang="en-US" dirty="0"/>
              <a:t> </a:t>
            </a:r>
            <a:r>
              <a:rPr lang="en-US" dirty="0" err="1"/>
              <a:t>ikisini</a:t>
            </a:r>
            <a:r>
              <a:rPr lang="en-US" dirty="0"/>
              <a:t> </a:t>
            </a:r>
            <a:r>
              <a:rPr lang="en-US" dirty="0" err="1"/>
              <a:t>birden</a:t>
            </a:r>
            <a:r>
              <a:rPr lang="en-US" dirty="0"/>
              <a:t> </a:t>
            </a:r>
            <a:r>
              <a:rPr lang="en-US" dirty="0" err="1"/>
              <a:t>almayan</a:t>
            </a:r>
            <a:r>
              <a:rPr lang="en-US" dirty="0"/>
              <a:t> </a:t>
            </a:r>
            <a:r>
              <a:rPr lang="en-US" dirty="0" err="1"/>
              <a:t>öğrenciler</a:t>
            </a:r>
            <a:r>
              <a:rPr lang="en-US" dirty="0"/>
              <a:t> </a:t>
            </a:r>
            <a:r>
              <a:rPr lang="en-US" dirty="0" err="1"/>
              <a:t>bu</a:t>
            </a:r>
            <a:r>
              <a:rPr lang="en-US" dirty="0"/>
              <a:t> </a:t>
            </a:r>
            <a:r>
              <a:rPr lang="tr-TR" dirty="0"/>
              <a:t>derse </a:t>
            </a:r>
            <a:r>
              <a:rPr lang="en-US" dirty="0" err="1"/>
              <a:t>kayıt</a:t>
            </a:r>
            <a:r>
              <a:rPr lang="en-US" dirty="0"/>
              <a:t> </a:t>
            </a:r>
            <a:r>
              <a:rPr lang="en-US" dirty="0" err="1"/>
              <a:t>olabilirler</a:t>
            </a:r>
            <a:r>
              <a:rPr lang="en-US" dirty="0"/>
              <a:t>. "</a:t>
            </a:r>
            <a:endParaRPr lang="tr-TR" dirty="0"/>
          </a:p>
          <a:p>
            <a:pPr lvl="1"/>
            <a:r>
              <a:rPr lang="en-US" dirty="0" err="1"/>
              <a:t>Burada</a:t>
            </a:r>
            <a:r>
              <a:rPr lang="en-US" dirty="0"/>
              <a:t> hem </a:t>
            </a:r>
            <a:r>
              <a:rPr lang="en-US" dirty="0" err="1"/>
              <a:t>matematik</a:t>
            </a:r>
            <a:r>
              <a:rPr lang="en-US" dirty="0"/>
              <a:t> hem de </a:t>
            </a:r>
            <a:r>
              <a:rPr lang="en-US" dirty="0" err="1"/>
              <a:t>bilgisayar</a:t>
            </a:r>
            <a:r>
              <a:rPr lang="en-US" dirty="0"/>
              <a:t> </a:t>
            </a:r>
            <a:r>
              <a:rPr lang="en-US" dirty="0" err="1"/>
              <a:t>bilimleri</a:t>
            </a:r>
            <a:r>
              <a:rPr lang="en-US" dirty="0"/>
              <a:t> </a:t>
            </a:r>
            <a:r>
              <a:rPr lang="en-US" dirty="0" err="1"/>
              <a:t>dersi</a:t>
            </a:r>
            <a:r>
              <a:rPr lang="en-US" dirty="0"/>
              <a:t> </a:t>
            </a:r>
            <a:r>
              <a:rPr lang="en-US" dirty="0" err="1"/>
              <a:t>alan</a:t>
            </a:r>
            <a:r>
              <a:rPr lang="en-US" dirty="0"/>
              <a:t> </a:t>
            </a:r>
            <a:r>
              <a:rPr lang="en-US" dirty="0" err="1"/>
              <a:t>öğrencilerin</a:t>
            </a:r>
            <a:r>
              <a:rPr lang="en-US" dirty="0"/>
              <a:t> </a:t>
            </a:r>
            <a:r>
              <a:rPr lang="en-US" dirty="0" err="1"/>
              <a:t>dersi</a:t>
            </a:r>
            <a:r>
              <a:rPr lang="en-US" dirty="0"/>
              <a:t> </a:t>
            </a:r>
            <a:r>
              <a:rPr lang="en-US" dirty="0" err="1"/>
              <a:t>alamadıklarını</a:t>
            </a:r>
            <a:r>
              <a:rPr lang="en-US" dirty="0"/>
              <a:t> </a:t>
            </a:r>
            <a:r>
              <a:rPr lang="en-US" dirty="0" err="1"/>
              <a:t>kastediyoruz</a:t>
            </a:r>
            <a:r>
              <a:rPr lang="en-US" dirty="0"/>
              <a:t>. </a:t>
            </a:r>
            <a:r>
              <a:rPr lang="en-US" dirty="0" err="1"/>
              <a:t>Sadece</a:t>
            </a:r>
            <a:r>
              <a:rPr lang="en-US" dirty="0"/>
              <a:t> </a:t>
            </a:r>
            <a:r>
              <a:rPr lang="en-US" dirty="0" err="1"/>
              <a:t>iki</a:t>
            </a:r>
            <a:r>
              <a:rPr lang="en-US" dirty="0"/>
              <a:t> </a:t>
            </a:r>
            <a:r>
              <a:rPr lang="en-US" dirty="0" err="1"/>
              <a:t>dersten</a:t>
            </a:r>
            <a:r>
              <a:rPr lang="en-US" dirty="0"/>
              <a:t> </a:t>
            </a:r>
            <a:r>
              <a:rPr lang="en-US" dirty="0" err="1"/>
              <a:t>birini</a:t>
            </a:r>
            <a:r>
              <a:rPr lang="en-US" dirty="0"/>
              <a:t> tam </a:t>
            </a:r>
            <a:r>
              <a:rPr lang="en-US" dirty="0" err="1"/>
              <a:t>olarak</a:t>
            </a:r>
            <a:r>
              <a:rPr lang="en-US" dirty="0"/>
              <a:t> </a:t>
            </a:r>
            <a:r>
              <a:rPr lang="en-US" dirty="0" err="1"/>
              <a:t>almış</a:t>
            </a:r>
            <a:r>
              <a:rPr lang="en-US" dirty="0"/>
              <a:t> </a:t>
            </a:r>
            <a:r>
              <a:rPr lang="en-US" dirty="0" err="1"/>
              <a:t>olanlar</a:t>
            </a:r>
            <a:r>
              <a:rPr lang="en-US" dirty="0"/>
              <a:t> </a:t>
            </a:r>
            <a:r>
              <a:rPr lang="en-US" dirty="0" err="1"/>
              <a:t>dersi</a:t>
            </a:r>
            <a:r>
              <a:rPr lang="en-US" dirty="0"/>
              <a:t> </a:t>
            </a:r>
            <a:r>
              <a:rPr lang="en-US" dirty="0" err="1"/>
              <a:t>alabilirler</a:t>
            </a:r>
            <a:r>
              <a:rPr lang="en-US" dirty="0"/>
              <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912" y="4549775"/>
            <a:ext cx="3876675" cy="2162175"/>
          </a:xfrm>
          <a:prstGeom prst="rect">
            <a:avLst/>
          </a:prstGeom>
        </p:spPr>
      </p:pic>
    </p:spTree>
    <p:extLst>
      <p:ext uri="{BB962C8B-B14F-4D97-AF65-F5344CB8AC3E}">
        <p14:creationId xmlns:p14="http://schemas.microsoft.com/office/powerpoint/2010/main" val="7730249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K-Haritası</a:t>
            </a:r>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49" y="1772293"/>
            <a:ext cx="11315169" cy="2952107"/>
          </a:xfrm>
        </p:spPr>
      </p:pic>
    </p:spTree>
    <p:extLst>
      <p:ext uri="{BB962C8B-B14F-4D97-AF65-F5344CB8AC3E}">
        <p14:creationId xmlns:p14="http://schemas.microsoft.com/office/powerpoint/2010/main" val="3749071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K-Haritası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dirty="0"/>
                  <a:t>Örnek: Aşağıda çarpımlar toplamı şeklinde verilen ifadeleri K-Haritasını kullanarak sadeleştirin.</a:t>
                </a:r>
              </a:p>
              <a:p>
                <a:pPr marL="514350" indent="-514350">
                  <a:buFont typeface="+mj-lt"/>
                  <a:buAutoNum type="alphaLcPeriod"/>
                </a:pPr>
                <a:r>
                  <a:rPr lang="tr-TR" dirty="0"/>
                  <a:t> </a:t>
                </a:r>
                <a14:m>
                  <m:oMath xmlns:m="http://schemas.openxmlformats.org/officeDocument/2006/math">
                    <m:r>
                      <m:rPr>
                        <m:sty m:val="p"/>
                      </m:rPr>
                      <a:rPr lang="tr-TR" b="0" i="0" smtClean="0">
                        <a:latin typeface="Cambria Math" panose="02040503050406030204" pitchFamily="18" charset="0"/>
                      </a:rPr>
                      <m:t>w</m:t>
                    </m:r>
                    <m:r>
                      <a:rPr lang="tr-TR" i="1">
                        <a:latin typeface="Cambria Math" panose="02040503050406030204" pitchFamily="18" charset="0"/>
                      </a:rPr>
                      <m:t>𝑥𝑦</m:t>
                    </m:r>
                    <m:r>
                      <a:rPr lang="tr-TR" b="0" i="1" smtClean="0">
                        <a:latin typeface="Cambria Math" panose="02040503050406030204" pitchFamily="18" charset="0"/>
                      </a:rPr>
                      <m:t>𝑧</m:t>
                    </m:r>
                    <m:r>
                      <a:rPr lang="tr-TR" b="0" i="1" smtClean="0">
                        <a:latin typeface="Cambria Math" panose="02040503050406030204" pitchFamily="18" charset="0"/>
                      </a:rPr>
                      <m:t>+</m:t>
                    </m:r>
                    <m:r>
                      <a:rPr lang="tr-TR" b="0" i="1" smtClean="0">
                        <a:latin typeface="Cambria Math" panose="02040503050406030204" pitchFamily="18" charset="0"/>
                      </a:rPr>
                      <m:t>𝑤𝑥𝑦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r>
                      <a:rPr lang="tr-TR" b="0" i="1" smtClean="0">
                        <a:latin typeface="Cambria Math" panose="02040503050406030204" pitchFamily="18" charset="0"/>
                      </a:rPr>
                      <m:t>𝑤</m:t>
                    </m:r>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r>
                      <a:rPr lang="tr-TR" b="0" i="1" smtClean="0">
                        <a:latin typeface="Cambria Math" panose="02040503050406030204" pitchFamily="18" charset="0"/>
                      </a:rPr>
                      <m:t>𝑤</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𝑦𝑧</m:t>
                    </m:r>
                    <m:r>
                      <a:rPr lang="tr-TR" i="1">
                        <a:latin typeface="Cambria Math" panose="02040503050406030204" pitchFamily="18" charset="0"/>
                      </a:rPr>
                      <m:t>+</m:t>
                    </m:r>
                    <m:r>
                      <a:rPr lang="tr-TR" b="0" i="1" smtClean="0">
                        <a:latin typeface="Cambria Math" panose="02040503050406030204" pitchFamily="18" charset="0"/>
                      </a:rPr>
                      <m:t>𝑤</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𝑤</m:t>
                        </m:r>
                      </m:e>
                    </m:acc>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𝑦𝑧</m:t>
                    </m:r>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𝑤</m:t>
                        </m:r>
                      </m:e>
                    </m:acc>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i="1">
                        <a:latin typeface="Cambria Math" panose="02040503050406030204" pitchFamily="18" charset="0"/>
                      </a:rPr>
                      <m:t>𝑧</m:t>
                    </m:r>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𝑧</m:t>
                        </m:r>
                      </m:e>
                    </m:acc>
                  </m:oMath>
                </a14:m>
                <a:endParaRPr lang="tr-TR" dirty="0"/>
              </a:p>
              <a:p>
                <a:pPr marL="514350" indent="-514350">
                  <a:buFont typeface="+mj-lt"/>
                  <a:buAutoNum type="alphaLcPeriod"/>
                </a:pPr>
                <a14:m>
                  <m:oMath xmlns:m="http://schemas.openxmlformats.org/officeDocument/2006/math">
                    <m:r>
                      <a:rPr lang="tr-TR" i="1">
                        <a:latin typeface="Cambria Math" panose="02040503050406030204" pitchFamily="18" charset="0"/>
                      </a:rPr>
                      <m:t>𝑤𝑥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r>
                      <a:rPr lang="tr-TR" i="1">
                        <a:latin typeface="Cambria Math" panose="02040503050406030204" pitchFamily="18" charset="0"/>
                      </a:rPr>
                      <m:t>𝑤</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𝑦𝑧</m:t>
                    </m:r>
                    <m:r>
                      <a:rPr lang="tr-TR" b="0" i="1" smtClean="0">
                        <a:latin typeface="Cambria Math" panose="02040503050406030204" pitchFamily="18" charset="0"/>
                      </a:rPr>
                      <m:t>+</m:t>
                    </m:r>
                    <m:r>
                      <a:rPr lang="tr-TR" b="0" i="1" smtClean="0">
                        <a:latin typeface="Cambria Math" panose="02040503050406030204" pitchFamily="18" charset="0"/>
                      </a:rPr>
                      <m:t>𝑤</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r>
                      <a:rPr lang="tr-TR" b="0" i="1" smtClean="0">
                        <a:latin typeface="Cambria Math" panose="02040503050406030204" pitchFamily="18" charset="0"/>
                      </a:rPr>
                      <m:t>𝑤</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b="0" i="1" smtClean="0">
                        <a:latin typeface="Cambria Math" panose="02040503050406030204" pitchFamily="18" charset="0"/>
                      </a:rPr>
                      <m:t>𝑥</m:t>
                    </m:r>
                    <m:acc>
                      <m:accPr>
                        <m:chr m:val="̅"/>
                        <m:ctrlPr>
                          <a:rPr lang="tr-TR" i="1">
                            <a:latin typeface="Cambria Math" panose="02040503050406030204" pitchFamily="18" charset="0"/>
                          </a:rPr>
                        </m:ctrlPr>
                      </m:accPr>
                      <m:e>
                        <m:r>
                          <a:rPr lang="tr-TR" b="0" i="1" smtClean="0">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𝑤</m:t>
                        </m:r>
                      </m:e>
                    </m:acc>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oMath>
                </a14:m>
                <a:endParaRPr lang="tr-TR" dirty="0"/>
              </a:p>
              <a:p>
                <a:pPr marL="514350" indent="-514350">
                  <a:buFont typeface="+mj-lt"/>
                  <a:buAutoNum type="alphaLcPeriod"/>
                </a:pPr>
                <a14:m>
                  <m:oMath xmlns:m="http://schemas.openxmlformats.org/officeDocument/2006/math">
                    <m:r>
                      <a:rPr lang="tr-TR" b="0" i="1" smtClean="0">
                        <a:latin typeface="Cambria Math" panose="02040503050406030204" pitchFamily="18" charset="0"/>
                      </a:rPr>
                      <m:t>𝑤</m:t>
                    </m:r>
                    <m:r>
                      <a:rPr lang="tr-TR" i="1">
                        <a:latin typeface="Cambria Math" panose="02040503050406030204" pitchFamily="18" charset="0"/>
                      </a:rPr>
                      <m:t>𝑥𝑦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r>
                      <a:rPr lang="tr-TR" b="0" i="1" smtClean="0">
                        <a:latin typeface="Cambria Math" panose="02040503050406030204" pitchFamily="18" charset="0"/>
                      </a:rPr>
                      <m:t>𝑤</m:t>
                    </m:r>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r>
                      <a:rPr lang="tr-TR" b="0" i="1" smtClean="0">
                        <a:latin typeface="Cambria Math" panose="02040503050406030204" pitchFamily="18" charset="0"/>
                      </a:rPr>
                      <m:t>𝑤</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𝑦𝑧</m:t>
                    </m:r>
                    <m:r>
                      <a:rPr lang="tr-TR" i="1">
                        <a:latin typeface="Cambria Math" panose="02040503050406030204" pitchFamily="18" charset="0"/>
                      </a:rPr>
                      <m:t>+</m:t>
                    </m:r>
                    <m:r>
                      <a:rPr lang="tr-TR" b="0" i="1" smtClean="0">
                        <a:latin typeface="Cambria Math" panose="02040503050406030204" pitchFamily="18" charset="0"/>
                      </a:rPr>
                      <m:t>𝑤</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b="0" i="1" smtClean="0">
                        <a:latin typeface="Cambria Math" panose="02040503050406030204" pitchFamily="18" charset="0"/>
                      </a:rPr>
                      <m:t>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r>
                      <a:rPr lang="tr-TR" i="1">
                        <a:latin typeface="Cambria Math" panose="02040503050406030204" pitchFamily="18" charset="0"/>
                      </a:rPr>
                      <m:t>𝑤</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𝑥</m:t>
                    </m:r>
                    <m:r>
                      <a:rPr lang="tr-TR" b="0" i="1" smtClean="0">
                        <a:latin typeface="Cambria Math" panose="02040503050406030204" pitchFamily="18" charset="0"/>
                      </a:rPr>
                      <m:t>𝑦</m:t>
                    </m:r>
                    <m:r>
                      <a:rPr lang="tr-TR" i="1">
                        <a:latin typeface="Cambria Math" panose="02040503050406030204" pitchFamily="18" charset="0"/>
                      </a:rPr>
                      <m:t>𝑧</m:t>
                    </m:r>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𝑥𝑦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b="0" i="1" smtClean="0">
                            <a:latin typeface="Cambria Math" panose="02040503050406030204" pitchFamily="18" charset="0"/>
                          </a:rPr>
                          <m:t>𝑤</m:t>
                        </m:r>
                      </m:e>
                    </m:acc>
                    <m:r>
                      <a:rPr lang="tr-TR" b="0" i="1" smtClean="0">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i="1">
                        <a:latin typeface="Cambria Math" panose="02040503050406030204" pitchFamily="18" charset="0"/>
                      </a:rPr>
                      <m:t>𝑧</m:t>
                    </m:r>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oMath>
                </a14:m>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tr-TR">
                    <a:noFill/>
                  </a:rPr>
                  <a:t> </a:t>
                </a:r>
              </a:p>
            </p:txBody>
          </p:sp>
        </mc:Fallback>
      </mc:AlternateContent>
    </p:spTree>
    <p:extLst>
      <p:ext uri="{BB962C8B-B14F-4D97-AF65-F5344CB8AC3E}">
        <p14:creationId xmlns:p14="http://schemas.microsoft.com/office/powerpoint/2010/main" val="9628490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6311"/>
            <a:ext cx="10515600" cy="762839"/>
          </a:xfrm>
        </p:spPr>
        <p:txBody>
          <a:bodyPr/>
          <a:lstStyle/>
          <a:p>
            <a:r>
              <a:rPr lang="tr-TR" dirty="0"/>
              <a:t>K-Haritası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838200" y="819151"/>
                <a:ext cx="10515600" cy="2400300"/>
              </a:xfrm>
            </p:spPr>
            <p:txBody>
              <a:bodyPr>
                <a:normAutofit lnSpcReduction="10000"/>
              </a:bodyPr>
              <a:lstStyle/>
              <a:p>
                <a:pPr marL="514350" indent="-514350">
                  <a:buFont typeface="+mj-lt"/>
                  <a:buAutoNum type="alphaLcPeriod"/>
                </a:pPr>
                <a14:m>
                  <m:oMath xmlns:m="http://schemas.openxmlformats.org/officeDocument/2006/math">
                    <m:r>
                      <m:rPr>
                        <m:sty m:val="p"/>
                      </m:rPr>
                      <a:rPr lang="tr-TR" b="0" i="0" smtClean="0">
                        <a:latin typeface="Cambria Math" panose="02040503050406030204" pitchFamily="18" charset="0"/>
                      </a:rPr>
                      <m:t>w</m:t>
                    </m:r>
                    <m:r>
                      <a:rPr lang="tr-TR" i="1">
                        <a:latin typeface="Cambria Math" panose="02040503050406030204" pitchFamily="18" charset="0"/>
                      </a:rPr>
                      <m:t>𝑥𝑦</m:t>
                    </m:r>
                    <m:r>
                      <a:rPr lang="tr-TR" b="0" i="1" smtClean="0">
                        <a:latin typeface="Cambria Math" panose="02040503050406030204" pitchFamily="18" charset="0"/>
                      </a:rPr>
                      <m:t>𝑧</m:t>
                    </m:r>
                    <m:r>
                      <a:rPr lang="tr-TR" b="0" i="1" smtClean="0">
                        <a:latin typeface="Cambria Math" panose="02040503050406030204" pitchFamily="18" charset="0"/>
                      </a:rPr>
                      <m:t>+</m:t>
                    </m:r>
                    <m:r>
                      <a:rPr lang="tr-TR" b="0" i="1" smtClean="0">
                        <a:latin typeface="Cambria Math" panose="02040503050406030204" pitchFamily="18" charset="0"/>
                      </a:rPr>
                      <m:t>𝑤𝑥𝑦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r>
                      <a:rPr lang="tr-TR" b="0" i="1" smtClean="0">
                        <a:latin typeface="Cambria Math" panose="02040503050406030204" pitchFamily="18" charset="0"/>
                      </a:rPr>
                      <m:t>𝑤</m:t>
                    </m:r>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r>
                      <a:rPr lang="tr-TR" b="0" i="1" smtClean="0">
                        <a:latin typeface="Cambria Math" panose="02040503050406030204" pitchFamily="18" charset="0"/>
                      </a:rPr>
                      <m:t>𝑤</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𝑦𝑧</m:t>
                    </m:r>
                    <m:r>
                      <a:rPr lang="tr-TR" i="1">
                        <a:latin typeface="Cambria Math" panose="02040503050406030204" pitchFamily="18" charset="0"/>
                      </a:rPr>
                      <m:t>+</m:t>
                    </m:r>
                    <m:r>
                      <a:rPr lang="tr-TR" b="0" i="1" smtClean="0">
                        <a:latin typeface="Cambria Math" panose="02040503050406030204" pitchFamily="18" charset="0"/>
                      </a:rPr>
                      <m:t>𝑤</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𝑤</m:t>
                        </m:r>
                      </m:e>
                    </m:acc>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𝑦𝑧</m:t>
                    </m:r>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𝑤</m:t>
                        </m:r>
                      </m:e>
                    </m:acc>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i="1">
                        <a:latin typeface="Cambria Math" panose="02040503050406030204" pitchFamily="18" charset="0"/>
                      </a:rPr>
                      <m:t>𝑧</m:t>
                    </m:r>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𝑧</m:t>
                        </m:r>
                      </m:e>
                    </m:acc>
                    <m:r>
                      <a:rPr lang="tr-TR" b="0" i="1" smtClean="0">
                        <a:latin typeface="Cambria Math" panose="02040503050406030204" pitchFamily="18" charset="0"/>
                      </a:rPr>
                      <m:t>=</m:t>
                    </m:r>
                    <m:acc>
                      <m:accPr>
                        <m:chr m:val="̅"/>
                        <m:ctrlPr>
                          <a:rPr lang="tr-TR" b="1" i="1">
                            <a:latin typeface="Cambria Math" panose="02040503050406030204" pitchFamily="18" charset="0"/>
                          </a:rPr>
                        </m:ctrlPr>
                      </m:accPr>
                      <m:e>
                        <m:r>
                          <a:rPr lang="tr-TR" b="1" i="1">
                            <a:latin typeface="Cambria Math" panose="02040503050406030204" pitchFamily="18" charset="0"/>
                          </a:rPr>
                          <m:t>𝒘</m:t>
                        </m:r>
                      </m:e>
                    </m:acc>
                    <m:r>
                      <a:rPr lang="tr-TR" b="1" i="1">
                        <a:latin typeface="Cambria Math" panose="02040503050406030204" pitchFamily="18" charset="0"/>
                      </a:rPr>
                      <m:t>𝒙</m:t>
                    </m:r>
                    <m:acc>
                      <m:accPr>
                        <m:chr m:val="̅"/>
                        <m:ctrlPr>
                          <a:rPr lang="tr-TR" b="1" i="1">
                            <a:latin typeface="Cambria Math" panose="02040503050406030204" pitchFamily="18" charset="0"/>
                          </a:rPr>
                        </m:ctrlPr>
                      </m:accPr>
                      <m:e>
                        <m:r>
                          <a:rPr lang="tr-TR" b="1" i="1">
                            <a:latin typeface="Cambria Math" panose="02040503050406030204" pitchFamily="18" charset="0"/>
                          </a:rPr>
                          <m:t>𝒚</m:t>
                        </m:r>
                      </m:e>
                    </m:acc>
                    <m:r>
                      <a:rPr lang="tr-TR" b="1" i="1">
                        <a:latin typeface="Cambria Math" panose="02040503050406030204" pitchFamily="18" charset="0"/>
                      </a:rPr>
                      <m:t>𝒛</m:t>
                    </m:r>
                    <m:r>
                      <a:rPr lang="tr-TR" b="1" i="1" smtClean="0">
                        <a:latin typeface="Cambria Math" panose="02040503050406030204" pitchFamily="18" charset="0"/>
                      </a:rPr>
                      <m:t>+</m:t>
                    </m:r>
                    <m:r>
                      <a:rPr lang="tr-TR" b="1" i="1">
                        <a:latin typeface="Cambria Math" panose="02040503050406030204" pitchFamily="18" charset="0"/>
                      </a:rPr>
                      <m:t>𝒘𝒚𝒛</m:t>
                    </m:r>
                    <m:r>
                      <a:rPr lang="tr-TR" b="1" i="1" smtClean="0">
                        <a:latin typeface="Cambria Math" panose="02040503050406030204" pitchFamily="18" charset="0"/>
                      </a:rPr>
                      <m:t>+</m:t>
                    </m:r>
                    <m:r>
                      <a:rPr lang="tr-TR" b="1" i="1">
                        <a:latin typeface="Cambria Math" panose="02040503050406030204" pitchFamily="18" charset="0"/>
                      </a:rPr>
                      <m:t>𝒘𝒙</m:t>
                    </m:r>
                    <m:acc>
                      <m:accPr>
                        <m:chr m:val="̅"/>
                        <m:ctrlPr>
                          <a:rPr lang="tr-TR" b="1" i="1">
                            <a:latin typeface="Cambria Math" panose="02040503050406030204" pitchFamily="18" charset="0"/>
                          </a:rPr>
                        </m:ctrlPr>
                      </m:accPr>
                      <m:e>
                        <m:r>
                          <a:rPr lang="tr-TR" b="1" i="1">
                            <a:latin typeface="Cambria Math" panose="02040503050406030204" pitchFamily="18" charset="0"/>
                          </a:rPr>
                          <m:t>𝒛</m:t>
                        </m:r>
                      </m:e>
                    </m:acc>
                    <m:r>
                      <a:rPr lang="tr-TR" b="1" i="1" smtClean="0">
                        <a:latin typeface="Cambria Math" panose="02040503050406030204" pitchFamily="18" charset="0"/>
                      </a:rPr>
                      <m:t>+</m:t>
                    </m:r>
                    <m:r>
                      <a:rPr lang="tr-TR" b="1" i="1">
                        <a:latin typeface="Cambria Math" panose="02040503050406030204" pitchFamily="18" charset="0"/>
                      </a:rPr>
                      <m:t>𝒘</m:t>
                    </m:r>
                    <m:acc>
                      <m:accPr>
                        <m:chr m:val="̅"/>
                        <m:ctrlPr>
                          <a:rPr lang="tr-TR" b="1" i="1">
                            <a:latin typeface="Cambria Math" panose="02040503050406030204" pitchFamily="18" charset="0"/>
                          </a:rPr>
                        </m:ctrlPr>
                      </m:accPr>
                      <m:e>
                        <m:r>
                          <a:rPr lang="tr-TR" b="1" i="1">
                            <a:latin typeface="Cambria Math" panose="02040503050406030204" pitchFamily="18" charset="0"/>
                          </a:rPr>
                          <m:t>𝒙</m:t>
                        </m:r>
                      </m:e>
                    </m:acc>
                    <m:acc>
                      <m:accPr>
                        <m:chr m:val="̅"/>
                        <m:ctrlPr>
                          <a:rPr lang="tr-TR" b="1" i="1">
                            <a:latin typeface="Cambria Math" panose="02040503050406030204" pitchFamily="18" charset="0"/>
                          </a:rPr>
                        </m:ctrlPr>
                      </m:accPr>
                      <m:e>
                        <m:r>
                          <a:rPr lang="tr-TR" b="1" i="1">
                            <a:latin typeface="Cambria Math" panose="02040503050406030204" pitchFamily="18" charset="0"/>
                          </a:rPr>
                          <m:t>𝒚</m:t>
                        </m:r>
                      </m:e>
                    </m:acc>
                    <m:r>
                      <a:rPr lang="tr-TR" b="1" i="0" smtClean="0">
                        <a:latin typeface="Cambria Math" panose="02040503050406030204" pitchFamily="18" charset="0"/>
                      </a:rPr>
                      <m:t>+</m:t>
                    </m:r>
                    <m:acc>
                      <m:accPr>
                        <m:chr m:val="̅"/>
                        <m:ctrlPr>
                          <a:rPr lang="tr-TR" b="1" i="1">
                            <a:latin typeface="Cambria Math" panose="02040503050406030204" pitchFamily="18" charset="0"/>
                          </a:rPr>
                        </m:ctrlPr>
                      </m:accPr>
                      <m:e>
                        <m:r>
                          <a:rPr lang="tr-TR" b="1" i="1">
                            <a:latin typeface="Cambria Math" panose="02040503050406030204" pitchFamily="18" charset="0"/>
                          </a:rPr>
                          <m:t>𝒘</m:t>
                        </m:r>
                      </m:e>
                    </m:acc>
                    <m:acc>
                      <m:accPr>
                        <m:chr m:val="̅"/>
                        <m:ctrlPr>
                          <a:rPr lang="tr-TR" b="1" i="1">
                            <a:latin typeface="Cambria Math" panose="02040503050406030204" pitchFamily="18" charset="0"/>
                          </a:rPr>
                        </m:ctrlPr>
                      </m:accPr>
                      <m:e>
                        <m:r>
                          <a:rPr lang="tr-TR" b="1" i="1">
                            <a:latin typeface="Cambria Math" panose="02040503050406030204" pitchFamily="18" charset="0"/>
                          </a:rPr>
                          <m:t>𝒙</m:t>
                        </m:r>
                      </m:e>
                    </m:acc>
                    <m:r>
                      <a:rPr lang="tr-TR" b="1" i="1">
                        <a:latin typeface="Cambria Math" panose="02040503050406030204" pitchFamily="18" charset="0"/>
                      </a:rPr>
                      <m:t>𝒚</m:t>
                    </m:r>
                  </m:oMath>
                </a14:m>
                <a:endParaRPr lang="tr-TR" b="1" dirty="0"/>
              </a:p>
              <a:p>
                <a:pPr marL="514350" indent="-514350">
                  <a:buFont typeface="+mj-lt"/>
                  <a:buAutoNum type="alphaLcPeriod"/>
                </a:pPr>
                <a14:m>
                  <m:oMath xmlns:m="http://schemas.openxmlformats.org/officeDocument/2006/math">
                    <m:r>
                      <a:rPr lang="tr-TR" i="1">
                        <a:latin typeface="Cambria Math" panose="02040503050406030204" pitchFamily="18" charset="0"/>
                      </a:rPr>
                      <m:t>𝑤𝑥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r>
                      <a:rPr lang="tr-TR" i="1">
                        <a:latin typeface="Cambria Math" panose="02040503050406030204" pitchFamily="18" charset="0"/>
                      </a:rPr>
                      <m:t>𝑤</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𝑦𝑧</m:t>
                    </m:r>
                    <m:r>
                      <a:rPr lang="tr-TR" b="0" i="1" smtClean="0">
                        <a:latin typeface="Cambria Math" panose="02040503050406030204" pitchFamily="18" charset="0"/>
                      </a:rPr>
                      <m:t>+</m:t>
                    </m:r>
                    <m:r>
                      <a:rPr lang="tr-TR" b="0" i="1" smtClean="0">
                        <a:latin typeface="Cambria Math" panose="02040503050406030204" pitchFamily="18" charset="0"/>
                      </a:rPr>
                      <m:t>𝑤</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r>
                      <a:rPr lang="tr-TR" b="0" i="1" smtClean="0">
                        <a:latin typeface="Cambria Math" panose="02040503050406030204" pitchFamily="18" charset="0"/>
                      </a:rPr>
                      <m:t>𝑤</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b="0" i="1" smtClean="0">
                        <a:latin typeface="Cambria Math" panose="02040503050406030204" pitchFamily="18" charset="0"/>
                      </a:rPr>
                      <m:t>𝑥</m:t>
                    </m:r>
                    <m:acc>
                      <m:accPr>
                        <m:chr m:val="̅"/>
                        <m:ctrlPr>
                          <a:rPr lang="tr-TR" i="1">
                            <a:latin typeface="Cambria Math" panose="02040503050406030204" pitchFamily="18" charset="0"/>
                          </a:rPr>
                        </m:ctrlPr>
                      </m:accPr>
                      <m:e>
                        <m:r>
                          <a:rPr lang="tr-TR" b="0" i="1" smtClean="0">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𝑤</m:t>
                        </m:r>
                      </m:e>
                    </m:acc>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b="1" i="1">
                            <a:latin typeface="Cambria Math" panose="02040503050406030204" pitchFamily="18" charset="0"/>
                          </a:rPr>
                        </m:ctrlPr>
                      </m:accPr>
                      <m:e>
                        <m:r>
                          <a:rPr lang="tr-TR" b="1" i="1">
                            <a:latin typeface="Cambria Math" panose="02040503050406030204" pitchFamily="18" charset="0"/>
                          </a:rPr>
                          <m:t>𝒚</m:t>
                        </m:r>
                      </m:e>
                    </m:acc>
                    <m:acc>
                      <m:accPr>
                        <m:chr m:val="̅"/>
                        <m:ctrlPr>
                          <a:rPr lang="tr-TR" b="1" i="1">
                            <a:latin typeface="Cambria Math" panose="02040503050406030204" pitchFamily="18" charset="0"/>
                          </a:rPr>
                        </m:ctrlPr>
                      </m:accPr>
                      <m:e>
                        <m:r>
                          <a:rPr lang="tr-TR" b="1" i="1">
                            <a:latin typeface="Cambria Math" panose="02040503050406030204" pitchFamily="18" charset="0"/>
                          </a:rPr>
                          <m:t>𝒛</m:t>
                        </m:r>
                      </m:e>
                    </m:acc>
                    <m:r>
                      <a:rPr lang="tr-TR" b="1" i="0" smtClean="0">
                        <a:latin typeface="Cambria Math" panose="02040503050406030204" pitchFamily="18" charset="0"/>
                      </a:rPr>
                      <m:t>+</m:t>
                    </m:r>
                    <m:acc>
                      <m:accPr>
                        <m:chr m:val="̅"/>
                        <m:ctrlPr>
                          <a:rPr lang="tr-TR" b="1" i="1">
                            <a:latin typeface="Cambria Math" panose="02040503050406030204" pitchFamily="18" charset="0"/>
                          </a:rPr>
                        </m:ctrlPr>
                      </m:accPr>
                      <m:e>
                        <m:r>
                          <a:rPr lang="tr-TR" b="1" i="1">
                            <a:latin typeface="Cambria Math" panose="02040503050406030204" pitchFamily="18" charset="0"/>
                          </a:rPr>
                          <m:t>𝒙</m:t>
                        </m:r>
                      </m:e>
                    </m:acc>
                    <m:acc>
                      <m:accPr>
                        <m:chr m:val="̅"/>
                        <m:ctrlPr>
                          <a:rPr lang="tr-TR" b="1" i="1">
                            <a:latin typeface="Cambria Math" panose="02040503050406030204" pitchFamily="18" charset="0"/>
                          </a:rPr>
                        </m:ctrlPr>
                      </m:accPr>
                      <m:e>
                        <m:r>
                          <a:rPr lang="tr-TR" b="1" i="1">
                            <a:latin typeface="Cambria Math" panose="02040503050406030204" pitchFamily="18" charset="0"/>
                          </a:rPr>
                          <m:t>𝒛</m:t>
                        </m:r>
                      </m:e>
                    </m:acc>
                    <m:r>
                      <a:rPr lang="tr-TR" b="1" i="1" smtClean="0">
                        <a:latin typeface="Cambria Math" panose="02040503050406030204" pitchFamily="18" charset="0"/>
                      </a:rPr>
                      <m:t>+</m:t>
                    </m:r>
                    <m:r>
                      <a:rPr lang="tr-TR" b="1" i="1">
                        <a:latin typeface="Cambria Math" panose="02040503050406030204" pitchFamily="18" charset="0"/>
                      </a:rPr>
                      <m:t>𝒘</m:t>
                    </m:r>
                    <m:acc>
                      <m:accPr>
                        <m:chr m:val="̅"/>
                        <m:ctrlPr>
                          <a:rPr lang="tr-TR" b="1" i="1">
                            <a:latin typeface="Cambria Math" panose="02040503050406030204" pitchFamily="18" charset="0"/>
                          </a:rPr>
                        </m:ctrlPr>
                      </m:accPr>
                      <m:e>
                        <m:r>
                          <a:rPr lang="tr-TR" b="1" i="1">
                            <a:latin typeface="Cambria Math" panose="02040503050406030204" pitchFamily="18" charset="0"/>
                          </a:rPr>
                          <m:t>𝒙</m:t>
                        </m:r>
                      </m:e>
                    </m:acc>
                    <m:r>
                      <a:rPr lang="tr-TR" b="1" i="1">
                        <a:latin typeface="Cambria Math" panose="02040503050406030204" pitchFamily="18" charset="0"/>
                      </a:rPr>
                      <m:t>𝒚</m:t>
                    </m:r>
                  </m:oMath>
                </a14:m>
                <a:endParaRPr lang="tr-TR" b="1" dirty="0"/>
              </a:p>
              <a:p>
                <a:pPr marL="514350" indent="-514350">
                  <a:buFont typeface="+mj-lt"/>
                  <a:buAutoNum type="alphaLcPeriod"/>
                </a:pPr>
                <a14:m>
                  <m:oMath xmlns:m="http://schemas.openxmlformats.org/officeDocument/2006/math">
                    <m:r>
                      <a:rPr lang="tr-TR" b="0" i="1" smtClean="0">
                        <a:latin typeface="Cambria Math" panose="02040503050406030204" pitchFamily="18" charset="0"/>
                      </a:rPr>
                      <m:t>𝑤</m:t>
                    </m:r>
                    <m:r>
                      <a:rPr lang="tr-TR" i="1">
                        <a:latin typeface="Cambria Math" panose="02040503050406030204" pitchFamily="18" charset="0"/>
                      </a:rPr>
                      <m:t>𝑥𝑦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r>
                      <a:rPr lang="tr-TR" b="0" i="1" smtClean="0">
                        <a:latin typeface="Cambria Math" panose="02040503050406030204" pitchFamily="18" charset="0"/>
                      </a:rPr>
                      <m:t>𝑤</m:t>
                    </m:r>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r>
                      <a:rPr lang="tr-TR" b="0" i="1" smtClean="0">
                        <a:latin typeface="Cambria Math" panose="02040503050406030204" pitchFamily="18" charset="0"/>
                      </a:rPr>
                      <m:t>𝑤</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𝑦𝑧</m:t>
                    </m:r>
                    <m:r>
                      <a:rPr lang="tr-TR" i="1">
                        <a:latin typeface="Cambria Math" panose="02040503050406030204" pitchFamily="18" charset="0"/>
                      </a:rPr>
                      <m:t>+</m:t>
                    </m:r>
                    <m:r>
                      <a:rPr lang="tr-TR" b="0" i="1" smtClean="0">
                        <a:latin typeface="Cambria Math" panose="02040503050406030204" pitchFamily="18" charset="0"/>
                      </a:rPr>
                      <m:t>𝑤</m:t>
                    </m:r>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b="0" i="1" smtClean="0">
                        <a:latin typeface="Cambria Math" panose="02040503050406030204" pitchFamily="18" charset="0"/>
                      </a:rPr>
                      <m:t>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r>
                      <a:rPr lang="tr-TR" i="1">
                        <a:latin typeface="Cambria Math" panose="02040503050406030204" pitchFamily="18" charset="0"/>
                      </a:rPr>
                      <m:t>𝑤</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𝑥</m:t>
                    </m:r>
                    <m:r>
                      <a:rPr lang="tr-TR" b="0" i="1" smtClean="0">
                        <a:latin typeface="Cambria Math" panose="02040503050406030204" pitchFamily="18" charset="0"/>
                      </a:rPr>
                      <m:t>𝑦</m:t>
                    </m:r>
                    <m:r>
                      <a:rPr lang="tr-TR" i="1">
                        <a:latin typeface="Cambria Math" panose="02040503050406030204" pitchFamily="18" charset="0"/>
                      </a:rPr>
                      <m:t>𝑧</m:t>
                    </m:r>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𝑥𝑦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r>
                      <a:rPr lang="tr-TR" i="1">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b="0" i="1" smtClean="0">
                            <a:latin typeface="Cambria Math" panose="02040503050406030204" pitchFamily="18" charset="0"/>
                          </a:rPr>
                          <m:t>𝑤</m:t>
                        </m:r>
                      </m:e>
                    </m:acc>
                    <m:r>
                      <a:rPr lang="tr-TR" b="0" i="1" smtClean="0">
                        <a:latin typeface="Cambria Math" panose="02040503050406030204" pitchFamily="18" charset="0"/>
                      </a:rPr>
                      <m:t>𝑥</m:t>
                    </m:r>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i="1">
                        <a:latin typeface="Cambria Math" panose="02040503050406030204" pitchFamily="18" charset="0"/>
                      </a:rPr>
                      <m:t>𝑧</m:t>
                    </m:r>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𝑦</m:t>
                    </m:r>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i="1">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𝑤</m:t>
                        </m:r>
                      </m:e>
                    </m:acc>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i="1">
                            <a:latin typeface="Cambria Math" panose="02040503050406030204" pitchFamily="18" charset="0"/>
                          </a:rPr>
                        </m:ctrlPr>
                      </m:accPr>
                      <m:e>
                        <m:r>
                          <a:rPr lang="tr-TR" i="1">
                            <a:latin typeface="Cambria Math" panose="02040503050406030204" pitchFamily="18" charset="0"/>
                          </a:rPr>
                          <m:t>𝑦</m:t>
                        </m:r>
                      </m:e>
                    </m:acc>
                    <m:acc>
                      <m:accPr>
                        <m:chr m:val="̅"/>
                        <m:ctrlPr>
                          <a:rPr lang="tr-TR" i="1">
                            <a:latin typeface="Cambria Math" panose="02040503050406030204" pitchFamily="18" charset="0"/>
                          </a:rPr>
                        </m:ctrlPr>
                      </m:accPr>
                      <m:e>
                        <m:r>
                          <a:rPr lang="tr-TR" i="1">
                            <a:latin typeface="Cambria Math" panose="02040503050406030204" pitchFamily="18" charset="0"/>
                          </a:rPr>
                          <m:t>𝑧</m:t>
                        </m:r>
                      </m:e>
                    </m:acc>
                    <m:r>
                      <a:rPr lang="tr-TR" b="0" i="1" smtClean="0">
                        <a:latin typeface="Cambria Math" panose="02040503050406030204" pitchFamily="18" charset="0"/>
                      </a:rPr>
                      <m:t>=</m:t>
                    </m:r>
                    <m:acc>
                      <m:accPr>
                        <m:chr m:val="̅"/>
                        <m:ctrlPr>
                          <a:rPr lang="tr-TR" b="1" i="1">
                            <a:latin typeface="Cambria Math" panose="02040503050406030204" pitchFamily="18" charset="0"/>
                          </a:rPr>
                        </m:ctrlPr>
                      </m:accPr>
                      <m:e>
                        <m:r>
                          <a:rPr lang="tr-TR" b="1" i="1">
                            <a:latin typeface="Cambria Math" panose="02040503050406030204" pitchFamily="18" charset="0"/>
                          </a:rPr>
                          <m:t>𝒛</m:t>
                        </m:r>
                      </m:e>
                    </m:acc>
                    <m:r>
                      <a:rPr lang="tr-TR" b="1" i="1">
                        <a:latin typeface="Cambria Math" panose="02040503050406030204" pitchFamily="18" charset="0"/>
                      </a:rPr>
                      <m:t>+</m:t>
                    </m:r>
                    <m:acc>
                      <m:accPr>
                        <m:chr m:val="̅"/>
                        <m:ctrlPr>
                          <a:rPr lang="tr-TR" b="1" i="1">
                            <a:latin typeface="Cambria Math" panose="02040503050406030204" pitchFamily="18" charset="0"/>
                          </a:rPr>
                        </m:ctrlPr>
                      </m:accPr>
                      <m:e>
                        <m:r>
                          <a:rPr lang="tr-TR" b="1" i="1">
                            <a:latin typeface="Cambria Math" panose="02040503050406030204" pitchFamily="18" charset="0"/>
                          </a:rPr>
                          <m:t>𝒘</m:t>
                        </m:r>
                      </m:e>
                    </m:acc>
                    <m:r>
                      <a:rPr lang="tr-TR" b="1" i="1">
                        <a:latin typeface="Cambria Math" panose="02040503050406030204" pitchFamily="18" charset="0"/>
                      </a:rPr>
                      <m:t>𝒙</m:t>
                    </m:r>
                    <m:r>
                      <a:rPr lang="tr-TR" b="1" i="1" smtClean="0">
                        <a:latin typeface="Cambria Math" panose="02040503050406030204" pitchFamily="18" charset="0"/>
                      </a:rPr>
                      <m:t>+</m:t>
                    </m:r>
                    <m:r>
                      <a:rPr lang="tr-TR" b="1" i="1">
                        <a:latin typeface="Cambria Math" panose="02040503050406030204" pitchFamily="18" charset="0"/>
                      </a:rPr>
                      <m:t>𝒘</m:t>
                    </m:r>
                    <m:acc>
                      <m:accPr>
                        <m:chr m:val="̅"/>
                        <m:ctrlPr>
                          <a:rPr lang="tr-TR" b="1" i="1">
                            <a:latin typeface="Cambria Math" panose="02040503050406030204" pitchFamily="18" charset="0"/>
                          </a:rPr>
                        </m:ctrlPr>
                      </m:accPr>
                      <m:e>
                        <m:r>
                          <a:rPr lang="tr-TR" b="1" i="1">
                            <a:latin typeface="Cambria Math" panose="02040503050406030204" pitchFamily="18" charset="0"/>
                          </a:rPr>
                          <m:t>𝒙</m:t>
                        </m:r>
                      </m:e>
                    </m:acc>
                    <m:r>
                      <a:rPr lang="tr-TR" b="1" i="1">
                        <a:latin typeface="Cambria Math" panose="02040503050406030204" pitchFamily="18" charset="0"/>
                      </a:rPr>
                      <m:t>𝒚</m:t>
                    </m:r>
                  </m:oMath>
                </a14:m>
                <a:endParaRPr lang="tr-TR" b="1" dirty="0"/>
              </a:p>
              <a:p>
                <a:pPr marL="514350" indent="-514350">
                  <a:buFont typeface="+mj-lt"/>
                  <a:buAutoNum type="alphaLcPeriod"/>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838200" y="819151"/>
                <a:ext cx="10515600" cy="2400300"/>
              </a:xfrm>
              <a:blipFill>
                <a:blip r:embed="rId2"/>
                <a:stretch>
                  <a:fillRect/>
                </a:stretch>
              </a:blipFill>
            </p:spPr>
            <p:txBody>
              <a:bodyPr/>
              <a:lstStyle/>
              <a:p>
                <a:r>
                  <a:rPr lang="tr-TR">
                    <a:noFill/>
                  </a:rPr>
                  <a:t> </a:t>
                </a:r>
              </a:p>
            </p:txBody>
          </p:sp>
        </mc:Fallback>
      </mc:AlternateContent>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428160"/>
            <a:ext cx="10058400" cy="3429840"/>
          </a:xfrm>
          <a:prstGeom prst="rect">
            <a:avLst/>
          </a:prstGeom>
        </p:spPr>
      </p:pic>
    </p:spTree>
    <p:extLst>
      <p:ext uri="{BB962C8B-B14F-4D97-AF65-F5344CB8AC3E}">
        <p14:creationId xmlns:p14="http://schemas.microsoft.com/office/powerpoint/2010/main" val="42724360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K-Haritası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dirty="0"/>
                  <a:t>Önemsiz (</a:t>
                </a:r>
                <a:r>
                  <a:rPr lang="tr-TR" dirty="0" err="1"/>
                  <a:t>Don’t</a:t>
                </a:r>
                <a:r>
                  <a:rPr lang="tr-TR" dirty="0"/>
                  <a:t> </a:t>
                </a:r>
                <a:r>
                  <a:rPr lang="tr-TR" dirty="0" err="1"/>
                  <a:t>Care</a:t>
                </a:r>
                <a:r>
                  <a:rPr lang="tr-TR" dirty="0"/>
                  <a:t>) Durumlar</a:t>
                </a:r>
              </a:p>
              <a:p>
                <a:pPr lvl="1"/>
                <a:r>
                  <a:rPr lang="en-US" dirty="0" err="1"/>
                  <a:t>Bazı</a:t>
                </a:r>
                <a:r>
                  <a:rPr lang="en-US" dirty="0"/>
                  <a:t> </a:t>
                </a:r>
                <a:r>
                  <a:rPr lang="en-US" dirty="0" err="1"/>
                  <a:t>devrelerde</a:t>
                </a:r>
                <a:r>
                  <a:rPr lang="en-US" dirty="0"/>
                  <a:t> </a:t>
                </a:r>
                <a:r>
                  <a:rPr lang="en-US" dirty="0" err="1"/>
                  <a:t>sadece</a:t>
                </a:r>
                <a:r>
                  <a:rPr lang="en-US" dirty="0"/>
                  <a:t> </a:t>
                </a:r>
                <a:r>
                  <a:rPr lang="en-US" dirty="0" err="1"/>
                  <a:t>bazı</a:t>
                </a:r>
                <a:r>
                  <a:rPr lang="en-US" dirty="0"/>
                  <a:t> </a:t>
                </a:r>
                <a:r>
                  <a:rPr lang="en-US" dirty="0" err="1"/>
                  <a:t>giriş</a:t>
                </a:r>
                <a:r>
                  <a:rPr lang="en-US" dirty="0"/>
                  <a:t> </a:t>
                </a:r>
                <a:r>
                  <a:rPr lang="en-US" dirty="0" err="1"/>
                  <a:t>değerleri</a:t>
                </a:r>
                <a:r>
                  <a:rPr lang="en-US" dirty="0"/>
                  <a:t> </a:t>
                </a:r>
                <a:r>
                  <a:rPr lang="en-US" dirty="0" err="1"/>
                  <a:t>kombinasyonları</a:t>
                </a:r>
                <a:r>
                  <a:rPr lang="en-US" dirty="0"/>
                  <a:t> </a:t>
                </a:r>
                <a:r>
                  <a:rPr lang="en-US" dirty="0" err="1"/>
                  <a:t>için</a:t>
                </a:r>
                <a:r>
                  <a:rPr lang="en-US" dirty="0"/>
                  <a:t> </a:t>
                </a:r>
                <a:r>
                  <a:rPr lang="en-US" dirty="0" err="1"/>
                  <a:t>çıkışla</a:t>
                </a:r>
                <a:r>
                  <a:rPr lang="en-US" dirty="0"/>
                  <a:t> </a:t>
                </a:r>
                <a:r>
                  <a:rPr lang="en-US" dirty="0" err="1"/>
                  <a:t>ilgileniriz</a:t>
                </a:r>
                <a:r>
                  <a:rPr lang="en-US" dirty="0"/>
                  <a:t>, </a:t>
                </a:r>
                <a:r>
                  <a:rPr lang="en-US" dirty="0" err="1"/>
                  <a:t>çünkü</a:t>
                </a:r>
                <a:r>
                  <a:rPr lang="en-US" dirty="0"/>
                  <a:t> </a:t>
                </a:r>
                <a:r>
                  <a:rPr lang="en-US" dirty="0" err="1"/>
                  <a:t>diğer</a:t>
                </a:r>
                <a:r>
                  <a:rPr lang="en-US" dirty="0"/>
                  <a:t> </a:t>
                </a:r>
                <a:r>
                  <a:rPr lang="en-US" dirty="0" err="1"/>
                  <a:t>giriş</a:t>
                </a:r>
                <a:r>
                  <a:rPr lang="en-US" dirty="0"/>
                  <a:t> </a:t>
                </a:r>
                <a:r>
                  <a:rPr lang="en-US" dirty="0" err="1"/>
                  <a:t>değerleri</a:t>
                </a:r>
                <a:r>
                  <a:rPr lang="en-US" dirty="0"/>
                  <a:t> </a:t>
                </a:r>
                <a:r>
                  <a:rPr lang="en-US" dirty="0" err="1"/>
                  <a:t>kombinasyonları</a:t>
                </a:r>
                <a:r>
                  <a:rPr lang="en-US" dirty="0"/>
                  <a:t> </a:t>
                </a:r>
                <a:r>
                  <a:rPr lang="en-US" dirty="0" err="1"/>
                  <a:t>mümkün</a:t>
                </a:r>
                <a:r>
                  <a:rPr lang="en-US" dirty="0"/>
                  <a:t> </a:t>
                </a:r>
                <a:r>
                  <a:rPr lang="en-US" dirty="0" err="1"/>
                  <a:t>değildir</a:t>
                </a:r>
                <a:r>
                  <a:rPr lang="en-US" dirty="0"/>
                  <a:t> </a:t>
                </a:r>
                <a:r>
                  <a:rPr lang="en-US" dirty="0" err="1"/>
                  <a:t>veya</a:t>
                </a:r>
                <a:r>
                  <a:rPr lang="en-US" dirty="0"/>
                  <a:t> </a:t>
                </a:r>
                <a:r>
                  <a:rPr lang="en-US" dirty="0" err="1"/>
                  <a:t>hiçbir</a:t>
                </a:r>
                <a:r>
                  <a:rPr lang="en-US" dirty="0"/>
                  <a:t> zaman </a:t>
                </a:r>
                <a:r>
                  <a:rPr lang="en-US" dirty="0" err="1"/>
                  <a:t>gerçekleşmez</a:t>
                </a:r>
                <a:r>
                  <a:rPr lang="en-US" dirty="0"/>
                  <a:t>. Bu </a:t>
                </a:r>
                <a:r>
                  <a:rPr lang="en-US" dirty="0" err="1"/>
                  <a:t>bize</a:t>
                </a:r>
                <a:r>
                  <a:rPr lang="en-US" dirty="0"/>
                  <a:t> </a:t>
                </a:r>
                <a:r>
                  <a:rPr lang="en-US" dirty="0" err="1"/>
                  <a:t>istenen</a:t>
                </a:r>
                <a:r>
                  <a:rPr lang="en-US" dirty="0"/>
                  <a:t> </a:t>
                </a:r>
                <a:r>
                  <a:rPr lang="en-US" dirty="0" err="1"/>
                  <a:t>çıktıya</a:t>
                </a:r>
                <a:r>
                  <a:rPr lang="en-US" dirty="0"/>
                  <a:t> </a:t>
                </a:r>
                <a:r>
                  <a:rPr lang="en-US" dirty="0" err="1"/>
                  <a:t>sahip</a:t>
                </a:r>
                <a:r>
                  <a:rPr lang="en-US" dirty="0"/>
                  <a:t> </a:t>
                </a:r>
                <a:r>
                  <a:rPr lang="en-US" dirty="0" err="1"/>
                  <a:t>basit</a:t>
                </a:r>
                <a:r>
                  <a:rPr lang="en-US" dirty="0"/>
                  <a:t> </a:t>
                </a:r>
                <a:r>
                  <a:rPr lang="en-US" dirty="0" err="1"/>
                  <a:t>bir</a:t>
                </a:r>
                <a:r>
                  <a:rPr lang="en-US" dirty="0"/>
                  <a:t> </a:t>
                </a:r>
                <a:r>
                  <a:rPr lang="en-US" dirty="0" err="1"/>
                  <a:t>devre</a:t>
                </a:r>
                <a:r>
                  <a:rPr lang="en-US" dirty="0"/>
                  <a:t> </a:t>
                </a:r>
                <a:r>
                  <a:rPr lang="en-US" dirty="0" err="1"/>
                  <a:t>üretme</a:t>
                </a:r>
                <a:r>
                  <a:rPr lang="en-US" dirty="0"/>
                  <a:t> </a:t>
                </a:r>
                <a:r>
                  <a:rPr lang="en-US" dirty="0" err="1"/>
                  <a:t>özgürlüğü</a:t>
                </a:r>
                <a:r>
                  <a:rPr lang="en-US" dirty="0"/>
                  <a:t> </a:t>
                </a:r>
                <a:r>
                  <a:rPr lang="en-US" dirty="0" err="1"/>
                  <a:t>verir</a:t>
                </a:r>
                <a:r>
                  <a:rPr lang="en-US" dirty="0"/>
                  <a:t>, </a:t>
                </a:r>
                <a:r>
                  <a:rPr lang="en-US" dirty="0" err="1"/>
                  <a:t>çünkü</a:t>
                </a:r>
                <a:r>
                  <a:rPr lang="en-US" dirty="0"/>
                  <a:t> </a:t>
                </a:r>
                <a:r>
                  <a:rPr lang="en-US" dirty="0" err="1"/>
                  <a:t>hiçbir</a:t>
                </a:r>
                <a:r>
                  <a:rPr lang="en-US" dirty="0"/>
                  <a:t> zaman </a:t>
                </a:r>
                <a:r>
                  <a:rPr lang="en-US" dirty="0" err="1"/>
                  <a:t>meydana</a:t>
                </a:r>
                <a:r>
                  <a:rPr lang="en-US" dirty="0"/>
                  <a:t> </a:t>
                </a:r>
                <a:r>
                  <a:rPr lang="en-US" dirty="0" err="1"/>
                  <a:t>gelmeyen</a:t>
                </a:r>
                <a:r>
                  <a:rPr lang="en-US" dirty="0"/>
                  <a:t> </a:t>
                </a:r>
                <a:r>
                  <a:rPr lang="en-US" dirty="0" err="1"/>
                  <a:t>tüm</a:t>
                </a:r>
                <a:r>
                  <a:rPr lang="en-US" dirty="0"/>
                  <a:t> </a:t>
                </a:r>
                <a:r>
                  <a:rPr lang="en-US" dirty="0" err="1"/>
                  <a:t>bu</a:t>
                </a:r>
                <a:r>
                  <a:rPr lang="en-US" dirty="0"/>
                  <a:t> </a:t>
                </a:r>
                <a:r>
                  <a:rPr lang="en-US" dirty="0" err="1"/>
                  <a:t>kombinasyonlar</a:t>
                </a:r>
                <a:r>
                  <a:rPr lang="en-US" dirty="0"/>
                  <a:t> </a:t>
                </a:r>
                <a:r>
                  <a:rPr lang="en-US" dirty="0" err="1"/>
                  <a:t>için</a:t>
                </a:r>
                <a:r>
                  <a:rPr lang="en-US" dirty="0"/>
                  <a:t> </a:t>
                </a:r>
                <a:r>
                  <a:rPr lang="en-US" dirty="0" err="1"/>
                  <a:t>çıktı</a:t>
                </a:r>
                <a:r>
                  <a:rPr lang="en-US" dirty="0"/>
                  <a:t> </a:t>
                </a:r>
                <a:r>
                  <a:rPr lang="en-US" dirty="0" err="1"/>
                  <a:t>değerleri</a:t>
                </a:r>
                <a:r>
                  <a:rPr lang="en-US" dirty="0"/>
                  <a:t> </a:t>
                </a:r>
                <a:r>
                  <a:rPr lang="en-US" dirty="0" err="1"/>
                  <a:t>keyfi</a:t>
                </a:r>
                <a:r>
                  <a:rPr lang="en-US" dirty="0"/>
                  <a:t> </a:t>
                </a:r>
                <a:r>
                  <a:rPr lang="en-US" dirty="0" err="1"/>
                  <a:t>olarak</a:t>
                </a:r>
                <a:r>
                  <a:rPr lang="en-US" dirty="0"/>
                  <a:t> </a:t>
                </a:r>
                <a:r>
                  <a:rPr lang="en-US" dirty="0" err="1"/>
                  <a:t>seçilebilir</a:t>
                </a:r>
                <a:r>
                  <a:rPr lang="en-US" dirty="0"/>
                  <a:t>. Bu </a:t>
                </a:r>
                <a:r>
                  <a:rPr lang="en-US" dirty="0" err="1"/>
                  <a:t>kombinasyonlar</a:t>
                </a:r>
                <a:r>
                  <a:rPr lang="en-US" dirty="0"/>
                  <a:t> </a:t>
                </a:r>
                <a:r>
                  <a:rPr lang="en-US" dirty="0" err="1"/>
                  <a:t>için</a:t>
                </a:r>
                <a:r>
                  <a:rPr lang="en-US" dirty="0"/>
                  <a:t> </a:t>
                </a:r>
                <a:r>
                  <a:rPr lang="en-US" dirty="0" err="1"/>
                  <a:t>fonksiyonun</a:t>
                </a:r>
                <a:r>
                  <a:rPr lang="en-US" dirty="0"/>
                  <a:t> </a:t>
                </a:r>
                <a:r>
                  <a:rPr lang="en-US" dirty="0" err="1"/>
                  <a:t>değerlerine</a:t>
                </a:r>
                <a:r>
                  <a:rPr lang="en-US" dirty="0"/>
                  <a:t> </a:t>
                </a:r>
                <a:r>
                  <a:rPr lang="en-US" dirty="0" err="1"/>
                  <a:t>önemsiz</a:t>
                </a:r>
                <a:r>
                  <a:rPr lang="en-US" dirty="0"/>
                  <a:t> </a:t>
                </a:r>
                <a:r>
                  <a:rPr lang="en-US" dirty="0" err="1"/>
                  <a:t>koşullar</a:t>
                </a:r>
                <a:r>
                  <a:rPr lang="en-US" dirty="0"/>
                  <a:t> </a:t>
                </a:r>
                <a:r>
                  <a:rPr lang="en-US" dirty="0" err="1"/>
                  <a:t>denir</a:t>
                </a:r>
                <a:r>
                  <a:rPr lang="en-US" dirty="0"/>
                  <a:t>.</a:t>
                </a:r>
                <a:endParaRPr lang="tr-TR" dirty="0"/>
              </a:p>
              <a:p>
                <a:pPr lvl="1"/>
                <a:r>
                  <a:rPr lang="en-US" dirty="0" err="1"/>
                  <a:t>Bir</a:t>
                </a:r>
                <a:r>
                  <a:rPr lang="en-US" dirty="0"/>
                  <a:t> K-</a:t>
                </a:r>
                <a:r>
                  <a:rPr lang="en-US" dirty="0" err="1"/>
                  <a:t>haritasında</a:t>
                </a:r>
                <a:r>
                  <a:rPr lang="en-US" dirty="0"/>
                  <a:t>, </a:t>
                </a:r>
                <a:r>
                  <a:rPr lang="tr-TR" dirty="0"/>
                  <a:t>fonksiyonun</a:t>
                </a:r>
                <a:r>
                  <a:rPr lang="en-US" dirty="0"/>
                  <a:t> </a:t>
                </a:r>
                <a:r>
                  <a:rPr lang="en-US" dirty="0" err="1"/>
                  <a:t>keyfi</a:t>
                </a:r>
                <a:r>
                  <a:rPr lang="en-US" dirty="0"/>
                  <a:t> </a:t>
                </a:r>
                <a:r>
                  <a:rPr lang="en-US" dirty="0" err="1"/>
                  <a:t>olarak</a:t>
                </a:r>
                <a:r>
                  <a:rPr lang="en-US" dirty="0"/>
                  <a:t> </a:t>
                </a:r>
                <a:r>
                  <a:rPr lang="en-US" dirty="0" err="1"/>
                  <a:t>atanabileceği</a:t>
                </a:r>
                <a:r>
                  <a:rPr lang="en-US" dirty="0"/>
                  <a:t> </a:t>
                </a:r>
                <a:r>
                  <a:rPr lang="en-US" dirty="0" err="1"/>
                  <a:t>değişkenlerin</a:t>
                </a:r>
                <a:r>
                  <a:rPr lang="en-US" dirty="0"/>
                  <a:t> </a:t>
                </a:r>
                <a:r>
                  <a:rPr lang="en-US" dirty="0" err="1"/>
                  <a:t>değer</a:t>
                </a:r>
                <a:r>
                  <a:rPr lang="en-US" dirty="0"/>
                  <a:t> </a:t>
                </a:r>
                <a:r>
                  <a:rPr lang="en-US" dirty="0" err="1"/>
                  <a:t>kombinasyonlarını</a:t>
                </a:r>
                <a:r>
                  <a:rPr lang="en-US" dirty="0"/>
                  <a:t> </a:t>
                </a:r>
                <a:r>
                  <a:rPr lang="en-US" dirty="0" err="1"/>
                  <a:t>işaretlemek</a:t>
                </a:r>
                <a:r>
                  <a:rPr lang="en-US" dirty="0"/>
                  <a:t> </a:t>
                </a:r>
                <a:r>
                  <a:rPr lang="en-US" dirty="0" err="1"/>
                  <a:t>için</a:t>
                </a:r>
                <a:r>
                  <a:rPr lang="en-US" dirty="0"/>
                  <a:t> </a:t>
                </a:r>
                <a:r>
                  <a:rPr lang="en-US" dirty="0" err="1"/>
                  <a:t>bir</a:t>
                </a:r>
                <a:r>
                  <a:rPr lang="en-US" dirty="0"/>
                  <a:t> </a:t>
                </a:r>
                <a14:m>
                  <m:oMath xmlns:m="http://schemas.openxmlformats.org/officeDocument/2006/math">
                    <m:r>
                      <a:rPr lang="en-US" i="1" dirty="0" smtClean="0">
                        <a:latin typeface="Cambria Math" panose="02040503050406030204" pitchFamily="18" charset="0"/>
                      </a:rPr>
                      <m:t>𝑑</m:t>
                    </m:r>
                  </m:oMath>
                </a14:m>
                <a:r>
                  <a:rPr lang="en-US" dirty="0"/>
                  <a:t> </a:t>
                </a:r>
                <a:r>
                  <a:rPr lang="tr-TR" dirty="0"/>
                  <a:t>ifadesi </a:t>
                </a:r>
                <a:r>
                  <a:rPr lang="en-US" dirty="0"/>
                  <a:t>kullanılır. </a:t>
                </a:r>
                <a:r>
                  <a:rPr lang="en-US" dirty="0" err="1"/>
                  <a:t>Minimizasyon</a:t>
                </a:r>
                <a:r>
                  <a:rPr lang="en-US" dirty="0"/>
                  <a:t> </a:t>
                </a:r>
                <a:r>
                  <a:rPr lang="en-US" dirty="0" err="1"/>
                  <a:t>sürecinde</a:t>
                </a:r>
                <a:r>
                  <a:rPr lang="en-US" dirty="0"/>
                  <a:t>, K-</a:t>
                </a:r>
                <a:r>
                  <a:rPr lang="en-US" dirty="0" err="1"/>
                  <a:t>haritasındaki</a:t>
                </a:r>
                <a:r>
                  <a:rPr lang="en-US" dirty="0"/>
                  <a:t> </a:t>
                </a:r>
                <a:r>
                  <a:rPr lang="en-US" dirty="0" err="1"/>
                  <a:t>en</a:t>
                </a:r>
                <a:r>
                  <a:rPr lang="en-US" dirty="0"/>
                  <a:t> </a:t>
                </a:r>
                <a:r>
                  <a:rPr lang="en-US" dirty="0" err="1"/>
                  <a:t>büyük</a:t>
                </a:r>
                <a:r>
                  <a:rPr lang="en-US" dirty="0"/>
                  <a:t> </a:t>
                </a:r>
                <a:r>
                  <a:rPr lang="en-US" dirty="0" err="1"/>
                  <a:t>bloklara</a:t>
                </a:r>
                <a:r>
                  <a:rPr lang="en-US" dirty="0"/>
                  <a:t> </a:t>
                </a:r>
                <a:r>
                  <a:rPr lang="en-US" dirty="0" err="1"/>
                  <a:t>yol</a:t>
                </a:r>
                <a:r>
                  <a:rPr lang="en-US" dirty="0"/>
                  <a:t> </a:t>
                </a:r>
                <a:r>
                  <a:rPr lang="en-US" dirty="0" err="1"/>
                  <a:t>açan</a:t>
                </a:r>
                <a:r>
                  <a:rPr lang="en-US" dirty="0"/>
                  <a:t> </a:t>
                </a:r>
                <a:r>
                  <a:rPr lang="en-US" dirty="0" err="1"/>
                  <a:t>girdi</a:t>
                </a:r>
                <a:r>
                  <a:rPr lang="en-US" dirty="0"/>
                  <a:t> </a:t>
                </a:r>
                <a:r>
                  <a:rPr lang="en-US" dirty="0" err="1"/>
                  <a:t>değerlerinin</a:t>
                </a:r>
                <a:r>
                  <a:rPr lang="en-US" dirty="0"/>
                  <a:t> </a:t>
                </a:r>
                <a:r>
                  <a:rPr lang="en-US" dirty="0" err="1"/>
                  <a:t>bu</a:t>
                </a:r>
                <a:r>
                  <a:rPr lang="en-US" dirty="0"/>
                  <a:t> </a:t>
                </a:r>
                <a:r>
                  <a:rPr lang="en-US" dirty="0" err="1"/>
                  <a:t>kombinasyonlarına</a:t>
                </a:r>
                <a:r>
                  <a:rPr lang="en-US" dirty="0"/>
                  <a:t> </a:t>
                </a:r>
                <a:r>
                  <a:rPr lang="en-US" dirty="0" err="1"/>
                  <a:t>değerler</a:t>
                </a:r>
                <a:r>
                  <a:rPr lang="en-US" dirty="0"/>
                  <a:t> </a:t>
                </a:r>
                <a:r>
                  <a:rPr lang="en-US" dirty="0" err="1"/>
                  <a:t>olarak</a:t>
                </a:r>
                <a:r>
                  <a:rPr lang="en-US" dirty="0"/>
                  <a:t> 1'ler </a:t>
                </a:r>
                <a:r>
                  <a:rPr lang="en-US" dirty="0" err="1"/>
                  <a:t>atayabiliriz</a:t>
                </a:r>
                <a:r>
                  <a:rPr lang="en-US" dirty="0"/>
                  <a:t>.</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tr-TR">
                    <a:noFill/>
                  </a:rPr>
                  <a:t> </a:t>
                </a:r>
              </a:p>
            </p:txBody>
          </p:sp>
        </mc:Fallback>
      </mc:AlternateContent>
    </p:spTree>
    <p:extLst>
      <p:ext uri="{BB962C8B-B14F-4D97-AF65-F5344CB8AC3E}">
        <p14:creationId xmlns:p14="http://schemas.microsoft.com/office/powerpoint/2010/main" val="9234330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K-Haritası</a:t>
            </a:r>
          </a:p>
        </p:txBody>
      </p:sp>
      <p:sp>
        <p:nvSpPr>
          <p:cNvPr id="3" name="İçerik Yer Tutucusu 2"/>
          <p:cNvSpPr>
            <a:spLocks noGrp="1"/>
          </p:cNvSpPr>
          <p:nvPr>
            <p:ph idx="1"/>
          </p:nvPr>
        </p:nvSpPr>
        <p:spPr/>
        <p:txBody>
          <a:bodyPr>
            <a:normAutofit lnSpcReduction="10000"/>
          </a:bodyPr>
          <a:lstStyle/>
          <a:p>
            <a:pPr marL="0" indent="0">
              <a:buNone/>
            </a:pPr>
            <a:r>
              <a:rPr lang="tr-TR" dirty="0"/>
              <a:t>Önemsiz Durumlar</a:t>
            </a:r>
          </a:p>
          <a:p>
            <a:r>
              <a:rPr lang="tr-TR" dirty="0"/>
              <a:t>Örnek: </a:t>
            </a:r>
            <a:r>
              <a:rPr lang="en-US" dirty="0" err="1"/>
              <a:t>Bitleri</a:t>
            </a:r>
            <a:r>
              <a:rPr lang="en-US" dirty="0"/>
              <a:t> </a:t>
            </a:r>
            <a:r>
              <a:rPr lang="en-US" dirty="0" err="1"/>
              <a:t>kullanarak</a:t>
            </a:r>
            <a:r>
              <a:rPr lang="en-US" dirty="0"/>
              <a:t> </a:t>
            </a:r>
            <a:r>
              <a:rPr lang="en-US" dirty="0" err="1"/>
              <a:t>ondalık</a:t>
            </a:r>
            <a:r>
              <a:rPr lang="en-US" dirty="0"/>
              <a:t> </a:t>
            </a:r>
            <a:r>
              <a:rPr lang="en-US" dirty="0" err="1"/>
              <a:t>açılımları</a:t>
            </a:r>
            <a:r>
              <a:rPr lang="en-US" dirty="0"/>
              <a:t> </a:t>
            </a:r>
            <a:r>
              <a:rPr lang="en-US" dirty="0" err="1"/>
              <a:t>kodlamanın</a:t>
            </a:r>
            <a:r>
              <a:rPr lang="en-US" dirty="0"/>
              <a:t> </a:t>
            </a:r>
            <a:r>
              <a:rPr lang="en-US" dirty="0" err="1"/>
              <a:t>bir</a:t>
            </a:r>
            <a:r>
              <a:rPr lang="en-US" dirty="0"/>
              <a:t> </a:t>
            </a:r>
            <a:r>
              <a:rPr lang="en-US" dirty="0" err="1"/>
              <a:t>yolu</a:t>
            </a:r>
            <a:r>
              <a:rPr lang="en-US" dirty="0"/>
              <a:t>, </a:t>
            </a:r>
            <a:r>
              <a:rPr lang="en-US" dirty="0" err="1"/>
              <a:t>ondalık</a:t>
            </a:r>
            <a:r>
              <a:rPr lang="en-US" dirty="0"/>
              <a:t> </a:t>
            </a:r>
            <a:r>
              <a:rPr lang="en-US" dirty="0" err="1"/>
              <a:t>açılımdaki</a:t>
            </a:r>
            <a:r>
              <a:rPr lang="en-US" dirty="0"/>
              <a:t> her </a:t>
            </a:r>
            <a:r>
              <a:rPr lang="en-US" dirty="0" err="1"/>
              <a:t>basamağın</a:t>
            </a:r>
            <a:r>
              <a:rPr lang="en-US" dirty="0"/>
              <a:t> </a:t>
            </a:r>
            <a:r>
              <a:rPr lang="en-US" dirty="0" err="1"/>
              <a:t>ikili</a:t>
            </a:r>
            <a:r>
              <a:rPr lang="en-US" dirty="0"/>
              <a:t> </a:t>
            </a:r>
            <a:r>
              <a:rPr lang="en-US" dirty="0" err="1"/>
              <a:t>açılımının</a:t>
            </a:r>
            <a:r>
              <a:rPr lang="en-US" dirty="0"/>
              <a:t> </a:t>
            </a:r>
            <a:r>
              <a:rPr lang="en-US" dirty="0" err="1"/>
              <a:t>dört</a:t>
            </a:r>
            <a:r>
              <a:rPr lang="en-US" dirty="0"/>
              <a:t> </a:t>
            </a:r>
            <a:r>
              <a:rPr lang="en-US" dirty="0" err="1"/>
              <a:t>bitini</a:t>
            </a:r>
            <a:r>
              <a:rPr lang="en-US" dirty="0"/>
              <a:t> </a:t>
            </a:r>
            <a:r>
              <a:rPr lang="en-US" dirty="0" err="1"/>
              <a:t>kullanmaktır</a:t>
            </a:r>
            <a:r>
              <a:rPr lang="en-US" dirty="0"/>
              <a:t>. </a:t>
            </a:r>
            <a:r>
              <a:rPr lang="en-US" dirty="0" err="1"/>
              <a:t>Örneğin</a:t>
            </a:r>
            <a:r>
              <a:rPr lang="en-US" dirty="0"/>
              <a:t>, 873, 100001110011 </a:t>
            </a:r>
            <a:r>
              <a:rPr lang="en-US" dirty="0" err="1"/>
              <a:t>olarak</a:t>
            </a:r>
            <a:r>
              <a:rPr lang="en-US" dirty="0"/>
              <a:t> </a:t>
            </a:r>
            <a:r>
              <a:rPr lang="en-US" dirty="0" err="1"/>
              <a:t>kodlanmıştır</a:t>
            </a:r>
            <a:r>
              <a:rPr lang="en-US" dirty="0"/>
              <a:t>. Bu </a:t>
            </a:r>
            <a:r>
              <a:rPr lang="en-US" dirty="0" err="1"/>
              <a:t>ondalık</a:t>
            </a:r>
            <a:r>
              <a:rPr lang="en-US" dirty="0"/>
              <a:t> </a:t>
            </a:r>
            <a:r>
              <a:rPr lang="tr-TR" dirty="0"/>
              <a:t>açılım</a:t>
            </a:r>
            <a:r>
              <a:rPr lang="en-US" dirty="0"/>
              <a:t> </a:t>
            </a:r>
            <a:r>
              <a:rPr lang="en-US" dirty="0" err="1"/>
              <a:t>kodlamasına</a:t>
            </a:r>
            <a:r>
              <a:rPr lang="en-US" dirty="0"/>
              <a:t> </a:t>
            </a:r>
            <a:r>
              <a:rPr lang="en-US" dirty="0" err="1"/>
              <a:t>ikili</a:t>
            </a:r>
            <a:r>
              <a:rPr lang="en-US" dirty="0"/>
              <a:t> </a:t>
            </a:r>
            <a:r>
              <a:rPr lang="en-US" dirty="0" err="1"/>
              <a:t>kodlanmış</a:t>
            </a:r>
            <a:r>
              <a:rPr lang="en-US" dirty="0"/>
              <a:t> </a:t>
            </a:r>
            <a:r>
              <a:rPr lang="en-US" dirty="0" err="1"/>
              <a:t>ondalık</a:t>
            </a:r>
            <a:r>
              <a:rPr lang="en-US" dirty="0"/>
              <a:t> </a:t>
            </a:r>
            <a:r>
              <a:rPr lang="tr-TR" dirty="0"/>
              <a:t>açılım</a:t>
            </a:r>
            <a:r>
              <a:rPr lang="en-US" dirty="0"/>
              <a:t> </a:t>
            </a:r>
            <a:r>
              <a:rPr lang="en-US" dirty="0" err="1"/>
              <a:t>adı</a:t>
            </a:r>
            <a:r>
              <a:rPr lang="en-US" dirty="0"/>
              <a:t> </a:t>
            </a:r>
            <a:r>
              <a:rPr lang="en-US" dirty="0" err="1"/>
              <a:t>verilir</a:t>
            </a:r>
            <a:r>
              <a:rPr lang="en-US" dirty="0"/>
              <a:t>. </a:t>
            </a:r>
            <a:r>
              <a:rPr lang="en-US" dirty="0" err="1"/>
              <a:t>Dört</a:t>
            </a:r>
            <a:r>
              <a:rPr lang="en-US" dirty="0"/>
              <a:t> </a:t>
            </a:r>
            <a:r>
              <a:rPr lang="en-US" dirty="0" err="1"/>
              <a:t>bitlik</a:t>
            </a:r>
            <a:r>
              <a:rPr lang="en-US" dirty="0"/>
              <a:t> 16 </a:t>
            </a:r>
            <a:r>
              <a:rPr lang="en-US" dirty="0" err="1"/>
              <a:t>blok</a:t>
            </a:r>
            <a:r>
              <a:rPr lang="en-US" dirty="0"/>
              <a:t> </a:t>
            </a:r>
            <a:r>
              <a:rPr lang="en-US" dirty="0" err="1"/>
              <a:t>ve</a:t>
            </a:r>
            <a:r>
              <a:rPr lang="en-US" dirty="0"/>
              <a:t> </a:t>
            </a:r>
            <a:r>
              <a:rPr lang="en-US" dirty="0" err="1"/>
              <a:t>yalnızca</a:t>
            </a:r>
            <a:r>
              <a:rPr lang="en-US" dirty="0"/>
              <a:t> 10 </a:t>
            </a:r>
            <a:r>
              <a:rPr lang="en-US" dirty="0" err="1"/>
              <a:t>ondalık</a:t>
            </a:r>
            <a:r>
              <a:rPr lang="en-US" dirty="0"/>
              <a:t> </a:t>
            </a:r>
            <a:r>
              <a:rPr lang="en-US" dirty="0" err="1"/>
              <a:t>basamak</a:t>
            </a:r>
            <a:r>
              <a:rPr lang="en-US" dirty="0"/>
              <a:t> </a:t>
            </a:r>
            <a:r>
              <a:rPr lang="en-US" dirty="0" err="1"/>
              <a:t>olduğundan</a:t>
            </a:r>
            <a:r>
              <a:rPr lang="en-US" dirty="0"/>
              <a:t>, </a:t>
            </a:r>
            <a:r>
              <a:rPr lang="en-US" dirty="0" err="1"/>
              <a:t>basamakları</a:t>
            </a:r>
            <a:r>
              <a:rPr lang="en-US" dirty="0"/>
              <a:t> </a:t>
            </a:r>
            <a:r>
              <a:rPr lang="en-US" dirty="0" err="1"/>
              <a:t>kodlamak</a:t>
            </a:r>
            <a:r>
              <a:rPr lang="en-US" dirty="0"/>
              <a:t> </a:t>
            </a:r>
            <a:r>
              <a:rPr lang="en-US" dirty="0" err="1"/>
              <a:t>için</a:t>
            </a:r>
            <a:r>
              <a:rPr lang="en-US" dirty="0"/>
              <a:t> </a:t>
            </a:r>
            <a:r>
              <a:rPr lang="en-US" dirty="0" err="1"/>
              <a:t>kullanılmayan</a:t>
            </a:r>
            <a:r>
              <a:rPr lang="en-US" dirty="0"/>
              <a:t> </a:t>
            </a:r>
            <a:r>
              <a:rPr lang="en-US" dirty="0" err="1"/>
              <a:t>dört</a:t>
            </a:r>
            <a:r>
              <a:rPr lang="en-US" dirty="0"/>
              <a:t> </a:t>
            </a:r>
            <a:r>
              <a:rPr lang="en-US" dirty="0" err="1"/>
              <a:t>bitlik</a:t>
            </a:r>
            <a:r>
              <a:rPr lang="en-US" dirty="0"/>
              <a:t> </a:t>
            </a:r>
            <a:r>
              <a:rPr lang="en-US" dirty="0" err="1"/>
              <a:t>altı</a:t>
            </a:r>
            <a:r>
              <a:rPr lang="en-US" dirty="0"/>
              <a:t> </a:t>
            </a:r>
            <a:r>
              <a:rPr lang="en-US" dirty="0" err="1"/>
              <a:t>kombinasyon</a:t>
            </a:r>
            <a:r>
              <a:rPr lang="en-US" dirty="0"/>
              <a:t> </a:t>
            </a:r>
            <a:r>
              <a:rPr lang="en-US" dirty="0" err="1"/>
              <a:t>vardır</a:t>
            </a:r>
            <a:r>
              <a:rPr lang="en-US" dirty="0"/>
              <a:t>. </a:t>
            </a:r>
            <a:r>
              <a:rPr lang="en-US" dirty="0" err="1"/>
              <a:t>Ondalık</a:t>
            </a:r>
            <a:r>
              <a:rPr lang="en-US" dirty="0"/>
              <a:t> </a:t>
            </a:r>
            <a:r>
              <a:rPr lang="tr-TR" dirty="0"/>
              <a:t>ifade</a:t>
            </a:r>
            <a:r>
              <a:rPr lang="en-US" dirty="0"/>
              <a:t> 5 </a:t>
            </a:r>
            <a:r>
              <a:rPr lang="en-US" dirty="0" err="1"/>
              <a:t>veya</a:t>
            </a:r>
            <a:r>
              <a:rPr lang="en-US" dirty="0"/>
              <a:t> </a:t>
            </a:r>
            <a:r>
              <a:rPr lang="en-US" dirty="0" err="1"/>
              <a:t>daha</a:t>
            </a:r>
            <a:r>
              <a:rPr lang="en-US" dirty="0"/>
              <a:t> </a:t>
            </a:r>
            <a:r>
              <a:rPr lang="en-US" dirty="0" err="1"/>
              <a:t>büyükse</a:t>
            </a:r>
            <a:r>
              <a:rPr lang="en-US" dirty="0"/>
              <a:t> 1 </a:t>
            </a:r>
            <a:r>
              <a:rPr lang="en-US" dirty="0" err="1"/>
              <a:t>çıkış</a:t>
            </a:r>
            <a:r>
              <a:rPr lang="tr-TR" dirty="0"/>
              <a:t>,</a:t>
            </a:r>
            <a:r>
              <a:rPr lang="en-US" dirty="0"/>
              <a:t> 5'ten </a:t>
            </a:r>
            <a:r>
              <a:rPr lang="en-US" dirty="0" err="1"/>
              <a:t>küçükse</a:t>
            </a:r>
            <a:r>
              <a:rPr lang="en-US" dirty="0"/>
              <a:t> 0 </a:t>
            </a:r>
            <a:r>
              <a:rPr lang="en-US" dirty="0" err="1"/>
              <a:t>çıkış</a:t>
            </a:r>
            <a:r>
              <a:rPr lang="en-US" dirty="0"/>
              <a:t> </a:t>
            </a:r>
            <a:r>
              <a:rPr lang="en-US" dirty="0" err="1"/>
              <a:t>üreten</a:t>
            </a:r>
            <a:r>
              <a:rPr lang="en-US" dirty="0"/>
              <a:t> </a:t>
            </a:r>
            <a:r>
              <a:rPr lang="en-US" dirty="0" err="1"/>
              <a:t>bir</a:t>
            </a:r>
            <a:r>
              <a:rPr lang="en-US" dirty="0"/>
              <a:t> </a:t>
            </a:r>
            <a:r>
              <a:rPr lang="en-US" dirty="0" err="1"/>
              <a:t>devrenin</a:t>
            </a:r>
            <a:r>
              <a:rPr lang="en-US" dirty="0"/>
              <a:t> </a:t>
            </a:r>
            <a:r>
              <a:rPr lang="en-US" dirty="0" err="1"/>
              <a:t>kurulacağını</a:t>
            </a:r>
            <a:r>
              <a:rPr lang="en-US" dirty="0"/>
              <a:t> </a:t>
            </a:r>
            <a:r>
              <a:rPr lang="en-US" dirty="0" err="1"/>
              <a:t>varsayalım</a:t>
            </a:r>
            <a:r>
              <a:rPr lang="en-US" dirty="0"/>
              <a:t>. Bu </a:t>
            </a:r>
            <a:r>
              <a:rPr lang="en-US" dirty="0" err="1"/>
              <a:t>devre</a:t>
            </a:r>
            <a:r>
              <a:rPr lang="en-US" dirty="0"/>
              <a:t> </a:t>
            </a:r>
            <a:r>
              <a:rPr lang="tr-TR" dirty="0"/>
              <a:t>OR</a:t>
            </a:r>
            <a:r>
              <a:rPr lang="en-US" dirty="0"/>
              <a:t> </a:t>
            </a:r>
            <a:r>
              <a:rPr lang="en-US" dirty="0" err="1"/>
              <a:t>kapıları</a:t>
            </a:r>
            <a:r>
              <a:rPr lang="en-US" dirty="0"/>
              <a:t>, AND </a:t>
            </a:r>
            <a:r>
              <a:rPr lang="en-US" dirty="0" err="1"/>
              <a:t>kapıları</a:t>
            </a:r>
            <a:r>
              <a:rPr lang="en-US" dirty="0"/>
              <a:t> </a:t>
            </a:r>
            <a:r>
              <a:rPr lang="en-US" dirty="0" err="1"/>
              <a:t>ve</a:t>
            </a:r>
            <a:r>
              <a:rPr lang="en-US" dirty="0"/>
              <a:t> </a:t>
            </a:r>
            <a:r>
              <a:rPr lang="tr-TR" dirty="0" err="1"/>
              <a:t>tersleyi</a:t>
            </a:r>
            <a:r>
              <a:rPr lang="en-US" dirty="0" err="1"/>
              <a:t>ciler</a:t>
            </a:r>
            <a:r>
              <a:rPr lang="tr-TR" dirty="0"/>
              <a:t> (NOT)</a:t>
            </a:r>
            <a:r>
              <a:rPr lang="en-US" dirty="0"/>
              <a:t> </a:t>
            </a:r>
            <a:r>
              <a:rPr lang="en-US" dirty="0" err="1"/>
              <a:t>kullanılarak</a:t>
            </a:r>
            <a:r>
              <a:rPr lang="en-US" dirty="0"/>
              <a:t> </a:t>
            </a:r>
            <a:r>
              <a:rPr lang="en-US" dirty="0" err="1"/>
              <a:t>basit</a:t>
            </a:r>
            <a:r>
              <a:rPr lang="en-US" dirty="0"/>
              <a:t> </a:t>
            </a:r>
            <a:r>
              <a:rPr lang="en-US" dirty="0" err="1"/>
              <a:t>bir</a:t>
            </a:r>
            <a:r>
              <a:rPr lang="en-US" dirty="0"/>
              <a:t> </a:t>
            </a:r>
            <a:r>
              <a:rPr lang="en-US" dirty="0" err="1"/>
              <a:t>şekilde</a:t>
            </a:r>
            <a:r>
              <a:rPr lang="en-US" dirty="0"/>
              <a:t> </a:t>
            </a:r>
            <a:r>
              <a:rPr lang="en-US" dirty="0" err="1"/>
              <a:t>nasıl</a:t>
            </a:r>
            <a:r>
              <a:rPr lang="en-US" dirty="0"/>
              <a:t> </a:t>
            </a:r>
            <a:r>
              <a:rPr lang="en-US" dirty="0" err="1"/>
              <a:t>oluşturulabilir</a:t>
            </a:r>
            <a:r>
              <a:rPr lang="en-US" dirty="0"/>
              <a:t>?</a:t>
            </a:r>
            <a:endParaRPr lang="tr-TR" dirty="0"/>
          </a:p>
        </p:txBody>
      </p:sp>
    </p:spTree>
    <p:extLst>
      <p:ext uri="{BB962C8B-B14F-4D97-AF65-F5344CB8AC3E}">
        <p14:creationId xmlns:p14="http://schemas.microsoft.com/office/powerpoint/2010/main" val="30555496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K-Haritası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838200" y="1825625"/>
                <a:ext cx="5105400" cy="4351338"/>
              </a:xfrm>
            </p:spPr>
            <p:txBody>
              <a:bodyPr>
                <a:normAutofit/>
              </a:bodyPr>
              <a:lstStyle/>
              <a:p>
                <a:pPr marL="0" indent="0">
                  <a:buNone/>
                </a:pPr>
                <a:r>
                  <a:rPr lang="tr-TR" dirty="0"/>
                  <a:t>Önemsiz Durumlar</a:t>
                </a:r>
              </a:p>
              <a:p>
                <a:r>
                  <a:rPr lang="tr-TR" dirty="0"/>
                  <a:t>Çözüm: </a:t>
                </a:r>
                <a14:m>
                  <m:oMath xmlns:m="http://schemas.openxmlformats.org/officeDocument/2006/math">
                    <m:r>
                      <a:rPr lang="tr-TR" b="0" i="1" smtClean="0">
                        <a:latin typeface="Cambria Math" panose="02040503050406030204" pitchFamily="18" charset="0"/>
                      </a:rPr>
                      <m:t>𝐹</m:t>
                    </m:r>
                    <m:d>
                      <m:dPr>
                        <m:ctrlPr>
                          <a:rPr lang="tr-TR" b="0" i="1" smtClean="0">
                            <a:latin typeface="Cambria Math" panose="02040503050406030204" pitchFamily="18" charset="0"/>
                          </a:rPr>
                        </m:ctrlPr>
                      </m:dPr>
                      <m:e>
                        <m:r>
                          <a:rPr lang="tr-TR" b="0" i="1" smtClean="0">
                            <a:latin typeface="Cambria Math" panose="02040503050406030204" pitchFamily="18" charset="0"/>
                          </a:rPr>
                          <m:t>𝑤</m:t>
                        </m:r>
                        <m:r>
                          <a:rPr lang="tr-TR" b="0" i="1" smtClean="0">
                            <a:latin typeface="Cambria Math" panose="02040503050406030204" pitchFamily="18" charset="0"/>
                          </a:rPr>
                          <m:t>, </m:t>
                        </m:r>
                        <m:r>
                          <a:rPr lang="tr-TR" b="0" i="1" smtClean="0">
                            <a:latin typeface="Cambria Math" panose="02040503050406030204" pitchFamily="18" charset="0"/>
                          </a:rPr>
                          <m:t>𝑥</m:t>
                        </m:r>
                        <m:r>
                          <a:rPr lang="tr-TR" b="0" i="1" smtClean="0">
                            <a:latin typeface="Cambria Math" panose="02040503050406030204" pitchFamily="18" charset="0"/>
                          </a:rPr>
                          <m:t>,</m:t>
                        </m:r>
                        <m:r>
                          <a:rPr lang="tr-TR" b="0" i="1" smtClean="0">
                            <a:latin typeface="Cambria Math" panose="02040503050406030204" pitchFamily="18" charset="0"/>
                          </a:rPr>
                          <m:t>𝑦</m:t>
                        </m:r>
                        <m:r>
                          <a:rPr lang="tr-TR" b="0" i="1" smtClean="0">
                            <a:latin typeface="Cambria Math" panose="02040503050406030204" pitchFamily="18" charset="0"/>
                          </a:rPr>
                          <m:t>,</m:t>
                        </m:r>
                        <m:r>
                          <a:rPr lang="tr-TR" b="0" i="1" smtClean="0">
                            <a:latin typeface="Cambria Math" panose="02040503050406030204" pitchFamily="18" charset="0"/>
                          </a:rPr>
                          <m:t>𝑧</m:t>
                        </m:r>
                      </m:e>
                    </m:d>
                  </m:oMath>
                </a14:m>
                <a:r>
                  <a:rPr lang="tr-TR" dirty="0"/>
                  <a:t> ondalık ifadenin ikili açılımını temsil eden </a:t>
                </a:r>
                <a:r>
                  <a:rPr lang="tr-TR" dirty="0" err="1"/>
                  <a:t>wxyz'nin</a:t>
                </a:r>
                <a:r>
                  <a:rPr lang="tr-TR" dirty="0"/>
                  <a:t> çıkışını gösterir. F değerleri sağdaki tabloda gösterilmiştir.</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838200" y="1825625"/>
                <a:ext cx="5105400" cy="4351338"/>
              </a:xfrm>
              <a:blipFill>
                <a:blip r:embed="rId2"/>
                <a:stretch>
                  <a:fillRect l="-2509" t="-2241" r="-1792"/>
                </a:stretch>
              </a:blipFill>
            </p:spPr>
            <p:txBody>
              <a:bodyPr/>
              <a:lstStyle/>
              <a:p>
                <a:r>
                  <a:rPr lang="tr-TR">
                    <a:noFill/>
                  </a:rPr>
                  <a:t> </a:t>
                </a:r>
              </a:p>
            </p:txBody>
          </p:sp>
        </mc:Fallback>
      </mc:AlternateContent>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5625"/>
            <a:ext cx="5314950" cy="4295775"/>
          </a:xfrm>
          <a:prstGeom prst="rect">
            <a:avLst/>
          </a:prstGeom>
        </p:spPr>
      </p:pic>
    </p:spTree>
    <p:extLst>
      <p:ext uri="{BB962C8B-B14F-4D97-AF65-F5344CB8AC3E}">
        <p14:creationId xmlns:p14="http://schemas.microsoft.com/office/powerpoint/2010/main" val="41009861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K-Haritası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838200" y="1825625"/>
                <a:ext cx="4248150" cy="4351338"/>
              </a:xfrm>
            </p:spPr>
            <p:txBody>
              <a:bodyPr>
                <a:normAutofit/>
              </a:bodyPr>
              <a:lstStyle/>
              <a:p>
                <a:pPr marL="0" indent="0">
                  <a:buNone/>
                </a:pPr>
                <a:r>
                  <a:rPr lang="tr-TR" dirty="0"/>
                  <a:t>Önemsiz Durumlar</a:t>
                </a:r>
              </a:p>
              <a:p>
                <a:pPr marL="0" indent="0">
                  <a:buNone/>
                </a:pPr>
                <a:r>
                  <a:rPr lang="tr-TR" dirty="0"/>
                  <a:t>Çözüm (devamı): </a:t>
                </a:r>
              </a:p>
              <a:p>
                <a:pPr marL="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𝐹</m:t>
                      </m:r>
                      <m:d>
                        <m:dPr>
                          <m:ctrlPr>
                            <a:rPr lang="tr-TR" b="0" i="1" smtClean="0">
                              <a:latin typeface="Cambria Math" panose="02040503050406030204" pitchFamily="18" charset="0"/>
                            </a:rPr>
                          </m:ctrlPr>
                        </m:dPr>
                        <m:e>
                          <m:r>
                            <a:rPr lang="tr-TR" b="0" i="1" smtClean="0">
                              <a:latin typeface="Cambria Math" panose="02040503050406030204" pitchFamily="18" charset="0"/>
                            </a:rPr>
                            <m:t>𝑤</m:t>
                          </m:r>
                          <m:r>
                            <a:rPr lang="tr-TR" b="0" i="1" smtClean="0">
                              <a:latin typeface="Cambria Math" panose="02040503050406030204" pitchFamily="18" charset="0"/>
                            </a:rPr>
                            <m:t>, </m:t>
                          </m:r>
                          <m:r>
                            <a:rPr lang="tr-TR" b="0" i="1" smtClean="0">
                              <a:latin typeface="Cambria Math" panose="02040503050406030204" pitchFamily="18" charset="0"/>
                            </a:rPr>
                            <m:t>𝑥</m:t>
                          </m:r>
                          <m:r>
                            <a:rPr lang="tr-TR" b="0" i="1" smtClean="0">
                              <a:latin typeface="Cambria Math" panose="02040503050406030204" pitchFamily="18" charset="0"/>
                            </a:rPr>
                            <m:t>, </m:t>
                          </m:r>
                          <m:r>
                            <a:rPr lang="tr-TR" b="0" i="1" smtClean="0">
                              <a:latin typeface="Cambria Math" panose="02040503050406030204" pitchFamily="18" charset="0"/>
                            </a:rPr>
                            <m:t>𝑦</m:t>
                          </m:r>
                          <m:r>
                            <a:rPr lang="tr-TR" b="0" i="1" smtClean="0">
                              <a:latin typeface="Cambria Math" panose="02040503050406030204" pitchFamily="18" charset="0"/>
                            </a:rPr>
                            <m:t>,</m:t>
                          </m:r>
                          <m:r>
                            <a:rPr lang="tr-TR" b="0" i="1" smtClean="0">
                              <a:latin typeface="Cambria Math" panose="02040503050406030204" pitchFamily="18" charset="0"/>
                            </a:rPr>
                            <m:t>𝑧</m:t>
                          </m:r>
                        </m:e>
                      </m:d>
                      <m:r>
                        <a:rPr lang="tr-TR" b="0" i="1" smtClean="0">
                          <a:latin typeface="Cambria Math" panose="02040503050406030204" pitchFamily="18" charset="0"/>
                        </a:rPr>
                        <m:t>=</m:t>
                      </m:r>
                      <m:r>
                        <a:rPr lang="tr-TR" b="1" i="1" smtClean="0">
                          <a:latin typeface="Cambria Math" panose="02040503050406030204" pitchFamily="18" charset="0"/>
                        </a:rPr>
                        <m:t>𝒘</m:t>
                      </m:r>
                      <m:r>
                        <a:rPr lang="tr-TR" b="1" i="1" smtClean="0">
                          <a:latin typeface="Cambria Math" panose="02040503050406030204" pitchFamily="18" charset="0"/>
                        </a:rPr>
                        <m:t>+</m:t>
                      </m:r>
                      <m:r>
                        <a:rPr lang="tr-TR" b="1" i="1" smtClean="0">
                          <a:latin typeface="Cambria Math" panose="02040503050406030204" pitchFamily="18" charset="0"/>
                        </a:rPr>
                        <m:t>𝒙𝒚</m:t>
                      </m:r>
                      <m:r>
                        <a:rPr lang="tr-TR" b="1" i="1" smtClean="0">
                          <a:latin typeface="Cambria Math" panose="02040503050406030204" pitchFamily="18" charset="0"/>
                        </a:rPr>
                        <m:t>+</m:t>
                      </m:r>
                      <m:r>
                        <a:rPr lang="tr-TR" b="1" i="1" smtClean="0">
                          <a:latin typeface="Cambria Math" panose="02040503050406030204" pitchFamily="18" charset="0"/>
                        </a:rPr>
                        <m:t>𝒙𝒛</m:t>
                      </m:r>
                    </m:oMath>
                  </m:oMathPara>
                </a14:m>
                <a:endParaRPr lang="tr-TR" b="1" dirty="0"/>
              </a:p>
              <a:p>
                <a:pPr marL="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838200" y="1825625"/>
                <a:ext cx="4248150" cy="4351338"/>
              </a:xfrm>
              <a:blipFill>
                <a:blip r:embed="rId2"/>
                <a:stretch>
                  <a:fillRect l="-3017" t="-2241"/>
                </a:stretch>
              </a:blipFill>
            </p:spPr>
            <p:txBody>
              <a:bodyPr/>
              <a:lstStyle/>
              <a:p>
                <a:r>
                  <a:rPr lang="tr-TR">
                    <a:noFill/>
                  </a:rPr>
                  <a:t> </a:t>
                </a:r>
              </a:p>
            </p:txBody>
          </p:sp>
        </mc:Fallback>
      </mc:AlternateContent>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464" y="0"/>
            <a:ext cx="5999571" cy="6858000"/>
          </a:xfrm>
          <a:prstGeom prst="rect">
            <a:avLst/>
          </a:prstGeom>
        </p:spPr>
      </p:pic>
    </p:spTree>
    <p:extLst>
      <p:ext uri="{BB962C8B-B14F-4D97-AF65-F5344CB8AC3E}">
        <p14:creationId xmlns:p14="http://schemas.microsoft.com/office/powerpoint/2010/main" val="16830112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K-Haritası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pPr marL="0" indent="0">
                  <a:buNone/>
                </a:pPr>
                <a:r>
                  <a:rPr lang="tr-TR" dirty="0"/>
                  <a:t>Önemsiz Durumlar</a:t>
                </a:r>
              </a:p>
              <a:p>
                <a:r>
                  <a:rPr lang="tr-TR" dirty="0"/>
                  <a:t>Örnek. Verilen </a:t>
                </a:r>
                <a:r>
                  <a:rPr lang="en-US" dirty="0"/>
                  <a:t>Boole</a:t>
                </a:r>
                <a:r>
                  <a:rPr lang="tr-TR" dirty="0"/>
                  <a:t> ifadesini 4 değişkenli</a:t>
                </a:r>
                <a:r>
                  <a:rPr lang="en-US" dirty="0"/>
                  <a:t> K-</a:t>
                </a:r>
                <a:r>
                  <a:rPr lang="tr-TR" dirty="0"/>
                  <a:t>haritası kullanarak sadeleştirin. </a:t>
                </a:r>
                <a14:m>
                  <m:oMath xmlns:m="http://schemas.openxmlformats.org/officeDocument/2006/math">
                    <m:r>
                      <a:rPr lang="tr-TR" b="0" i="1" smtClean="0">
                        <a:latin typeface="Cambria Math" panose="02040503050406030204" pitchFamily="18" charset="0"/>
                      </a:rPr>
                      <m:t>𝐹</m:t>
                    </m:r>
                    <m:d>
                      <m:dPr>
                        <m:ctrlPr>
                          <a:rPr lang="tr-TR" b="0" i="1" smtClean="0">
                            <a:latin typeface="Cambria Math" panose="02040503050406030204" pitchFamily="18" charset="0"/>
                          </a:rPr>
                        </m:ctrlPr>
                      </m:dPr>
                      <m:e>
                        <m:r>
                          <a:rPr lang="tr-TR" b="0" i="1" smtClean="0">
                            <a:latin typeface="Cambria Math" panose="02040503050406030204" pitchFamily="18" charset="0"/>
                          </a:rPr>
                          <m:t>𝐴</m:t>
                        </m:r>
                        <m:r>
                          <a:rPr lang="tr-TR" b="0" i="1" smtClean="0">
                            <a:latin typeface="Cambria Math" panose="02040503050406030204" pitchFamily="18" charset="0"/>
                          </a:rPr>
                          <m:t>,</m:t>
                        </m:r>
                        <m:r>
                          <a:rPr lang="tr-TR" b="0" i="1" smtClean="0">
                            <a:latin typeface="Cambria Math" panose="02040503050406030204" pitchFamily="18" charset="0"/>
                          </a:rPr>
                          <m:t>𝐵</m:t>
                        </m:r>
                        <m:r>
                          <a:rPr lang="tr-TR" b="0" i="1" smtClean="0">
                            <a:latin typeface="Cambria Math" panose="02040503050406030204" pitchFamily="18" charset="0"/>
                          </a:rPr>
                          <m:t>,</m:t>
                        </m:r>
                        <m:r>
                          <a:rPr lang="tr-TR" b="0" i="1" smtClean="0">
                            <a:latin typeface="Cambria Math" panose="02040503050406030204" pitchFamily="18" charset="0"/>
                          </a:rPr>
                          <m:t>𝐶</m:t>
                        </m:r>
                        <m:r>
                          <a:rPr lang="tr-TR" b="0" i="1" smtClean="0">
                            <a:latin typeface="Cambria Math" panose="02040503050406030204" pitchFamily="18" charset="0"/>
                          </a:rPr>
                          <m:t>,</m:t>
                        </m:r>
                        <m:r>
                          <a:rPr lang="tr-TR" b="0" i="1" smtClean="0">
                            <a:latin typeface="Cambria Math" panose="02040503050406030204" pitchFamily="18" charset="0"/>
                          </a:rPr>
                          <m:t>𝐷</m:t>
                        </m:r>
                      </m:e>
                    </m:d>
                    <m:r>
                      <a:rPr lang="tr-TR" b="0" i="1" smtClean="0">
                        <a:latin typeface="Cambria Math" panose="02040503050406030204" pitchFamily="18" charset="0"/>
                      </a:rPr>
                      <m:t>=</m:t>
                    </m:r>
                    <m:nary>
                      <m:naryPr>
                        <m:chr m:val="∑"/>
                        <m:subHide m:val="on"/>
                        <m:supHide m:val="on"/>
                        <m:ctrlPr>
                          <a:rPr lang="tr-TR" b="0" i="1" smtClean="0">
                            <a:latin typeface="Cambria Math" panose="02040503050406030204" pitchFamily="18" charset="0"/>
                          </a:rPr>
                        </m:ctrlPr>
                      </m:naryPr>
                      <m:sub/>
                      <m:sup/>
                      <m:e>
                        <m:r>
                          <a:rPr lang="tr-TR" b="0" i="1" smtClean="0">
                            <a:latin typeface="Cambria Math" panose="02040503050406030204" pitchFamily="18" charset="0"/>
                          </a:rPr>
                          <m:t>𝑚</m:t>
                        </m:r>
                        <m:d>
                          <m:dPr>
                            <m:ctrlPr>
                              <a:rPr lang="tr-TR" b="0" i="1" smtClean="0">
                                <a:latin typeface="Cambria Math" panose="02040503050406030204" pitchFamily="18" charset="0"/>
                              </a:rPr>
                            </m:ctrlPr>
                          </m:dPr>
                          <m:e>
                            <m:r>
                              <a:rPr lang="tr-TR" b="0" i="1" smtClean="0">
                                <a:latin typeface="Cambria Math" panose="02040503050406030204" pitchFamily="18" charset="0"/>
                              </a:rPr>
                              <m:t>1, 5, 6, 12, 13, 14</m:t>
                            </m:r>
                          </m:e>
                        </m:d>
                        <m:r>
                          <a:rPr lang="tr-TR" b="0" i="1" smtClean="0">
                            <a:latin typeface="Cambria Math" panose="02040503050406030204" pitchFamily="18" charset="0"/>
                          </a:rPr>
                          <m:t>+</m:t>
                        </m:r>
                        <m:r>
                          <a:rPr lang="tr-TR" b="0" i="1" smtClean="0">
                            <a:latin typeface="Cambria Math" panose="02040503050406030204" pitchFamily="18" charset="0"/>
                          </a:rPr>
                          <m:t>𝑑</m:t>
                        </m:r>
                        <m:r>
                          <a:rPr lang="tr-TR" b="0" i="1" smtClean="0">
                            <a:latin typeface="Cambria Math" panose="02040503050406030204" pitchFamily="18" charset="0"/>
                          </a:rPr>
                          <m:t>(2,4)</m:t>
                        </m:r>
                      </m:e>
                    </m:nary>
                  </m:oMath>
                </a14:m>
                <a:r>
                  <a:rPr lang="tr-TR" dirty="0"/>
                  <a:t>.</a:t>
                </a:r>
              </a:p>
              <a:p>
                <a:r>
                  <a:rPr lang="tr-TR" dirty="0"/>
                  <a:t>Çözüm: </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tr-TR">
                    <a:noFill/>
                  </a:rPr>
                  <a:t> </a:t>
                </a:r>
              </a:p>
            </p:txBody>
          </p:sp>
        </mc:Fallback>
      </mc:AlternateContent>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937" y="3609479"/>
            <a:ext cx="2562225" cy="2409825"/>
          </a:xfrm>
          <a:prstGeom prst="rect">
            <a:avLst/>
          </a:prstGeom>
        </p:spPr>
      </p:pic>
      <p:cxnSp>
        <p:nvCxnSpPr>
          <p:cNvPr id="6" name="Düz Ok Bağlayıcısı 5"/>
          <p:cNvCxnSpPr/>
          <p:nvPr/>
        </p:nvCxnSpPr>
        <p:spPr>
          <a:xfrm>
            <a:off x="4791075" y="4905374"/>
            <a:ext cx="11620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Metin kutusu 6"/>
              <p:cNvSpPr txBox="1"/>
              <p:nvPr/>
            </p:nvSpPr>
            <p:spPr>
              <a:xfrm>
                <a:off x="6167438" y="4720708"/>
                <a:ext cx="2419350" cy="3699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𝐹</m:t>
                      </m:r>
                      <m:r>
                        <a:rPr lang="tr-TR" b="0" i="1" smtClean="0">
                          <a:latin typeface="Cambria Math" panose="02040503050406030204" pitchFamily="18" charset="0"/>
                        </a:rPr>
                        <m:t>=</m:t>
                      </m:r>
                      <m:acc>
                        <m:accPr>
                          <m:chr m:val="̅"/>
                          <m:ctrlPr>
                            <a:rPr lang="tr-TR" i="1" smtClean="0">
                              <a:latin typeface="Cambria Math" panose="02040503050406030204" pitchFamily="18" charset="0"/>
                            </a:rPr>
                          </m:ctrlPr>
                        </m:accPr>
                        <m:e>
                          <m:r>
                            <a:rPr lang="tr-TR" b="0" i="1" smtClean="0">
                              <a:latin typeface="Cambria Math" panose="02040503050406030204" pitchFamily="18" charset="0"/>
                            </a:rPr>
                            <m:t>𝐴</m:t>
                          </m:r>
                        </m:e>
                      </m:acc>
                      <m:acc>
                        <m:accPr>
                          <m:chr m:val="̅"/>
                          <m:ctrlPr>
                            <a:rPr lang="tr-TR" i="1" smtClean="0">
                              <a:latin typeface="Cambria Math" panose="02040503050406030204" pitchFamily="18" charset="0"/>
                            </a:rPr>
                          </m:ctrlPr>
                        </m:accPr>
                        <m:e>
                          <m:r>
                            <a:rPr lang="tr-TR" b="0" i="1" smtClean="0">
                              <a:latin typeface="Cambria Math" panose="02040503050406030204" pitchFamily="18" charset="0"/>
                            </a:rPr>
                            <m:t>𝐶</m:t>
                          </m:r>
                        </m:e>
                      </m:acc>
                      <m:r>
                        <a:rPr lang="tr-TR" b="0" i="1" smtClean="0">
                          <a:latin typeface="Cambria Math" panose="02040503050406030204" pitchFamily="18" charset="0"/>
                        </a:rPr>
                        <m:t>𝐷</m:t>
                      </m:r>
                      <m:r>
                        <a:rPr lang="tr-TR" b="0" i="1" smtClean="0">
                          <a:latin typeface="Cambria Math" panose="02040503050406030204" pitchFamily="18" charset="0"/>
                        </a:rPr>
                        <m:t>+</m:t>
                      </m:r>
                      <m:r>
                        <a:rPr lang="tr-TR" b="0" i="1" smtClean="0">
                          <a:latin typeface="Cambria Math" panose="02040503050406030204" pitchFamily="18" charset="0"/>
                        </a:rPr>
                        <m:t>𝐵</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𝐶</m:t>
                          </m:r>
                        </m:e>
                      </m:acc>
                      <m:r>
                        <a:rPr lang="tr-TR" b="0" i="1" smtClean="0">
                          <a:latin typeface="Cambria Math" panose="02040503050406030204" pitchFamily="18" charset="0"/>
                        </a:rPr>
                        <m:t>+</m:t>
                      </m:r>
                      <m:r>
                        <a:rPr lang="tr-TR" b="0" i="1" smtClean="0">
                          <a:latin typeface="Cambria Math" panose="02040503050406030204" pitchFamily="18" charset="0"/>
                        </a:rPr>
                        <m:t>𝐵</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𝐷</m:t>
                          </m:r>
                        </m:e>
                      </m:acc>
                    </m:oMath>
                  </m:oMathPara>
                </a14:m>
                <a:endParaRPr lang="tr-TR" dirty="0"/>
              </a:p>
            </p:txBody>
          </p:sp>
        </mc:Choice>
        <mc:Fallback xmlns="">
          <p:sp>
            <p:nvSpPr>
              <p:cNvPr id="7" name="Metin kutusu 6"/>
              <p:cNvSpPr txBox="1">
                <a:spLocks noRot="1" noChangeAspect="1" noMove="1" noResize="1" noEditPoints="1" noAdjustHandles="1" noChangeArrowheads="1" noChangeShapeType="1" noTextEdit="1"/>
              </p:cNvSpPr>
              <p:nvPr/>
            </p:nvSpPr>
            <p:spPr>
              <a:xfrm>
                <a:off x="6167438" y="4720708"/>
                <a:ext cx="2419350" cy="369909"/>
              </a:xfrm>
              <a:prstGeom prst="rect">
                <a:avLst/>
              </a:prstGeom>
              <a:blipFill>
                <a:blip r:embed="rId4"/>
                <a:stretch>
                  <a:fillRect r="-10076"/>
                </a:stretch>
              </a:blipFill>
            </p:spPr>
            <p:txBody>
              <a:bodyPr/>
              <a:lstStyle/>
              <a:p>
                <a:r>
                  <a:rPr lang="tr-TR">
                    <a:noFill/>
                  </a:rPr>
                  <a:t> </a:t>
                </a:r>
              </a:p>
            </p:txBody>
          </p:sp>
        </mc:Fallback>
      </mc:AlternateContent>
    </p:spTree>
    <p:extLst>
      <p:ext uri="{BB962C8B-B14F-4D97-AF65-F5344CB8AC3E}">
        <p14:creationId xmlns:p14="http://schemas.microsoft.com/office/powerpoint/2010/main" val="2926902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4AAAC4-95A5-47D3-9832-44C0B3CB546B}"/>
              </a:ext>
            </a:extLst>
          </p:cNvPr>
          <p:cNvSpPr>
            <a:spLocks noGrp="1"/>
          </p:cNvSpPr>
          <p:nvPr>
            <p:ph type="title"/>
          </p:nvPr>
        </p:nvSpPr>
        <p:spPr/>
        <p:txBody>
          <a:bodyPr/>
          <a:lstStyle/>
          <a:p>
            <a:r>
              <a:rPr lang="tr-TR" dirty="0"/>
              <a:t>Referanslar</a:t>
            </a:r>
          </a:p>
        </p:txBody>
      </p:sp>
      <p:sp>
        <p:nvSpPr>
          <p:cNvPr id="3" name="İçerik Yer Tutucusu 2">
            <a:extLst>
              <a:ext uri="{FF2B5EF4-FFF2-40B4-BE49-F238E27FC236}">
                <a16:creationId xmlns:a16="http://schemas.microsoft.com/office/drawing/2014/main" id="{FA79569B-AAA6-49FD-A016-BE3B71DBD2F8}"/>
              </a:ext>
            </a:extLst>
          </p:cNvPr>
          <p:cNvSpPr>
            <a:spLocks noGrp="1"/>
          </p:cNvSpPr>
          <p:nvPr>
            <p:ph idx="1"/>
          </p:nvPr>
        </p:nvSpPr>
        <p:spPr/>
        <p:txBody>
          <a:bodyPr/>
          <a:lstStyle/>
          <a:p>
            <a:r>
              <a:rPr lang="en-US" dirty="0"/>
              <a:t>Kenneth H. Rosen, Discrete mathematics and its applications 7th ed. ISBN 0–07–338309–0.</a:t>
            </a:r>
            <a:r>
              <a:rPr lang="tr-TR" dirty="0"/>
              <a:t> </a:t>
            </a:r>
          </a:p>
          <a:p>
            <a:pPr fontAlgn="base"/>
            <a:r>
              <a:rPr lang="tr-TR" dirty="0"/>
              <a:t>Ayrık Matematik ve Uygulamaları - </a:t>
            </a:r>
            <a:r>
              <a:rPr lang="tr-TR" dirty="0" err="1"/>
              <a:t>Kenneth</a:t>
            </a:r>
            <a:r>
              <a:rPr lang="tr-TR" dirty="0"/>
              <a:t> H. </a:t>
            </a:r>
            <a:r>
              <a:rPr lang="tr-TR" dirty="0" err="1"/>
              <a:t>Rosen</a:t>
            </a:r>
            <a:r>
              <a:rPr lang="tr-TR" dirty="0"/>
              <a:t>, </a:t>
            </a:r>
            <a:r>
              <a:rPr lang="tr-TR" dirty="0" err="1">
                <a:hlinkClick r:id="rId2" tooltip="Palme Yayıncılık - Akademik Kitaplar"/>
              </a:rPr>
              <a:t>Palme</a:t>
            </a:r>
            <a:r>
              <a:rPr lang="tr-TR" dirty="0">
                <a:hlinkClick r:id="rId2" tooltip="Palme Yayıncılık - Akademik Kitaplar"/>
              </a:rPr>
              <a:t> Yayıncılık - </a:t>
            </a:r>
            <a:r>
              <a:rPr lang="tr-TR">
                <a:hlinkClick r:id="rId2" tooltip="Palme Yayıncılık - Akademik Kitaplar"/>
              </a:rPr>
              <a:t>Akademik Kitaplar</a:t>
            </a:r>
            <a:endParaRPr lang="tr-TR" dirty="0"/>
          </a:p>
        </p:txBody>
      </p:sp>
    </p:spTree>
    <p:extLst>
      <p:ext uri="{BB962C8B-B14F-4D97-AF65-F5344CB8AC3E}">
        <p14:creationId xmlns:p14="http://schemas.microsoft.com/office/powerpoint/2010/main" val="280969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a:xfrm>
            <a:off x="838200" y="1825625"/>
            <a:ext cx="10515600" cy="2974975"/>
          </a:xfrm>
        </p:spPr>
        <p:txBody>
          <a:bodyPr>
            <a:normAutofit fontScale="85000" lnSpcReduction="10000"/>
          </a:bodyPr>
          <a:lstStyle/>
          <a:p>
            <a:pPr marL="0" indent="0">
              <a:buNone/>
            </a:pPr>
            <a:r>
              <a:rPr lang="tr-TR" dirty="0"/>
              <a:t>Şartlı ifadeler</a:t>
            </a:r>
          </a:p>
          <a:p>
            <a:r>
              <a:rPr lang="en-US" dirty="0"/>
              <a:t>p </a:t>
            </a:r>
            <a:r>
              <a:rPr lang="en-US" dirty="0" err="1"/>
              <a:t>ve</a:t>
            </a:r>
            <a:r>
              <a:rPr lang="en-US" dirty="0"/>
              <a:t> q </a:t>
            </a:r>
            <a:r>
              <a:rPr lang="tr-TR" dirty="0"/>
              <a:t>iki </a:t>
            </a:r>
            <a:r>
              <a:rPr lang="en-US" dirty="0" err="1"/>
              <a:t>önerme</a:t>
            </a:r>
            <a:r>
              <a:rPr lang="en-US" dirty="0"/>
              <a:t> </a:t>
            </a:r>
            <a:r>
              <a:rPr lang="en-US" dirty="0" err="1"/>
              <a:t>olsun</a:t>
            </a:r>
            <a:r>
              <a:rPr lang="en-US" dirty="0"/>
              <a:t>. p → q </a:t>
            </a:r>
            <a:r>
              <a:rPr lang="en-US" dirty="0" err="1"/>
              <a:t>koşullu</a:t>
            </a:r>
            <a:r>
              <a:rPr lang="en-US" dirty="0"/>
              <a:t> </a:t>
            </a:r>
            <a:r>
              <a:rPr lang="en-US" dirty="0" err="1"/>
              <a:t>ifadesi</a:t>
            </a:r>
            <a:r>
              <a:rPr lang="en-US" dirty="0"/>
              <a:t> “p </a:t>
            </a:r>
            <a:r>
              <a:rPr lang="en-US" dirty="0" err="1"/>
              <a:t>ise</a:t>
            </a:r>
            <a:r>
              <a:rPr lang="en-US" dirty="0"/>
              <a:t>, o zaman q” </a:t>
            </a:r>
            <a:r>
              <a:rPr lang="en-US" dirty="0" err="1"/>
              <a:t>önermesidir</a:t>
            </a:r>
            <a:r>
              <a:rPr lang="en-US" dirty="0"/>
              <a:t>. p → q </a:t>
            </a:r>
            <a:r>
              <a:rPr lang="en-US" dirty="0" err="1"/>
              <a:t>koşullu</a:t>
            </a:r>
            <a:r>
              <a:rPr lang="en-US" dirty="0"/>
              <a:t> </a:t>
            </a:r>
            <a:r>
              <a:rPr lang="en-US" dirty="0" err="1"/>
              <a:t>ifadesi</a:t>
            </a:r>
            <a:r>
              <a:rPr lang="en-US" dirty="0"/>
              <a:t>, p </a:t>
            </a:r>
            <a:r>
              <a:rPr lang="en-US" dirty="0" err="1"/>
              <a:t>doğru</a:t>
            </a:r>
            <a:r>
              <a:rPr lang="en-US" dirty="0"/>
              <a:t> </a:t>
            </a:r>
            <a:r>
              <a:rPr lang="en-US" dirty="0" err="1"/>
              <a:t>ve</a:t>
            </a:r>
            <a:r>
              <a:rPr lang="en-US" dirty="0"/>
              <a:t> q </a:t>
            </a:r>
            <a:r>
              <a:rPr lang="en-US" dirty="0" err="1"/>
              <a:t>yanlış</a:t>
            </a:r>
            <a:r>
              <a:rPr lang="en-US" dirty="0"/>
              <a:t> </a:t>
            </a:r>
            <a:r>
              <a:rPr lang="en-US" dirty="0" err="1"/>
              <a:t>olduğunda</a:t>
            </a:r>
            <a:r>
              <a:rPr lang="en-US" dirty="0"/>
              <a:t> </a:t>
            </a:r>
            <a:r>
              <a:rPr lang="en-US" dirty="0" err="1"/>
              <a:t>yanlış</a:t>
            </a:r>
            <a:r>
              <a:rPr lang="en-US" dirty="0"/>
              <a:t>, </a:t>
            </a:r>
            <a:r>
              <a:rPr lang="en-US" dirty="0" err="1"/>
              <a:t>aksi</a:t>
            </a:r>
            <a:r>
              <a:rPr lang="en-US" dirty="0"/>
              <a:t> </a:t>
            </a:r>
            <a:r>
              <a:rPr lang="en-US" dirty="0" err="1"/>
              <a:t>halde</a:t>
            </a:r>
            <a:r>
              <a:rPr lang="en-US" dirty="0"/>
              <a:t> </a:t>
            </a:r>
            <a:r>
              <a:rPr lang="en-US" dirty="0" err="1"/>
              <a:t>doğru</a:t>
            </a:r>
            <a:r>
              <a:rPr lang="tr-TR" dirty="0"/>
              <a:t>dur</a:t>
            </a:r>
            <a:r>
              <a:rPr lang="en-US" dirty="0"/>
              <a:t>.</a:t>
            </a:r>
            <a:endParaRPr lang="tr-TR" dirty="0"/>
          </a:p>
          <a:p>
            <a:r>
              <a:rPr lang="en-US" dirty="0"/>
              <a:t>p → q </a:t>
            </a:r>
            <a:r>
              <a:rPr lang="en-US" dirty="0" err="1"/>
              <a:t>koşullu</a:t>
            </a:r>
            <a:r>
              <a:rPr lang="en-US" dirty="0"/>
              <a:t> </a:t>
            </a:r>
            <a:r>
              <a:rPr lang="en-US" dirty="0" err="1"/>
              <a:t>ifadesinde</a:t>
            </a:r>
            <a:r>
              <a:rPr lang="en-US" dirty="0"/>
              <a:t>, p </a:t>
            </a:r>
            <a:r>
              <a:rPr lang="en-US" dirty="0" err="1"/>
              <a:t>hipotez</a:t>
            </a:r>
            <a:r>
              <a:rPr lang="en-US" dirty="0"/>
              <a:t> (</a:t>
            </a:r>
            <a:r>
              <a:rPr lang="en-US" dirty="0" err="1"/>
              <a:t>veya</a:t>
            </a:r>
            <a:r>
              <a:rPr lang="en-US" dirty="0"/>
              <a:t> </a:t>
            </a:r>
            <a:r>
              <a:rPr lang="en-US" dirty="0" err="1"/>
              <a:t>öncül</a:t>
            </a:r>
            <a:r>
              <a:rPr lang="en-US" dirty="0"/>
              <a:t>) </a:t>
            </a:r>
            <a:r>
              <a:rPr lang="en-US" dirty="0" err="1"/>
              <a:t>olarak</a:t>
            </a:r>
            <a:r>
              <a:rPr lang="en-US" dirty="0"/>
              <a:t> </a:t>
            </a:r>
            <a:r>
              <a:rPr lang="en-US" dirty="0" err="1"/>
              <a:t>adlandırılır</a:t>
            </a:r>
            <a:r>
              <a:rPr lang="en-US" dirty="0"/>
              <a:t> </a:t>
            </a:r>
            <a:r>
              <a:rPr lang="en-US" dirty="0" err="1"/>
              <a:t>ve</a:t>
            </a:r>
            <a:r>
              <a:rPr lang="en-US" dirty="0"/>
              <a:t> q, </a:t>
            </a:r>
            <a:r>
              <a:rPr lang="en-US" dirty="0" err="1"/>
              <a:t>sonuç</a:t>
            </a:r>
            <a:r>
              <a:rPr lang="en-US" dirty="0"/>
              <a:t> </a:t>
            </a:r>
            <a:r>
              <a:rPr lang="en-US" dirty="0" err="1"/>
              <a:t>olarak</a:t>
            </a:r>
            <a:r>
              <a:rPr lang="en-US" dirty="0"/>
              <a:t> </a:t>
            </a:r>
            <a:r>
              <a:rPr lang="en-US" dirty="0" err="1"/>
              <a:t>adlandırılır</a:t>
            </a:r>
            <a:r>
              <a:rPr lang="en-US" dirty="0"/>
              <a:t>.</a:t>
            </a:r>
            <a:endParaRPr lang="tr-TR" dirty="0"/>
          </a:p>
          <a:p>
            <a:r>
              <a:rPr lang="en-US" dirty="0"/>
              <a:t>p → q </a:t>
            </a:r>
            <a:r>
              <a:rPr lang="en-US" dirty="0" err="1"/>
              <a:t>ifadesine</a:t>
            </a:r>
            <a:r>
              <a:rPr lang="en-US" dirty="0"/>
              <a:t> </a:t>
            </a:r>
            <a:r>
              <a:rPr lang="en-US" dirty="0" err="1"/>
              <a:t>koşullu</a:t>
            </a:r>
            <a:r>
              <a:rPr lang="en-US" dirty="0"/>
              <a:t> </a:t>
            </a:r>
            <a:r>
              <a:rPr lang="en-US" dirty="0" err="1"/>
              <a:t>bir</a:t>
            </a:r>
            <a:r>
              <a:rPr lang="en-US" dirty="0"/>
              <a:t> </a:t>
            </a:r>
            <a:r>
              <a:rPr lang="en-US" dirty="0" err="1"/>
              <a:t>ifade</a:t>
            </a:r>
            <a:r>
              <a:rPr lang="en-US" dirty="0"/>
              <a:t> </a:t>
            </a:r>
            <a:r>
              <a:rPr lang="en-US" dirty="0" err="1"/>
              <a:t>denir</a:t>
            </a:r>
            <a:r>
              <a:rPr lang="en-US" dirty="0"/>
              <a:t> </a:t>
            </a:r>
            <a:r>
              <a:rPr lang="en-US" dirty="0" err="1"/>
              <a:t>çünkü</a:t>
            </a:r>
            <a:r>
              <a:rPr lang="en-US" dirty="0"/>
              <a:t> p → q, </a:t>
            </a:r>
            <a:r>
              <a:rPr lang="en-US" dirty="0" err="1"/>
              <a:t>p'nin</a:t>
            </a:r>
            <a:r>
              <a:rPr lang="en-US" dirty="0"/>
              <a:t> </a:t>
            </a:r>
            <a:r>
              <a:rPr lang="en-US" dirty="0" err="1"/>
              <a:t>geçerli</a:t>
            </a:r>
            <a:r>
              <a:rPr lang="en-US" dirty="0"/>
              <a:t> </a:t>
            </a:r>
            <a:r>
              <a:rPr lang="en-US" dirty="0" err="1"/>
              <a:t>olması</a:t>
            </a:r>
            <a:r>
              <a:rPr lang="en-US" dirty="0"/>
              <a:t> </a:t>
            </a:r>
            <a:r>
              <a:rPr lang="en-US" dirty="0" err="1"/>
              <a:t>koşuluyla</a:t>
            </a:r>
            <a:r>
              <a:rPr lang="en-US" dirty="0"/>
              <a:t> </a:t>
            </a:r>
            <a:r>
              <a:rPr lang="en-US" dirty="0" err="1"/>
              <a:t>q'nun</a:t>
            </a:r>
            <a:r>
              <a:rPr lang="en-US" dirty="0"/>
              <a:t> </a:t>
            </a:r>
            <a:r>
              <a:rPr lang="en-US" dirty="0" err="1"/>
              <a:t>doğru</a:t>
            </a:r>
            <a:r>
              <a:rPr lang="en-US" dirty="0"/>
              <a:t> </a:t>
            </a:r>
            <a:r>
              <a:rPr lang="en-US" dirty="0" err="1"/>
              <a:t>olduğunu</a:t>
            </a:r>
            <a:r>
              <a:rPr lang="en-US" dirty="0"/>
              <a:t> </a:t>
            </a:r>
            <a:r>
              <a:rPr lang="en-US" dirty="0" err="1"/>
              <a:t>ileri</a:t>
            </a:r>
            <a:r>
              <a:rPr lang="en-US" dirty="0"/>
              <a:t> </a:t>
            </a:r>
            <a:r>
              <a:rPr lang="en-US" dirty="0" err="1"/>
              <a:t>sürer</a:t>
            </a:r>
            <a:r>
              <a:rPr lang="en-US" dirty="0"/>
              <a:t>. </a:t>
            </a:r>
            <a:endParaRPr lang="tr-TR" dirty="0"/>
          </a:p>
          <a:p>
            <a:r>
              <a:rPr lang="en-US" dirty="0"/>
              <a:t>"</a:t>
            </a:r>
            <a:r>
              <a:rPr lang="en-US" dirty="0" err="1"/>
              <a:t>Seçilirsem</a:t>
            </a:r>
            <a:r>
              <a:rPr lang="en-US" dirty="0"/>
              <a:t> </a:t>
            </a:r>
            <a:r>
              <a:rPr lang="en-US" dirty="0" err="1"/>
              <a:t>vergileri</a:t>
            </a:r>
            <a:r>
              <a:rPr lang="en-US" dirty="0"/>
              <a:t> </a:t>
            </a:r>
            <a:r>
              <a:rPr lang="en-US" dirty="0" err="1"/>
              <a:t>düşüreceğim</a:t>
            </a:r>
            <a:r>
              <a:rPr lang="en-US" dirty="0"/>
              <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462" y="4714875"/>
            <a:ext cx="4029075" cy="2143125"/>
          </a:xfrm>
          <a:prstGeom prst="rect">
            <a:avLst/>
          </a:prstGeom>
        </p:spPr>
      </p:pic>
    </p:spTree>
    <p:extLst>
      <p:ext uri="{BB962C8B-B14F-4D97-AF65-F5344CB8AC3E}">
        <p14:creationId xmlns:p14="http://schemas.microsoft.com/office/powerpoint/2010/main" val="368710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p:txBody>
          <a:bodyPr>
            <a:normAutofit/>
          </a:bodyPr>
          <a:lstStyle/>
          <a:p>
            <a:r>
              <a:rPr lang="tr-TR" dirty="0"/>
              <a:t>Örnek: "Maria ayrık matematik öğrenir" ifadesi p ve "Maria iyi bir iş bulacaktır" ifadesi q olsun. p → q bulun.</a:t>
            </a:r>
          </a:p>
          <a:p>
            <a:r>
              <a:rPr lang="tr-TR" dirty="0"/>
              <a:t>Çözüm: Koşullu ifadelerin tanımından, p "Maria ayrık matematik öğrenir" ifadesi ve q "Maria iyi bir iş bulacaktır" ifadesi olduğunda p → </a:t>
            </a:r>
            <a:r>
              <a:rPr lang="tr-TR" dirty="0" err="1"/>
              <a:t>q’nun</a:t>
            </a:r>
            <a:r>
              <a:rPr lang="tr-TR" dirty="0"/>
              <a:t> şu ifadeyi temsil ettiğini görüyoruz:</a:t>
            </a:r>
          </a:p>
          <a:p>
            <a:pPr lvl="1"/>
            <a:r>
              <a:rPr lang="tr-TR" dirty="0"/>
              <a:t>"Maria ayrık matematik öğrenirse, o zaman iyi bir iş bulur."</a:t>
            </a:r>
          </a:p>
        </p:txBody>
      </p:sp>
    </p:spTree>
    <p:extLst>
      <p:ext uri="{BB962C8B-B14F-4D97-AF65-F5344CB8AC3E}">
        <p14:creationId xmlns:p14="http://schemas.microsoft.com/office/powerpoint/2010/main" val="252738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p:txBody>
          <a:bodyPr>
            <a:normAutofit lnSpcReduction="10000"/>
          </a:bodyPr>
          <a:lstStyle/>
          <a:p>
            <a:pPr marL="0" indent="0">
              <a:buNone/>
            </a:pPr>
            <a:r>
              <a:rPr lang="tr-TR" b="1" dirty="0"/>
              <a:t>Karşıt (</a:t>
            </a:r>
            <a:r>
              <a:rPr lang="tr-TR" b="1" dirty="0" err="1"/>
              <a:t>Converse</a:t>
            </a:r>
            <a:r>
              <a:rPr lang="tr-TR" b="1" dirty="0"/>
              <a:t>), Karşıt Ters (</a:t>
            </a:r>
            <a:r>
              <a:rPr lang="tr-TR" b="1" dirty="0" err="1"/>
              <a:t>Contrapositive</a:t>
            </a:r>
            <a:r>
              <a:rPr lang="tr-TR" b="1" dirty="0"/>
              <a:t>) ve Ters (</a:t>
            </a:r>
            <a:r>
              <a:rPr lang="tr-TR" b="1" dirty="0" err="1"/>
              <a:t>Inverse</a:t>
            </a:r>
            <a:r>
              <a:rPr lang="tr-TR" b="1" dirty="0"/>
              <a:t>)</a:t>
            </a:r>
          </a:p>
          <a:p>
            <a:r>
              <a:rPr lang="tr-TR" dirty="0"/>
              <a:t>Özellikle, özel adlara sahip oldukları için çok sık ortaya çıkan birbiriyle ilişkili üç koşullu ifade vardır.</a:t>
            </a:r>
          </a:p>
          <a:p>
            <a:pPr lvl="1"/>
            <a:r>
              <a:rPr lang="tr-TR" dirty="0"/>
              <a:t>q → p önermesine p → </a:t>
            </a:r>
            <a:r>
              <a:rPr lang="tr-TR" dirty="0" err="1"/>
              <a:t>q'nun</a:t>
            </a:r>
            <a:r>
              <a:rPr lang="tr-TR" dirty="0"/>
              <a:t> karşıtı denir.</a:t>
            </a:r>
          </a:p>
          <a:p>
            <a:pPr lvl="1"/>
            <a:r>
              <a:rPr lang="tr-TR" dirty="0"/>
              <a:t>p → </a:t>
            </a:r>
            <a:r>
              <a:rPr lang="tr-TR" dirty="0" err="1"/>
              <a:t>q'nun</a:t>
            </a:r>
            <a:r>
              <a:rPr lang="tr-TR" dirty="0"/>
              <a:t> karşıt tersi ￢q →￢p önermesidir.</a:t>
            </a:r>
          </a:p>
          <a:p>
            <a:pPr lvl="1"/>
            <a:r>
              <a:rPr lang="tr-TR" dirty="0"/>
              <a:t>￢p →￢q önermesine p → </a:t>
            </a:r>
            <a:r>
              <a:rPr lang="tr-TR" dirty="0" err="1"/>
              <a:t>q'nun</a:t>
            </a:r>
            <a:r>
              <a:rPr lang="tr-TR" dirty="0"/>
              <a:t> tersi denir.</a:t>
            </a:r>
          </a:p>
          <a:p>
            <a:pPr lvl="1"/>
            <a:r>
              <a:rPr lang="tr-TR" dirty="0"/>
              <a:t>p → </a:t>
            </a:r>
            <a:r>
              <a:rPr lang="tr-TR" dirty="0" err="1"/>
              <a:t>q'dan</a:t>
            </a:r>
            <a:r>
              <a:rPr lang="tr-TR" dirty="0"/>
              <a:t> oluşturulan bu üç koşullu ifadeden yalnızca karşıt tersin her zaman p → q ile aynı doğruluk değerine sahip olduğunu göreceğiz.</a:t>
            </a:r>
          </a:p>
          <a:p>
            <a:r>
              <a:rPr lang="tr-TR" dirty="0"/>
              <a:t>İki bileşik önerme her zaman aynı doğruluk değerine sahip olduğunda, onlara eşdeğer diyoruz, böylece bir koşullu önerme ile onun karşıt tersi eşdeğerdir.</a:t>
            </a:r>
          </a:p>
        </p:txBody>
      </p:sp>
    </p:spTree>
    <p:extLst>
      <p:ext uri="{BB962C8B-B14F-4D97-AF65-F5344CB8AC3E}">
        <p14:creationId xmlns:p14="http://schemas.microsoft.com/office/powerpoint/2010/main" val="3530596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p:txBody>
          <a:bodyPr>
            <a:normAutofit fontScale="92500" lnSpcReduction="20000"/>
          </a:bodyPr>
          <a:lstStyle/>
          <a:p>
            <a:r>
              <a:rPr lang="tr-TR" dirty="0"/>
              <a:t>Örnek: “Her yağmur yağdığında ev sahibi takım kazanır” koşullu ifadesinin karşıtı, karşıt tersi ve tersi nelerdir?</a:t>
            </a:r>
          </a:p>
          <a:p>
            <a:r>
              <a:rPr lang="tr-TR" dirty="0"/>
              <a:t>Çözüm: p → q koşullu ifadesini ifade etmenin yollarından biri “her p olduğunda q” olduğundan, orijinal ifade “Yağmur yağıyorsa ev sahibi takım kazanır” şeklinde yeniden yazılabilir.</a:t>
            </a:r>
          </a:p>
          <a:p>
            <a:r>
              <a:rPr lang="tr-TR" dirty="0"/>
              <a:t>Sonuç olarak, bu koşullu ifadenin karşıt tersi şudur:</a:t>
            </a:r>
          </a:p>
          <a:p>
            <a:pPr lvl="1"/>
            <a:r>
              <a:rPr lang="tr-TR" dirty="0"/>
              <a:t>"Ev sahibi takım kazanamazsa yağmur yağmaz. " </a:t>
            </a:r>
          </a:p>
          <a:p>
            <a:r>
              <a:rPr lang="tr-TR" dirty="0"/>
              <a:t>Karşıtı</a:t>
            </a:r>
          </a:p>
          <a:p>
            <a:pPr lvl="1"/>
            <a:r>
              <a:rPr lang="tr-TR" dirty="0"/>
              <a:t>"Ev sahibi takım kazanırsa yağmur yağar. "</a:t>
            </a:r>
          </a:p>
          <a:p>
            <a:r>
              <a:rPr lang="tr-TR" dirty="0"/>
              <a:t>Tersi</a:t>
            </a:r>
          </a:p>
          <a:p>
            <a:pPr lvl="1"/>
            <a:r>
              <a:rPr lang="tr-TR" dirty="0"/>
              <a:t>"Yağmur yağmazsa, ev sahibi takım kazanamaz. "</a:t>
            </a:r>
          </a:p>
          <a:p>
            <a:r>
              <a:rPr lang="tr-TR" dirty="0"/>
              <a:t>Yalnızca karşıt ters, orijinal ifadeye eşdeğerdir.</a:t>
            </a:r>
          </a:p>
        </p:txBody>
      </p:sp>
    </p:spTree>
    <p:extLst>
      <p:ext uri="{BB962C8B-B14F-4D97-AF65-F5344CB8AC3E}">
        <p14:creationId xmlns:p14="http://schemas.microsoft.com/office/powerpoint/2010/main" val="4187128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p:txBody>
          <a:bodyPr>
            <a:normAutofit/>
          </a:bodyPr>
          <a:lstStyle/>
          <a:p>
            <a:pPr marL="0" indent="0">
              <a:buNone/>
            </a:pPr>
            <a:r>
              <a:rPr lang="tr-TR" dirty="0"/>
              <a:t>İki koşullu ifadeler</a:t>
            </a:r>
          </a:p>
          <a:p>
            <a:r>
              <a:rPr lang="tr-TR" dirty="0"/>
              <a:t>p ve q iki önerme olsun. İki koşullu ifade p ↔ q, “p ancak ve ancak q ise” önermesidir. İki koşullu ifade p ↔ q, p ve q aynı doğruluk değerlerine sahip olduğunda doğrudur, aksi halde yanlıştır. </a:t>
            </a:r>
          </a:p>
          <a:p>
            <a:r>
              <a:rPr lang="tr-TR" dirty="0"/>
              <a:t>p ↔ q ifadesi, hem p → q hem de q → p koşullu ifadeleri doğru olduğunda doğrudur, aksi halde yanlıştır.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937" y="4452937"/>
            <a:ext cx="4467225" cy="2181225"/>
          </a:xfrm>
          <a:prstGeom prst="rect">
            <a:avLst/>
          </a:prstGeom>
        </p:spPr>
      </p:pic>
    </p:spTree>
    <p:extLst>
      <p:ext uri="{BB962C8B-B14F-4D97-AF65-F5344CB8AC3E}">
        <p14:creationId xmlns:p14="http://schemas.microsoft.com/office/powerpoint/2010/main" val="4039975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p:txBody>
          <a:bodyPr>
            <a:normAutofit/>
          </a:bodyPr>
          <a:lstStyle/>
          <a:p>
            <a:r>
              <a:rPr lang="tr-TR" dirty="0"/>
              <a:t>Örnek: “Uçağa binebilirsin” ifadesi p, “Bilet alırsın” ifadesi q olsun.</a:t>
            </a:r>
          </a:p>
          <a:p>
            <a:r>
              <a:rPr lang="en-US" dirty="0"/>
              <a:t>p ↔ q </a:t>
            </a:r>
            <a:r>
              <a:rPr lang="tr-TR" dirty="0"/>
              <a:t>ifadesi</a:t>
            </a:r>
          </a:p>
          <a:p>
            <a:pPr lvl="1"/>
            <a:r>
              <a:rPr lang="en-US" dirty="0"/>
              <a:t>"</a:t>
            </a:r>
            <a:r>
              <a:rPr lang="en-US" dirty="0" err="1"/>
              <a:t>Sadece</a:t>
            </a:r>
            <a:r>
              <a:rPr lang="en-US" dirty="0"/>
              <a:t> </a:t>
            </a:r>
            <a:r>
              <a:rPr lang="en-US" dirty="0" err="1"/>
              <a:t>ve</a:t>
            </a:r>
            <a:r>
              <a:rPr lang="en-US" dirty="0"/>
              <a:t> </a:t>
            </a:r>
            <a:r>
              <a:rPr lang="en-US" dirty="0" err="1"/>
              <a:t>sadece</a:t>
            </a:r>
            <a:r>
              <a:rPr lang="en-US" dirty="0"/>
              <a:t> </a:t>
            </a:r>
            <a:r>
              <a:rPr lang="en-US" dirty="0" err="1"/>
              <a:t>bilet</a:t>
            </a:r>
            <a:r>
              <a:rPr lang="en-US" dirty="0"/>
              <a:t> </a:t>
            </a:r>
            <a:r>
              <a:rPr lang="en-US" dirty="0" err="1"/>
              <a:t>alırsanız</a:t>
            </a:r>
            <a:r>
              <a:rPr lang="en-US" dirty="0"/>
              <a:t> </a:t>
            </a:r>
            <a:r>
              <a:rPr lang="en-US" dirty="0" err="1"/>
              <a:t>uçağa</a:t>
            </a:r>
            <a:r>
              <a:rPr lang="en-US" dirty="0"/>
              <a:t> </a:t>
            </a:r>
            <a:r>
              <a:rPr lang="en-US" dirty="0" err="1"/>
              <a:t>binebilirsiniz</a:t>
            </a:r>
            <a:r>
              <a:rPr lang="en-US" dirty="0"/>
              <a:t>."</a:t>
            </a:r>
          </a:p>
        </p:txBody>
      </p:sp>
    </p:spTree>
    <p:extLst>
      <p:ext uri="{BB962C8B-B14F-4D97-AF65-F5344CB8AC3E}">
        <p14:creationId xmlns:p14="http://schemas.microsoft.com/office/powerpoint/2010/main" val="541985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p:txBody>
          <a:bodyPr>
            <a:normAutofit/>
          </a:bodyPr>
          <a:lstStyle/>
          <a:p>
            <a:r>
              <a:rPr lang="en-US" b="1" dirty="0" err="1"/>
              <a:t>Bileşik</a:t>
            </a:r>
            <a:r>
              <a:rPr lang="en-US" b="1" dirty="0"/>
              <a:t> </a:t>
            </a:r>
            <a:r>
              <a:rPr lang="en-US" b="1" dirty="0" err="1"/>
              <a:t>Önermelerin</a:t>
            </a:r>
            <a:r>
              <a:rPr lang="en-US" b="1" dirty="0"/>
              <a:t> </a:t>
            </a:r>
            <a:r>
              <a:rPr lang="en-US" b="1" dirty="0" err="1"/>
              <a:t>Doğruluk</a:t>
            </a:r>
            <a:r>
              <a:rPr lang="en-US" b="1" dirty="0"/>
              <a:t> </a:t>
            </a:r>
            <a:r>
              <a:rPr lang="en-US" b="1" dirty="0" err="1"/>
              <a:t>Tabloları</a:t>
            </a:r>
            <a:endParaRPr lang="tr-TR" b="1" dirty="0"/>
          </a:p>
          <a:p>
            <a:pPr lvl="1"/>
            <a:r>
              <a:rPr lang="en-US" dirty="0" err="1"/>
              <a:t>Şimdi</a:t>
            </a:r>
            <a:r>
              <a:rPr lang="en-US" dirty="0"/>
              <a:t> </a:t>
            </a:r>
            <a:r>
              <a:rPr lang="en-US" dirty="0" err="1"/>
              <a:t>dört</a:t>
            </a:r>
            <a:r>
              <a:rPr lang="en-US" dirty="0"/>
              <a:t> </a:t>
            </a:r>
            <a:r>
              <a:rPr lang="en-US" dirty="0" err="1"/>
              <a:t>önemli</a:t>
            </a:r>
            <a:r>
              <a:rPr lang="en-US" dirty="0"/>
              <a:t> </a:t>
            </a:r>
            <a:r>
              <a:rPr lang="en-US" dirty="0" err="1"/>
              <a:t>mantıksal</a:t>
            </a:r>
            <a:r>
              <a:rPr lang="en-US" dirty="0"/>
              <a:t> </a:t>
            </a:r>
            <a:r>
              <a:rPr lang="tr-TR" dirty="0"/>
              <a:t>operatör</a:t>
            </a:r>
            <a:r>
              <a:rPr lang="en-US" dirty="0"/>
              <a:t> -</a:t>
            </a:r>
            <a:r>
              <a:rPr lang="en-US" dirty="0" err="1"/>
              <a:t>bağlaçlar</a:t>
            </a:r>
            <a:r>
              <a:rPr lang="en-US" dirty="0"/>
              <a:t>, </a:t>
            </a:r>
            <a:r>
              <a:rPr lang="en-US" dirty="0" err="1"/>
              <a:t>ayrımlar</a:t>
            </a:r>
            <a:r>
              <a:rPr lang="en-US" dirty="0"/>
              <a:t>, </a:t>
            </a:r>
            <a:r>
              <a:rPr lang="en-US" dirty="0" err="1"/>
              <a:t>koşullu</a:t>
            </a:r>
            <a:r>
              <a:rPr lang="en-US" dirty="0"/>
              <a:t> </a:t>
            </a:r>
            <a:r>
              <a:rPr lang="en-US" dirty="0" err="1"/>
              <a:t>önermeler</a:t>
            </a:r>
            <a:r>
              <a:rPr lang="en-US" dirty="0"/>
              <a:t> </a:t>
            </a:r>
            <a:r>
              <a:rPr lang="en-US" dirty="0" err="1"/>
              <a:t>ve</a:t>
            </a:r>
            <a:r>
              <a:rPr lang="en-US" dirty="0"/>
              <a:t> </a:t>
            </a:r>
            <a:r>
              <a:rPr lang="en-US" dirty="0" err="1"/>
              <a:t>iki</a:t>
            </a:r>
            <a:r>
              <a:rPr lang="en-US" dirty="0"/>
              <a:t> </a:t>
            </a:r>
            <a:r>
              <a:rPr lang="en-US" dirty="0" err="1"/>
              <a:t>koşullu</a:t>
            </a:r>
            <a:r>
              <a:rPr lang="en-US" dirty="0"/>
              <a:t> </a:t>
            </a:r>
            <a:r>
              <a:rPr lang="en-US" dirty="0" err="1"/>
              <a:t>önermeler</a:t>
            </a:r>
            <a:r>
              <a:rPr lang="en-US" dirty="0"/>
              <a:t>- </a:t>
            </a:r>
            <a:r>
              <a:rPr lang="en-US" dirty="0" err="1"/>
              <a:t>ve</a:t>
            </a:r>
            <a:r>
              <a:rPr lang="en-US" dirty="0"/>
              <a:t> </a:t>
            </a:r>
            <a:r>
              <a:rPr lang="en-US" dirty="0" err="1"/>
              <a:t>ayrıca</a:t>
            </a:r>
            <a:r>
              <a:rPr lang="en-US" dirty="0"/>
              <a:t> </a:t>
            </a:r>
            <a:r>
              <a:rPr lang="tr-TR" dirty="0" err="1"/>
              <a:t>değil’i</a:t>
            </a:r>
            <a:r>
              <a:rPr lang="en-US" dirty="0"/>
              <a:t> </a:t>
            </a:r>
            <a:r>
              <a:rPr lang="en-US" dirty="0" err="1"/>
              <a:t>tanıttık</a:t>
            </a:r>
            <a:r>
              <a:rPr lang="en-US" dirty="0"/>
              <a:t>.</a:t>
            </a:r>
            <a:endParaRPr lang="tr-TR" dirty="0"/>
          </a:p>
          <a:p>
            <a:pPr lvl="1"/>
            <a:r>
              <a:rPr lang="en-US" dirty="0"/>
              <a:t>Bu </a:t>
            </a:r>
            <a:r>
              <a:rPr lang="tr-TR" dirty="0"/>
              <a:t>operatörleri</a:t>
            </a:r>
            <a:r>
              <a:rPr lang="en-US" dirty="0"/>
              <a:t>, </a:t>
            </a:r>
            <a:r>
              <a:rPr lang="en-US" dirty="0" err="1"/>
              <a:t>herhangi</a:t>
            </a:r>
            <a:r>
              <a:rPr lang="en-US" dirty="0"/>
              <a:t> </a:t>
            </a:r>
            <a:r>
              <a:rPr lang="en-US" dirty="0" err="1"/>
              <a:t>bir</a:t>
            </a:r>
            <a:r>
              <a:rPr lang="en-US" dirty="0"/>
              <a:t> </a:t>
            </a:r>
            <a:r>
              <a:rPr lang="en-US" dirty="0" err="1"/>
              <a:t>sayıda</a:t>
            </a:r>
            <a:r>
              <a:rPr lang="en-US" dirty="0"/>
              <a:t> </a:t>
            </a:r>
            <a:r>
              <a:rPr lang="en-US" dirty="0" err="1"/>
              <a:t>önerme</a:t>
            </a:r>
            <a:r>
              <a:rPr lang="en-US" dirty="0"/>
              <a:t> </a:t>
            </a:r>
            <a:r>
              <a:rPr lang="en-US" dirty="0" err="1"/>
              <a:t>değişkeni</a:t>
            </a:r>
            <a:r>
              <a:rPr lang="en-US" dirty="0"/>
              <a:t> </a:t>
            </a:r>
            <a:r>
              <a:rPr lang="en-US" dirty="0" err="1"/>
              <a:t>içeren</a:t>
            </a:r>
            <a:r>
              <a:rPr lang="en-US" dirty="0"/>
              <a:t> </a:t>
            </a:r>
            <a:r>
              <a:rPr lang="en-US" dirty="0" err="1"/>
              <a:t>karmaşık</a:t>
            </a:r>
            <a:r>
              <a:rPr lang="en-US" dirty="0"/>
              <a:t> </a:t>
            </a:r>
            <a:r>
              <a:rPr lang="en-US" dirty="0" err="1"/>
              <a:t>bileşik</a:t>
            </a:r>
            <a:r>
              <a:rPr lang="en-US" dirty="0"/>
              <a:t> </a:t>
            </a:r>
            <a:r>
              <a:rPr lang="en-US" dirty="0" err="1"/>
              <a:t>önermeler</a:t>
            </a:r>
            <a:r>
              <a:rPr lang="en-US" dirty="0"/>
              <a:t> </a:t>
            </a:r>
            <a:r>
              <a:rPr lang="en-US" dirty="0" err="1"/>
              <a:t>oluşturmak</a:t>
            </a:r>
            <a:r>
              <a:rPr lang="en-US" dirty="0"/>
              <a:t> </a:t>
            </a:r>
            <a:r>
              <a:rPr lang="en-US" dirty="0" err="1"/>
              <a:t>için</a:t>
            </a:r>
            <a:r>
              <a:rPr lang="en-US" dirty="0"/>
              <a:t> </a:t>
            </a:r>
            <a:r>
              <a:rPr lang="en-US" dirty="0" err="1"/>
              <a:t>kullanabiliriz</a:t>
            </a:r>
            <a:r>
              <a:rPr lang="en-US" dirty="0"/>
              <a:t>.</a:t>
            </a:r>
            <a:endParaRPr lang="tr-TR" dirty="0"/>
          </a:p>
          <a:p>
            <a:pPr lvl="1"/>
            <a:r>
              <a:rPr lang="en-US" dirty="0"/>
              <a:t>Bu </a:t>
            </a:r>
            <a:r>
              <a:rPr lang="en-US" dirty="0" err="1"/>
              <a:t>bileşik</a:t>
            </a:r>
            <a:r>
              <a:rPr lang="en-US" dirty="0"/>
              <a:t> </a:t>
            </a:r>
            <a:r>
              <a:rPr lang="en-US" dirty="0" err="1"/>
              <a:t>önermelerin</a:t>
            </a:r>
            <a:r>
              <a:rPr lang="en-US" dirty="0"/>
              <a:t> </a:t>
            </a:r>
            <a:r>
              <a:rPr lang="en-US" dirty="0" err="1"/>
              <a:t>doğruluk</a:t>
            </a:r>
            <a:r>
              <a:rPr lang="en-US" dirty="0"/>
              <a:t> </a:t>
            </a:r>
            <a:r>
              <a:rPr lang="en-US" dirty="0" err="1"/>
              <a:t>değerlerini</a:t>
            </a:r>
            <a:r>
              <a:rPr lang="en-US" dirty="0"/>
              <a:t> </a:t>
            </a:r>
            <a:r>
              <a:rPr lang="en-US" dirty="0" err="1"/>
              <a:t>belirlemek</a:t>
            </a:r>
            <a:r>
              <a:rPr lang="en-US" dirty="0"/>
              <a:t> </a:t>
            </a:r>
            <a:r>
              <a:rPr lang="en-US" dirty="0" err="1"/>
              <a:t>için</a:t>
            </a:r>
            <a:r>
              <a:rPr lang="en-US" dirty="0"/>
              <a:t> </a:t>
            </a:r>
            <a:r>
              <a:rPr lang="en-US" dirty="0" err="1"/>
              <a:t>doğruluk</a:t>
            </a:r>
            <a:r>
              <a:rPr lang="en-US" dirty="0"/>
              <a:t> </a:t>
            </a:r>
            <a:r>
              <a:rPr lang="en-US" dirty="0" err="1"/>
              <a:t>tablolarını</a:t>
            </a:r>
            <a:r>
              <a:rPr lang="en-US" dirty="0"/>
              <a:t> </a:t>
            </a:r>
            <a:r>
              <a:rPr lang="en-US" dirty="0" err="1"/>
              <a:t>kullanabiliriz</a:t>
            </a:r>
            <a:r>
              <a:rPr lang="en-US" dirty="0"/>
              <a:t>.</a:t>
            </a:r>
            <a:endParaRPr lang="tr-TR" dirty="0"/>
          </a:p>
        </p:txBody>
      </p:sp>
    </p:spTree>
    <p:extLst>
      <p:ext uri="{BB962C8B-B14F-4D97-AF65-F5344CB8AC3E}">
        <p14:creationId xmlns:p14="http://schemas.microsoft.com/office/powerpoint/2010/main" val="4059415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p:txBody>
          <a:bodyPr>
            <a:normAutofit/>
          </a:bodyPr>
          <a:lstStyle/>
          <a:p>
            <a:r>
              <a:rPr lang="tr-TR"/>
              <a:t>Örnek</a:t>
            </a:r>
            <a:r>
              <a:rPr lang="tr-TR" dirty="0"/>
              <a:t>:</a:t>
            </a:r>
            <a:r>
              <a:rPr lang="tr-TR" b="1" dirty="0"/>
              <a:t> </a:t>
            </a:r>
            <a:r>
              <a:rPr lang="en-US" dirty="0" err="1"/>
              <a:t>Bileşik</a:t>
            </a:r>
            <a:r>
              <a:rPr lang="en-US" dirty="0"/>
              <a:t> </a:t>
            </a:r>
            <a:r>
              <a:rPr lang="tr-TR" dirty="0"/>
              <a:t>önermen</a:t>
            </a:r>
            <a:r>
              <a:rPr lang="en-US" dirty="0"/>
              <a:t>in </a:t>
            </a:r>
            <a:r>
              <a:rPr lang="en-US" dirty="0" err="1"/>
              <a:t>doğruluk</a:t>
            </a:r>
            <a:r>
              <a:rPr lang="en-US" dirty="0"/>
              <a:t> </a:t>
            </a:r>
            <a:r>
              <a:rPr lang="en-US" dirty="0" err="1"/>
              <a:t>tablosunu</a:t>
            </a:r>
            <a:r>
              <a:rPr lang="en-US" dirty="0"/>
              <a:t> </a:t>
            </a:r>
            <a:r>
              <a:rPr lang="en-US" dirty="0" err="1"/>
              <a:t>oluşturu</a:t>
            </a:r>
            <a:r>
              <a:rPr lang="tr-TR" dirty="0"/>
              <a:t>n:</a:t>
            </a:r>
            <a:endParaRPr lang="en-US" dirty="0"/>
          </a:p>
          <a:p>
            <a:pPr lvl="1"/>
            <a:r>
              <a:rPr lang="tr-TR" i="1" dirty="0"/>
              <a:t>(p </a:t>
            </a:r>
            <a:r>
              <a:rPr lang="tr-TR" dirty="0"/>
              <a:t>∨￢</a:t>
            </a:r>
            <a:r>
              <a:rPr lang="tr-TR" i="1" dirty="0"/>
              <a:t>q) </a:t>
            </a:r>
            <a:r>
              <a:rPr lang="tr-TR" dirty="0"/>
              <a:t>→ </a:t>
            </a:r>
            <a:r>
              <a:rPr lang="tr-TR" i="1" dirty="0"/>
              <a:t>(p </a:t>
            </a:r>
            <a:r>
              <a:rPr lang="tr-TR" dirty="0"/>
              <a:t>∧ </a:t>
            </a:r>
            <a:r>
              <a:rPr lang="tr-TR" i="1" dirty="0"/>
              <a:t>q).</a:t>
            </a:r>
          </a:p>
          <a:p>
            <a:pPr lvl="1"/>
            <a:endParaRPr lang="tr-TR"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812" y="2871787"/>
            <a:ext cx="8029575" cy="2486025"/>
          </a:xfrm>
          <a:prstGeom prst="rect">
            <a:avLst/>
          </a:prstGeom>
        </p:spPr>
      </p:pic>
    </p:spTree>
    <p:extLst>
      <p:ext uri="{BB962C8B-B14F-4D97-AF65-F5344CB8AC3E}">
        <p14:creationId xmlns:p14="http://schemas.microsoft.com/office/powerpoint/2010/main" val="281587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Lojiğin Temel Kavramları</a:t>
            </a:r>
          </a:p>
        </p:txBody>
      </p:sp>
      <p:sp>
        <p:nvSpPr>
          <p:cNvPr id="3" name="İçerik Yer Tutucusu 2"/>
          <p:cNvSpPr>
            <a:spLocks noGrp="1"/>
          </p:cNvSpPr>
          <p:nvPr>
            <p:ph idx="1"/>
          </p:nvPr>
        </p:nvSpPr>
        <p:spPr/>
        <p:txBody>
          <a:bodyPr/>
          <a:lstStyle/>
          <a:p>
            <a:r>
              <a:rPr lang="en-US" dirty="0" err="1"/>
              <a:t>Mantık</a:t>
            </a:r>
            <a:r>
              <a:rPr lang="en-US" dirty="0"/>
              <a:t> </a:t>
            </a:r>
            <a:r>
              <a:rPr lang="en-US" dirty="0" err="1"/>
              <a:t>kuralları</a:t>
            </a:r>
            <a:r>
              <a:rPr lang="en-US" dirty="0"/>
              <a:t>, </a:t>
            </a:r>
            <a:r>
              <a:rPr lang="en-US" dirty="0" err="1"/>
              <a:t>matematiksel</a:t>
            </a:r>
            <a:r>
              <a:rPr lang="en-US" dirty="0"/>
              <a:t> </a:t>
            </a:r>
            <a:r>
              <a:rPr lang="en-US" dirty="0" err="1"/>
              <a:t>ifadelerin</a:t>
            </a:r>
            <a:r>
              <a:rPr lang="en-US" dirty="0"/>
              <a:t> </a:t>
            </a:r>
            <a:r>
              <a:rPr lang="en-US" dirty="0" err="1"/>
              <a:t>anlamını</a:t>
            </a:r>
            <a:r>
              <a:rPr lang="en-US" dirty="0"/>
              <a:t> </a:t>
            </a:r>
            <a:r>
              <a:rPr lang="en-US" dirty="0" err="1"/>
              <a:t>belirler</a:t>
            </a:r>
            <a:r>
              <a:rPr lang="en-US" dirty="0"/>
              <a:t>. Bu </a:t>
            </a:r>
            <a:r>
              <a:rPr lang="en-US" dirty="0" err="1"/>
              <a:t>kurallar</a:t>
            </a:r>
            <a:r>
              <a:rPr lang="en-US" dirty="0"/>
              <a:t>, </a:t>
            </a:r>
            <a:r>
              <a:rPr lang="en-US" dirty="0" err="1"/>
              <a:t>geçerli</a:t>
            </a:r>
            <a:r>
              <a:rPr lang="en-US" dirty="0"/>
              <a:t> </a:t>
            </a:r>
            <a:r>
              <a:rPr lang="en-US" dirty="0" err="1"/>
              <a:t>ve</a:t>
            </a:r>
            <a:r>
              <a:rPr lang="en-US" dirty="0"/>
              <a:t> </a:t>
            </a:r>
            <a:r>
              <a:rPr lang="en-US" dirty="0" err="1"/>
              <a:t>geçersiz</a:t>
            </a:r>
            <a:r>
              <a:rPr lang="en-US" dirty="0"/>
              <a:t> </a:t>
            </a:r>
            <a:r>
              <a:rPr lang="en-US" dirty="0" err="1"/>
              <a:t>matematiksel</a:t>
            </a:r>
            <a:r>
              <a:rPr lang="en-US" dirty="0"/>
              <a:t> </a:t>
            </a:r>
            <a:r>
              <a:rPr lang="en-US" dirty="0" err="1"/>
              <a:t>argümanları</a:t>
            </a:r>
            <a:r>
              <a:rPr lang="en-US" dirty="0"/>
              <a:t> </a:t>
            </a:r>
            <a:r>
              <a:rPr lang="en-US" dirty="0" err="1"/>
              <a:t>ayırt</a:t>
            </a:r>
            <a:r>
              <a:rPr lang="en-US" dirty="0"/>
              <a:t> </a:t>
            </a:r>
            <a:r>
              <a:rPr lang="en-US" dirty="0" err="1"/>
              <a:t>etmek</a:t>
            </a:r>
            <a:r>
              <a:rPr lang="en-US" dirty="0"/>
              <a:t> </a:t>
            </a:r>
            <a:r>
              <a:rPr lang="en-US" dirty="0" err="1"/>
              <a:t>için</a:t>
            </a:r>
            <a:r>
              <a:rPr lang="en-US" dirty="0"/>
              <a:t> </a:t>
            </a:r>
            <a:r>
              <a:rPr lang="en-US" dirty="0" err="1"/>
              <a:t>kullanılır</a:t>
            </a:r>
            <a:r>
              <a:rPr lang="en-US" dirty="0"/>
              <a:t>.</a:t>
            </a:r>
            <a:endParaRPr lang="tr-TR" dirty="0"/>
          </a:p>
          <a:p>
            <a:r>
              <a:rPr lang="en-US" dirty="0" err="1"/>
              <a:t>Mantık</a:t>
            </a:r>
            <a:r>
              <a:rPr lang="en-US" dirty="0"/>
              <a:t>, </a:t>
            </a:r>
            <a:r>
              <a:rPr lang="en-US" dirty="0" err="1"/>
              <a:t>tüm</a:t>
            </a:r>
            <a:r>
              <a:rPr lang="en-US" dirty="0"/>
              <a:t> </a:t>
            </a:r>
            <a:r>
              <a:rPr lang="en-US" dirty="0" err="1"/>
              <a:t>matematiksel</a:t>
            </a:r>
            <a:r>
              <a:rPr lang="en-US" dirty="0"/>
              <a:t> </a:t>
            </a:r>
            <a:r>
              <a:rPr lang="en-US" dirty="0" err="1"/>
              <a:t>akıl</a:t>
            </a:r>
            <a:r>
              <a:rPr lang="en-US" dirty="0"/>
              <a:t> </a:t>
            </a:r>
            <a:r>
              <a:rPr lang="en-US" dirty="0" err="1"/>
              <a:t>yürütmenin</a:t>
            </a:r>
            <a:r>
              <a:rPr lang="en-US" dirty="0"/>
              <a:t> </a:t>
            </a:r>
            <a:r>
              <a:rPr lang="en-US" dirty="0" err="1"/>
              <a:t>ve</a:t>
            </a:r>
            <a:r>
              <a:rPr lang="en-US" dirty="0"/>
              <a:t> </a:t>
            </a:r>
            <a:r>
              <a:rPr lang="en-US" dirty="0" err="1"/>
              <a:t>tüm</a:t>
            </a:r>
            <a:r>
              <a:rPr lang="en-US" dirty="0"/>
              <a:t> </a:t>
            </a:r>
            <a:r>
              <a:rPr lang="en-US" dirty="0" err="1"/>
              <a:t>otomatik</a:t>
            </a:r>
            <a:r>
              <a:rPr lang="en-US" dirty="0"/>
              <a:t> </a:t>
            </a:r>
            <a:r>
              <a:rPr lang="en-US" dirty="0" err="1"/>
              <a:t>akıl</a:t>
            </a:r>
            <a:r>
              <a:rPr lang="en-US" dirty="0"/>
              <a:t> </a:t>
            </a:r>
            <a:r>
              <a:rPr lang="en-US" dirty="0" err="1"/>
              <a:t>yürütmenin</a:t>
            </a:r>
            <a:r>
              <a:rPr lang="en-US" dirty="0"/>
              <a:t> </a:t>
            </a:r>
            <a:r>
              <a:rPr lang="en-US" dirty="0" err="1"/>
              <a:t>temelidir</a:t>
            </a:r>
            <a:r>
              <a:rPr lang="en-US" dirty="0"/>
              <a:t>. </a:t>
            </a:r>
            <a:r>
              <a:rPr lang="en-US" dirty="0" err="1"/>
              <a:t>Bilgisayar</a:t>
            </a:r>
            <a:r>
              <a:rPr lang="en-US" dirty="0"/>
              <a:t> </a:t>
            </a:r>
            <a:r>
              <a:rPr lang="en-US" dirty="0" err="1"/>
              <a:t>makinelerinin</a:t>
            </a:r>
            <a:r>
              <a:rPr lang="en-US" dirty="0"/>
              <a:t> </a:t>
            </a:r>
            <a:r>
              <a:rPr lang="en-US" dirty="0" err="1"/>
              <a:t>tasarımına</a:t>
            </a:r>
            <a:r>
              <a:rPr lang="en-US" dirty="0"/>
              <a:t>, </a:t>
            </a:r>
            <a:r>
              <a:rPr lang="en-US" dirty="0" err="1"/>
              <a:t>sistemlerin</a:t>
            </a:r>
            <a:r>
              <a:rPr lang="en-US" dirty="0"/>
              <a:t> </a:t>
            </a:r>
            <a:r>
              <a:rPr lang="en-US" dirty="0" err="1"/>
              <a:t>belirlenmesine</a:t>
            </a:r>
            <a:r>
              <a:rPr lang="en-US" dirty="0"/>
              <a:t>, </a:t>
            </a:r>
            <a:r>
              <a:rPr lang="en-US" dirty="0" err="1"/>
              <a:t>yapay</a:t>
            </a:r>
            <a:r>
              <a:rPr lang="en-US" dirty="0"/>
              <a:t> </a:t>
            </a:r>
            <a:r>
              <a:rPr lang="en-US" dirty="0" err="1"/>
              <a:t>zekaya</a:t>
            </a:r>
            <a:r>
              <a:rPr lang="en-US" dirty="0"/>
              <a:t>, </a:t>
            </a:r>
            <a:r>
              <a:rPr lang="en-US" dirty="0" err="1"/>
              <a:t>bilgisayar</a:t>
            </a:r>
            <a:r>
              <a:rPr lang="en-US" dirty="0"/>
              <a:t> </a:t>
            </a:r>
            <a:r>
              <a:rPr lang="en-US" dirty="0" err="1"/>
              <a:t>programlamaya</a:t>
            </a:r>
            <a:r>
              <a:rPr lang="en-US" dirty="0"/>
              <a:t>, </a:t>
            </a:r>
            <a:r>
              <a:rPr lang="en-US" dirty="0" err="1"/>
              <a:t>programlama</a:t>
            </a:r>
            <a:r>
              <a:rPr lang="en-US" dirty="0"/>
              <a:t> </a:t>
            </a:r>
            <a:r>
              <a:rPr lang="en-US" dirty="0" err="1"/>
              <a:t>dillerine</a:t>
            </a:r>
            <a:r>
              <a:rPr lang="en-US" dirty="0"/>
              <a:t> </a:t>
            </a:r>
            <a:r>
              <a:rPr lang="en-US" dirty="0" err="1"/>
              <a:t>ve</a:t>
            </a:r>
            <a:r>
              <a:rPr lang="en-US" dirty="0"/>
              <a:t> </a:t>
            </a:r>
            <a:r>
              <a:rPr lang="en-US" dirty="0" err="1"/>
              <a:t>bilgisayar</a:t>
            </a:r>
            <a:r>
              <a:rPr lang="en-US" dirty="0"/>
              <a:t> </a:t>
            </a:r>
            <a:r>
              <a:rPr lang="en-US" dirty="0" err="1"/>
              <a:t>biliminin</a:t>
            </a:r>
            <a:r>
              <a:rPr lang="en-US" dirty="0"/>
              <a:t> </a:t>
            </a:r>
            <a:r>
              <a:rPr lang="en-US" dirty="0" err="1"/>
              <a:t>diğer</a:t>
            </a:r>
            <a:r>
              <a:rPr lang="en-US" dirty="0"/>
              <a:t> </a:t>
            </a:r>
            <a:r>
              <a:rPr lang="en-US" dirty="0" err="1"/>
              <a:t>alanlarına</a:t>
            </a:r>
            <a:r>
              <a:rPr lang="en-US" dirty="0"/>
              <a:t> </a:t>
            </a:r>
            <a:r>
              <a:rPr lang="en-US" dirty="0" err="1"/>
              <a:t>ve</a:t>
            </a:r>
            <a:r>
              <a:rPr lang="en-US" dirty="0"/>
              <a:t> </a:t>
            </a:r>
            <a:r>
              <a:rPr lang="en-US" dirty="0" err="1"/>
              <a:t>diğer</a:t>
            </a:r>
            <a:r>
              <a:rPr lang="en-US" dirty="0"/>
              <a:t> </a:t>
            </a:r>
            <a:r>
              <a:rPr lang="en-US" dirty="0" err="1"/>
              <a:t>birçok</a:t>
            </a:r>
            <a:r>
              <a:rPr lang="en-US" dirty="0"/>
              <a:t> </a:t>
            </a:r>
            <a:r>
              <a:rPr lang="en-US" dirty="0" err="1"/>
              <a:t>çalışma</a:t>
            </a:r>
            <a:r>
              <a:rPr lang="en-US" dirty="0"/>
              <a:t> </a:t>
            </a:r>
            <a:r>
              <a:rPr lang="en-US" dirty="0" err="1"/>
              <a:t>alanına</a:t>
            </a:r>
            <a:r>
              <a:rPr lang="en-US" dirty="0"/>
              <a:t> </a:t>
            </a:r>
            <a:r>
              <a:rPr lang="en-US" dirty="0" err="1"/>
              <a:t>pratik</a:t>
            </a:r>
            <a:r>
              <a:rPr lang="en-US" dirty="0"/>
              <a:t> </a:t>
            </a:r>
            <a:r>
              <a:rPr lang="en-US" dirty="0" err="1"/>
              <a:t>uygulamaları</a:t>
            </a:r>
            <a:r>
              <a:rPr lang="en-US" dirty="0"/>
              <a:t> </a:t>
            </a:r>
            <a:r>
              <a:rPr lang="en-US" dirty="0" err="1"/>
              <a:t>vardır</a:t>
            </a:r>
            <a:r>
              <a:rPr lang="en-US" dirty="0"/>
              <a:t>.</a:t>
            </a:r>
            <a:endParaRPr lang="tr-TR" dirty="0"/>
          </a:p>
        </p:txBody>
      </p:sp>
    </p:spTree>
    <p:extLst>
      <p:ext uri="{BB962C8B-B14F-4D97-AF65-F5344CB8AC3E}">
        <p14:creationId xmlns:p14="http://schemas.microsoft.com/office/powerpoint/2010/main" val="3064774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p:txBody>
          <a:bodyPr>
            <a:normAutofit/>
          </a:bodyPr>
          <a:lstStyle/>
          <a:p>
            <a:r>
              <a:rPr lang="tr-TR" b="1" dirty="0"/>
              <a:t>Lojik Operatörlerin Önceliği</a:t>
            </a:r>
          </a:p>
          <a:p>
            <a:endParaRPr lang="tr-TR"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412" y="2663031"/>
            <a:ext cx="2505075" cy="2676525"/>
          </a:xfrm>
          <a:prstGeom prst="rect">
            <a:avLst/>
          </a:prstGeom>
        </p:spPr>
      </p:pic>
    </p:spTree>
    <p:extLst>
      <p:ext uri="{BB962C8B-B14F-4D97-AF65-F5344CB8AC3E}">
        <p14:creationId xmlns:p14="http://schemas.microsoft.com/office/powerpoint/2010/main" val="2030358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Önermelerin Eşdeğerliği</a:t>
            </a:r>
          </a:p>
        </p:txBody>
      </p:sp>
      <p:sp>
        <p:nvSpPr>
          <p:cNvPr id="3" name="İçerik Yer Tutucusu 2"/>
          <p:cNvSpPr>
            <a:spLocks noGrp="1"/>
          </p:cNvSpPr>
          <p:nvPr>
            <p:ph idx="1"/>
          </p:nvPr>
        </p:nvSpPr>
        <p:spPr/>
        <p:txBody>
          <a:bodyPr>
            <a:normAutofit/>
          </a:bodyPr>
          <a:lstStyle/>
          <a:p>
            <a:r>
              <a:rPr lang="en-US" dirty="0" err="1"/>
              <a:t>İçinde</a:t>
            </a:r>
            <a:r>
              <a:rPr lang="en-US" dirty="0"/>
              <a:t> </a:t>
            </a:r>
            <a:r>
              <a:rPr lang="en-US" dirty="0" err="1"/>
              <a:t>meydana</a:t>
            </a:r>
            <a:r>
              <a:rPr lang="en-US" dirty="0"/>
              <a:t> </a:t>
            </a:r>
            <a:r>
              <a:rPr lang="en-US" dirty="0" err="1"/>
              <a:t>gelen</a:t>
            </a:r>
            <a:r>
              <a:rPr lang="en-US" dirty="0"/>
              <a:t> </a:t>
            </a:r>
            <a:r>
              <a:rPr lang="en-US" dirty="0" err="1"/>
              <a:t>önerme</a:t>
            </a:r>
            <a:r>
              <a:rPr lang="en-US" dirty="0"/>
              <a:t> </a:t>
            </a:r>
            <a:r>
              <a:rPr lang="en-US" dirty="0" err="1"/>
              <a:t>değişkenlerinin</a:t>
            </a:r>
            <a:r>
              <a:rPr lang="en-US" dirty="0"/>
              <a:t> </a:t>
            </a:r>
            <a:r>
              <a:rPr lang="en-US" dirty="0" err="1"/>
              <a:t>doğruluk</a:t>
            </a:r>
            <a:r>
              <a:rPr lang="en-US" dirty="0"/>
              <a:t> </a:t>
            </a:r>
            <a:r>
              <a:rPr lang="en-US" dirty="0" err="1"/>
              <a:t>değerleri</a:t>
            </a:r>
            <a:r>
              <a:rPr lang="en-US" dirty="0"/>
              <a:t> ne </a:t>
            </a:r>
            <a:r>
              <a:rPr lang="en-US" dirty="0" err="1"/>
              <a:t>olursa</a:t>
            </a:r>
            <a:r>
              <a:rPr lang="en-US" dirty="0"/>
              <a:t> </a:t>
            </a:r>
            <a:r>
              <a:rPr lang="en-US" dirty="0" err="1"/>
              <a:t>olsun</a:t>
            </a:r>
            <a:r>
              <a:rPr lang="en-US" dirty="0"/>
              <a:t> her zaman </a:t>
            </a:r>
            <a:r>
              <a:rPr lang="en-US" dirty="0" err="1"/>
              <a:t>doğru</a:t>
            </a:r>
            <a:r>
              <a:rPr lang="en-US" dirty="0"/>
              <a:t> </a:t>
            </a:r>
            <a:r>
              <a:rPr lang="en-US" dirty="0" err="1"/>
              <a:t>olan</a:t>
            </a:r>
            <a:r>
              <a:rPr lang="en-US" dirty="0"/>
              <a:t> </a:t>
            </a:r>
            <a:r>
              <a:rPr lang="en-US" dirty="0" err="1"/>
              <a:t>bir</a:t>
            </a:r>
            <a:r>
              <a:rPr lang="en-US" dirty="0"/>
              <a:t> </a:t>
            </a:r>
            <a:r>
              <a:rPr lang="en-US" dirty="0" err="1"/>
              <a:t>bileşik</a:t>
            </a:r>
            <a:r>
              <a:rPr lang="en-US" dirty="0"/>
              <a:t> </a:t>
            </a:r>
            <a:r>
              <a:rPr lang="en-US" dirty="0" err="1"/>
              <a:t>önermeye</a:t>
            </a:r>
            <a:r>
              <a:rPr lang="en-US" dirty="0"/>
              <a:t> </a:t>
            </a:r>
            <a:r>
              <a:rPr lang="en-US" b="1" dirty="0" err="1"/>
              <a:t>totoloji</a:t>
            </a:r>
            <a:r>
              <a:rPr lang="en-US" dirty="0"/>
              <a:t> </a:t>
            </a:r>
            <a:r>
              <a:rPr lang="en-US" dirty="0" err="1"/>
              <a:t>denir</a:t>
            </a:r>
            <a:r>
              <a:rPr lang="en-US" dirty="0"/>
              <a:t>.</a:t>
            </a:r>
            <a:endParaRPr lang="tr-TR" dirty="0"/>
          </a:p>
          <a:p>
            <a:r>
              <a:rPr lang="en-US" dirty="0"/>
              <a:t>Her zaman </a:t>
            </a:r>
            <a:r>
              <a:rPr lang="en-US" dirty="0" err="1"/>
              <a:t>yanlış</a:t>
            </a:r>
            <a:r>
              <a:rPr lang="en-US" dirty="0"/>
              <a:t> </a:t>
            </a:r>
            <a:r>
              <a:rPr lang="en-US" dirty="0" err="1"/>
              <a:t>olan</a:t>
            </a:r>
            <a:r>
              <a:rPr lang="en-US" dirty="0"/>
              <a:t> </a:t>
            </a:r>
            <a:r>
              <a:rPr lang="en-US" dirty="0" err="1"/>
              <a:t>bir</a:t>
            </a:r>
            <a:r>
              <a:rPr lang="en-US" dirty="0"/>
              <a:t> </a:t>
            </a:r>
            <a:r>
              <a:rPr lang="en-US" dirty="0" err="1"/>
              <a:t>bileşik</a:t>
            </a:r>
            <a:r>
              <a:rPr lang="en-US" dirty="0"/>
              <a:t> </a:t>
            </a:r>
            <a:r>
              <a:rPr lang="en-US" dirty="0" err="1"/>
              <a:t>önermeye</a:t>
            </a:r>
            <a:r>
              <a:rPr lang="en-US" dirty="0"/>
              <a:t> </a:t>
            </a:r>
            <a:r>
              <a:rPr lang="en-US" b="1" dirty="0" err="1"/>
              <a:t>çelişki</a:t>
            </a:r>
            <a:r>
              <a:rPr lang="en-US" dirty="0"/>
              <a:t> </a:t>
            </a:r>
            <a:r>
              <a:rPr lang="en-US" dirty="0" err="1"/>
              <a:t>denir</a:t>
            </a:r>
            <a:r>
              <a:rPr lang="en-US" dirty="0"/>
              <a:t>.</a:t>
            </a:r>
            <a:endParaRPr lang="tr-TR" dirty="0"/>
          </a:p>
          <a:p>
            <a:r>
              <a:rPr lang="en-US" dirty="0"/>
              <a:t>Ne </a:t>
            </a:r>
            <a:r>
              <a:rPr lang="en-US" dirty="0" err="1"/>
              <a:t>totoloji</a:t>
            </a:r>
            <a:r>
              <a:rPr lang="en-US" dirty="0"/>
              <a:t> ne de </a:t>
            </a:r>
            <a:r>
              <a:rPr lang="en-US" dirty="0" err="1"/>
              <a:t>çelişki</a:t>
            </a:r>
            <a:r>
              <a:rPr lang="en-US" dirty="0"/>
              <a:t> </a:t>
            </a:r>
            <a:r>
              <a:rPr lang="en-US" dirty="0" err="1"/>
              <a:t>olan</a:t>
            </a:r>
            <a:r>
              <a:rPr lang="en-US" dirty="0"/>
              <a:t> </a:t>
            </a:r>
            <a:r>
              <a:rPr lang="en-US" dirty="0" err="1"/>
              <a:t>bir</a:t>
            </a:r>
            <a:r>
              <a:rPr lang="en-US" dirty="0"/>
              <a:t> </a:t>
            </a:r>
            <a:r>
              <a:rPr lang="en-US" dirty="0" err="1"/>
              <a:t>bileşik</a:t>
            </a:r>
            <a:r>
              <a:rPr lang="en-US" dirty="0"/>
              <a:t> </a:t>
            </a:r>
            <a:r>
              <a:rPr lang="en-US" dirty="0" err="1"/>
              <a:t>önermeye</a:t>
            </a:r>
            <a:r>
              <a:rPr lang="en-US" dirty="0"/>
              <a:t> </a:t>
            </a:r>
            <a:r>
              <a:rPr lang="tr-TR" b="1" dirty="0"/>
              <a:t>tutarlı</a:t>
            </a:r>
            <a:r>
              <a:rPr lang="en-US" dirty="0"/>
              <a:t> </a:t>
            </a:r>
            <a:r>
              <a:rPr lang="en-US" dirty="0" err="1"/>
              <a:t>denir</a:t>
            </a:r>
            <a:r>
              <a:rPr lang="en-US" dirty="0"/>
              <a:t>.</a:t>
            </a:r>
            <a:endParaRPr lang="tr-TR" dirty="0"/>
          </a:p>
          <a:p>
            <a:r>
              <a:rPr lang="en-US" dirty="0"/>
              <a:t>p </a:t>
            </a:r>
            <a:r>
              <a:rPr lang="en-US" dirty="0" err="1"/>
              <a:t>ve</a:t>
            </a:r>
            <a:r>
              <a:rPr lang="en-US" dirty="0"/>
              <a:t> q </a:t>
            </a:r>
            <a:r>
              <a:rPr lang="en-US" dirty="0" err="1"/>
              <a:t>bileşik</a:t>
            </a:r>
            <a:r>
              <a:rPr lang="en-US" dirty="0"/>
              <a:t> </a:t>
            </a:r>
            <a:r>
              <a:rPr lang="en-US" dirty="0" err="1"/>
              <a:t>önermeleri</a:t>
            </a:r>
            <a:r>
              <a:rPr lang="en-US" dirty="0"/>
              <a:t>, </a:t>
            </a:r>
            <a:r>
              <a:rPr lang="en-US" dirty="0" err="1"/>
              <a:t>eğer</a:t>
            </a:r>
            <a:r>
              <a:rPr lang="en-US" dirty="0"/>
              <a:t> p ↔ q </a:t>
            </a:r>
            <a:r>
              <a:rPr lang="en-US" dirty="0" err="1"/>
              <a:t>bir</a:t>
            </a:r>
            <a:r>
              <a:rPr lang="en-US" dirty="0"/>
              <a:t> </a:t>
            </a:r>
            <a:r>
              <a:rPr lang="en-US" dirty="0" err="1"/>
              <a:t>totoloji</a:t>
            </a:r>
            <a:r>
              <a:rPr lang="en-US" dirty="0"/>
              <a:t> </a:t>
            </a:r>
            <a:r>
              <a:rPr lang="en-US" dirty="0" err="1"/>
              <a:t>ise</a:t>
            </a:r>
            <a:r>
              <a:rPr lang="en-US" dirty="0"/>
              <a:t> </a:t>
            </a:r>
            <a:r>
              <a:rPr lang="en-US" dirty="0" err="1"/>
              <a:t>mantıksal</a:t>
            </a:r>
            <a:r>
              <a:rPr lang="en-US" dirty="0"/>
              <a:t> </a:t>
            </a:r>
            <a:r>
              <a:rPr lang="en-US" dirty="0" err="1"/>
              <a:t>olarak</a:t>
            </a:r>
            <a:r>
              <a:rPr lang="en-US" dirty="0"/>
              <a:t> </a:t>
            </a:r>
            <a:r>
              <a:rPr lang="en-US" dirty="0" err="1"/>
              <a:t>eşdeğer</a:t>
            </a:r>
            <a:r>
              <a:rPr lang="en-US" dirty="0"/>
              <a:t> </a:t>
            </a:r>
            <a:r>
              <a:rPr lang="en-US" dirty="0" err="1"/>
              <a:t>olarak</a:t>
            </a:r>
            <a:r>
              <a:rPr lang="en-US" dirty="0"/>
              <a:t> </a:t>
            </a:r>
            <a:r>
              <a:rPr lang="en-US" dirty="0" err="1"/>
              <a:t>adlandırılır</a:t>
            </a:r>
            <a:r>
              <a:rPr lang="en-US" dirty="0"/>
              <a:t>. p ≡ q </a:t>
            </a:r>
            <a:r>
              <a:rPr lang="en-US" dirty="0" err="1"/>
              <a:t>gösterimi</a:t>
            </a:r>
            <a:r>
              <a:rPr lang="en-US" dirty="0"/>
              <a:t>, p </a:t>
            </a:r>
            <a:r>
              <a:rPr lang="en-US" dirty="0" err="1"/>
              <a:t>ve</a:t>
            </a:r>
            <a:r>
              <a:rPr lang="en-US" dirty="0"/>
              <a:t> </a:t>
            </a:r>
            <a:r>
              <a:rPr lang="en-US" dirty="0" err="1"/>
              <a:t>q'nun</a:t>
            </a:r>
            <a:r>
              <a:rPr lang="en-US" dirty="0"/>
              <a:t> </a:t>
            </a:r>
            <a:r>
              <a:rPr lang="en-US" dirty="0" err="1"/>
              <a:t>mantıksal</a:t>
            </a:r>
            <a:r>
              <a:rPr lang="en-US" dirty="0"/>
              <a:t> </a:t>
            </a:r>
            <a:r>
              <a:rPr lang="en-US" dirty="0" err="1"/>
              <a:t>olarak</a:t>
            </a:r>
            <a:r>
              <a:rPr lang="en-US" dirty="0"/>
              <a:t> </a:t>
            </a:r>
            <a:r>
              <a:rPr lang="en-US" dirty="0" err="1"/>
              <a:t>eşdeğer</a:t>
            </a:r>
            <a:r>
              <a:rPr lang="en-US" dirty="0"/>
              <a:t> </a:t>
            </a:r>
            <a:r>
              <a:rPr lang="en-US" dirty="0" err="1"/>
              <a:t>olduğunu</a:t>
            </a:r>
            <a:r>
              <a:rPr lang="en-US" dirty="0"/>
              <a:t> </a:t>
            </a:r>
            <a:r>
              <a:rPr lang="en-US" dirty="0" err="1"/>
              <a:t>belirtir</a:t>
            </a:r>
            <a:r>
              <a:rPr lang="en-US" dirty="0"/>
              <a:t>.</a:t>
            </a:r>
            <a:endParaRPr lang="tr-TR" b="1" dirty="0"/>
          </a:p>
        </p:txBody>
      </p:sp>
    </p:spTree>
    <p:extLst>
      <p:ext uri="{BB962C8B-B14F-4D97-AF65-F5344CB8AC3E}">
        <p14:creationId xmlns:p14="http://schemas.microsoft.com/office/powerpoint/2010/main" val="3311051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Önermelerin Eşdeğerliği</a:t>
            </a:r>
          </a:p>
        </p:txBody>
      </p:sp>
      <p:sp>
        <p:nvSpPr>
          <p:cNvPr id="3" name="İçerik Yer Tutucusu 2"/>
          <p:cNvSpPr>
            <a:spLocks noGrp="1"/>
          </p:cNvSpPr>
          <p:nvPr>
            <p:ph idx="1"/>
          </p:nvPr>
        </p:nvSpPr>
        <p:spPr>
          <a:xfrm>
            <a:off x="838200" y="1825625"/>
            <a:ext cx="10515600" cy="2422525"/>
          </a:xfrm>
        </p:spPr>
        <p:txBody>
          <a:bodyPr>
            <a:normAutofit lnSpcReduction="10000"/>
          </a:bodyPr>
          <a:lstStyle/>
          <a:p>
            <a:r>
              <a:rPr lang="tr-TR" dirty="0"/>
              <a:t>Örnek: </a:t>
            </a:r>
            <a:r>
              <a:rPr lang="en-US" dirty="0"/>
              <a:t>￢</a:t>
            </a:r>
            <a:r>
              <a:rPr lang="en-US" i="1" dirty="0"/>
              <a:t>(p </a:t>
            </a:r>
            <a:r>
              <a:rPr lang="en-US" dirty="0"/>
              <a:t>∨ </a:t>
            </a:r>
            <a:r>
              <a:rPr lang="en-US" i="1" dirty="0"/>
              <a:t>q) </a:t>
            </a:r>
            <a:r>
              <a:rPr lang="tr-TR" dirty="0"/>
              <a:t>ve</a:t>
            </a:r>
            <a:r>
              <a:rPr lang="en-US" dirty="0"/>
              <a:t> ￢</a:t>
            </a:r>
            <a:r>
              <a:rPr lang="en-US" i="1" dirty="0"/>
              <a:t>p </a:t>
            </a:r>
            <a:r>
              <a:rPr lang="en-US" dirty="0"/>
              <a:t>∧￢</a:t>
            </a:r>
            <a:r>
              <a:rPr lang="en-US" i="1" dirty="0"/>
              <a:t>q </a:t>
            </a:r>
            <a:r>
              <a:rPr lang="tr-TR" dirty="0"/>
              <a:t>mantıksal eşdeğer olduğunu doğruluk tablosu kullanarak gösterin</a:t>
            </a:r>
            <a:r>
              <a:rPr lang="en-US" dirty="0"/>
              <a:t>.</a:t>
            </a:r>
            <a:endParaRPr lang="tr-TR" dirty="0"/>
          </a:p>
          <a:p>
            <a:r>
              <a:rPr lang="tr-TR" dirty="0"/>
              <a:t>Çözüm: ￢(p ∨ q) ve ￢p ∧￢q bileşik önermelerinin doğruluk değerleri, p ve </a:t>
            </a:r>
            <a:r>
              <a:rPr lang="tr-TR" dirty="0" err="1"/>
              <a:t>q'nun</a:t>
            </a:r>
            <a:r>
              <a:rPr lang="tr-TR" dirty="0"/>
              <a:t> doğruluk değerlerinin tüm olası kombinasyonları için uyumlu olduğundan, bundan ￢(p ∨ q) ↔ (￢p ∧￢q) bir </a:t>
            </a:r>
            <a:r>
              <a:rPr lang="tr-TR" dirty="0" err="1"/>
              <a:t>totolojidir</a:t>
            </a:r>
            <a:r>
              <a:rPr lang="tr-TR" dirty="0"/>
              <a:t> ve bu bileşik önermeler mantıksal olarak eşdeğerdir.</a:t>
            </a:r>
            <a:endParaRPr lang="tr-TR"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612" y="4143375"/>
            <a:ext cx="8029575" cy="2524125"/>
          </a:xfrm>
          <a:prstGeom prst="rect">
            <a:avLst/>
          </a:prstGeom>
        </p:spPr>
      </p:pic>
    </p:spTree>
    <p:extLst>
      <p:ext uri="{BB962C8B-B14F-4D97-AF65-F5344CB8AC3E}">
        <p14:creationId xmlns:p14="http://schemas.microsoft.com/office/powerpoint/2010/main" val="4005773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Önermelerin Eşdeğerliği</a:t>
            </a: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4805" y="1571625"/>
            <a:ext cx="3741502" cy="4662488"/>
          </a:xfrm>
        </p:spPr>
      </p:pic>
      <p:sp>
        <p:nvSpPr>
          <p:cNvPr id="3" name="Metin kutusu 2"/>
          <p:cNvSpPr txBox="1"/>
          <p:nvPr/>
        </p:nvSpPr>
        <p:spPr>
          <a:xfrm>
            <a:off x="5410200" y="1571625"/>
            <a:ext cx="1892890" cy="4647426"/>
          </a:xfrm>
          <a:prstGeom prst="rect">
            <a:avLst/>
          </a:prstGeom>
          <a:noFill/>
        </p:spPr>
        <p:txBody>
          <a:bodyPr wrap="none" rtlCol="0">
            <a:spAutoFit/>
          </a:bodyPr>
          <a:lstStyle/>
          <a:p>
            <a:r>
              <a:rPr lang="tr-TR" sz="1600" dirty="0"/>
              <a:t>Özdeşlik Kuralları</a:t>
            </a:r>
          </a:p>
          <a:p>
            <a:endParaRPr lang="tr-TR" sz="1600" dirty="0"/>
          </a:p>
          <a:p>
            <a:r>
              <a:rPr lang="tr-TR" sz="1600" dirty="0"/>
              <a:t>Baskınlık Kuralları</a:t>
            </a:r>
          </a:p>
          <a:p>
            <a:endParaRPr lang="tr-TR" sz="1600" dirty="0"/>
          </a:p>
          <a:p>
            <a:r>
              <a:rPr lang="tr-TR" sz="1600" dirty="0"/>
              <a:t>Aynı Kuvvet Kuralları</a:t>
            </a:r>
          </a:p>
          <a:p>
            <a:endParaRPr lang="tr-TR" sz="1600" dirty="0"/>
          </a:p>
          <a:p>
            <a:r>
              <a:rPr lang="tr-TR" sz="1600" dirty="0"/>
              <a:t>Çift </a:t>
            </a:r>
            <a:r>
              <a:rPr lang="tr-TR" sz="1600" dirty="0" err="1"/>
              <a:t>Değilleme</a:t>
            </a:r>
            <a:r>
              <a:rPr lang="tr-TR" sz="1600" dirty="0"/>
              <a:t> Kuralı</a:t>
            </a:r>
          </a:p>
          <a:p>
            <a:r>
              <a:rPr lang="tr-TR" sz="1600" dirty="0"/>
              <a:t>Değişme Kuralları</a:t>
            </a:r>
          </a:p>
          <a:p>
            <a:endParaRPr lang="tr-TR" sz="1600" dirty="0"/>
          </a:p>
          <a:p>
            <a:r>
              <a:rPr lang="tr-TR" sz="1600" dirty="0"/>
              <a:t>Birleşme Kuralları</a:t>
            </a:r>
          </a:p>
          <a:p>
            <a:endParaRPr lang="tr-TR" sz="1600" dirty="0"/>
          </a:p>
          <a:p>
            <a:r>
              <a:rPr lang="tr-TR" sz="1600" dirty="0"/>
              <a:t>Dağılma Kuralları</a:t>
            </a:r>
          </a:p>
          <a:p>
            <a:endParaRPr lang="tr-TR" sz="1600" dirty="0"/>
          </a:p>
          <a:p>
            <a:r>
              <a:rPr lang="tr-TR" sz="1600" dirty="0"/>
              <a:t>De Morgan Kuralları</a:t>
            </a:r>
          </a:p>
          <a:p>
            <a:endParaRPr lang="tr-TR" sz="1600" dirty="0"/>
          </a:p>
          <a:p>
            <a:r>
              <a:rPr lang="tr-TR" sz="1600" dirty="0"/>
              <a:t>Yutma Kuralı</a:t>
            </a:r>
          </a:p>
          <a:p>
            <a:endParaRPr lang="tr-TR" sz="1600" dirty="0"/>
          </a:p>
          <a:p>
            <a:r>
              <a:rPr lang="tr-TR" sz="1600" dirty="0"/>
              <a:t>Tersi Kuralları</a:t>
            </a:r>
          </a:p>
        </p:txBody>
      </p:sp>
    </p:spTree>
    <p:extLst>
      <p:ext uri="{BB962C8B-B14F-4D97-AF65-F5344CB8AC3E}">
        <p14:creationId xmlns:p14="http://schemas.microsoft.com/office/powerpoint/2010/main" val="2452573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Önermelerin Eşdeğerliği</a:t>
            </a:r>
          </a:p>
        </p:txBody>
      </p:sp>
      <p:sp>
        <p:nvSpPr>
          <p:cNvPr id="3" name="İçerik Yer Tutucusu 2"/>
          <p:cNvSpPr>
            <a:spLocks noGrp="1"/>
          </p:cNvSpPr>
          <p:nvPr>
            <p:ph idx="1"/>
          </p:nvPr>
        </p:nvSpPr>
        <p:spPr/>
        <p:txBody>
          <a:bodyPr/>
          <a:lstStyle/>
          <a:p>
            <a:r>
              <a:rPr lang="tr-TR" dirty="0"/>
              <a:t>Koşullu ve İki Koşullu İfadeleri İçeren Mantıksal Eşdeğerlikler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412" y="2776538"/>
            <a:ext cx="7115175" cy="3400425"/>
          </a:xfrm>
          <a:prstGeom prst="rect">
            <a:avLst/>
          </a:prstGeom>
        </p:spPr>
      </p:pic>
    </p:spTree>
    <p:extLst>
      <p:ext uri="{BB962C8B-B14F-4D97-AF65-F5344CB8AC3E}">
        <p14:creationId xmlns:p14="http://schemas.microsoft.com/office/powerpoint/2010/main" val="1646665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Önermelerin Eşdeğerliği</a:t>
            </a:r>
          </a:p>
        </p:txBody>
      </p:sp>
      <p:sp>
        <p:nvSpPr>
          <p:cNvPr id="3" name="İçerik Yer Tutucusu 2"/>
          <p:cNvSpPr>
            <a:spLocks noGrp="1"/>
          </p:cNvSpPr>
          <p:nvPr>
            <p:ph idx="1"/>
          </p:nvPr>
        </p:nvSpPr>
        <p:spPr/>
        <p:txBody>
          <a:bodyPr/>
          <a:lstStyle/>
          <a:p>
            <a:r>
              <a:rPr lang="tr-TR" dirty="0"/>
              <a:t>Örnek: Bir dizi mantıksal eşdeğerlik (sembolik türevler) geliştirerek</a:t>
            </a:r>
            <a:r>
              <a:rPr lang="en-US" dirty="0"/>
              <a:t> ￢</a:t>
            </a:r>
            <a:r>
              <a:rPr lang="en-US" i="1" dirty="0"/>
              <a:t>(p </a:t>
            </a:r>
            <a:r>
              <a:rPr lang="en-US" dirty="0"/>
              <a:t>∨ </a:t>
            </a:r>
            <a:r>
              <a:rPr lang="en-US" i="1" dirty="0"/>
              <a:t>(</a:t>
            </a:r>
            <a:r>
              <a:rPr lang="en-US" dirty="0"/>
              <a:t>￢</a:t>
            </a:r>
            <a:r>
              <a:rPr lang="en-US" i="1" dirty="0"/>
              <a:t>p </a:t>
            </a:r>
            <a:r>
              <a:rPr lang="en-US" dirty="0"/>
              <a:t>∧ </a:t>
            </a:r>
            <a:r>
              <a:rPr lang="en-US" i="1" dirty="0"/>
              <a:t>q)) </a:t>
            </a:r>
            <a:r>
              <a:rPr lang="tr-TR" dirty="0"/>
              <a:t>ve </a:t>
            </a:r>
            <a:r>
              <a:rPr lang="en-US" dirty="0"/>
              <a:t> ￢</a:t>
            </a:r>
            <a:r>
              <a:rPr lang="en-US" i="1" dirty="0"/>
              <a:t>p </a:t>
            </a:r>
            <a:r>
              <a:rPr lang="en-US" dirty="0"/>
              <a:t>∧￢</a:t>
            </a:r>
            <a:r>
              <a:rPr lang="en-US" i="1" dirty="0"/>
              <a:t>q </a:t>
            </a:r>
            <a:r>
              <a:rPr lang="tr-TR" dirty="0"/>
              <a:t>ifadelerinin mantıksal olarak eşdeğer olduğunu gösterin.</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062" y="3195637"/>
            <a:ext cx="4448175" cy="2371725"/>
          </a:xfrm>
          <a:prstGeom prst="rect">
            <a:avLst/>
          </a:prstGeom>
        </p:spPr>
      </p:pic>
      <p:sp>
        <p:nvSpPr>
          <p:cNvPr id="6" name="Metin kutusu 5"/>
          <p:cNvSpPr txBox="1"/>
          <p:nvPr/>
        </p:nvSpPr>
        <p:spPr>
          <a:xfrm>
            <a:off x="6838950" y="3195637"/>
            <a:ext cx="3409950" cy="2246769"/>
          </a:xfrm>
          <a:prstGeom prst="rect">
            <a:avLst/>
          </a:prstGeom>
          <a:noFill/>
        </p:spPr>
        <p:txBody>
          <a:bodyPr wrap="square" rtlCol="0">
            <a:spAutoFit/>
          </a:bodyPr>
          <a:lstStyle/>
          <a:p>
            <a:r>
              <a:rPr lang="tr-TR" sz="2000" dirty="0">
                <a:solidFill>
                  <a:srgbClr val="FF0000"/>
                </a:solidFill>
              </a:rPr>
              <a:t>De Morgan Kuralı</a:t>
            </a:r>
          </a:p>
          <a:p>
            <a:r>
              <a:rPr lang="tr-TR" sz="2000" dirty="0">
                <a:solidFill>
                  <a:srgbClr val="FF0000"/>
                </a:solidFill>
              </a:rPr>
              <a:t>De Morgan Kuralı</a:t>
            </a:r>
          </a:p>
          <a:p>
            <a:r>
              <a:rPr lang="tr-TR" sz="2000" dirty="0">
                <a:solidFill>
                  <a:srgbClr val="FF0000"/>
                </a:solidFill>
              </a:rPr>
              <a:t>Çift </a:t>
            </a:r>
            <a:r>
              <a:rPr lang="tr-TR" sz="2000" dirty="0" err="1">
                <a:solidFill>
                  <a:srgbClr val="FF0000"/>
                </a:solidFill>
              </a:rPr>
              <a:t>Değilleme</a:t>
            </a:r>
            <a:r>
              <a:rPr lang="tr-TR" sz="2000" dirty="0">
                <a:solidFill>
                  <a:srgbClr val="FF0000"/>
                </a:solidFill>
              </a:rPr>
              <a:t> Kuralı</a:t>
            </a:r>
          </a:p>
          <a:p>
            <a:r>
              <a:rPr lang="tr-TR" sz="2000" dirty="0">
                <a:solidFill>
                  <a:srgbClr val="FF0000"/>
                </a:solidFill>
              </a:rPr>
              <a:t>Dağılma Kuralı</a:t>
            </a:r>
          </a:p>
          <a:p>
            <a:r>
              <a:rPr lang="en-US" sz="2000" dirty="0">
                <a:solidFill>
                  <a:srgbClr val="FF0000"/>
                </a:solidFill>
              </a:rPr>
              <a:t>￢</a:t>
            </a:r>
            <a:r>
              <a:rPr lang="en-US" sz="2000" i="1" dirty="0">
                <a:solidFill>
                  <a:srgbClr val="FF0000"/>
                </a:solidFill>
              </a:rPr>
              <a:t>p </a:t>
            </a:r>
            <a:r>
              <a:rPr lang="en-US" sz="2000" dirty="0">
                <a:solidFill>
                  <a:srgbClr val="FF0000"/>
                </a:solidFill>
              </a:rPr>
              <a:t>∧ </a:t>
            </a:r>
            <a:r>
              <a:rPr lang="en-US" sz="2000" i="1" dirty="0">
                <a:solidFill>
                  <a:srgbClr val="FF0000"/>
                </a:solidFill>
              </a:rPr>
              <a:t>q</a:t>
            </a:r>
            <a:r>
              <a:rPr lang="tr-TR" sz="2000" i="1" dirty="0">
                <a:solidFill>
                  <a:srgbClr val="FF0000"/>
                </a:solidFill>
              </a:rPr>
              <a:t>=F</a:t>
            </a:r>
          </a:p>
          <a:p>
            <a:r>
              <a:rPr lang="tr-TR" sz="2000" dirty="0">
                <a:solidFill>
                  <a:srgbClr val="FF0000"/>
                </a:solidFill>
              </a:rPr>
              <a:t>Değişme Kuralı</a:t>
            </a:r>
          </a:p>
          <a:p>
            <a:r>
              <a:rPr lang="tr-TR" sz="2000" dirty="0">
                <a:solidFill>
                  <a:srgbClr val="FF0000"/>
                </a:solidFill>
              </a:rPr>
              <a:t>Özdeşlik Kuralı</a:t>
            </a:r>
          </a:p>
        </p:txBody>
      </p:sp>
    </p:spTree>
    <p:extLst>
      <p:ext uri="{BB962C8B-B14F-4D97-AF65-F5344CB8AC3E}">
        <p14:creationId xmlns:p14="http://schemas.microsoft.com/office/powerpoint/2010/main" val="2513640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Önermelerin Eşdeğerliği</a:t>
            </a:r>
          </a:p>
        </p:txBody>
      </p:sp>
      <p:sp>
        <p:nvSpPr>
          <p:cNvPr id="3" name="İçerik Yer Tutucusu 2"/>
          <p:cNvSpPr>
            <a:spLocks noGrp="1"/>
          </p:cNvSpPr>
          <p:nvPr>
            <p:ph idx="1"/>
          </p:nvPr>
        </p:nvSpPr>
        <p:spPr/>
        <p:txBody>
          <a:bodyPr/>
          <a:lstStyle/>
          <a:p>
            <a:r>
              <a:rPr lang="tr-TR" dirty="0"/>
              <a:t>Örnek: </a:t>
            </a:r>
            <a:r>
              <a:rPr lang="en-US" dirty="0"/>
              <a:t>S</a:t>
            </a:r>
            <a:r>
              <a:rPr lang="tr-TR" dirty="0" err="1"/>
              <a:t>embolik</a:t>
            </a:r>
            <a:r>
              <a:rPr lang="tr-TR" dirty="0"/>
              <a:t> türevleri kullanarak </a:t>
            </a:r>
            <a:r>
              <a:rPr lang="en-US" i="1" dirty="0"/>
              <a:t>(p </a:t>
            </a:r>
            <a:r>
              <a:rPr lang="en-US" dirty="0"/>
              <a:t>∧ </a:t>
            </a:r>
            <a:r>
              <a:rPr lang="en-US" i="1" dirty="0"/>
              <a:t>q) </a:t>
            </a:r>
            <a:r>
              <a:rPr lang="en-US" dirty="0"/>
              <a:t>→ </a:t>
            </a:r>
            <a:r>
              <a:rPr lang="en-US" i="1" dirty="0"/>
              <a:t>(p </a:t>
            </a:r>
            <a:r>
              <a:rPr lang="en-US" dirty="0"/>
              <a:t>∨ </a:t>
            </a:r>
            <a:r>
              <a:rPr lang="en-US" i="1" dirty="0"/>
              <a:t>q) </a:t>
            </a:r>
            <a:r>
              <a:rPr lang="tr-TR" dirty="0"/>
              <a:t>ifadesinin bir </a:t>
            </a:r>
            <a:r>
              <a:rPr lang="tr-TR" dirty="0" err="1"/>
              <a:t>totoloji</a:t>
            </a:r>
            <a:r>
              <a:rPr lang="tr-TR" dirty="0"/>
              <a:t> olduğunu gösterin.</a:t>
            </a:r>
          </a:p>
        </p:txBody>
      </p:sp>
      <p:sp>
        <p:nvSpPr>
          <p:cNvPr id="6" name="Metin kutusu 5"/>
          <p:cNvSpPr txBox="1"/>
          <p:nvPr/>
        </p:nvSpPr>
        <p:spPr>
          <a:xfrm>
            <a:off x="6838950" y="3195637"/>
            <a:ext cx="5200650" cy="2246769"/>
          </a:xfrm>
          <a:prstGeom prst="rect">
            <a:avLst/>
          </a:prstGeom>
          <a:noFill/>
        </p:spPr>
        <p:txBody>
          <a:bodyPr wrap="square" rtlCol="0">
            <a:spAutoFit/>
          </a:bodyPr>
          <a:lstStyle/>
          <a:p>
            <a:r>
              <a:rPr lang="tr-TR" sz="2000" i="1" dirty="0">
                <a:solidFill>
                  <a:srgbClr val="FF0000"/>
                </a:solidFill>
              </a:rPr>
              <a:t>p</a:t>
            </a:r>
            <a:r>
              <a:rPr lang="en-US" sz="2000" i="1" dirty="0">
                <a:solidFill>
                  <a:srgbClr val="FF0000"/>
                </a:solidFill>
              </a:rPr>
              <a:t>→ </a:t>
            </a:r>
            <a:r>
              <a:rPr lang="tr-TR" sz="2000" i="1" dirty="0">
                <a:solidFill>
                  <a:srgbClr val="FF0000"/>
                </a:solidFill>
              </a:rPr>
              <a:t>q </a:t>
            </a:r>
            <a:r>
              <a:rPr lang="en-US" sz="2000" dirty="0">
                <a:solidFill>
                  <a:srgbClr val="FF0000"/>
                </a:solidFill>
              </a:rPr>
              <a:t>≡</a:t>
            </a:r>
            <a:r>
              <a:rPr lang="tr-TR" sz="2000" dirty="0">
                <a:solidFill>
                  <a:srgbClr val="FF0000"/>
                </a:solidFill>
              </a:rPr>
              <a:t> </a:t>
            </a:r>
            <a:r>
              <a:rPr lang="en-US" sz="2000" dirty="0">
                <a:solidFill>
                  <a:srgbClr val="FF0000"/>
                </a:solidFill>
              </a:rPr>
              <a:t>￢</a:t>
            </a:r>
            <a:r>
              <a:rPr lang="en-US" sz="2000" i="1" dirty="0">
                <a:solidFill>
                  <a:srgbClr val="FF0000"/>
                </a:solidFill>
              </a:rPr>
              <a:t>p </a:t>
            </a:r>
            <a:r>
              <a:rPr lang="en-US" sz="2000" dirty="0">
                <a:solidFill>
                  <a:srgbClr val="FF0000"/>
                </a:solidFill>
              </a:rPr>
              <a:t>∨ </a:t>
            </a:r>
            <a:r>
              <a:rPr lang="en-US" sz="2000" i="1" dirty="0">
                <a:solidFill>
                  <a:srgbClr val="FF0000"/>
                </a:solidFill>
              </a:rPr>
              <a:t>q</a:t>
            </a:r>
            <a:endParaRPr lang="tr-TR" sz="2000" dirty="0">
              <a:solidFill>
                <a:srgbClr val="FF0000"/>
              </a:solidFill>
            </a:endParaRPr>
          </a:p>
          <a:p>
            <a:r>
              <a:rPr lang="tr-TR" sz="2000" dirty="0">
                <a:solidFill>
                  <a:srgbClr val="FF0000"/>
                </a:solidFill>
              </a:rPr>
              <a:t>De Morgan kuralı</a:t>
            </a:r>
          </a:p>
          <a:p>
            <a:r>
              <a:rPr lang="tr-TR" sz="2000" dirty="0">
                <a:solidFill>
                  <a:srgbClr val="FF0000"/>
                </a:solidFill>
              </a:rPr>
              <a:t>Ayrım için değişme ve birleşme kuralları</a:t>
            </a:r>
          </a:p>
          <a:p>
            <a:endParaRPr lang="tr-TR" sz="2000" dirty="0">
              <a:solidFill>
                <a:srgbClr val="FF0000"/>
              </a:solidFill>
            </a:endParaRPr>
          </a:p>
          <a:p>
            <a:r>
              <a:rPr lang="tr-TR" sz="2000" dirty="0">
                <a:solidFill>
                  <a:srgbClr val="FF0000"/>
                </a:solidFill>
              </a:rPr>
              <a:t>Tersi kuralı</a:t>
            </a:r>
          </a:p>
          <a:p>
            <a:endParaRPr lang="tr-TR" sz="2000" dirty="0">
              <a:solidFill>
                <a:srgbClr val="FF0000"/>
              </a:solidFill>
            </a:endParaRPr>
          </a:p>
          <a:p>
            <a:r>
              <a:rPr lang="tr-TR" sz="2000" dirty="0">
                <a:solidFill>
                  <a:srgbClr val="FF0000"/>
                </a:solidFill>
              </a:rPr>
              <a:t>Baskınlık kuralı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512" y="3271837"/>
            <a:ext cx="4029075" cy="2170569"/>
          </a:xfrm>
          <a:prstGeom prst="rect">
            <a:avLst/>
          </a:prstGeom>
        </p:spPr>
      </p:pic>
    </p:spTree>
    <p:extLst>
      <p:ext uri="{BB962C8B-B14F-4D97-AF65-F5344CB8AC3E}">
        <p14:creationId xmlns:p14="http://schemas.microsoft.com/office/powerpoint/2010/main" val="717937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Özet: Önermeli Lojik</a:t>
            </a:r>
          </a:p>
        </p:txBody>
      </p:sp>
      <p:sp>
        <p:nvSpPr>
          <p:cNvPr id="3" name="İçerik Yer Tutucusu 2"/>
          <p:cNvSpPr>
            <a:spLocks noGrp="1"/>
          </p:cNvSpPr>
          <p:nvPr>
            <p:ph idx="1"/>
          </p:nvPr>
        </p:nvSpPr>
        <p:spPr/>
        <p:txBody>
          <a:bodyPr/>
          <a:lstStyle/>
          <a:p>
            <a:r>
              <a:rPr lang="tr-TR" dirty="0"/>
              <a:t>Atomik önermeler : p, q, r, … </a:t>
            </a:r>
          </a:p>
          <a:p>
            <a:r>
              <a:rPr lang="tr-TR" dirty="0" err="1"/>
              <a:t>Boole</a:t>
            </a:r>
            <a:r>
              <a:rPr lang="tr-TR" dirty="0"/>
              <a:t> operatörleri: </a:t>
            </a:r>
            <a:r>
              <a:rPr lang="en-US" dirty="0"/>
              <a:t>￢</a:t>
            </a:r>
            <a:r>
              <a:rPr lang="tr-TR" dirty="0"/>
              <a:t>, </a:t>
            </a:r>
            <a:r>
              <a:rPr lang="en-US" dirty="0"/>
              <a:t>∨</a:t>
            </a:r>
            <a:r>
              <a:rPr lang="tr-TR" dirty="0"/>
              <a:t>,</a:t>
            </a:r>
            <a:r>
              <a:rPr lang="en-US" dirty="0"/>
              <a:t> ∧ </a:t>
            </a:r>
            <a:r>
              <a:rPr lang="tr-TR" dirty="0"/>
              <a:t>, </a:t>
            </a:r>
            <a:r>
              <a:rPr lang="en-US" dirty="0"/>
              <a:t>⊕</a:t>
            </a:r>
            <a:r>
              <a:rPr lang="tr-TR" dirty="0"/>
              <a:t>, </a:t>
            </a:r>
            <a:r>
              <a:rPr lang="en-US" dirty="0"/>
              <a:t>→</a:t>
            </a:r>
            <a:r>
              <a:rPr lang="tr-TR" dirty="0"/>
              <a:t>, </a:t>
            </a:r>
            <a:r>
              <a:rPr lang="en-US" dirty="0"/>
              <a:t>↔</a:t>
            </a:r>
            <a:endParaRPr lang="tr-TR" dirty="0"/>
          </a:p>
          <a:p>
            <a:r>
              <a:rPr lang="tr-TR" dirty="0"/>
              <a:t>Bileşik önermeler: </a:t>
            </a:r>
            <a:r>
              <a:rPr lang="en-US" i="1" dirty="0"/>
              <a:t>(p </a:t>
            </a:r>
            <a:r>
              <a:rPr lang="en-US" dirty="0"/>
              <a:t>∧ </a:t>
            </a:r>
            <a:r>
              <a:rPr lang="en-US" i="1" dirty="0"/>
              <a:t>q) </a:t>
            </a:r>
            <a:r>
              <a:rPr lang="en-US" dirty="0"/>
              <a:t>→ </a:t>
            </a:r>
            <a:r>
              <a:rPr lang="tr-TR" i="1" dirty="0"/>
              <a:t>r</a:t>
            </a:r>
          </a:p>
          <a:p>
            <a:r>
              <a:rPr lang="tr-TR" dirty="0"/>
              <a:t>Eşdeğerlik: </a:t>
            </a:r>
            <a:r>
              <a:rPr lang="tr-TR" i="1" dirty="0"/>
              <a:t>p </a:t>
            </a:r>
            <a:r>
              <a:rPr lang="tr-TR" dirty="0"/>
              <a:t>∧￢</a:t>
            </a:r>
            <a:r>
              <a:rPr lang="tr-TR" i="1" dirty="0"/>
              <a:t>q</a:t>
            </a:r>
            <a:r>
              <a:rPr lang="en-US" i="1" dirty="0"/>
              <a:t> </a:t>
            </a:r>
            <a:r>
              <a:rPr lang="en-US" dirty="0"/>
              <a:t>≡ </a:t>
            </a:r>
            <a:r>
              <a:rPr lang="tr-TR" dirty="0"/>
              <a:t>￢</a:t>
            </a:r>
            <a:r>
              <a:rPr lang="tr-TR" i="1" dirty="0"/>
              <a:t>(p </a:t>
            </a:r>
            <a:r>
              <a:rPr lang="tr-TR" dirty="0"/>
              <a:t>→ </a:t>
            </a:r>
            <a:r>
              <a:rPr lang="tr-TR" i="1" dirty="0"/>
              <a:t>q)</a:t>
            </a:r>
            <a:r>
              <a:rPr lang="en-US" i="1" dirty="0"/>
              <a:t> </a:t>
            </a:r>
            <a:endParaRPr lang="tr-TR" i="1" dirty="0"/>
          </a:p>
          <a:p>
            <a:r>
              <a:rPr lang="tr-TR" dirty="0"/>
              <a:t>Eşdeğerlikleri kanıtlama: </a:t>
            </a:r>
          </a:p>
          <a:p>
            <a:pPr lvl="1"/>
            <a:r>
              <a:rPr lang="tr-TR" dirty="0"/>
              <a:t>Doğruluk tabloları</a:t>
            </a:r>
          </a:p>
          <a:p>
            <a:pPr lvl="1"/>
            <a:r>
              <a:rPr lang="tr-TR" dirty="0"/>
              <a:t>Sembolik türevler (mantıksal denklikler dizisi) </a:t>
            </a:r>
            <a:r>
              <a:rPr lang="tr-TR" i="1" dirty="0"/>
              <a:t>p</a:t>
            </a:r>
            <a:r>
              <a:rPr lang="en-US" i="1" dirty="0"/>
              <a:t> </a:t>
            </a:r>
            <a:r>
              <a:rPr lang="en-US" dirty="0"/>
              <a:t>≡ </a:t>
            </a:r>
            <a:r>
              <a:rPr lang="tr-TR" i="1" dirty="0"/>
              <a:t>q</a:t>
            </a:r>
            <a:r>
              <a:rPr lang="en-US" i="1" dirty="0"/>
              <a:t> </a:t>
            </a:r>
            <a:r>
              <a:rPr lang="en-US" dirty="0"/>
              <a:t>≡ </a:t>
            </a:r>
            <a:r>
              <a:rPr lang="tr-TR" dirty="0"/>
              <a:t>r</a:t>
            </a:r>
            <a:r>
              <a:rPr lang="en-US" i="1" dirty="0"/>
              <a:t> </a:t>
            </a:r>
            <a:r>
              <a:rPr lang="en-US" dirty="0"/>
              <a:t>≡</a:t>
            </a:r>
            <a:r>
              <a:rPr lang="tr-TR" dirty="0"/>
              <a:t>…</a:t>
            </a:r>
          </a:p>
        </p:txBody>
      </p:sp>
    </p:spTree>
    <p:extLst>
      <p:ext uri="{BB962C8B-B14F-4D97-AF65-F5344CB8AC3E}">
        <p14:creationId xmlns:p14="http://schemas.microsoft.com/office/powerpoint/2010/main" val="1547971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Yüklemler Lojiği</a:t>
            </a:r>
          </a:p>
        </p:txBody>
      </p:sp>
      <p:sp>
        <p:nvSpPr>
          <p:cNvPr id="3" name="İçerik Yer Tutucusu 2"/>
          <p:cNvSpPr>
            <a:spLocks noGrp="1"/>
          </p:cNvSpPr>
          <p:nvPr>
            <p:ph idx="1"/>
          </p:nvPr>
        </p:nvSpPr>
        <p:spPr/>
        <p:txBody>
          <a:bodyPr>
            <a:normAutofit/>
          </a:bodyPr>
          <a:lstStyle/>
          <a:p>
            <a:r>
              <a:rPr lang="es-ES" dirty="0"/>
              <a:t>“</a:t>
            </a:r>
            <a:r>
              <a:rPr lang="es-ES" i="1" dirty="0"/>
              <a:t>x &gt; </a:t>
            </a:r>
            <a:r>
              <a:rPr lang="es-ES" dirty="0"/>
              <a:t>3</a:t>
            </a:r>
            <a:r>
              <a:rPr lang="es-ES" i="1" dirty="0"/>
              <a:t>,</a:t>
            </a:r>
            <a:r>
              <a:rPr lang="es-ES" dirty="0"/>
              <a:t>” “</a:t>
            </a:r>
            <a:r>
              <a:rPr lang="es-ES" i="1" dirty="0"/>
              <a:t>x </a:t>
            </a:r>
            <a:r>
              <a:rPr lang="es-ES" dirty="0"/>
              <a:t>= </a:t>
            </a:r>
            <a:r>
              <a:rPr lang="es-ES" i="1" dirty="0"/>
              <a:t>y </a:t>
            </a:r>
            <a:r>
              <a:rPr lang="es-ES" dirty="0"/>
              <a:t>+ 3,” “</a:t>
            </a:r>
            <a:r>
              <a:rPr lang="es-ES" i="1" dirty="0"/>
              <a:t>x </a:t>
            </a:r>
            <a:r>
              <a:rPr lang="es-ES" dirty="0"/>
              <a:t>+ </a:t>
            </a:r>
            <a:r>
              <a:rPr lang="es-ES" i="1" dirty="0"/>
              <a:t>y </a:t>
            </a:r>
            <a:r>
              <a:rPr lang="es-ES" dirty="0"/>
              <a:t>= </a:t>
            </a:r>
            <a:r>
              <a:rPr lang="es-ES" i="1" dirty="0"/>
              <a:t>z</a:t>
            </a:r>
            <a:r>
              <a:rPr lang="es-ES" dirty="0"/>
              <a:t>,”</a:t>
            </a:r>
          </a:p>
          <a:p>
            <a:pPr marL="0" indent="0">
              <a:buNone/>
            </a:pPr>
            <a:r>
              <a:rPr lang="tr-TR" dirty="0"/>
              <a:t>ve</a:t>
            </a:r>
          </a:p>
          <a:p>
            <a:r>
              <a:rPr lang="en-US" dirty="0"/>
              <a:t>“</a:t>
            </a:r>
            <a:r>
              <a:rPr lang="tr-TR" dirty="0"/>
              <a:t>Bilgisayar</a:t>
            </a:r>
            <a:r>
              <a:rPr lang="en-US" dirty="0"/>
              <a:t> </a:t>
            </a:r>
            <a:r>
              <a:rPr lang="en-US" i="1" dirty="0"/>
              <a:t>x </a:t>
            </a:r>
            <a:r>
              <a:rPr lang="tr-TR" dirty="0"/>
              <a:t>bir saldırgan tarafından saldırı altındadır</a:t>
            </a:r>
            <a:r>
              <a:rPr lang="en-US" dirty="0"/>
              <a:t>,”</a:t>
            </a:r>
          </a:p>
          <a:p>
            <a:pPr marL="0" indent="0">
              <a:buNone/>
            </a:pPr>
            <a:r>
              <a:rPr lang="tr-TR" dirty="0"/>
              <a:t>ve</a:t>
            </a:r>
          </a:p>
          <a:p>
            <a:r>
              <a:rPr lang="en-US" dirty="0"/>
              <a:t>“</a:t>
            </a:r>
            <a:r>
              <a:rPr lang="tr-TR" dirty="0"/>
              <a:t>Bilgisayar</a:t>
            </a:r>
            <a:r>
              <a:rPr lang="en-US" dirty="0"/>
              <a:t> </a:t>
            </a:r>
            <a:r>
              <a:rPr lang="en-US" i="1" dirty="0"/>
              <a:t>x </a:t>
            </a:r>
            <a:r>
              <a:rPr lang="tr-TR" dirty="0"/>
              <a:t>düzgün çalışıyor</a:t>
            </a:r>
            <a:r>
              <a:rPr lang="en-US" dirty="0"/>
              <a:t>,”</a:t>
            </a:r>
            <a:endParaRPr lang="tr-TR" dirty="0"/>
          </a:p>
          <a:p>
            <a:pPr marL="0" indent="0">
              <a:buNone/>
            </a:pPr>
            <a:r>
              <a:rPr lang="tr-TR" dirty="0"/>
              <a:t>gibi değişkenleri içeren ifadeler</a:t>
            </a:r>
            <a:r>
              <a:rPr lang="en-US" dirty="0"/>
              <a:t> </a:t>
            </a:r>
            <a:r>
              <a:rPr lang="en-US" dirty="0" err="1"/>
              <a:t>genellikle</a:t>
            </a:r>
            <a:r>
              <a:rPr lang="en-US" dirty="0"/>
              <a:t> </a:t>
            </a:r>
            <a:r>
              <a:rPr lang="en-US" dirty="0" err="1"/>
              <a:t>matematiksel</a:t>
            </a:r>
            <a:r>
              <a:rPr lang="en-US" dirty="0"/>
              <a:t> </a:t>
            </a:r>
            <a:r>
              <a:rPr lang="en-US" dirty="0" err="1"/>
              <a:t>iddialarda</a:t>
            </a:r>
            <a:r>
              <a:rPr lang="en-US" dirty="0"/>
              <a:t>, </a:t>
            </a:r>
            <a:r>
              <a:rPr lang="en-US" dirty="0" err="1"/>
              <a:t>bilgisayar</a:t>
            </a:r>
            <a:r>
              <a:rPr lang="en-US" dirty="0"/>
              <a:t> </a:t>
            </a:r>
            <a:r>
              <a:rPr lang="en-US" dirty="0" err="1"/>
              <a:t>programlarında</a:t>
            </a:r>
            <a:r>
              <a:rPr lang="en-US" dirty="0"/>
              <a:t> </a:t>
            </a:r>
            <a:r>
              <a:rPr lang="en-US" dirty="0" err="1"/>
              <a:t>ve</a:t>
            </a:r>
            <a:r>
              <a:rPr lang="en-US" dirty="0"/>
              <a:t> </a:t>
            </a:r>
            <a:r>
              <a:rPr lang="en-US" dirty="0" err="1"/>
              <a:t>sistem</a:t>
            </a:r>
            <a:r>
              <a:rPr lang="en-US" dirty="0"/>
              <a:t> </a:t>
            </a:r>
            <a:r>
              <a:rPr lang="en-US" dirty="0" err="1"/>
              <a:t>özelliklerinde</a:t>
            </a:r>
            <a:r>
              <a:rPr lang="en-US" dirty="0"/>
              <a:t> </a:t>
            </a:r>
            <a:r>
              <a:rPr lang="en-US" dirty="0" err="1"/>
              <a:t>bulunur</a:t>
            </a:r>
            <a:r>
              <a:rPr lang="en-US" dirty="0"/>
              <a:t>.</a:t>
            </a:r>
            <a:endParaRPr lang="tr-TR" dirty="0"/>
          </a:p>
          <a:p>
            <a:r>
              <a:rPr lang="tr-TR" dirty="0"/>
              <a:t>Bu ifadeler değişkenlerin değerleri belirtilmediğinde ne doğru ne de yanlıştır.</a:t>
            </a:r>
          </a:p>
        </p:txBody>
      </p:sp>
    </p:spTree>
    <p:extLst>
      <p:ext uri="{BB962C8B-B14F-4D97-AF65-F5344CB8AC3E}">
        <p14:creationId xmlns:p14="http://schemas.microsoft.com/office/powerpoint/2010/main" val="2970432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Yüklemler Lojiği</a:t>
            </a:r>
          </a:p>
        </p:txBody>
      </p:sp>
      <p:sp>
        <p:nvSpPr>
          <p:cNvPr id="3" name="İçerik Yer Tutucusu 2"/>
          <p:cNvSpPr>
            <a:spLocks noGrp="1"/>
          </p:cNvSpPr>
          <p:nvPr>
            <p:ph idx="1"/>
          </p:nvPr>
        </p:nvSpPr>
        <p:spPr/>
        <p:txBody>
          <a:bodyPr>
            <a:normAutofit/>
          </a:bodyPr>
          <a:lstStyle/>
          <a:p>
            <a:r>
              <a:rPr lang="en-US" dirty="0"/>
              <a:t>“</a:t>
            </a:r>
            <a:r>
              <a:rPr lang="en-US" i="1" dirty="0"/>
              <a:t>x </a:t>
            </a:r>
            <a:r>
              <a:rPr lang="en-US" dirty="0"/>
              <a:t>3</a:t>
            </a:r>
            <a:r>
              <a:rPr lang="tr-TR" dirty="0"/>
              <a:t>’ten büyüktür</a:t>
            </a:r>
            <a:r>
              <a:rPr lang="en-US" dirty="0"/>
              <a:t>” </a:t>
            </a:r>
            <a:r>
              <a:rPr lang="tr-TR" dirty="0"/>
              <a:t>ifadesi iki bölümden oluşur</a:t>
            </a:r>
            <a:r>
              <a:rPr lang="en-US" dirty="0"/>
              <a:t>. </a:t>
            </a:r>
            <a:r>
              <a:rPr lang="tr-TR" dirty="0"/>
              <a:t>İlk bölüm</a:t>
            </a:r>
            <a:r>
              <a:rPr lang="en-US" dirty="0"/>
              <a:t>, </a:t>
            </a:r>
            <a:r>
              <a:rPr lang="tr-TR" dirty="0"/>
              <a:t>değişken </a:t>
            </a:r>
            <a:r>
              <a:rPr lang="en-US" i="1" dirty="0"/>
              <a:t>x</a:t>
            </a:r>
            <a:r>
              <a:rPr lang="en-US" dirty="0"/>
              <a:t>, </a:t>
            </a:r>
            <a:r>
              <a:rPr lang="tr-TR" dirty="0"/>
              <a:t>ifadenin </a:t>
            </a:r>
            <a:r>
              <a:rPr lang="tr-TR" b="1" dirty="0"/>
              <a:t>öznesidir</a:t>
            </a:r>
            <a:r>
              <a:rPr lang="en-US" dirty="0"/>
              <a:t>. </a:t>
            </a:r>
            <a:r>
              <a:rPr lang="tr-TR" dirty="0"/>
              <a:t>İkinci bölüm -</a:t>
            </a:r>
            <a:r>
              <a:rPr lang="tr-TR" b="1" dirty="0"/>
              <a:t>yüklem</a:t>
            </a:r>
            <a:r>
              <a:rPr lang="en-US" dirty="0"/>
              <a:t>, “3</a:t>
            </a:r>
            <a:r>
              <a:rPr lang="tr-TR" dirty="0"/>
              <a:t>’ten büyüktür</a:t>
            </a:r>
            <a:r>
              <a:rPr lang="en-US" dirty="0"/>
              <a:t>”</a:t>
            </a:r>
            <a:r>
              <a:rPr lang="tr-TR" dirty="0"/>
              <a:t> - </a:t>
            </a:r>
            <a:r>
              <a:rPr lang="en-US" dirty="0" err="1"/>
              <a:t>ifadenin</a:t>
            </a:r>
            <a:r>
              <a:rPr lang="en-US" dirty="0"/>
              <a:t> </a:t>
            </a:r>
            <a:r>
              <a:rPr lang="tr-TR" dirty="0"/>
              <a:t>öznesinin</a:t>
            </a:r>
            <a:r>
              <a:rPr lang="en-US" dirty="0"/>
              <a:t> </a:t>
            </a:r>
            <a:r>
              <a:rPr lang="en-US" dirty="0" err="1"/>
              <a:t>sahip</a:t>
            </a:r>
            <a:r>
              <a:rPr lang="en-US" dirty="0"/>
              <a:t> </a:t>
            </a:r>
            <a:r>
              <a:rPr lang="en-US" dirty="0" err="1"/>
              <a:t>olabileceği</a:t>
            </a:r>
            <a:r>
              <a:rPr lang="en-US" dirty="0"/>
              <a:t> </a:t>
            </a:r>
            <a:r>
              <a:rPr lang="en-US" dirty="0" err="1"/>
              <a:t>bir</a:t>
            </a:r>
            <a:r>
              <a:rPr lang="en-US" dirty="0"/>
              <a:t> </a:t>
            </a:r>
            <a:r>
              <a:rPr lang="en-US" dirty="0" err="1"/>
              <a:t>özellik</a:t>
            </a:r>
            <a:r>
              <a:rPr lang="tr-TR" dirty="0"/>
              <a:t>tir</a:t>
            </a:r>
            <a:r>
              <a:rPr lang="en-US" dirty="0"/>
              <a:t>.</a:t>
            </a:r>
            <a:endParaRPr lang="tr-TR" dirty="0"/>
          </a:p>
          <a:p>
            <a:r>
              <a:rPr lang="en-US" dirty="0"/>
              <a:t>"x 3'ten </a:t>
            </a:r>
            <a:r>
              <a:rPr lang="en-US" dirty="0" err="1"/>
              <a:t>büyüktür</a:t>
            </a:r>
            <a:r>
              <a:rPr lang="en-US" dirty="0"/>
              <a:t>" </a:t>
            </a:r>
            <a:r>
              <a:rPr lang="en-US" dirty="0" err="1"/>
              <a:t>ifadesini</a:t>
            </a:r>
            <a:r>
              <a:rPr lang="en-US" dirty="0"/>
              <a:t> P(x) </a:t>
            </a:r>
            <a:r>
              <a:rPr lang="en-US" dirty="0" err="1"/>
              <a:t>ile</a:t>
            </a:r>
            <a:r>
              <a:rPr lang="en-US" dirty="0"/>
              <a:t> </a:t>
            </a:r>
            <a:r>
              <a:rPr lang="en-US" dirty="0" err="1"/>
              <a:t>gösterebiliriz</a:t>
            </a:r>
            <a:r>
              <a:rPr lang="en-US" dirty="0"/>
              <a:t>, </a:t>
            </a:r>
            <a:r>
              <a:rPr lang="en-US" dirty="0" err="1"/>
              <a:t>burada</a:t>
            </a:r>
            <a:r>
              <a:rPr lang="en-US" dirty="0"/>
              <a:t> P "3'ten </a:t>
            </a:r>
            <a:r>
              <a:rPr lang="en-US" dirty="0" err="1"/>
              <a:t>büyüktür</a:t>
            </a:r>
            <a:r>
              <a:rPr lang="en-US" dirty="0"/>
              <a:t>" </a:t>
            </a:r>
            <a:r>
              <a:rPr lang="en-US" dirty="0" err="1"/>
              <a:t>yüklemi</a:t>
            </a:r>
            <a:r>
              <a:rPr lang="tr-TR" dirty="0"/>
              <a:t> temsil eder,</a:t>
            </a:r>
            <a:r>
              <a:rPr lang="en-US" dirty="0"/>
              <a:t> x</a:t>
            </a:r>
            <a:r>
              <a:rPr lang="tr-TR" dirty="0"/>
              <a:t> ise</a:t>
            </a:r>
            <a:r>
              <a:rPr lang="en-US" dirty="0"/>
              <a:t> </a:t>
            </a:r>
            <a:r>
              <a:rPr lang="en-US" dirty="0" err="1"/>
              <a:t>değişkendir</a:t>
            </a:r>
            <a:r>
              <a:rPr lang="en-US" dirty="0"/>
              <a:t>. P(x) </a:t>
            </a:r>
            <a:r>
              <a:rPr lang="en-US" dirty="0" err="1"/>
              <a:t>ifadesinin</a:t>
            </a:r>
            <a:r>
              <a:rPr lang="en-US" dirty="0"/>
              <a:t>, P </a:t>
            </a:r>
            <a:r>
              <a:rPr lang="en-US" dirty="0" err="1"/>
              <a:t>önerme</a:t>
            </a:r>
            <a:r>
              <a:rPr lang="en-US" dirty="0"/>
              <a:t> </a:t>
            </a:r>
            <a:r>
              <a:rPr lang="en-US" dirty="0" err="1"/>
              <a:t>fonksiyonunun</a:t>
            </a:r>
            <a:r>
              <a:rPr lang="en-US" dirty="0"/>
              <a:t> </a:t>
            </a:r>
            <a:r>
              <a:rPr lang="en-US" dirty="0" err="1"/>
              <a:t>x'teki</a:t>
            </a:r>
            <a:r>
              <a:rPr lang="en-US" dirty="0"/>
              <a:t> </a:t>
            </a:r>
            <a:r>
              <a:rPr lang="en-US" dirty="0" err="1"/>
              <a:t>değeri</a:t>
            </a:r>
            <a:r>
              <a:rPr lang="en-US" dirty="0"/>
              <a:t> </a:t>
            </a:r>
            <a:r>
              <a:rPr lang="en-US" dirty="0" err="1"/>
              <a:t>olduğu</a:t>
            </a:r>
            <a:r>
              <a:rPr lang="en-US" dirty="0"/>
              <a:t> da </a:t>
            </a:r>
            <a:r>
              <a:rPr lang="en-US" dirty="0" err="1"/>
              <a:t>söylenir</a:t>
            </a:r>
            <a:r>
              <a:rPr lang="en-US" dirty="0"/>
              <a:t>.</a:t>
            </a:r>
            <a:endParaRPr lang="tr-TR" dirty="0"/>
          </a:p>
        </p:txBody>
      </p:sp>
    </p:spTree>
    <p:extLst>
      <p:ext uri="{BB962C8B-B14F-4D97-AF65-F5344CB8AC3E}">
        <p14:creationId xmlns:p14="http://schemas.microsoft.com/office/powerpoint/2010/main" val="144462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p:txBody>
          <a:bodyPr/>
          <a:lstStyle/>
          <a:p>
            <a:r>
              <a:rPr lang="en-US" dirty="0" err="1"/>
              <a:t>Bir</a:t>
            </a:r>
            <a:r>
              <a:rPr lang="en-US" dirty="0"/>
              <a:t> </a:t>
            </a:r>
            <a:r>
              <a:rPr lang="en-US" dirty="0" err="1"/>
              <a:t>önerme</a:t>
            </a:r>
            <a:r>
              <a:rPr lang="en-US" dirty="0"/>
              <a:t>, </a:t>
            </a:r>
            <a:r>
              <a:rPr lang="en-US" dirty="0" err="1"/>
              <a:t>ya</a:t>
            </a:r>
            <a:r>
              <a:rPr lang="en-US" dirty="0"/>
              <a:t> </a:t>
            </a:r>
            <a:r>
              <a:rPr lang="en-US" dirty="0" err="1"/>
              <a:t>doğru</a:t>
            </a:r>
            <a:r>
              <a:rPr lang="en-US" dirty="0"/>
              <a:t> </a:t>
            </a:r>
            <a:r>
              <a:rPr lang="en-US" dirty="0" err="1"/>
              <a:t>ya</a:t>
            </a:r>
            <a:r>
              <a:rPr lang="en-US" dirty="0"/>
              <a:t> da </a:t>
            </a:r>
            <a:r>
              <a:rPr lang="en-US" dirty="0" err="1"/>
              <a:t>yanlış</a:t>
            </a:r>
            <a:r>
              <a:rPr lang="en-US" dirty="0"/>
              <a:t> </a:t>
            </a:r>
            <a:r>
              <a:rPr lang="en-US" dirty="0" err="1"/>
              <a:t>olan</a:t>
            </a:r>
            <a:r>
              <a:rPr lang="en-US" dirty="0"/>
              <a:t>, </a:t>
            </a:r>
            <a:r>
              <a:rPr lang="en-US" dirty="0" err="1"/>
              <a:t>ancak</a:t>
            </a:r>
            <a:r>
              <a:rPr lang="en-US" dirty="0"/>
              <a:t> </a:t>
            </a:r>
            <a:r>
              <a:rPr lang="en-US" dirty="0" err="1"/>
              <a:t>ikisi</a:t>
            </a:r>
            <a:r>
              <a:rPr lang="en-US" dirty="0"/>
              <a:t> </a:t>
            </a:r>
            <a:r>
              <a:rPr lang="en-US" dirty="0" err="1"/>
              <a:t>birden</a:t>
            </a:r>
            <a:r>
              <a:rPr lang="en-US" dirty="0"/>
              <a:t> </a:t>
            </a:r>
            <a:r>
              <a:rPr lang="en-US" dirty="0" err="1"/>
              <a:t>olmayan</a:t>
            </a:r>
            <a:r>
              <a:rPr lang="en-US" dirty="0"/>
              <a:t> </a:t>
            </a:r>
            <a:r>
              <a:rPr lang="en-US" dirty="0" err="1"/>
              <a:t>bir</a:t>
            </a:r>
            <a:r>
              <a:rPr lang="en-US" dirty="0"/>
              <a:t> </a:t>
            </a:r>
            <a:r>
              <a:rPr lang="en-US" dirty="0" err="1"/>
              <a:t>bildirim</a:t>
            </a:r>
            <a:r>
              <a:rPr lang="en-US" dirty="0"/>
              <a:t> </a:t>
            </a:r>
            <a:r>
              <a:rPr lang="en-US" dirty="0" err="1"/>
              <a:t>cümlesidir</a:t>
            </a:r>
            <a:r>
              <a:rPr lang="en-US" dirty="0"/>
              <a:t> (</a:t>
            </a:r>
            <a:r>
              <a:rPr lang="en-US" dirty="0" err="1"/>
              <a:t>yani</a:t>
            </a:r>
            <a:r>
              <a:rPr lang="en-US" dirty="0"/>
              <a:t>, </a:t>
            </a:r>
            <a:r>
              <a:rPr lang="en-US" dirty="0" err="1"/>
              <a:t>bir</a:t>
            </a:r>
            <a:r>
              <a:rPr lang="en-US" dirty="0"/>
              <a:t> </a:t>
            </a:r>
            <a:r>
              <a:rPr lang="en-US" dirty="0" err="1"/>
              <a:t>olgu</a:t>
            </a:r>
            <a:r>
              <a:rPr lang="en-US" dirty="0"/>
              <a:t> </a:t>
            </a:r>
            <a:r>
              <a:rPr lang="en-US" dirty="0" err="1"/>
              <a:t>bildiren</a:t>
            </a:r>
            <a:r>
              <a:rPr lang="en-US" dirty="0"/>
              <a:t> </a:t>
            </a:r>
            <a:r>
              <a:rPr lang="en-US" dirty="0" err="1"/>
              <a:t>bir</a:t>
            </a:r>
            <a:r>
              <a:rPr lang="en-US" dirty="0"/>
              <a:t> </a:t>
            </a:r>
            <a:r>
              <a:rPr lang="en-US" dirty="0" err="1"/>
              <a:t>cümledir</a:t>
            </a:r>
            <a:r>
              <a:rPr lang="en-US" dirty="0"/>
              <a:t>).</a:t>
            </a:r>
            <a:r>
              <a:rPr lang="tr-TR" dirty="0"/>
              <a:t> </a:t>
            </a:r>
            <a:r>
              <a:rPr lang="en-US" dirty="0" err="1"/>
              <a:t>Önermelerle</a:t>
            </a:r>
            <a:r>
              <a:rPr lang="en-US" dirty="0"/>
              <a:t> </a:t>
            </a:r>
            <a:r>
              <a:rPr lang="en-US" dirty="0" err="1"/>
              <a:t>ilgilenen</a:t>
            </a:r>
            <a:r>
              <a:rPr lang="en-US" dirty="0"/>
              <a:t> </a:t>
            </a:r>
            <a:r>
              <a:rPr lang="en-US" dirty="0" err="1"/>
              <a:t>mantık</a:t>
            </a:r>
            <a:r>
              <a:rPr lang="en-US" dirty="0"/>
              <a:t> </a:t>
            </a:r>
            <a:r>
              <a:rPr lang="en-US" dirty="0" err="1"/>
              <a:t>alanına</a:t>
            </a:r>
            <a:r>
              <a:rPr lang="en-US" dirty="0"/>
              <a:t> </a:t>
            </a:r>
            <a:r>
              <a:rPr lang="en-US" dirty="0" err="1"/>
              <a:t>önermeler</a:t>
            </a:r>
            <a:r>
              <a:rPr lang="en-US" dirty="0"/>
              <a:t> </a:t>
            </a:r>
            <a:r>
              <a:rPr lang="en-US" dirty="0" err="1"/>
              <a:t>hesabı</a:t>
            </a:r>
            <a:r>
              <a:rPr lang="en-US" dirty="0"/>
              <a:t> </a:t>
            </a:r>
            <a:r>
              <a:rPr lang="en-US" dirty="0" err="1"/>
              <a:t>veya</a:t>
            </a:r>
            <a:r>
              <a:rPr lang="en-US" dirty="0"/>
              <a:t> </a:t>
            </a:r>
            <a:r>
              <a:rPr lang="en-US" dirty="0" err="1"/>
              <a:t>önermel</a:t>
            </a:r>
            <a:r>
              <a:rPr lang="tr-TR" dirty="0"/>
              <a:t>i</a:t>
            </a:r>
            <a:r>
              <a:rPr lang="en-US" dirty="0"/>
              <a:t> </a:t>
            </a:r>
            <a:r>
              <a:rPr lang="tr-TR" dirty="0"/>
              <a:t>lojik</a:t>
            </a:r>
            <a:r>
              <a:rPr lang="en-US" dirty="0"/>
              <a:t> </a:t>
            </a:r>
            <a:r>
              <a:rPr lang="en-US" dirty="0" err="1"/>
              <a:t>denir</a:t>
            </a:r>
            <a:r>
              <a:rPr lang="en-US" dirty="0"/>
              <a:t>.</a:t>
            </a:r>
            <a:endParaRPr lang="tr-TR" dirty="0"/>
          </a:p>
          <a:p>
            <a:r>
              <a:rPr lang="en-US" dirty="0" err="1"/>
              <a:t>Aşağıdaki</a:t>
            </a:r>
            <a:r>
              <a:rPr lang="en-US" dirty="0"/>
              <a:t> </a:t>
            </a:r>
            <a:r>
              <a:rPr lang="en-US" dirty="0" err="1"/>
              <a:t>tüm</a:t>
            </a:r>
            <a:r>
              <a:rPr lang="en-US" dirty="0"/>
              <a:t> </a:t>
            </a:r>
            <a:r>
              <a:rPr lang="en-US" dirty="0" err="1"/>
              <a:t>bildirim</a:t>
            </a:r>
            <a:r>
              <a:rPr lang="en-US" dirty="0"/>
              <a:t> </a:t>
            </a:r>
            <a:r>
              <a:rPr lang="en-US" dirty="0" err="1"/>
              <a:t>cümleleri</a:t>
            </a:r>
            <a:r>
              <a:rPr lang="en-US" dirty="0"/>
              <a:t> </a:t>
            </a:r>
            <a:r>
              <a:rPr lang="en-US" dirty="0" err="1"/>
              <a:t>önermedir</a:t>
            </a:r>
            <a:r>
              <a:rPr lang="en-US" dirty="0"/>
              <a:t>.</a:t>
            </a:r>
          </a:p>
          <a:p>
            <a:pPr marL="457200" lvl="1" indent="0">
              <a:buNone/>
            </a:pPr>
            <a:r>
              <a:rPr lang="tr-TR" dirty="0"/>
              <a:t>1. </a:t>
            </a:r>
            <a:r>
              <a:rPr lang="en-US" dirty="0"/>
              <a:t>Washington, D.C., </a:t>
            </a:r>
            <a:r>
              <a:rPr lang="tr-TR" dirty="0"/>
              <a:t>ABD’nin başkentidir.</a:t>
            </a:r>
          </a:p>
          <a:p>
            <a:pPr marL="457200" lvl="1" indent="0">
              <a:buNone/>
            </a:pPr>
            <a:r>
              <a:rPr lang="tr-TR" dirty="0"/>
              <a:t>2. Toronto </a:t>
            </a:r>
            <a:r>
              <a:rPr lang="tr-TR" dirty="0" err="1"/>
              <a:t>Canada’nın</a:t>
            </a:r>
            <a:r>
              <a:rPr lang="tr-TR" dirty="0"/>
              <a:t> başkentidir.</a:t>
            </a:r>
          </a:p>
          <a:p>
            <a:pPr marL="457200" lvl="1" indent="0">
              <a:buNone/>
            </a:pPr>
            <a:r>
              <a:rPr lang="tr-TR" dirty="0"/>
              <a:t>3. 1 + 1 = 2.</a:t>
            </a:r>
          </a:p>
          <a:p>
            <a:pPr marL="457200" lvl="1" indent="0">
              <a:buNone/>
            </a:pPr>
            <a:r>
              <a:rPr lang="tr-TR" dirty="0"/>
              <a:t>4. 2 + 2 = 3.</a:t>
            </a:r>
          </a:p>
          <a:p>
            <a:r>
              <a:rPr lang="tr-TR" dirty="0"/>
              <a:t>Önerme </a:t>
            </a:r>
            <a:r>
              <a:rPr lang="en-US" dirty="0"/>
              <a:t>1 </a:t>
            </a:r>
            <a:r>
              <a:rPr lang="tr-TR" dirty="0"/>
              <a:t>ve </a:t>
            </a:r>
            <a:r>
              <a:rPr lang="en-US" dirty="0"/>
              <a:t>3 </a:t>
            </a:r>
            <a:r>
              <a:rPr lang="tr-TR" dirty="0"/>
              <a:t>doğru (</a:t>
            </a:r>
            <a:r>
              <a:rPr lang="tr-TR" dirty="0" err="1"/>
              <a:t>true</a:t>
            </a:r>
            <a:r>
              <a:rPr lang="tr-TR" dirty="0"/>
              <a:t>) iken </a:t>
            </a:r>
            <a:r>
              <a:rPr lang="en-US" dirty="0"/>
              <a:t>2 </a:t>
            </a:r>
            <a:r>
              <a:rPr lang="tr-TR" dirty="0"/>
              <a:t>ve</a:t>
            </a:r>
            <a:r>
              <a:rPr lang="en-US" dirty="0"/>
              <a:t> 4 </a:t>
            </a:r>
            <a:r>
              <a:rPr lang="tr-TR" dirty="0"/>
              <a:t>yanlıştır (</a:t>
            </a:r>
            <a:r>
              <a:rPr lang="tr-TR" dirty="0" err="1"/>
              <a:t>false</a:t>
            </a:r>
            <a:r>
              <a:rPr lang="tr-TR" dirty="0"/>
              <a:t>)</a:t>
            </a:r>
            <a:r>
              <a:rPr lang="en-US" dirty="0"/>
              <a:t>.</a:t>
            </a:r>
            <a:endParaRPr lang="tr-TR" dirty="0"/>
          </a:p>
        </p:txBody>
      </p:sp>
    </p:spTree>
    <p:extLst>
      <p:ext uri="{BB962C8B-B14F-4D97-AF65-F5344CB8AC3E}">
        <p14:creationId xmlns:p14="http://schemas.microsoft.com/office/powerpoint/2010/main" val="2674362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Yüklemler Lojiği</a:t>
            </a:r>
          </a:p>
        </p:txBody>
      </p:sp>
      <p:sp>
        <p:nvSpPr>
          <p:cNvPr id="3" name="İçerik Yer Tutucusu 2"/>
          <p:cNvSpPr>
            <a:spLocks noGrp="1"/>
          </p:cNvSpPr>
          <p:nvPr>
            <p:ph idx="1"/>
          </p:nvPr>
        </p:nvSpPr>
        <p:spPr/>
        <p:txBody>
          <a:bodyPr>
            <a:normAutofit/>
          </a:bodyPr>
          <a:lstStyle/>
          <a:p>
            <a:r>
              <a:rPr lang="tr-TR" dirty="0"/>
              <a:t>Örnek: </a:t>
            </a:r>
            <a:r>
              <a:rPr lang="en-US" dirty="0"/>
              <a:t>P(x) “x &gt; 3” </a:t>
            </a:r>
            <a:r>
              <a:rPr lang="en-US" dirty="0" err="1"/>
              <a:t>ifadesini</a:t>
            </a:r>
            <a:r>
              <a:rPr lang="en-US" dirty="0"/>
              <a:t> </a:t>
            </a:r>
            <a:r>
              <a:rPr lang="en-US" dirty="0" err="1"/>
              <a:t>göstersin</a:t>
            </a:r>
            <a:r>
              <a:rPr lang="en-US" dirty="0"/>
              <a:t>. P(4) </a:t>
            </a:r>
            <a:r>
              <a:rPr lang="en-US" dirty="0" err="1"/>
              <a:t>ve</a:t>
            </a:r>
            <a:r>
              <a:rPr lang="en-US" dirty="0"/>
              <a:t> P(2)'</a:t>
            </a:r>
            <a:r>
              <a:rPr lang="en-US" dirty="0" err="1"/>
              <a:t>nin</a:t>
            </a:r>
            <a:r>
              <a:rPr lang="en-US" dirty="0"/>
              <a:t> </a:t>
            </a:r>
            <a:r>
              <a:rPr lang="en-US" dirty="0" err="1"/>
              <a:t>doğruluk</a:t>
            </a:r>
            <a:r>
              <a:rPr lang="en-US" dirty="0"/>
              <a:t> </a:t>
            </a:r>
            <a:r>
              <a:rPr lang="en-US" dirty="0" err="1"/>
              <a:t>değerleri</a:t>
            </a:r>
            <a:r>
              <a:rPr lang="en-US" dirty="0"/>
              <a:t> </a:t>
            </a:r>
            <a:r>
              <a:rPr lang="en-US" dirty="0" err="1"/>
              <a:t>nelerdir</a:t>
            </a:r>
            <a:r>
              <a:rPr lang="en-US" dirty="0"/>
              <a:t>?</a:t>
            </a:r>
            <a:endParaRPr lang="tr-TR" dirty="0"/>
          </a:p>
          <a:p>
            <a:endParaRPr lang="tr-TR" dirty="0"/>
          </a:p>
          <a:p>
            <a:r>
              <a:rPr lang="en-US" dirty="0" err="1"/>
              <a:t>Çözüm</a:t>
            </a:r>
            <a:r>
              <a:rPr lang="en-US" dirty="0"/>
              <a:t>: “x &gt; 3” </a:t>
            </a:r>
            <a:r>
              <a:rPr lang="en-US" dirty="0" err="1"/>
              <a:t>ifadesinde</a:t>
            </a:r>
            <a:r>
              <a:rPr lang="en-US" dirty="0"/>
              <a:t> x = 4 </a:t>
            </a:r>
            <a:r>
              <a:rPr lang="tr-TR" dirty="0"/>
              <a:t>alınırsa</a:t>
            </a:r>
            <a:r>
              <a:rPr lang="en-US" dirty="0"/>
              <a:t> P(4) </a:t>
            </a:r>
            <a:r>
              <a:rPr lang="en-US" dirty="0" err="1"/>
              <a:t>ifadesini</a:t>
            </a:r>
            <a:r>
              <a:rPr lang="en-US" dirty="0"/>
              <a:t> </a:t>
            </a:r>
            <a:r>
              <a:rPr lang="en-US" dirty="0" err="1"/>
              <a:t>elde</a:t>
            </a:r>
            <a:r>
              <a:rPr lang="en-US" dirty="0"/>
              <a:t> </a:t>
            </a:r>
            <a:r>
              <a:rPr lang="en-US" dirty="0" err="1"/>
              <a:t>ederiz</a:t>
            </a:r>
            <a:r>
              <a:rPr lang="en-US" dirty="0"/>
              <a:t>. </a:t>
            </a:r>
            <a:r>
              <a:rPr lang="en-US" dirty="0" err="1"/>
              <a:t>Dolayısıyla</a:t>
            </a:r>
            <a:r>
              <a:rPr lang="en-US" dirty="0"/>
              <a:t> “4 &gt; 3” </a:t>
            </a:r>
            <a:r>
              <a:rPr lang="en-US" dirty="0" err="1"/>
              <a:t>ifadesi</a:t>
            </a:r>
            <a:r>
              <a:rPr lang="en-US" dirty="0"/>
              <a:t> </a:t>
            </a:r>
            <a:r>
              <a:rPr lang="en-US" dirty="0" err="1"/>
              <a:t>olan</a:t>
            </a:r>
            <a:r>
              <a:rPr lang="en-US" dirty="0"/>
              <a:t> P(4) </a:t>
            </a:r>
            <a:r>
              <a:rPr lang="en-US" dirty="0" err="1"/>
              <a:t>doğrudur</a:t>
            </a:r>
            <a:r>
              <a:rPr lang="en-US" dirty="0"/>
              <a:t>. </a:t>
            </a:r>
            <a:r>
              <a:rPr lang="en-US" dirty="0" err="1"/>
              <a:t>Ancak</a:t>
            </a:r>
            <a:r>
              <a:rPr lang="en-US" dirty="0"/>
              <a:t> “2 &gt; 3” </a:t>
            </a:r>
            <a:r>
              <a:rPr lang="en-US" dirty="0" err="1"/>
              <a:t>ifadesi</a:t>
            </a:r>
            <a:r>
              <a:rPr lang="en-US" dirty="0"/>
              <a:t> </a:t>
            </a:r>
            <a:r>
              <a:rPr lang="en-US" dirty="0" err="1"/>
              <a:t>olan</a:t>
            </a:r>
            <a:r>
              <a:rPr lang="en-US" dirty="0"/>
              <a:t> P(2) </a:t>
            </a:r>
            <a:r>
              <a:rPr lang="en-US" dirty="0" err="1"/>
              <a:t>yanlıştır</a:t>
            </a:r>
            <a:r>
              <a:rPr lang="en-US" dirty="0"/>
              <a:t>.</a:t>
            </a:r>
            <a:endParaRPr lang="tr-TR" dirty="0"/>
          </a:p>
        </p:txBody>
      </p:sp>
    </p:spTree>
    <p:extLst>
      <p:ext uri="{BB962C8B-B14F-4D97-AF65-F5344CB8AC3E}">
        <p14:creationId xmlns:p14="http://schemas.microsoft.com/office/powerpoint/2010/main" val="30996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Yüklemler Lojiği</a:t>
            </a:r>
          </a:p>
        </p:txBody>
      </p:sp>
      <p:sp>
        <p:nvSpPr>
          <p:cNvPr id="3" name="İçerik Yer Tutucusu 2"/>
          <p:cNvSpPr>
            <a:spLocks noGrp="1"/>
          </p:cNvSpPr>
          <p:nvPr>
            <p:ph idx="1"/>
          </p:nvPr>
        </p:nvSpPr>
        <p:spPr/>
        <p:txBody>
          <a:bodyPr>
            <a:normAutofit/>
          </a:bodyPr>
          <a:lstStyle/>
          <a:p>
            <a:r>
              <a:rPr lang="tr-TR" dirty="0"/>
              <a:t>Örnek: A(x) "x bilgisayarı bir saldırgan tarafından saldırı altında" ifadesini göstersin. Kampüsteki bilgisayarlardan yalnızca CS2 ve MATH1'in şu anda saldırı altında olduğunu varsayalım. A(CS1), A(CS2) ve A(MATH1)'in doğruluk değerleri nelerdir?</a:t>
            </a:r>
          </a:p>
          <a:p>
            <a:r>
              <a:rPr lang="tr-TR" dirty="0"/>
              <a:t>Çözüm: “Bilgisayar x bir saldırgan tarafından saldırı altında” ifadesinde x = CS1 ayarını yaparak A(CS1) ifadesini elde ederiz. CS1, şu anda saldırı altında olan bilgisayarlar listesinde olmadığı için, A(CS1)'</a:t>
            </a:r>
            <a:r>
              <a:rPr lang="tr-TR" dirty="0" err="1"/>
              <a:t>nin</a:t>
            </a:r>
            <a:r>
              <a:rPr lang="tr-TR" dirty="0"/>
              <a:t> yanlış olduğu sonucuna varıyoruz. Benzer şekilde, CS2 ve MATH1 saldırı altındaki bilgisayarlar listesinde olduğundan, A(CS2) ve A(MATH1)'in doğru olduğunu biliyoruz.</a:t>
            </a:r>
          </a:p>
        </p:txBody>
      </p:sp>
    </p:spTree>
    <p:extLst>
      <p:ext uri="{BB962C8B-B14F-4D97-AF65-F5344CB8AC3E}">
        <p14:creationId xmlns:p14="http://schemas.microsoft.com/office/powerpoint/2010/main" val="1174462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Yüklemler Lojiği</a:t>
            </a:r>
          </a:p>
        </p:txBody>
      </p:sp>
      <p:sp>
        <p:nvSpPr>
          <p:cNvPr id="3" name="İçerik Yer Tutucusu 2"/>
          <p:cNvSpPr>
            <a:spLocks noGrp="1"/>
          </p:cNvSpPr>
          <p:nvPr>
            <p:ph idx="1"/>
          </p:nvPr>
        </p:nvSpPr>
        <p:spPr/>
        <p:txBody>
          <a:bodyPr>
            <a:normAutofit/>
          </a:bodyPr>
          <a:lstStyle/>
          <a:p>
            <a:r>
              <a:rPr lang="tr-TR" dirty="0"/>
              <a:t>Örnek: Q(x, y) “x = y + 3” ifadesini göstersin. Q(1, 2) ve Q(3, 0) önermelerinin doğruluk değerleri nelerdir?</a:t>
            </a:r>
          </a:p>
          <a:p>
            <a:endParaRPr lang="tr-TR" dirty="0"/>
          </a:p>
          <a:p>
            <a:r>
              <a:rPr lang="tr-TR" dirty="0"/>
              <a:t>Çözüm: Q(1, 2)'</a:t>
            </a:r>
            <a:r>
              <a:rPr lang="tr-TR" dirty="0" err="1"/>
              <a:t>yi</a:t>
            </a:r>
            <a:r>
              <a:rPr lang="tr-TR" dirty="0"/>
              <a:t> elde etmek için, Q(x, y) ifadesinde x = 1 ve y = 2 olarak ayarlayın. Dolayısıyla Q(1, 2) “1 = 2 + 3” ifadesi yanlıştır. Q(3, 0) ifadesi “3 = 0 + 3” doğru olan bir önermedir.</a:t>
            </a:r>
          </a:p>
        </p:txBody>
      </p:sp>
    </p:spTree>
    <p:extLst>
      <p:ext uri="{BB962C8B-B14F-4D97-AF65-F5344CB8AC3E}">
        <p14:creationId xmlns:p14="http://schemas.microsoft.com/office/powerpoint/2010/main" val="763034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Yüklemler Lojiği</a:t>
            </a:r>
          </a:p>
        </p:txBody>
      </p:sp>
      <p:sp>
        <p:nvSpPr>
          <p:cNvPr id="3" name="İçerik Yer Tutucusu 2"/>
          <p:cNvSpPr>
            <a:spLocks noGrp="1"/>
          </p:cNvSpPr>
          <p:nvPr>
            <p:ph idx="1"/>
          </p:nvPr>
        </p:nvSpPr>
        <p:spPr/>
        <p:txBody>
          <a:bodyPr>
            <a:normAutofit/>
          </a:bodyPr>
          <a:lstStyle/>
          <a:p>
            <a:r>
              <a:rPr lang="tr-TR" dirty="0"/>
              <a:t>Örnek: </a:t>
            </a:r>
            <a:r>
              <a:rPr lang="en-US" dirty="0"/>
              <a:t>Q(x, y): x y</a:t>
            </a:r>
            <a:r>
              <a:rPr lang="tr-TR" dirty="0"/>
              <a:t>’</a:t>
            </a:r>
            <a:r>
              <a:rPr lang="tr-TR" dirty="0" err="1"/>
              <a:t>nin</a:t>
            </a:r>
            <a:r>
              <a:rPr lang="tr-TR" dirty="0"/>
              <a:t> başkentidir</a:t>
            </a:r>
            <a:r>
              <a:rPr lang="en-US" dirty="0"/>
              <a:t>. </a:t>
            </a:r>
            <a:r>
              <a:rPr lang="tr-TR" dirty="0"/>
              <a:t>Dolayısıyla,</a:t>
            </a:r>
          </a:p>
          <a:p>
            <a:pPr lvl="1"/>
            <a:r>
              <a:rPr lang="tr-TR" dirty="0"/>
              <a:t>Q(Ankara, TURKEY)  </a:t>
            </a:r>
            <a:r>
              <a:rPr lang="tr-TR" dirty="0">
                <a:solidFill>
                  <a:srgbClr val="FF0000"/>
                </a:solidFill>
              </a:rPr>
              <a:t>TRUE</a:t>
            </a:r>
          </a:p>
          <a:p>
            <a:pPr lvl="1"/>
            <a:r>
              <a:rPr lang="tr-TR" dirty="0"/>
              <a:t>Q(Washington D.C., U.S.A.)  </a:t>
            </a:r>
            <a:r>
              <a:rPr lang="tr-TR" dirty="0">
                <a:solidFill>
                  <a:srgbClr val="FF0000"/>
                </a:solidFill>
              </a:rPr>
              <a:t>TRUE</a:t>
            </a:r>
          </a:p>
          <a:p>
            <a:pPr lvl="1"/>
            <a:r>
              <a:rPr lang="tr-TR" dirty="0"/>
              <a:t>Q(</a:t>
            </a:r>
            <a:r>
              <a:rPr lang="tr-TR" dirty="0" err="1"/>
              <a:t>Hilo</a:t>
            </a:r>
            <a:r>
              <a:rPr lang="tr-TR" dirty="0"/>
              <a:t>, Hawaii)  </a:t>
            </a:r>
            <a:r>
              <a:rPr lang="tr-TR" dirty="0">
                <a:solidFill>
                  <a:srgbClr val="FF0000"/>
                </a:solidFill>
              </a:rPr>
              <a:t>FALSE</a:t>
            </a:r>
          </a:p>
          <a:p>
            <a:pPr lvl="1"/>
            <a:r>
              <a:rPr lang="tr-TR" dirty="0"/>
              <a:t>Q(Massachusetts, Boston)  </a:t>
            </a:r>
            <a:r>
              <a:rPr lang="tr-TR" dirty="0">
                <a:solidFill>
                  <a:srgbClr val="FF0000"/>
                </a:solidFill>
              </a:rPr>
              <a:t>FALSE</a:t>
            </a:r>
          </a:p>
          <a:p>
            <a:pPr lvl="1"/>
            <a:r>
              <a:rPr lang="tr-TR" dirty="0"/>
              <a:t>Q(Denver, Colorado)  </a:t>
            </a:r>
            <a:r>
              <a:rPr lang="tr-TR" dirty="0">
                <a:solidFill>
                  <a:srgbClr val="FF0000"/>
                </a:solidFill>
              </a:rPr>
              <a:t>TRUE</a:t>
            </a:r>
          </a:p>
          <a:p>
            <a:pPr lvl="1"/>
            <a:r>
              <a:rPr lang="tr-TR" dirty="0"/>
              <a:t>Q(New York, New York) </a:t>
            </a:r>
            <a:r>
              <a:rPr lang="tr-TR" dirty="0">
                <a:solidFill>
                  <a:srgbClr val="FF0000"/>
                </a:solidFill>
              </a:rPr>
              <a:t>FALSE</a:t>
            </a:r>
          </a:p>
        </p:txBody>
      </p:sp>
    </p:spTree>
    <p:extLst>
      <p:ext uri="{BB962C8B-B14F-4D97-AF65-F5344CB8AC3E}">
        <p14:creationId xmlns:p14="http://schemas.microsoft.com/office/powerpoint/2010/main" val="2030732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Niceleyiciler</a:t>
            </a:r>
          </a:p>
        </p:txBody>
      </p:sp>
      <p:sp>
        <p:nvSpPr>
          <p:cNvPr id="3" name="İçerik Yer Tutucusu 2"/>
          <p:cNvSpPr>
            <a:spLocks noGrp="1"/>
          </p:cNvSpPr>
          <p:nvPr>
            <p:ph idx="1"/>
          </p:nvPr>
        </p:nvSpPr>
        <p:spPr/>
        <p:txBody>
          <a:bodyPr/>
          <a:lstStyle/>
          <a:p>
            <a:r>
              <a:rPr lang="en-US" dirty="0" err="1"/>
              <a:t>Önerme</a:t>
            </a:r>
            <a:r>
              <a:rPr lang="en-US" dirty="0"/>
              <a:t> </a:t>
            </a:r>
            <a:r>
              <a:rPr lang="tr-TR" dirty="0"/>
              <a:t>fonksiyonunda</a:t>
            </a:r>
            <a:r>
              <a:rPr lang="en-US" dirty="0" err="1"/>
              <a:t>ki</a:t>
            </a:r>
            <a:r>
              <a:rPr lang="en-US" dirty="0"/>
              <a:t> </a:t>
            </a:r>
            <a:r>
              <a:rPr lang="en-US" dirty="0" err="1"/>
              <a:t>değişkenlere</a:t>
            </a:r>
            <a:r>
              <a:rPr lang="en-US" dirty="0"/>
              <a:t> </a:t>
            </a:r>
            <a:r>
              <a:rPr lang="en-US" dirty="0" err="1"/>
              <a:t>değerler</a:t>
            </a:r>
            <a:r>
              <a:rPr lang="en-US" dirty="0"/>
              <a:t> </a:t>
            </a:r>
            <a:r>
              <a:rPr lang="en-US" dirty="0" err="1"/>
              <a:t>atandığında</a:t>
            </a:r>
            <a:r>
              <a:rPr lang="en-US" dirty="0"/>
              <a:t>, </a:t>
            </a:r>
            <a:r>
              <a:rPr lang="en-US" dirty="0" err="1"/>
              <a:t>ortaya</a:t>
            </a:r>
            <a:r>
              <a:rPr lang="en-US" dirty="0"/>
              <a:t> </a:t>
            </a:r>
            <a:r>
              <a:rPr lang="en-US" dirty="0" err="1"/>
              <a:t>çıkan</a:t>
            </a:r>
            <a:r>
              <a:rPr lang="en-US" dirty="0"/>
              <a:t> </a:t>
            </a:r>
            <a:r>
              <a:rPr lang="en-US" dirty="0" err="1"/>
              <a:t>ifade</a:t>
            </a:r>
            <a:r>
              <a:rPr lang="en-US" dirty="0"/>
              <a:t> </a:t>
            </a:r>
            <a:r>
              <a:rPr lang="en-US" dirty="0" err="1"/>
              <a:t>belirli</a:t>
            </a:r>
            <a:r>
              <a:rPr lang="en-US" dirty="0"/>
              <a:t> </a:t>
            </a:r>
            <a:r>
              <a:rPr lang="en-US" dirty="0" err="1"/>
              <a:t>bir</a:t>
            </a:r>
            <a:r>
              <a:rPr lang="en-US" dirty="0"/>
              <a:t> </a:t>
            </a:r>
            <a:r>
              <a:rPr lang="en-US" dirty="0" err="1"/>
              <a:t>doğruluk</a:t>
            </a:r>
            <a:r>
              <a:rPr lang="en-US" dirty="0"/>
              <a:t> </a:t>
            </a:r>
            <a:r>
              <a:rPr lang="en-US" dirty="0" err="1"/>
              <a:t>değerine</a:t>
            </a:r>
            <a:r>
              <a:rPr lang="en-US" dirty="0"/>
              <a:t> </a:t>
            </a:r>
            <a:r>
              <a:rPr lang="en-US" dirty="0" err="1"/>
              <a:t>sahip</a:t>
            </a:r>
            <a:r>
              <a:rPr lang="en-US" dirty="0"/>
              <a:t> </a:t>
            </a:r>
            <a:r>
              <a:rPr lang="en-US" dirty="0" err="1"/>
              <a:t>bir</a:t>
            </a:r>
            <a:r>
              <a:rPr lang="en-US" dirty="0"/>
              <a:t> </a:t>
            </a:r>
            <a:r>
              <a:rPr lang="en-US" dirty="0" err="1"/>
              <a:t>önerme</a:t>
            </a:r>
            <a:r>
              <a:rPr lang="en-US" dirty="0"/>
              <a:t> </a:t>
            </a:r>
            <a:r>
              <a:rPr lang="en-US" dirty="0" err="1"/>
              <a:t>olur</a:t>
            </a:r>
            <a:r>
              <a:rPr lang="en-US" dirty="0"/>
              <a:t>. </a:t>
            </a:r>
            <a:r>
              <a:rPr lang="en-US" dirty="0" err="1"/>
              <a:t>Bununla</a:t>
            </a:r>
            <a:r>
              <a:rPr lang="en-US" dirty="0"/>
              <a:t> </a:t>
            </a:r>
            <a:r>
              <a:rPr lang="en-US" dirty="0" err="1"/>
              <a:t>birlikte</a:t>
            </a:r>
            <a:r>
              <a:rPr lang="en-US" dirty="0"/>
              <a:t>, </a:t>
            </a:r>
            <a:r>
              <a:rPr lang="en-US" dirty="0" err="1"/>
              <a:t>niceleme</a:t>
            </a:r>
            <a:r>
              <a:rPr lang="en-US" dirty="0"/>
              <a:t> </a:t>
            </a:r>
            <a:r>
              <a:rPr lang="en-US" dirty="0" err="1"/>
              <a:t>adı</a:t>
            </a:r>
            <a:r>
              <a:rPr lang="en-US" dirty="0"/>
              <a:t> </a:t>
            </a:r>
            <a:r>
              <a:rPr lang="en-US" dirty="0" err="1"/>
              <a:t>verilen</a:t>
            </a:r>
            <a:r>
              <a:rPr lang="en-US" dirty="0"/>
              <a:t>, </a:t>
            </a:r>
            <a:r>
              <a:rPr lang="en-US" dirty="0" err="1"/>
              <a:t>bir</a:t>
            </a:r>
            <a:r>
              <a:rPr lang="en-US" dirty="0"/>
              <a:t> </a:t>
            </a:r>
            <a:r>
              <a:rPr lang="en-US" dirty="0" err="1"/>
              <a:t>önerme</a:t>
            </a:r>
            <a:r>
              <a:rPr lang="en-US" dirty="0"/>
              <a:t> </a:t>
            </a:r>
            <a:r>
              <a:rPr lang="tr-TR" dirty="0"/>
              <a:t>fonksiyonundan</a:t>
            </a:r>
            <a:r>
              <a:rPr lang="en-US" dirty="0"/>
              <a:t> </a:t>
            </a:r>
            <a:r>
              <a:rPr lang="en-US" dirty="0" err="1"/>
              <a:t>bir</a:t>
            </a:r>
            <a:r>
              <a:rPr lang="en-US" dirty="0"/>
              <a:t> </a:t>
            </a:r>
            <a:r>
              <a:rPr lang="en-US" dirty="0" err="1"/>
              <a:t>önerme</a:t>
            </a:r>
            <a:r>
              <a:rPr lang="en-US" dirty="0"/>
              <a:t> </a:t>
            </a:r>
            <a:r>
              <a:rPr lang="en-US" dirty="0" err="1"/>
              <a:t>yaratmanın</a:t>
            </a:r>
            <a:r>
              <a:rPr lang="en-US" dirty="0"/>
              <a:t> </a:t>
            </a:r>
            <a:r>
              <a:rPr lang="en-US" dirty="0" err="1"/>
              <a:t>başka</a:t>
            </a:r>
            <a:r>
              <a:rPr lang="en-US" dirty="0"/>
              <a:t> </a:t>
            </a:r>
            <a:r>
              <a:rPr lang="en-US" dirty="0" err="1"/>
              <a:t>bir</a:t>
            </a:r>
            <a:r>
              <a:rPr lang="en-US" dirty="0"/>
              <a:t> </a:t>
            </a:r>
            <a:r>
              <a:rPr lang="en-US" dirty="0" err="1"/>
              <a:t>önemli</a:t>
            </a:r>
            <a:r>
              <a:rPr lang="en-US" dirty="0"/>
              <a:t> </a:t>
            </a:r>
            <a:r>
              <a:rPr lang="en-US" dirty="0" err="1"/>
              <a:t>yolu</a:t>
            </a:r>
            <a:r>
              <a:rPr lang="en-US" dirty="0"/>
              <a:t> </a:t>
            </a:r>
            <a:r>
              <a:rPr lang="en-US" dirty="0" err="1"/>
              <a:t>daha</a:t>
            </a:r>
            <a:r>
              <a:rPr lang="en-US" dirty="0"/>
              <a:t> </a:t>
            </a:r>
            <a:r>
              <a:rPr lang="en-US" dirty="0" err="1"/>
              <a:t>vardır</a:t>
            </a:r>
            <a:r>
              <a:rPr lang="en-US" dirty="0"/>
              <a:t>.</a:t>
            </a:r>
            <a:endParaRPr lang="tr-TR" dirty="0"/>
          </a:p>
          <a:p>
            <a:r>
              <a:rPr lang="en-US" dirty="0" err="1"/>
              <a:t>Niceleme</a:t>
            </a:r>
            <a:r>
              <a:rPr lang="en-US" dirty="0"/>
              <a:t>, </a:t>
            </a:r>
            <a:r>
              <a:rPr lang="en-US" dirty="0" err="1"/>
              <a:t>bir</a:t>
            </a:r>
            <a:r>
              <a:rPr lang="en-US" dirty="0"/>
              <a:t> </a:t>
            </a:r>
            <a:r>
              <a:rPr lang="en-US" dirty="0" err="1"/>
              <a:t>yüklemin</a:t>
            </a:r>
            <a:r>
              <a:rPr lang="en-US" dirty="0"/>
              <a:t> </a:t>
            </a:r>
            <a:r>
              <a:rPr lang="en-US" dirty="0" err="1"/>
              <a:t>bir</a:t>
            </a:r>
            <a:r>
              <a:rPr lang="en-US" dirty="0"/>
              <a:t> </a:t>
            </a:r>
            <a:r>
              <a:rPr lang="en-US" dirty="0" err="1"/>
              <a:t>dizi</a:t>
            </a:r>
            <a:r>
              <a:rPr lang="en-US" dirty="0"/>
              <a:t> </a:t>
            </a:r>
            <a:r>
              <a:rPr lang="en-US" dirty="0" err="1"/>
              <a:t>öğe</a:t>
            </a:r>
            <a:r>
              <a:rPr lang="en-US" dirty="0"/>
              <a:t> </a:t>
            </a:r>
            <a:r>
              <a:rPr lang="en-US" dirty="0" err="1"/>
              <a:t>üzerinde</a:t>
            </a:r>
            <a:r>
              <a:rPr lang="en-US" dirty="0"/>
              <a:t> ne </a:t>
            </a:r>
            <a:r>
              <a:rPr lang="en-US" dirty="0" err="1"/>
              <a:t>kadar</a:t>
            </a:r>
            <a:r>
              <a:rPr lang="en-US" dirty="0"/>
              <a:t> </a:t>
            </a:r>
            <a:r>
              <a:rPr lang="en-US" dirty="0" err="1"/>
              <a:t>doğru</a:t>
            </a:r>
            <a:r>
              <a:rPr lang="en-US" dirty="0"/>
              <a:t> </a:t>
            </a:r>
            <a:r>
              <a:rPr lang="en-US" dirty="0" err="1"/>
              <a:t>olduğunu</a:t>
            </a:r>
            <a:r>
              <a:rPr lang="en-US" dirty="0"/>
              <a:t> </a:t>
            </a:r>
            <a:r>
              <a:rPr lang="en-US" dirty="0" err="1"/>
              <a:t>ifade</a:t>
            </a:r>
            <a:r>
              <a:rPr lang="en-US" dirty="0"/>
              <a:t> </a:t>
            </a:r>
            <a:r>
              <a:rPr lang="en-US" dirty="0" err="1"/>
              <a:t>eder</a:t>
            </a:r>
            <a:r>
              <a:rPr lang="en-US" dirty="0"/>
              <a:t>. </a:t>
            </a:r>
            <a:r>
              <a:rPr lang="tr-TR" dirty="0"/>
              <a:t>H</a:t>
            </a:r>
            <a:r>
              <a:rPr lang="en-US" dirty="0" err="1"/>
              <a:t>epsi</a:t>
            </a:r>
            <a:r>
              <a:rPr lang="en-US" dirty="0"/>
              <a:t>, </a:t>
            </a:r>
            <a:r>
              <a:rPr lang="en-US" dirty="0" err="1"/>
              <a:t>bazıları</a:t>
            </a:r>
            <a:r>
              <a:rPr lang="en-US" dirty="0"/>
              <a:t>, </a:t>
            </a:r>
            <a:r>
              <a:rPr lang="en-US" dirty="0" err="1"/>
              <a:t>çoğu</a:t>
            </a:r>
            <a:r>
              <a:rPr lang="en-US" dirty="0"/>
              <a:t>, </a:t>
            </a:r>
            <a:r>
              <a:rPr lang="en-US" dirty="0" err="1"/>
              <a:t>hiçbiri</a:t>
            </a:r>
            <a:r>
              <a:rPr lang="en-US" dirty="0"/>
              <a:t> </a:t>
            </a:r>
            <a:r>
              <a:rPr lang="en-US" dirty="0" err="1"/>
              <a:t>ve</a:t>
            </a:r>
            <a:r>
              <a:rPr lang="en-US" dirty="0"/>
              <a:t> </a:t>
            </a:r>
            <a:r>
              <a:rPr lang="tr-TR" dirty="0"/>
              <a:t>bir kaçı</a:t>
            </a:r>
            <a:r>
              <a:rPr lang="en-US" dirty="0"/>
              <a:t> </a:t>
            </a:r>
            <a:r>
              <a:rPr lang="en-US" dirty="0" err="1"/>
              <a:t>sözcükleri</a:t>
            </a:r>
            <a:r>
              <a:rPr lang="en-US" dirty="0"/>
              <a:t> </a:t>
            </a:r>
            <a:r>
              <a:rPr lang="en-US" dirty="0" err="1"/>
              <a:t>nicelemelerde</a:t>
            </a:r>
            <a:r>
              <a:rPr lang="en-US" dirty="0"/>
              <a:t> </a:t>
            </a:r>
            <a:r>
              <a:rPr lang="en-US" dirty="0" err="1"/>
              <a:t>kullanılır</a:t>
            </a:r>
            <a:r>
              <a:rPr lang="en-US" dirty="0"/>
              <a:t>.</a:t>
            </a:r>
            <a:endParaRPr lang="tr-TR" dirty="0"/>
          </a:p>
        </p:txBody>
      </p:sp>
    </p:spTree>
    <p:extLst>
      <p:ext uri="{BB962C8B-B14F-4D97-AF65-F5344CB8AC3E}">
        <p14:creationId xmlns:p14="http://schemas.microsoft.com/office/powerpoint/2010/main" val="4270736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Evrensel Niceleyici</a:t>
            </a:r>
          </a:p>
        </p:txBody>
      </p:sp>
      <p:sp>
        <p:nvSpPr>
          <p:cNvPr id="3" name="İçerik Yer Tutucusu 2"/>
          <p:cNvSpPr>
            <a:spLocks noGrp="1"/>
          </p:cNvSpPr>
          <p:nvPr>
            <p:ph idx="1"/>
          </p:nvPr>
        </p:nvSpPr>
        <p:spPr/>
        <p:txBody>
          <a:bodyPr>
            <a:normAutofit/>
          </a:bodyPr>
          <a:lstStyle/>
          <a:p>
            <a:r>
              <a:rPr lang="tr-TR" dirty="0"/>
              <a:t>P(x)'in evrensel nicelemesi şu ifadedir:</a:t>
            </a:r>
          </a:p>
          <a:p>
            <a:pPr lvl="1"/>
            <a:r>
              <a:rPr lang="tr-TR" dirty="0"/>
              <a:t>Alandaki tüm x değerleri için P(x).</a:t>
            </a:r>
          </a:p>
          <a:p>
            <a:r>
              <a:rPr lang="tr-TR" dirty="0"/>
              <a:t>∀</a:t>
            </a:r>
            <a:r>
              <a:rPr lang="tr-TR" dirty="0" err="1"/>
              <a:t>xP</a:t>
            </a:r>
            <a:r>
              <a:rPr lang="tr-TR" dirty="0"/>
              <a:t>(x) gösterimi, P(x)'in evrensel niceliğini belirtir. Burada ∀ evrensel niceleyici olarak adlandırılır.</a:t>
            </a:r>
          </a:p>
          <a:p>
            <a:r>
              <a:rPr lang="tr-TR" dirty="0"/>
              <a:t>∀</a:t>
            </a:r>
            <a:r>
              <a:rPr lang="tr-TR" dirty="0" err="1"/>
              <a:t>xP</a:t>
            </a:r>
            <a:r>
              <a:rPr lang="tr-TR" dirty="0"/>
              <a:t>(x)'i “tüm </a:t>
            </a:r>
            <a:r>
              <a:rPr lang="tr-TR" dirty="0" err="1"/>
              <a:t>xP</a:t>
            </a:r>
            <a:r>
              <a:rPr lang="tr-TR" dirty="0"/>
              <a:t>(x) için” veya “her </a:t>
            </a:r>
            <a:r>
              <a:rPr lang="tr-TR" dirty="0" err="1"/>
              <a:t>xP</a:t>
            </a:r>
            <a:r>
              <a:rPr lang="tr-TR" dirty="0"/>
              <a:t>(x) için” olarak okuruz.</a:t>
            </a:r>
          </a:p>
          <a:p>
            <a:r>
              <a:rPr lang="tr-TR" dirty="0"/>
              <a:t>P(x)'in yanlış olduğu bir öğeye ∀</a:t>
            </a:r>
            <a:r>
              <a:rPr lang="tr-TR" dirty="0" err="1"/>
              <a:t>xP</a:t>
            </a:r>
            <a:r>
              <a:rPr lang="tr-TR" dirty="0"/>
              <a:t>(x)'in karşı örneği denir.</a:t>
            </a:r>
          </a:p>
        </p:txBody>
      </p:sp>
    </p:spTree>
    <p:extLst>
      <p:ext uri="{BB962C8B-B14F-4D97-AF65-F5344CB8AC3E}">
        <p14:creationId xmlns:p14="http://schemas.microsoft.com/office/powerpoint/2010/main" val="2275259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Evrensel Niceleyici</a:t>
            </a:r>
          </a:p>
        </p:txBody>
      </p:sp>
      <p:sp>
        <p:nvSpPr>
          <p:cNvPr id="3" name="İçerik Yer Tutucusu 2"/>
          <p:cNvSpPr>
            <a:spLocks noGrp="1"/>
          </p:cNvSpPr>
          <p:nvPr>
            <p:ph idx="1"/>
          </p:nvPr>
        </p:nvSpPr>
        <p:spPr/>
        <p:txBody>
          <a:bodyPr>
            <a:normAutofit lnSpcReduction="10000"/>
          </a:bodyPr>
          <a:lstStyle/>
          <a:p>
            <a:r>
              <a:rPr lang="tr-TR" dirty="0"/>
              <a:t>Örnek: P(x), “x + 1 &gt; x” ifadesi olsun. Tanım kümesinin tüm gerçek sayılardan oluştuğu ∀</a:t>
            </a:r>
            <a:r>
              <a:rPr lang="tr-TR" dirty="0" err="1"/>
              <a:t>xP</a:t>
            </a:r>
            <a:r>
              <a:rPr lang="tr-TR" dirty="0"/>
              <a:t>(x) nicelemesinin doğruluk değeri nedir?</a:t>
            </a:r>
          </a:p>
          <a:p>
            <a:r>
              <a:rPr lang="tr-TR" dirty="0"/>
              <a:t>Çözüm: P(x) tüm x reel sayıları için doğru olduğundan, ∀</a:t>
            </a:r>
            <a:r>
              <a:rPr lang="tr-TR" dirty="0" err="1"/>
              <a:t>xP</a:t>
            </a:r>
            <a:r>
              <a:rPr lang="tr-TR" dirty="0"/>
              <a:t>(x) nicelemesi doğrudur.</a:t>
            </a:r>
          </a:p>
          <a:p>
            <a:endParaRPr lang="tr-TR" dirty="0"/>
          </a:p>
          <a:p>
            <a:r>
              <a:rPr lang="tr-TR" dirty="0"/>
              <a:t>Örnek: Q(x), “x &lt; 2” ifadesi olsun. Tanım kümesinin tüm gerçek sayılardan oluştuğu ∀</a:t>
            </a:r>
            <a:r>
              <a:rPr lang="tr-TR" dirty="0" err="1"/>
              <a:t>xQ</a:t>
            </a:r>
            <a:r>
              <a:rPr lang="tr-TR" dirty="0"/>
              <a:t>(x) nicelemesinin doğruluk değeri nedir?</a:t>
            </a:r>
          </a:p>
          <a:p>
            <a:r>
              <a:rPr lang="tr-TR" dirty="0"/>
              <a:t>Çözüm: Q(x) her x reel sayısı için doğru değildir, çünkü örneğin Q(3) yanlıştır. Yani, x = 3, ∀</a:t>
            </a:r>
            <a:r>
              <a:rPr lang="tr-TR" dirty="0" err="1"/>
              <a:t>xQ</a:t>
            </a:r>
            <a:r>
              <a:rPr lang="tr-TR" dirty="0"/>
              <a:t>(x) ifadesi için bir karşı örnektir. Dolayısıyla ∀</a:t>
            </a:r>
            <a:r>
              <a:rPr lang="tr-TR" dirty="0" err="1"/>
              <a:t>xQ</a:t>
            </a:r>
            <a:r>
              <a:rPr lang="tr-TR" dirty="0"/>
              <a:t>(x) yanlıştır.</a:t>
            </a:r>
          </a:p>
        </p:txBody>
      </p:sp>
    </p:spTree>
    <p:extLst>
      <p:ext uri="{BB962C8B-B14F-4D97-AF65-F5344CB8AC3E}">
        <p14:creationId xmlns:p14="http://schemas.microsoft.com/office/powerpoint/2010/main" val="2240984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Varlık Niceleyicisi</a:t>
            </a:r>
          </a:p>
        </p:txBody>
      </p:sp>
      <p:sp>
        <p:nvSpPr>
          <p:cNvPr id="3" name="İçerik Yer Tutucusu 2"/>
          <p:cNvSpPr>
            <a:spLocks noGrp="1"/>
          </p:cNvSpPr>
          <p:nvPr>
            <p:ph idx="1"/>
          </p:nvPr>
        </p:nvSpPr>
        <p:spPr/>
        <p:txBody>
          <a:bodyPr>
            <a:normAutofit/>
          </a:bodyPr>
          <a:lstStyle/>
          <a:p>
            <a:r>
              <a:rPr lang="tr-TR" dirty="0"/>
              <a:t>P(x)'in varlık niceleyicisi şöyle bir önermedir:</a:t>
            </a:r>
          </a:p>
          <a:p>
            <a:pPr lvl="1"/>
            <a:r>
              <a:rPr lang="tr-TR" dirty="0"/>
              <a:t>“P(x) olacak şekilde tanım kümesinde bir x öğesi var.”</a:t>
            </a:r>
          </a:p>
          <a:p>
            <a:pPr lvl="1"/>
            <a:endParaRPr lang="tr-TR" dirty="0"/>
          </a:p>
          <a:p>
            <a:r>
              <a:rPr lang="tr-TR" dirty="0"/>
              <a:t>P(x)'in varlık niceleyicisi için ∃</a:t>
            </a:r>
            <a:r>
              <a:rPr lang="tr-TR" dirty="0" err="1"/>
              <a:t>xP</a:t>
            </a:r>
            <a:r>
              <a:rPr lang="tr-TR" dirty="0"/>
              <a:t>(x) gösterimini kullanırız. Burada ∃ varlık niceleyicisi olarak adlandırılır.</a:t>
            </a:r>
          </a:p>
          <a:p>
            <a:r>
              <a:rPr lang="tr-TR" dirty="0"/>
              <a:t>Varlık niceleyicisi ∃</a:t>
            </a:r>
            <a:r>
              <a:rPr lang="tr-TR" dirty="0" err="1"/>
              <a:t>xP</a:t>
            </a:r>
            <a:r>
              <a:rPr lang="tr-TR" dirty="0"/>
              <a:t>(x) şu şekilde okunur</a:t>
            </a:r>
          </a:p>
          <a:p>
            <a:pPr lvl="1"/>
            <a:r>
              <a:rPr lang="tr-TR" dirty="0"/>
              <a:t>“ Bazı </a:t>
            </a:r>
            <a:r>
              <a:rPr lang="tr-TR" dirty="0" err="1"/>
              <a:t>x’ler</a:t>
            </a:r>
            <a:r>
              <a:rPr lang="tr-TR" dirty="0"/>
              <a:t> için P(x) </a:t>
            </a:r>
            <a:r>
              <a:rPr lang="tr-TR" dirty="0" err="1"/>
              <a:t>doğru”,“P</a:t>
            </a:r>
            <a:r>
              <a:rPr lang="tr-TR" dirty="0"/>
              <a:t>(x) olacak şekilde bir x var”, “P(x) olacak şekilde en az bir x </a:t>
            </a:r>
            <a:r>
              <a:rPr lang="tr-TR" dirty="0" err="1"/>
              <a:t>vardır”veya"Bazı</a:t>
            </a:r>
            <a:r>
              <a:rPr lang="tr-TR" dirty="0"/>
              <a:t> </a:t>
            </a:r>
            <a:r>
              <a:rPr lang="tr-TR" dirty="0" err="1"/>
              <a:t>xP</a:t>
            </a:r>
            <a:r>
              <a:rPr lang="tr-TR" dirty="0"/>
              <a:t>(x) için."</a:t>
            </a:r>
          </a:p>
        </p:txBody>
      </p:sp>
    </p:spTree>
    <p:extLst>
      <p:ext uri="{BB962C8B-B14F-4D97-AF65-F5344CB8AC3E}">
        <p14:creationId xmlns:p14="http://schemas.microsoft.com/office/powerpoint/2010/main" val="3824029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Varlık Niceleyicisi</a:t>
            </a:r>
          </a:p>
        </p:txBody>
      </p:sp>
      <p:sp>
        <p:nvSpPr>
          <p:cNvPr id="3" name="İçerik Yer Tutucusu 2"/>
          <p:cNvSpPr>
            <a:spLocks noGrp="1"/>
          </p:cNvSpPr>
          <p:nvPr>
            <p:ph idx="1"/>
          </p:nvPr>
        </p:nvSpPr>
        <p:spPr/>
        <p:txBody>
          <a:bodyPr>
            <a:normAutofit lnSpcReduction="10000"/>
          </a:bodyPr>
          <a:lstStyle/>
          <a:p>
            <a:r>
              <a:rPr lang="tr-TR" dirty="0"/>
              <a:t>Örnek: P(x) “x &gt; 3” ifadesini göstersin. Tanım kümesinin tüm gerçek sayılardan oluştuğu ∃</a:t>
            </a:r>
            <a:r>
              <a:rPr lang="tr-TR" dirty="0" err="1"/>
              <a:t>xP</a:t>
            </a:r>
            <a:r>
              <a:rPr lang="tr-TR" dirty="0"/>
              <a:t>(x) nicelemesinin doğruluk değeri nedir?</a:t>
            </a:r>
          </a:p>
          <a:p>
            <a:r>
              <a:rPr lang="tr-TR" dirty="0"/>
              <a:t>Çözüm: Çünkü "x &gt; 3" bazen doğrudur - örneğin, x = 4 olduğunda - P(x)'in ∃</a:t>
            </a:r>
            <a:r>
              <a:rPr lang="tr-TR" dirty="0" err="1"/>
              <a:t>xP</a:t>
            </a:r>
            <a:r>
              <a:rPr lang="tr-TR" dirty="0"/>
              <a:t>(x) olan varlık nicelemesi doğrudur.</a:t>
            </a:r>
          </a:p>
          <a:p>
            <a:endParaRPr lang="tr-TR" dirty="0"/>
          </a:p>
          <a:p>
            <a:r>
              <a:rPr lang="tr-TR" dirty="0"/>
              <a:t>Örnek: Q(x) "x = x + 1" ifadesini göstersin. Tanım kümesinin tüm gerçek sayılardan oluştuğu ∃</a:t>
            </a:r>
            <a:r>
              <a:rPr lang="tr-TR" dirty="0" err="1"/>
              <a:t>xQ</a:t>
            </a:r>
            <a:r>
              <a:rPr lang="tr-TR" dirty="0"/>
              <a:t>(x) nicelemesinin doğruluk değeri nedir?</a:t>
            </a:r>
          </a:p>
          <a:p>
            <a:r>
              <a:rPr lang="tr-TR" dirty="0"/>
              <a:t>Çözüm: Q(x) her x gerçek sayısı için yanlış olduğundan, Q(x)'in ∃</a:t>
            </a:r>
            <a:r>
              <a:rPr lang="tr-TR" dirty="0" err="1"/>
              <a:t>xQ</a:t>
            </a:r>
            <a:r>
              <a:rPr lang="tr-TR" dirty="0"/>
              <a:t>(x) olan varlık nicelemesi yanlıştır.</a:t>
            </a:r>
          </a:p>
        </p:txBody>
      </p:sp>
    </p:spTree>
    <p:extLst>
      <p:ext uri="{BB962C8B-B14F-4D97-AF65-F5344CB8AC3E}">
        <p14:creationId xmlns:p14="http://schemas.microsoft.com/office/powerpoint/2010/main" val="825857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Teklik Niceleyicisi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dirty="0"/>
                  <a:t>Teklik niceleyicisi </a:t>
                </a:r>
                <a:r>
                  <a:rPr lang="en-US" dirty="0"/>
                  <a:t>∃! </a:t>
                </a:r>
                <a:r>
                  <a:rPr lang="tr-TR" dirty="0"/>
                  <a:t>veya</a:t>
                </a:r>
                <a:r>
                  <a:rPr lang="en-US" dirty="0"/>
                  <a: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m:t>
                        </m:r>
                      </m:e>
                      <m:sub>
                        <m:r>
                          <a:rPr lang="tr-TR" b="0" i="1" dirty="0" smtClean="0">
                            <a:latin typeface="Cambria Math" panose="02040503050406030204" pitchFamily="18" charset="0"/>
                          </a:rPr>
                          <m:t>1</m:t>
                        </m:r>
                      </m:sub>
                    </m:sSub>
                  </m:oMath>
                </a14:m>
                <a:r>
                  <a:rPr lang="tr-TR" dirty="0"/>
                  <a:t> ile gösterilir</a:t>
                </a:r>
                <a:r>
                  <a:rPr lang="en-US" dirty="0"/>
                  <a:t>.</a:t>
                </a:r>
              </a:p>
              <a:p>
                <a:r>
                  <a:rPr lang="en-US" dirty="0"/>
                  <a:t>∃!</a:t>
                </a:r>
                <a:r>
                  <a:rPr lang="en-US" i="1" dirty="0" err="1"/>
                  <a:t>xP</a:t>
                </a:r>
                <a:r>
                  <a:rPr lang="en-US" i="1" dirty="0"/>
                  <a:t>(x) </a:t>
                </a:r>
                <a:r>
                  <a:rPr lang="en-US" dirty="0"/>
                  <a:t>[</a:t>
                </a:r>
                <a:r>
                  <a:rPr lang="tr-TR" dirty="0"/>
                  <a:t>ya da</a:t>
                </a:r>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m:t>
                        </m:r>
                      </m:e>
                      <m:sub>
                        <m:r>
                          <a:rPr lang="tr-TR" i="1" dirty="0">
                            <a:latin typeface="Cambria Math" panose="02040503050406030204" pitchFamily="18" charset="0"/>
                          </a:rPr>
                          <m:t>1</m:t>
                        </m:r>
                      </m:sub>
                    </m:sSub>
                  </m:oMath>
                </a14:m>
                <a:r>
                  <a:rPr lang="en-US" i="1" dirty="0" err="1"/>
                  <a:t>xP</a:t>
                </a:r>
                <a:r>
                  <a:rPr lang="en-US" i="1" dirty="0"/>
                  <a:t>(x)</a:t>
                </a:r>
                <a:r>
                  <a:rPr lang="en-US" dirty="0"/>
                  <a:t>] </a:t>
                </a:r>
                <a:r>
                  <a:rPr lang="tr-TR" dirty="0" err="1"/>
                  <a:t>notasyonu</a:t>
                </a:r>
                <a:r>
                  <a:rPr lang="tr-TR" dirty="0"/>
                  <a:t> </a:t>
                </a:r>
                <a:r>
                  <a:rPr lang="en-US" dirty="0"/>
                  <a:t>“P(x) </a:t>
                </a:r>
                <a:r>
                  <a:rPr lang="en-US" dirty="0" err="1"/>
                  <a:t>doğru</a:t>
                </a:r>
                <a:r>
                  <a:rPr lang="en-US" dirty="0"/>
                  <a:t> </a:t>
                </a:r>
                <a:r>
                  <a:rPr lang="en-US" dirty="0" err="1"/>
                  <a:t>olacak</a:t>
                </a:r>
                <a:r>
                  <a:rPr lang="en-US" dirty="0"/>
                  <a:t> </a:t>
                </a:r>
                <a:r>
                  <a:rPr lang="en-US" dirty="0" err="1"/>
                  <a:t>şekilde</a:t>
                </a:r>
                <a:r>
                  <a:rPr lang="en-US" dirty="0"/>
                  <a:t> </a:t>
                </a:r>
                <a:r>
                  <a:rPr lang="tr-TR" dirty="0"/>
                  <a:t>tek</a:t>
                </a:r>
                <a:r>
                  <a:rPr lang="en-US" dirty="0"/>
                  <a:t> </a:t>
                </a:r>
                <a:r>
                  <a:rPr lang="en-US" dirty="0" err="1"/>
                  <a:t>bir</a:t>
                </a:r>
                <a:r>
                  <a:rPr lang="en-US" dirty="0"/>
                  <a:t> x </a:t>
                </a:r>
                <a:r>
                  <a:rPr lang="en-US" dirty="0" err="1"/>
                  <a:t>vardır</a:t>
                </a:r>
                <a:r>
                  <a:rPr lang="en-US" dirty="0"/>
                  <a:t>” der. (</a:t>
                </a:r>
                <a:r>
                  <a:rPr lang="tr-TR" dirty="0"/>
                  <a:t>Teklik nicelemesi için diğer ifadeler arasında "tam olarak bir tane var" ve "bir tane ve yalnız bir tane var." yer alır.) </a:t>
                </a:r>
              </a:p>
              <a:p>
                <a:r>
                  <a:rPr lang="tr-TR" dirty="0"/>
                  <a:t>Örneğin</a:t>
                </a:r>
                <a:r>
                  <a:rPr lang="en-US" dirty="0"/>
                  <a:t>, ∃!</a:t>
                </a:r>
                <a:r>
                  <a:rPr lang="en-US" i="1" dirty="0"/>
                  <a:t>x(x </a:t>
                </a:r>
                <a:r>
                  <a:rPr lang="en-US" dirty="0"/>
                  <a:t>− 1 = 0</a:t>
                </a:r>
                <a:r>
                  <a:rPr lang="en-US" i="1" dirty="0"/>
                  <a:t>)</a:t>
                </a:r>
                <a:r>
                  <a:rPr lang="en-US" dirty="0"/>
                  <a:t>,</a:t>
                </a:r>
                <a:r>
                  <a:rPr lang="tr-TR" dirty="0"/>
                  <a:t> tanım kümesi</a:t>
                </a:r>
                <a:r>
                  <a:rPr lang="en-US" dirty="0"/>
                  <a:t> </a:t>
                </a:r>
                <a:r>
                  <a:rPr lang="en-US" dirty="0" err="1"/>
                  <a:t>gerçek</a:t>
                </a:r>
                <a:r>
                  <a:rPr lang="en-US" dirty="0"/>
                  <a:t> </a:t>
                </a:r>
                <a:r>
                  <a:rPr lang="en-US" dirty="0" err="1"/>
                  <a:t>sayılar</a:t>
                </a:r>
                <a:r>
                  <a:rPr lang="en-US" dirty="0"/>
                  <a:t> </a:t>
                </a:r>
                <a:r>
                  <a:rPr lang="en-US" dirty="0" err="1"/>
                  <a:t>kümesi</a:t>
                </a:r>
                <a:r>
                  <a:rPr lang="en-US" dirty="0"/>
                  <a:t> </a:t>
                </a:r>
                <a:r>
                  <a:rPr lang="en-US" dirty="0" err="1"/>
                  <a:t>olduğunda</a:t>
                </a:r>
                <a:r>
                  <a:rPr lang="en-US" dirty="0"/>
                  <a:t>, x − 1 = 0 </a:t>
                </a:r>
                <a:r>
                  <a:rPr lang="en-US" dirty="0" err="1"/>
                  <a:t>olacak</a:t>
                </a:r>
                <a:r>
                  <a:rPr lang="en-US" dirty="0"/>
                  <a:t> </a:t>
                </a:r>
                <a:r>
                  <a:rPr lang="en-US" dirty="0" err="1"/>
                  <a:t>şekilde</a:t>
                </a:r>
                <a:r>
                  <a:rPr lang="en-US" dirty="0"/>
                  <a:t> </a:t>
                </a:r>
                <a:r>
                  <a:rPr lang="tr-TR" dirty="0"/>
                  <a:t>tek</a:t>
                </a:r>
                <a:r>
                  <a:rPr lang="en-US" dirty="0"/>
                  <a:t> </a:t>
                </a:r>
                <a:r>
                  <a:rPr lang="en-US" dirty="0" err="1"/>
                  <a:t>bir</a:t>
                </a:r>
                <a:r>
                  <a:rPr lang="en-US" dirty="0"/>
                  <a:t> x </a:t>
                </a:r>
                <a:r>
                  <a:rPr lang="en-US" dirty="0" err="1"/>
                  <a:t>gerçek</a:t>
                </a:r>
                <a:r>
                  <a:rPr lang="en-US" dirty="0"/>
                  <a:t> </a:t>
                </a:r>
                <a:r>
                  <a:rPr lang="en-US" dirty="0" err="1"/>
                  <a:t>sayısı</a:t>
                </a:r>
                <a:r>
                  <a:rPr lang="en-US" dirty="0"/>
                  <a:t> </a:t>
                </a:r>
                <a:r>
                  <a:rPr lang="en-US" dirty="0" err="1"/>
                  <a:t>olduğunu</a:t>
                </a:r>
                <a:r>
                  <a:rPr lang="en-US" dirty="0"/>
                  <a:t> </a:t>
                </a:r>
                <a:r>
                  <a:rPr lang="en-US" dirty="0" err="1"/>
                  <a:t>belirtir</a:t>
                </a:r>
                <a:r>
                  <a:rPr lang="en-US" dirty="0"/>
                  <a:t>. x = 1, x − 1 = 0 </a:t>
                </a:r>
                <a:r>
                  <a:rPr lang="en-US" dirty="0" err="1"/>
                  <a:t>olacak</a:t>
                </a:r>
                <a:r>
                  <a:rPr lang="en-US" dirty="0"/>
                  <a:t> </a:t>
                </a:r>
                <a:r>
                  <a:rPr lang="en-US" dirty="0" err="1"/>
                  <a:t>şekilde</a:t>
                </a:r>
                <a:r>
                  <a:rPr lang="en-US" dirty="0"/>
                  <a:t> </a:t>
                </a:r>
                <a:r>
                  <a:rPr lang="tr-TR" dirty="0"/>
                  <a:t>tek</a:t>
                </a:r>
                <a:r>
                  <a:rPr lang="en-US" dirty="0"/>
                  <a:t> </a:t>
                </a:r>
                <a:r>
                  <a:rPr lang="en-US" dirty="0" err="1"/>
                  <a:t>gerçek</a:t>
                </a:r>
                <a:r>
                  <a:rPr lang="en-US" dirty="0"/>
                  <a:t> </a:t>
                </a:r>
                <a:r>
                  <a:rPr lang="en-US" dirty="0" err="1"/>
                  <a:t>sayı</a:t>
                </a:r>
                <a:r>
                  <a:rPr lang="en-US" dirty="0"/>
                  <a:t> </a:t>
                </a:r>
                <a:r>
                  <a:rPr lang="en-US" dirty="0" err="1"/>
                  <a:t>olduğundan</a:t>
                </a:r>
                <a:r>
                  <a:rPr lang="en-US" dirty="0"/>
                  <a:t>, </a:t>
                </a:r>
                <a:r>
                  <a:rPr lang="en-US" dirty="0" err="1"/>
                  <a:t>bu</a:t>
                </a:r>
                <a:r>
                  <a:rPr lang="en-US" dirty="0"/>
                  <a:t> </a:t>
                </a:r>
                <a:r>
                  <a:rPr lang="en-US" dirty="0" err="1"/>
                  <a:t>doğru</a:t>
                </a:r>
                <a:r>
                  <a:rPr lang="en-US" dirty="0"/>
                  <a:t> </a:t>
                </a:r>
                <a:r>
                  <a:rPr lang="en-US" dirty="0" err="1"/>
                  <a:t>bir</a:t>
                </a:r>
                <a:r>
                  <a:rPr lang="en-US" dirty="0"/>
                  <a:t> </a:t>
                </a:r>
                <a:r>
                  <a:rPr lang="en-US" dirty="0" err="1"/>
                  <a:t>ifadedir</a:t>
                </a:r>
                <a:r>
                  <a:rPr lang="en-US" dirty="0"/>
                  <a:t>.</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2661"/>
                </a:stretch>
              </a:blipFill>
            </p:spPr>
            <p:txBody>
              <a:bodyPr/>
              <a:lstStyle/>
              <a:p>
                <a:r>
                  <a:rPr lang="tr-TR">
                    <a:noFill/>
                  </a:rPr>
                  <a:t> </a:t>
                </a:r>
              </a:p>
            </p:txBody>
          </p:sp>
        </mc:Fallback>
      </mc:AlternateContent>
    </p:spTree>
    <p:extLst>
      <p:ext uri="{BB962C8B-B14F-4D97-AF65-F5344CB8AC3E}">
        <p14:creationId xmlns:p14="http://schemas.microsoft.com/office/powerpoint/2010/main" val="276005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p:txBody>
          <a:bodyPr/>
          <a:lstStyle/>
          <a:p>
            <a:r>
              <a:rPr lang="tr-TR" dirty="0"/>
              <a:t>Aşağıdaki örneklerde önerme olmayan bazı cümleler verilmiştir:</a:t>
            </a:r>
          </a:p>
          <a:p>
            <a:pPr marL="457200" lvl="1" indent="0">
              <a:buNone/>
            </a:pPr>
            <a:r>
              <a:rPr lang="tr-TR" dirty="0"/>
              <a:t>1. Saat kaç?</a:t>
            </a:r>
          </a:p>
          <a:p>
            <a:pPr marL="457200" lvl="1" indent="0">
              <a:buNone/>
            </a:pPr>
            <a:r>
              <a:rPr lang="tr-TR" dirty="0"/>
              <a:t>2. Bunu dikkatlice oku.</a:t>
            </a:r>
          </a:p>
          <a:p>
            <a:pPr marL="457200" lvl="1" indent="0">
              <a:buNone/>
            </a:pPr>
            <a:r>
              <a:rPr lang="tr-TR" i="1" dirty="0"/>
              <a:t>3. x </a:t>
            </a:r>
            <a:r>
              <a:rPr lang="tr-TR" dirty="0"/>
              <a:t>+ 1 = 2.</a:t>
            </a:r>
          </a:p>
          <a:p>
            <a:pPr marL="457200" lvl="1" indent="0">
              <a:buNone/>
            </a:pPr>
            <a:r>
              <a:rPr lang="tr-TR" i="1" dirty="0"/>
              <a:t>4. x </a:t>
            </a:r>
            <a:r>
              <a:rPr lang="tr-TR" dirty="0"/>
              <a:t>+ </a:t>
            </a:r>
            <a:r>
              <a:rPr lang="tr-TR" i="1" dirty="0"/>
              <a:t>y </a:t>
            </a:r>
            <a:r>
              <a:rPr lang="tr-TR" dirty="0"/>
              <a:t>= </a:t>
            </a:r>
            <a:r>
              <a:rPr lang="tr-TR" i="1" dirty="0"/>
              <a:t>z</a:t>
            </a:r>
            <a:r>
              <a:rPr lang="tr-TR" dirty="0"/>
              <a:t>.</a:t>
            </a:r>
          </a:p>
          <a:p>
            <a:r>
              <a:rPr lang="tr-TR" dirty="0"/>
              <a:t>Cümle 1 ve 2, bildirim cümleleri olmadığı için önerme değildir. </a:t>
            </a:r>
          </a:p>
          <a:p>
            <a:r>
              <a:rPr lang="tr-TR" dirty="0"/>
              <a:t>3. ve 4. cümleler önerme değildir, çünkü onlar ne doğru ne de yanlıştır.</a:t>
            </a:r>
          </a:p>
          <a:p>
            <a:pPr lvl="1"/>
            <a:r>
              <a:rPr lang="tr-TR" dirty="0"/>
              <a:t>Değişkenlere değerler atarsak, 3. ve 4. cümlelerin her birinin bir önermeye dönüştürülebileceğini unutmayın.</a:t>
            </a:r>
          </a:p>
          <a:p>
            <a:endParaRPr lang="tr-TR" dirty="0"/>
          </a:p>
        </p:txBody>
      </p:sp>
    </p:spTree>
    <p:extLst>
      <p:ext uri="{BB962C8B-B14F-4D97-AF65-F5344CB8AC3E}">
        <p14:creationId xmlns:p14="http://schemas.microsoft.com/office/powerpoint/2010/main" val="462395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Niceleyicilerin Önceliği</a:t>
            </a:r>
          </a:p>
        </p:txBody>
      </p:sp>
      <p:sp>
        <p:nvSpPr>
          <p:cNvPr id="3" name="İçerik Yer Tutucusu 2"/>
          <p:cNvSpPr>
            <a:spLocks noGrp="1"/>
          </p:cNvSpPr>
          <p:nvPr>
            <p:ph idx="1"/>
          </p:nvPr>
        </p:nvSpPr>
        <p:spPr/>
        <p:txBody>
          <a:bodyPr>
            <a:normAutofit/>
          </a:bodyPr>
          <a:lstStyle/>
          <a:p>
            <a:r>
              <a:rPr lang="en-US" dirty="0"/>
              <a:t>∀ </a:t>
            </a:r>
            <a:r>
              <a:rPr lang="en-US" dirty="0" err="1"/>
              <a:t>ve</a:t>
            </a:r>
            <a:r>
              <a:rPr lang="en-US" dirty="0"/>
              <a:t> ∃ </a:t>
            </a:r>
            <a:r>
              <a:rPr lang="en-US" dirty="0" err="1"/>
              <a:t>niceleyicileri</a:t>
            </a:r>
            <a:r>
              <a:rPr lang="en-US" dirty="0"/>
              <a:t>, </a:t>
            </a:r>
            <a:r>
              <a:rPr lang="en-US" dirty="0" err="1"/>
              <a:t>önermeler</a:t>
            </a:r>
            <a:r>
              <a:rPr lang="en-US" dirty="0"/>
              <a:t> </a:t>
            </a:r>
            <a:r>
              <a:rPr lang="en-US" dirty="0" err="1"/>
              <a:t>hesabındaki</a:t>
            </a:r>
            <a:r>
              <a:rPr lang="en-US" dirty="0"/>
              <a:t> </a:t>
            </a:r>
            <a:r>
              <a:rPr lang="en-US" dirty="0" err="1"/>
              <a:t>tüm</a:t>
            </a:r>
            <a:r>
              <a:rPr lang="en-US" dirty="0"/>
              <a:t> </a:t>
            </a:r>
            <a:r>
              <a:rPr lang="en-US" dirty="0" err="1"/>
              <a:t>mantıksal</a:t>
            </a:r>
            <a:r>
              <a:rPr lang="en-US" dirty="0"/>
              <a:t> </a:t>
            </a:r>
            <a:r>
              <a:rPr lang="en-US" dirty="0" err="1"/>
              <a:t>operatörlerden</a:t>
            </a:r>
            <a:r>
              <a:rPr lang="en-US" dirty="0"/>
              <a:t> </a:t>
            </a:r>
            <a:r>
              <a:rPr lang="en-US" dirty="0" err="1"/>
              <a:t>daha</a:t>
            </a:r>
            <a:r>
              <a:rPr lang="en-US" dirty="0"/>
              <a:t> </a:t>
            </a:r>
            <a:r>
              <a:rPr lang="en-US" dirty="0" err="1"/>
              <a:t>yüksek</a:t>
            </a:r>
            <a:r>
              <a:rPr lang="en-US" dirty="0"/>
              <a:t> </a:t>
            </a:r>
            <a:r>
              <a:rPr lang="en-US" dirty="0" err="1"/>
              <a:t>önceliğe</a:t>
            </a:r>
            <a:r>
              <a:rPr lang="en-US" dirty="0"/>
              <a:t> </a:t>
            </a:r>
            <a:r>
              <a:rPr lang="en-US" dirty="0" err="1"/>
              <a:t>sahiptir</a:t>
            </a:r>
            <a:r>
              <a:rPr lang="en-US" dirty="0"/>
              <a:t>.</a:t>
            </a:r>
            <a:endParaRPr lang="tr-TR" dirty="0"/>
          </a:p>
          <a:p>
            <a:r>
              <a:rPr lang="en-US" dirty="0" err="1"/>
              <a:t>Örneğin</a:t>
            </a:r>
            <a:r>
              <a:rPr lang="en-US" dirty="0"/>
              <a:t>, ∀</a:t>
            </a:r>
            <a:r>
              <a:rPr lang="en-US" dirty="0" err="1"/>
              <a:t>xP</a:t>
            </a:r>
            <a:r>
              <a:rPr lang="en-US" dirty="0"/>
              <a:t>(x) ∨ Q(x), ∀</a:t>
            </a:r>
            <a:r>
              <a:rPr lang="en-US" dirty="0" err="1"/>
              <a:t>xP</a:t>
            </a:r>
            <a:r>
              <a:rPr lang="en-US" dirty="0"/>
              <a:t>(x) </a:t>
            </a:r>
            <a:r>
              <a:rPr lang="en-US" dirty="0" err="1"/>
              <a:t>ve</a:t>
            </a:r>
            <a:r>
              <a:rPr lang="en-US" dirty="0"/>
              <a:t> Q(x)'un </a:t>
            </a:r>
            <a:r>
              <a:rPr lang="en-US" dirty="0" err="1"/>
              <a:t>ayrışımıdır</a:t>
            </a:r>
            <a:r>
              <a:rPr lang="en-US" dirty="0"/>
              <a:t>. </a:t>
            </a:r>
            <a:r>
              <a:rPr lang="en-US" dirty="0" err="1"/>
              <a:t>Başka</a:t>
            </a:r>
            <a:r>
              <a:rPr lang="en-US" dirty="0"/>
              <a:t> </a:t>
            </a:r>
            <a:r>
              <a:rPr lang="en-US" dirty="0" err="1"/>
              <a:t>bir</a:t>
            </a:r>
            <a:r>
              <a:rPr lang="en-US" dirty="0"/>
              <a:t> </a:t>
            </a:r>
            <a:r>
              <a:rPr lang="en-US" dirty="0" err="1"/>
              <a:t>deyişle</a:t>
            </a:r>
            <a:r>
              <a:rPr lang="en-US" dirty="0"/>
              <a:t>, ∀x(P(x) ∨ Q(x))</a:t>
            </a:r>
            <a:r>
              <a:rPr lang="tr-TR" dirty="0"/>
              <a:t>,</a:t>
            </a:r>
            <a:r>
              <a:rPr lang="en-US" dirty="0"/>
              <a:t> (∀</a:t>
            </a:r>
            <a:r>
              <a:rPr lang="en-US" dirty="0" err="1"/>
              <a:t>xP</a:t>
            </a:r>
            <a:r>
              <a:rPr lang="en-US" dirty="0"/>
              <a:t>(x)) ∨ Q(x) </a:t>
            </a:r>
            <a:r>
              <a:rPr lang="en-US" dirty="0" err="1"/>
              <a:t>anlamına</a:t>
            </a:r>
            <a:r>
              <a:rPr lang="en-US" dirty="0"/>
              <a:t> </a:t>
            </a:r>
            <a:r>
              <a:rPr lang="en-US" dirty="0" err="1"/>
              <a:t>gelir</a:t>
            </a:r>
            <a:r>
              <a:rPr lang="en-US" dirty="0"/>
              <a:t>.</a:t>
            </a:r>
            <a:endParaRPr lang="tr-TR" dirty="0"/>
          </a:p>
        </p:txBody>
      </p:sp>
    </p:spTree>
    <p:extLst>
      <p:ext uri="{BB962C8B-B14F-4D97-AF65-F5344CB8AC3E}">
        <p14:creationId xmlns:p14="http://schemas.microsoft.com/office/powerpoint/2010/main" val="13930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Bağımsız ve Bağımlı Değişkenler</a:t>
            </a:r>
          </a:p>
        </p:txBody>
      </p:sp>
      <p:sp>
        <p:nvSpPr>
          <p:cNvPr id="3" name="İçerik Yer Tutucusu 2"/>
          <p:cNvSpPr>
            <a:spLocks noGrp="1"/>
          </p:cNvSpPr>
          <p:nvPr>
            <p:ph idx="1"/>
          </p:nvPr>
        </p:nvSpPr>
        <p:spPr/>
        <p:txBody>
          <a:bodyPr>
            <a:normAutofit/>
          </a:bodyPr>
          <a:lstStyle/>
          <a:p>
            <a:r>
              <a:rPr lang="en-US" dirty="0"/>
              <a:t>P(x) </a:t>
            </a:r>
            <a:r>
              <a:rPr lang="en-US" dirty="0" err="1"/>
              <a:t>gibi</a:t>
            </a:r>
            <a:r>
              <a:rPr lang="en-US" dirty="0"/>
              <a:t> </a:t>
            </a:r>
            <a:r>
              <a:rPr lang="en-US" dirty="0" err="1"/>
              <a:t>bir</a:t>
            </a:r>
            <a:r>
              <a:rPr lang="en-US" dirty="0"/>
              <a:t> </a:t>
            </a:r>
            <a:r>
              <a:rPr lang="en-US" dirty="0" err="1"/>
              <a:t>ifadenin</a:t>
            </a:r>
            <a:r>
              <a:rPr lang="en-US" dirty="0"/>
              <a:t> </a:t>
            </a:r>
            <a:r>
              <a:rPr lang="tr-TR" dirty="0"/>
              <a:t>bağımsız</a:t>
            </a:r>
            <a:r>
              <a:rPr lang="en-US" dirty="0"/>
              <a:t> </a:t>
            </a:r>
            <a:r>
              <a:rPr lang="en-US" dirty="0" err="1"/>
              <a:t>bir</a:t>
            </a:r>
            <a:r>
              <a:rPr lang="en-US" dirty="0"/>
              <a:t> x </a:t>
            </a:r>
            <a:r>
              <a:rPr lang="en-US" dirty="0" err="1"/>
              <a:t>değişkenine</a:t>
            </a:r>
            <a:r>
              <a:rPr lang="en-US" dirty="0"/>
              <a:t> </a:t>
            </a:r>
            <a:r>
              <a:rPr lang="en-US" dirty="0" err="1"/>
              <a:t>sahip</a:t>
            </a:r>
            <a:r>
              <a:rPr lang="en-US" dirty="0"/>
              <a:t> </a:t>
            </a:r>
            <a:r>
              <a:rPr lang="en-US" dirty="0" err="1"/>
              <a:t>olduğu</a:t>
            </a:r>
            <a:r>
              <a:rPr lang="en-US" dirty="0"/>
              <a:t> </a:t>
            </a:r>
            <a:r>
              <a:rPr lang="en-US" dirty="0" err="1"/>
              <a:t>söylenir</a:t>
            </a:r>
            <a:r>
              <a:rPr lang="en-US" dirty="0"/>
              <a:t> (</a:t>
            </a:r>
            <a:r>
              <a:rPr lang="en-US" dirty="0" err="1"/>
              <a:t>yani</a:t>
            </a:r>
            <a:r>
              <a:rPr lang="en-US" dirty="0"/>
              <a:t>, x </a:t>
            </a:r>
            <a:r>
              <a:rPr lang="en-US" dirty="0" err="1"/>
              <a:t>tanımsızdır</a:t>
            </a:r>
            <a:r>
              <a:rPr lang="en-US" dirty="0"/>
              <a:t>).</a:t>
            </a:r>
            <a:endParaRPr lang="tr-TR" dirty="0"/>
          </a:p>
          <a:p>
            <a:r>
              <a:rPr lang="en-US" dirty="0" err="1"/>
              <a:t>Bir</a:t>
            </a:r>
            <a:r>
              <a:rPr lang="en-US" dirty="0"/>
              <a:t> </a:t>
            </a:r>
            <a:r>
              <a:rPr lang="en-US" dirty="0" err="1"/>
              <a:t>niceleyici</a:t>
            </a:r>
            <a:r>
              <a:rPr lang="en-US" dirty="0"/>
              <a:t> (∀ </a:t>
            </a:r>
            <a:r>
              <a:rPr lang="en-US" dirty="0" err="1"/>
              <a:t>veya</a:t>
            </a:r>
            <a:r>
              <a:rPr lang="en-US" dirty="0"/>
              <a:t> ∃), </a:t>
            </a:r>
            <a:r>
              <a:rPr lang="en-US" dirty="0" err="1"/>
              <a:t>bir</a:t>
            </a:r>
            <a:r>
              <a:rPr lang="en-US" dirty="0"/>
              <a:t> </a:t>
            </a:r>
            <a:r>
              <a:rPr lang="en-US" dirty="0" err="1"/>
              <a:t>veya</a:t>
            </a:r>
            <a:r>
              <a:rPr lang="en-US" dirty="0"/>
              <a:t> </a:t>
            </a:r>
            <a:r>
              <a:rPr lang="en-US" dirty="0" err="1"/>
              <a:t>daha</a:t>
            </a:r>
            <a:r>
              <a:rPr lang="en-US" dirty="0"/>
              <a:t> </a:t>
            </a:r>
            <a:r>
              <a:rPr lang="en-US" dirty="0" err="1"/>
              <a:t>fazla</a:t>
            </a:r>
            <a:r>
              <a:rPr lang="en-US" dirty="0"/>
              <a:t> </a:t>
            </a:r>
            <a:r>
              <a:rPr lang="tr-TR" dirty="0"/>
              <a:t>bağımsız</a:t>
            </a:r>
            <a:r>
              <a:rPr lang="en-US" dirty="0"/>
              <a:t> </a:t>
            </a:r>
            <a:r>
              <a:rPr lang="en-US" dirty="0" err="1"/>
              <a:t>değişkene</a:t>
            </a:r>
            <a:r>
              <a:rPr lang="en-US" dirty="0"/>
              <a:t> </a:t>
            </a:r>
            <a:r>
              <a:rPr lang="en-US" dirty="0" err="1"/>
              <a:t>sahip</a:t>
            </a:r>
            <a:r>
              <a:rPr lang="en-US" dirty="0"/>
              <a:t> </a:t>
            </a:r>
            <a:r>
              <a:rPr lang="en-US" dirty="0" err="1"/>
              <a:t>bir</a:t>
            </a:r>
            <a:r>
              <a:rPr lang="en-US" dirty="0"/>
              <a:t> </a:t>
            </a:r>
            <a:r>
              <a:rPr lang="en-US" dirty="0" err="1"/>
              <a:t>ifade</a:t>
            </a:r>
            <a:r>
              <a:rPr lang="en-US" dirty="0"/>
              <a:t> </a:t>
            </a:r>
            <a:r>
              <a:rPr lang="en-US" dirty="0" err="1"/>
              <a:t>üzerinde</a:t>
            </a:r>
            <a:r>
              <a:rPr lang="en-US" dirty="0"/>
              <a:t> </a:t>
            </a:r>
            <a:r>
              <a:rPr lang="en-US" dirty="0" err="1"/>
              <a:t>çalışır</a:t>
            </a:r>
            <a:r>
              <a:rPr lang="en-US" dirty="0"/>
              <a:t> </a:t>
            </a:r>
            <a:r>
              <a:rPr lang="en-US" dirty="0" err="1"/>
              <a:t>ve</a:t>
            </a:r>
            <a:r>
              <a:rPr lang="en-US" dirty="0"/>
              <a:t> </a:t>
            </a:r>
            <a:r>
              <a:rPr lang="en-US" dirty="0" err="1"/>
              <a:t>bir</a:t>
            </a:r>
            <a:r>
              <a:rPr lang="en-US" dirty="0"/>
              <a:t> </a:t>
            </a:r>
            <a:r>
              <a:rPr lang="en-US" dirty="0" err="1"/>
              <a:t>veya</a:t>
            </a:r>
            <a:r>
              <a:rPr lang="en-US" dirty="0"/>
              <a:t> </a:t>
            </a:r>
            <a:r>
              <a:rPr lang="en-US" dirty="0" err="1"/>
              <a:t>daha</a:t>
            </a:r>
            <a:r>
              <a:rPr lang="en-US" dirty="0"/>
              <a:t> </a:t>
            </a:r>
            <a:r>
              <a:rPr lang="en-US" dirty="0" err="1"/>
              <a:t>fazla</a:t>
            </a:r>
            <a:r>
              <a:rPr lang="en-US" dirty="0"/>
              <a:t> </a:t>
            </a:r>
            <a:r>
              <a:rPr lang="en-US" dirty="0" err="1"/>
              <a:t>bağlı</a:t>
            </a:r>
            <a:r>
              <a:rPr lang="en-US" dirty="0"/>
              <a:t> </a:t>
            </a:r>
            <a:r>
              <a:rPr lang="en-US" dirty="0" err="1"/>
              <a:t>değişkene</a:t>
            </a:r>
            <a:r>
              <a:rPr lang="en-US" dirty="0"/>
              <a:t> </a:t>
            </a:r>
            <a:r>
              <a:rPr lang="en-US" dirty="0" err="1"/>
              <a:t>sahip</a:t>
            </a:r>
            <a:r>
              <a:rPr lang="en-US" dirty="0"/>
              <a:t> </a:t>
            </a:r>
            <a:r>
              <a:rPr lang="en-US" dirty="0" err="1"/>
              <a:t>bir</a:t>
            </a:r>
            <a:r>
              <a:rPr lang="en-US" dirty="0"/>
              <a:t> </a:t>
            </a:r>
            <a:r>
              <a:rPr lang="en-US" dirty="0" err="1"/>
              <a:t>ifade</a:t>
            </a:r>
            <a:r>
              <a:rPr lang="en-US" dirty="0"/>
              <a:t> </a:t>
            </a:r>
            <a:r>
              <a:rPr lang="en-US" dirty="0" err="1"/>
              <a:t>üretmek</a:t>
            </a:r>
            <a:r>
              <a:rPr lang="en-US" dirty="0"/>
              <a:t> </a:t>
            </a:r>
            <a:r>
              <a:rPr lang="en-US" dirty="0" err="1"/>
              <a:t>için</a:t>
            </a:r>
            <a:r>
              <a:rPr lang="en-US" dirty="0"/>
              <a:t> </a:t>
            </a:r>
            <a:r>
              <a:rPr lang="en-US" dirty="0" err="1"/>
              <a:t>bu</a:t>
            </a:r>
            <a:r>
              <a:rPr lang="en-US" dirty="0"/>
              <a:t> </a:t>
            </a:r>
            <a:r>
              <a:rPr lang="en-US" dirty="0" err="1"/>
              <a:t>değişkenlerden</a:t>
            </a:r>
            <a:r>
              <a:rPr lang="en-US" dirty="0"/>
              <a:t> </a:t>
            </a:r>
            <a:r>
              <a:rPr lang="en-US" dirty="0" err="1"/>
              <a:t>birini</a:t>
            </a:r>
            <a:r>
              <a:rPr lang="en-US" dirty="0"/>
              <a:t> </a:t>
            </a:r>
            <a:r>
              <a:rPr lang="en-US" dirty="0" err="1"/>
              <a:t>veya</a:t>
            </a:r>
            <a:r>
              <a:rPr lang="en-US" dirty="0"/>
              <a:t> </a:t>
            </a:r>
            <a:r>
              <a:rPr lang="en-US" dirty="0" err="1"/>
              <a:t>daha</a:t>
            </a:r>
            <a:r>
              <a:rPr lang="en-US" dirty="0"/>
              <a:t> </a:t>
            </a:r>
            <a:r>
              <a:rPr lang="en-US" dirty="0" err="1"/>
              <a:t>fazlasını</a:t>
            </a:r>
            <a:r>
              <a:rPr lang="en-US" dirty="0"/>
              <a:t> </a:t>
            </a:r>
            <a:r>
              <a:rPr lang="en-US" dirty="0" err="1"/>
              <a:t>bağlar</a:t>
            </a:r>
            <a:r>
              <a:rPr lang="en-US" dirty="0"/>
              <a:t>.</a:t>
            </a:r>
            <a:endParaRPr lang="tr-TR" dirty="0"/>
          </a:p>
        </p:txBody>
      </p:sp>
    </p:spTree>
    <p:extLst>
      <p:ext uri="{BB962C8B-B14F-4D97-AF65-F5344CB8AC3E}">
        <p14:creationId xmlns:p14="http://schemas.microsoft.com/office/powerpoint/2010/main" val="3145791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Bağımsız ve Bağımlı Değişkenler</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en-US" dirty="0"/>
                  <a:t>P(</a:t>
                </a:r>
                <a:r>
                  <a:rPr lang="en-US" dirty="0" err="1"/>
                  <a:t>x,y</a:t>
                </a:r>
                <a:r>
                  <a:rPr lang="en-US" dirty="0"/>
                  <a:t>) </a:t>
                </a:r>
                <a:r>
                  <a:rPr lang="tr-TR" dirty="0"/>
                  <a:t>2 bağımsız değişkene sahiptir</a:t>
                </a:r>
                <a:r>
                  <a:rPr lang="en-US" dirty="0"/>
                  <a:t>, x </a:t>
                </a:r>
                <a:r>
                  <a:rPr lang="tr-TR" dirty="0"/>
                  <a:t>ve</a:t>
                </a:r>
                <a:r>
                  <a:rPr lang="en-US" dirty="0"/>
                  <a:t> y. </a:t>
                </a:r>
                <a:endParaRPr lang="tr-TR" dirty="0"/>
              </a:p>
              <a:p>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x P(</a:t>
                </a:r>
                <a:r>
                  <a:rPr lang="en-US" dirty="0" err="1"/>
                  <a:t>x,y</a:t>
                </a:r>
                <a:r>
                  <a:rPr lang="en-US" dirty="0"/>
                  <a:t>) </a:t>
                </a:r>
                <a:r>
                  <a:rPr lang="tr-TR" dirty="0"/>
                  <a:t>bir bağımsız değişkene (y)</a:t>
                </a:r>
                <a:r>
                  <a:rPr lang="en-US" dirty="0"/>
                  <a:t> , </a:t>
                </a:r>
                <a:r>
                  <a:rPr lang="tr-TR" dirty="0"/>
                  <a:t>ve </a:t>
                </a:r>
                <a:r>
                  <a:rPr lang="tr-TR"/>
                  <a:t>bir bağımlı </a:t>
                </a:r>
                <a:r>
                  <a:rPr lang="tr-TR" dirty="0"/>
                  <a:t>değişkene (x) sahiptir. </a:t>
                </a:r>
              </a:p>
              <a:p>
                <a:r>
                  <a:rPr lang="en-US" dirty="0"/>
                  <a:t>“P(x), x = 3</a:t>
                </a:r>
                <a:r>
                  <a:rPr lang="tr-TR" dirty="0"/>
                  <a:t> iken</a:t>
                </a:r>
                <a:r>
                  <a:rPr lang="en-US" dirty="0"/>
                  <a:t>” x</a:t>
                </a:r>
                <a:r>
                  <a:rPr lang="tr-TR" dirty="0"/>
                  <a:t>’i bağlamanın başka bir yoludur</a:t>
                </a:r>
                <a:r>
                  <a:rPr lang="en-US" dirty="0"/>
                  <a:t>.</a:t>
                </a:r>
                <a:endParaRPr lang="tr-TR" dirty="0"/>
              </a:p>
              <a:p>
                <a:r>
                  <a:rPr lang="en-US" dirty="0"/>
                  <a:t>∃</a:t>
                </a:r>
                <a:r>
                  <a:rPr lang="en-US" i="1" dirty="0"/>
                  <a:t>x(x </a:t>
                </a:r>
                <a:r>
                  <a:rPr lang="en-US" dirty="0"/>
                  <a:t>+ </a:t>
                </a:r>
                <a:r>
                  <a:rPr lang="en-US" i="1" dirty="0"/>
                  <a:t>y </a:t>
                </a:r>
                <a:r>
                  <a:rPr lang="en-US" dirty="0"/>
                  <a:t>= 1</a:t>
                </a:r>
                <a:r>
                  <a:rPr lang="en-US" i="1" dirty="0"/>
                  <a:t>)</a:t>
                </a:r>
                <a:r>
                  <a:rPr lang="tr-TR" i="1" dirty="0"/>
                  <a:t> </a:t>
                </a:r>
                <a:r>
                  <a:rPr lang="tr-TR" dirty="0"/>
                  <a:t>ifadesinde</a:t>
                </a:r>
                <a:r>
                  <a:rPr lang="en-US" dirty="0"/>
                  <a:t>, x </a:t>
                </a:r>
                <a:r>
                  <a:rPr lang="en-US" dirty="0" err="1"/>
                  <a:t>değişkeni</a:t>
                </a:r>
                <a:r>
                  <a:rPr lang="en-US" dirty="0"/>
                  <a:t> </a:t>
                </a:r>
                <a:r>
                  <a:rPr lang="en-US" dirty="0" err="1"/>
                  <a:t>var</a:t>
                </a:r>
                <a:r>
                  <a:rPr lang="tr-TR" dirty="0" err="1"/>
                  <a:t>lık</a:t>
                </a:r>
                <a:r>
                  <a:rPr lang="en-US" dirty="0"/>
                  <a:t> </a:t>
                </a:r>
                <a:r>
                  <a:rPr lang="en-US" dirty="0" err="1"/>
                  <a:t>niceleme</a:t>
                </a:r>
                <a:r>
                  <a:rPr lang="tr-TR" dirty="0"/>
                  <a:t>si</a:t>
                </a:r>
                <a:r>
                  <a:rPr lang="en-US" dirty="0"/>
                  <a:t> ∃x </a:t>
                </a:r>
                <a:r>
                  <a:rPr lang="en-US" dirty="0" err="1"/>
                  <a:t>ile</a:t>
                </a:r>
                <a:r>
                  <a:rPr lang="en-US" dirty="0"/>
                  <a:t> </a:t>
                </a:r>
                <a:r>
                  <a:rPr lang="en-US" dirty="0" err="1"/>
                  <a:t>bağlıdır</a:t>
                </a:r>
                <a:r>
                  <a:rPr lang="en-US" dirty="0"/>
                  <a:t>, </a:t>
                </a:r>
                <a:r>
                  <a:rPr lang="en-US" dirty="0" err="1"/>
                  <a:t>ancak</a:t>
                </a:r>
                <a:r>
                  <a:rPr lang="en-US" dirty="0"/>
                  <a:t> y </a:t>
                </a:r>
                <a:r>
                  <a:rPr lang="en-US" dirty="0" err="1"/>
                  <a:t>değişkeni</a:t>
                </a:r>
                <a:r>
                  <a:rPr lang="en-US" dirty="0"/>
                  <a:t> </a:t>
                </a:r>
                <a:r>
                  <a:rPr lang="tr-TR" dirty="0"/>
                  <a:t>bağımsızdır</a:t>
                </a:r>
                <a:r>
                  <a:rPr lang="en-US" dirty="0"/>
                  <a:t> </a:t>
                </a:r>
                <a:r>
                  <a:rPr lang="en-US" dirty="0" err="1"/>
                  <a:t>çünkü</a:t>
                </a:r>
                <a:r>
                  <a:rPr lang="en-US" dirty="0"/>
                  <a:t> </a:t>
                </a:r>
                <a:r>
                  <a:rPr lang="en-US" dirty="0" err="1"/>
                  <a:t>bir</a:t>
                </a:r>
                <a:r>
                  <a:rPr lang="en-US" dirty="0"/>
                  <a:t> </a:t>
                </a:r>
                <a:r>
                  <a:rPr lang="en-US" dirty="0" err="1"/>
                  <a:t>niceleyiciye</a:t>
                </a:r>
                <a:r>
                  <a:rPr lang="en-US" dirty="0"/>
                  <a:t> </a:t>
                </a:r>
                <a:r>
                  <a:rPr lang="en-US" dirty="0" err="1"/>
                  <a:t>bağlı</a:t>
                </a:r>
                <a:r>
                  <a:rPr lang="en-US" dirty="0"/>
                  <a:t> </a:t>
                </a:r>
                <a:r>
                  <a:rPr lang="en-US" dirty="0" err="1"/>
                  <a:t>değildir</a:t>
                </a:r>
                <a:r>
                  <a:rPr lang="en-US" dirty="0"/>
                  <a:t> </a:t>
                </a:r>
                <a:r>
                  <a:rPr lang="en-US" dirty="0" err="1"/>
                  <a:t>ve</a:t>
                </a:r>
                <a:r>
                  <a:rPr lang="en-US" dirty="0"/>
                  <a:t> </a:t>
                </a:r>
                <a:r>
                  <a:rPr lang="en-US" dirty="0" err="1"/>
                  <a:t>bu</a:t>
                </a:r>
                <a:r>
                  <a:rPr lang="en-US" dirty="0"/>
                  <a:t> </a:t>
                </a:r>
                <a:r>
                  <a:rPr lang="en-US" dirty="0" err="1"/>
                  <a:t>değişkene</a:t>
                </a:r>
                <a:r>
                  <a:rPr lang="en-US" dirty="0"/>
                  <a:t> </a:t>
                </a:r>
                <a:r>
                  <a:rPr lang="en-US" dirty="0" err="1"/>
                  <a:t>hiçbir</a:t>
                </a:r>
                <a:r>
                  <a:rPr lang="en-US" dirty="0"/>
                  <a:t> </a:t>
                </a:r>
                <a:r>
                  <a:rPr lang="en-US" dirty="0" err="1"/>
                  <a:t>değer</a:t>
                </a:r>
                <a:r>
                  <a:rPr lang="en-US" dirty="0"/>
                  <a:t> </a:t>
                </a:r>
                <a:r>
                  <a:rPr lang="en-US" dirty="0" err="1"/>
                  <a:t>atanmaz</a:t>
                </a:r>
                <a:r>
                  <a:rPr lang="en-US" dirty="0"/>
                  <a:t>. Bu, ∃x(x + y = 1) </a:t>
                </a:r>
                <a:r>
                  <a:rPr lang="en-US" dirty="0" err="1"/>
                  <a:t>ifadesinde</a:t>
                </a:r>
                <a:r>
                  <a:rPr lang="en-US" dirty="0"/>
                  <a:t> </a:t>
                </a:r>
                <a:r>
                  <a:rPr lang="en-US" dirty="0" err="1"/>
                  <a:t>x'in</a:t>
                </a:r>
                <a:r>
                  <a:rPr lang="en-US" dirty="0"/>
                  <a:t> </a:t>
                </a:r>
                <a:r>
                  <a:rPr lang="en-US" dirty="0" err="1"/>
                  <a:t>bağlı</a:t>
                </a:r>
                <a:r>
                  <a:rPr lang="en-US" dirty="0"/>
                  <a:t>, </a:t>
                </a:r>
                <a:r>
                  <a:rPr lang="en-US" dirty="0" err="1"/>
                  <a:t>ancak</a:t>
                </a:r>
                <a:r>
                  <a:rPr lang="en-US" dirty="0"/>
                  <a:t> </a:t>
                </a:r>
                <a:r>
                  <a:rPr lang="en-US" dirty="0" err="1"/>
                  <a:t>y'nin</a:t>
                </a:r>
                <a:r>
                  <a:rPr lang="en-US" dirty="0"/>
                  <a:t> </a:t>
                </a:r>
                <a:r>
                  <a:rPr lang="tr-TR" dirty="0"/>
                  <a:t>bağımsız</a:t>
                </a:r>
                <a:r>
                  <a:rPr lang="en-US" dirty="0"/>
                  <a:t> </a:t>
                </a:r>
                <a:r>
                  <a:rPr lang="en-US" dirty="0" err="1"/>
                  <a:t>olduğunu</a:t>
                </a:r>
                <a:r>
                  <a:rPr lang="en-US" dirty="0"/>
                  <a:t> </a:t>
                </a:r>
                <a:r>
                  <a:rPr lang="en-US" dirty="0" err="1"/>
                  <a:t>gösterir</a:t>
                </a:r>
                <a:r>
                  <a:rPr lang="en-US" dirty="0"/>
                  <a:t>.</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tr-TR">
                    <a:noFill/>
                  </a:rPr>
                  <a:t> </a:t>
                </a:r>
              </a:p>
            </p:txBody>
          </p:sp>
        </mc:Fallback>
      </mc:AlternateContent>
    </p:spTree>
    <p:extLst>
      <p:ext uri="{BB962C8B-B14F-4D97-AF65-F5344CB8AC3E}">
        <p14:creationId xmlns:p14="http://schemas.microsoft.com/office/powerpoint/2010/main" val="231150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Sınırlı Alanda Niceleyiciler</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en-US" dirty="0" err="1"/>
                  <a:t>Bazen</a:t>
                </a:r>
                <a:r>
                  <a:rPr lang="en-US" dirty="0"/>
                  <a:t> </a:t>
                </a:r>
                <a:r>
                  <a:rPr lang="en-US" dirty="0" err="1"/>
                  <a:t>söylem</a:t>
                </a:r>
                <a:r>
                  <a:rPr lang="en-US" dirty="0"/>
                  <a:t> </a:t>
                </a:r>
                <a:r>
                  <a:rPr lang="en-US" dirty="0" err="1"/>
                  <a:t>evreni</a:t>
                </a:r>
                <a:r>
                  <a:rPr lang="en-US" dirty="0"/>
                  <a:t> </a:t>
                </a:r>
                <a:r>
                  <a:rPr lang="en-US" dirty="0" err="1"/>
                  <a:t>niceleme</a:t>
                </a:r>
                <a:r>
                  <a:rPr lang="en-US" dirty="0"/>
                  <a:t> </a:t>
                </a:r>
                <a:r>
                  <a:rPr lang="en-US" dirty="0" err="1"/>
                  <a:t>içinde</a:t>
                </a:r>
                <a:r>
                  <a:rPr lang="en-US" dirty="0"/>
                  <a:t> </a:t>
                </a:r>
                <a:r>
                  <a:rPr lang="en-US" dirty="0" err="1"/>
                  <a:t>sınırlandırılır</a:t>
                </a:r>
                <a:r>
                  <a:rPr lang="tr-TR" dirty="0"/>
                  <a:t>.</a:t>
                </a:r>
              </a:p>
              <a:p>
                <a:r>
                  <a:rPr lang="en-US" dirty="0"/>
                  <a:t>∀x&gt;0 P(x), “</a:t>
                </a:r>
                <a:r>
                  <a:rPr lang="en-US" dirty="0" err="1"/>
                  <a:t>Sıfırdan</a:t>
                </a:r>
                <a:r>
                  <a:rPr lang="en-US" dirty="0"/>
                  <a:t> </a:t>
                </a:r>
                <a:r>
                  <a:rPr lang="en-US" dirty="0" err="1"/>
                  <a:t>büyük</a:t>
                </a:r>
                <a:r>
                  <a:rPr lang="en-US" dirty="0"/>
                  <a:t> </a:t>
                </a:r>
                <a:r>
                  <a:rPr lang="en-US" dirty="0" err="1"/>
                  <a:t>tüm</a:t>
                </a:r>
                <a:r>
                  <a:rPr lang="en-US" dirty="0"/>
                  <a:t> x</a:t>
                </a:r>
                <a:r>
                  <a:rPr lang="tr-TR" dirty="0"/>
                  <a:t>’</a:t>
                </a:r>
                <a:r>
                  <a:rPr lang="tr-TR" dirty="0" err="1"/>
                  <a:t>ler</a:t>
                </a:r>
                <a:r>
                  <a:rPr lang="en-US" dirty="0"/>
                  <a:t> </a:t>
                </a:r>
                <a:r>
                  <a:rPr lang="en-US" dirty="0" err="1"/>
                  <a:t>için</a:t>
                </a:r>
                <a:r>
                  <a:rPr lang="en-US" dirty="0"/>
                  <a:t>, P(x)</a:t>
                </a:r>
                <a:r>
                  <a:rPr lang="tr-TR" dirty="0"/>
                  <a:t> doğrudur</a:t>
                </a:r>
                <a:r>
                  <a:rPr lang="en-US" dirty="0"/>
                  <a:t>”in </a:t>
                </a:r>
                <a:r>
                  <a:rPr lang="en-US" dirty="0" err="1"/>
                  <a:t>kısaltmasıdır</a:t>
                </a:r>
                <a:r>
                  <a:rPr lang="en-US" dirty="0"/>
                  <a:t>.</a:t>
                </a:r>
                <a:endParaRPr lang="tr-TR" dirty="0"/>
              </a:p>
              <a:p>
                <a:pPr lvl="1"/>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m:rPr>
                        <m:sty m:val="p"/>
                      </m:rPr>
                      <a:rPr lang="tr-TR">
                        <a:latin typeface="Cambria Math" panose="02040503050406030204" pitchFamily="18" charset="0"/>
                        <a:ea typeface="Cambria Math" panose="02040503050406030204" pitchFamily="18" charset="0"/>
                      </a:rPr>
                      <m:t>x</m:t>
                    </m:r>
                    <m:d>
                      <m:dPr>
                        <m:ctrlPr>
                          <a:rPr lang="tr-TR" b="0" i="1" smtClean="0">
                            <a:latin typeface="Cambria Math" panose="02040503050406030204" pitchFamily="18" charset="0"/>
                            <a:ea typeface="Cambria Math" panose="02040503050406030204" pitchFamily="18" charset="0"/>
                          </a:rPr>
                        </m:ctrlPr>
                      </m:dPr>
                      <m:e>
                        <m:r>
                          <m:rPr>
                            <m:sty m:val="p"/>
                          </m:rPr>
                          <a:rPr lang="tr-TR" b="0" i="0" smtClean="0">
                            <a:latin typeface="Cambria Math" panose="02040503050406030204" pitchFamily="18" charset="0"/>
                            <a:ea typeface="Cambria Math" panose="02040503050406030204" pitchFamily="18" charset="0"/>
                          </a:rPr>
                          <m:t>x</m:t>
                        </m:r>
                        <m:r>
                          <a:rPr lang="tr-TR">
                            <a:latin typeface="Cambria Math" panose="02040503050406030204" pitchFamily="18" charset="0"/>
                            <a:ea typeface="Cambria Math" panose="02040503050406030204" pitchFamily="18" charset="0"/>
                          </a:rPr>
                          <m:t>&gt;0</m:t>
                        </m:r>
                        <m:r>
                          <a:rPr lang="tr-TR" i="1" smtClean="0">
                            <a:latin typeface="Cambria Math" panose="02040503050406030204" pitchFamily="18" charset="0"/>
                            <a:ea typeface="Cambria Math" panose="02040503050406030204" pitchFamily="18" charset="0"/>
                          </a:rPr>
                          <m:t>→</m:t>
                        </m:r>
                        <m:r>
                          <a:rPr lang="tr-TR">
                            <a:latin typeface="Cambria Math" panose="02040503050406030204" pitchFamily="18" charset="0"/>
                            <a:ea typeface="Cambria Math" panose="02040503050406030204" pitchFamily="18" charset="0"/>
                          </a:rPr>
                          <m:t> </m:t>
                        </m:r>
                        <m:r>
                          <m:rPr>
                            <m:sty m:val="p"/>
                          </m:rPr>
                          <a:rPr lang="tr-TR">
                            <a:latin typeface="Cambria Math" panose="02040503050406030204" pitchFamily="18" charset="0"/>
                            <a:ea typeface="Cambria Math" panose="02040503050406030204" pitchFamily="18" charset="0"/>
                          </a:rPr>
                          <m:t>P</m:t>
                        </m:r>
                        <m:d>
                          <m:dPr>
                            <m:ctrlPr>
                              <a:rPr lang="tr-TR" i="1">
                                <a:latin typeface="Cambria Math" panose="02040503050406030204" pitchFamily="18" charset="0"/>
                                <a:ea typeface="Cambria Math" panose="02040503050406030204" pitchFamily="18" charset="0"/>
                              </a:rPr>
                            </m:ctrlPr>
                          </m:dPr>
                          <m:e>
                            <m:r>
                              <m:rPr>
                                <m:sty m:val="p"/>
                              </m:rPr>
                              <a:rPr lang="tr-TR">
                                <a:latin typeface="Cambria Math" panose="02040503050406030204" pitchFamily="18" charset="0"/>
                                <a:ea typeface="Cambria Math" panose="02040503050406030204" pitchFamily="18" charset="0"/>
                              </a:rPr>
                              <m:t>x</m:t>
                            </m:r>
                          </m:e>
                        </m:d>
                      </m:e>
                    </m:d>
                  </m:oMath>
                </a14:m>
                <a:endParaRPr lang="tr-TR" b="0" dirty="0">
                  <a:ea typeface="Cambria Math" panose="02040503050406030204" pitchFamily="18" charset="0"/>
                </a:endParaRPr>
              </a:p>
              <a:p>
                <a:r>
                  <a:rPr lang="en-US" dirty="0"/>
                  <a:t> </a:t>
                </a:r>
                <a14:m>
                  <m:oMath xmlns:m="http://schemas.openxmlformats.org/officeDocument/2006/math">
                    <m:r>
                      <a:rPr lang="tr-TR" i="1" smtClean="0">
                        <a:latin typeface="Cambria Math" panose="02040503050406030204" pitchFamily="18" charset="0"/>
                        <a:ea typeface="Cambria Math" panose="02040503050406030204" pitchFamily="18" charset="0"/>
                      </a:rPr>
                      <m:t>∃</m:t>
                    </m:r>
                    <m:r>
                      <m:rPr>
                        <m:sty m:val="p"/>
                      </m:rPr>
                      <a:rPr lang="tr-TR">
                        <a:latin typeface="Cambria Math" panose="02040503050406030204" pitchFamily="18" charset="0"/>
                        <a:ea typeface="Cambria Math" panose="02040503050406030204" pitchFamily="18" charset="0"/>
                      </a:rPr>
                      <m:t>x</m:t>
                    </m:r>
                    <m:r>
                      <a:rPr lang="tr-TR">
                        <a:latin typeface="Cambria Math" panose="02040503050406030204" pitchFamily="18" charset="0"/>
                        <a:ea typeface="Cambria Math" panose="02040503050406030204" pitchFamily="18" charset="0"/>
                      </a:rPr>
                      <m:t>&gt;0 </m:t>
                    </m:r>
                    <m:r>
                      <m:rPr>
                        <m:sty m:val="p"/>
                      </m:rPr>
                      <a:rPr lang="tr-TR">
                        <a:latin typeface="Cambria Math" panose="02040503050406030204" pitchFamily="18" charset="0"/>
                        <a:ea typeface="Cambria Math" panose="02040503050406030204" pitchFamily="18" charset="0"/>
                      </a:rPr>
                      <m:t>P</m:t>
                    </m:r>
                    <m:r>
                      <a:rPr lang="tr-TR">
                        <a:latin typeface="Cambria Math" panose="02040503050406030204" pitchFamily="18" charset="0"/>
                        <a:ea typeface="Cambria Math" panose="02040503050406030204" pitchFamily="18" charset="0"/>
                      </a:rPr>
                      <m:t>(</m:t>
                    </m:r>
                    <m:r>
                      <m:rPr>
                        <m:sty m:val="p"/>
                      </m:rPr>
                      <a:rPr lang="tr-TR">
                        <a:latin typeface="Cambria Math" panose="02040503050406030204" pitchFamily="18" charset="0"/>
                        <a:ea typeface="Cambria Math" panose="02040503050406030204" pitchFamily="18" charset="0"/>
                      </a:rPr>
                      <m:t>x</m:t>
                    </m:r>
                    <m:r>
                      <a:rPr lang="tr-TR">
                        <a:latin typeface="Cambria Math" panose="02040503050406030204" pitchFamily="18" charset="0"/>
                        <a:ea typeface="Cambria Math" panose="02040503050406030204" pitchFamily="18" charset="0"/>
                      </a:rPr>
                      <m:t>)</m:t>
                    </m:r>
                  </m:oMath>
                </a14:m>
                <a:r>
                  <a:rPr lang="en-US" dirty="0"/>
                  <a:t> “P(x)</a:t>
                </a:r>
                <a:r>
                  <a:rPr lang="tr-TR" dirty="0"/>
                  <a:t>’i doğru kılan sıfırdan büyük en az bir x var</a:t>
                </a:r>
                <a:r>
                  <a:rPr lang="en-US" dirty="0"/>
                  <a:t>”</a:t>
                </a:r>
                <a:r>
                  <a:rPr lang="tr-TR" dirty="0" err="1"/>
                  <a:t>ın</a:t>
                </a:r>
                <a:r>
                  <a:rPr lang="tr-TR" dirty="0"/>
                  <a:t> kısaltmasıdır.</a:t>
                </a:r>
              </a:p>
              <a:p>
                <a:pPr lvl="1"/>
                <a14:m>
                  <m:oMath xmlns:m="http://schemas.openxmlformats.org/officeDocument/2006/math">
                    <m:r>
                      <a:rPr lang="tr-TR" i="1" smtClean="0">
                        <a:latin typeface="Cambria Math" panose="02040503050406030204" pitchFamily="18" charset="0"/>
                        <a:ea typeface="Cambria Math" panose="02040503050406030204" pitchFamily="18" charset="0"/>
                      </a:rPr>
                      <m:t>∃</m:t>
                    </m:r>
                    <m:r>
                      <m:rPr>
                        <m:sty m:val="p"/>
                      </m:rPr>
                      <a:rPr lang="tr-TR">
                        <a:latin typeface="Cambria Math" panose="02040503050406030204" pitchFamily="18" charset="0"/>
                        <a:ea typeface="Cambria Math" panose="02040503050406030204" pitchFamily="18" charset="0"/>
                      </a:rPr>
                      <m:t>x</m:t>
                    </m:r>
                    <m:d>
                      <m:dPr>
                        <m:ctrlPr>
                          <a:rPr lang="tr-TR" i="1">
                            <a:latin typeface="Cambria Math" panose="02040503050406030204" pitchFamily="18" charset="0"/>
                            <a:ea typeface="Cambria Math" panose="02040503050406030204" pitchFamily="18" charset="0"/>
                          </a:rPr>
                        </m:ctrlPr>
                      </m:dPr>
                      <m:e>
                        <m:r>
                          <m:rPr>
                            <m:sty m:val="p"/>
                          </m:rPr>
                          <a:rPr lang="tr-TR">
                            <a:latin typeface="Cambria Math" panose="02040503050406030204" pitchFamily="18" charset="0"/>
                            <a:ea typeface="Cambria Math" panose="02040503050406030204" pitchFamily="18" charset="0"/>
                          </a:rPr>
                          <m:t>x</m:t>
                        </m:r>
                        <m:r>
                          <a:rPr lang="tr-TR">
                            <a:latin typeface="Cambria Math" panose="02040503050406030204" pitchFamily="18" charset="0"/>
                            <a:ea typeface="Cambria Math" panose="02040503050406030204" pitchFamily="18" charset="0"/>
                          </a:rPr>
                          <m:t>&gt;0</m:t>
                        </m:r>
                        <m:r>
                          <a:rPr lang="tr-TR" i="1">
                            <a:latin typeface="Cambria Math" panose="02040503050406030204" pitchFamily="18" charset="0"/>
                            <a:ea typeface="Cambria Math" panose="02040503050406030204" pitchFamily="18" charset="0"/>
                          </a:rPr>
                          <m:t>∧</m:t>
                        </m:r>
                        <m:r>
                          <m:rPr>
                            <m:sty m:val="p"/>
                          </m:rPr>
                          <a:rPr lang="tr-TR">
                            <a:latin typeface="Cambria Math" panose="02040503050406030204" pitchFamily="18" charset="0"/>
                            <a:ea typeface="Cambria Math" panose="02040503050406030204" pitchFamily="18" charset="0"/>
                          </a:rPr>
                          <m:t>P</m:t>
                        </m:r>
                        <m:d>
                          <m:dPr>
                            <m:ctrlPr>
                              <a:rPr lang="tr-TR" i="1">
                                <a:latin typeface="Cambria Math" panose="02040503050406030204" pitchFamily="18" charset="0"/>
                                <a:ea typeface="Cambria Math" panose="02040503050406030204" pitchFamily="18" charset="0"/>
                              </a:rPr>
                            </m:ctrlPr>
                          </m:dPr>
                          <m:e>
                            <m:r>
                              <m:rPr>
                                <m:sty m:val="p"/>
                              </m:rPr>
                              <a:rPr lang="tr-TR">
                                <a:latin typeface="Cambria Math" panose="02040503050406030204" pitchFamily="18" charset="0"/>
                                <a:ea typeface="Cambria Math" panose="02040503050406030204" pitchFamily="18" charset="0"/>
                              </a:rPr>
                              <m:t>x</m:t>
                            </m:r>
                          </m:e>
                        </m:d>
                      </m:e>
                    </m:d>
                  </m:oMath>
                </a14:m>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tr-TR">
                    <a:noFill/>
                  </a:rPr>
                  <a:t> </a:t>
                </a:r>
              </a:p>
            </p:txBody>
          </p:sp>
        </mc:Fallback>
      </mc:AlternateContent>
    </p:spTree>
    <p:extLst>
      <p:ext uri="{BB962C8B-B14F-4D97-AF65-F5344CB8AC3E}">
        <p14:creationId xmlns:p14="http://schemas.microsoft.com/office/powerpoint/2010/main" val="947142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Niceleyicileri İçeren Mantıksal Eşdeğerlikler</a:t>
            </a:r>
          </a:p>
        </p:txBody>
      </p:sp>
      <p:sp>
        <p:nvSpPr>
          <p:cNvPr id="3" name="İçerik Yer Tutucusu 2"/>
          <p:cNvSpPr>
            <a:spLocks noGrp="1"/>
          </p:cNvSpPr>
          <p:nvPr>
            <p:ph idx="1"/>
          </p:nvPr>
        </p:nvSpPr>
        <p:spPr/>
        <p:txBody>
          <a:bodyPr/>
          <a:lstStyle/>
          <a:p>
            <a:r>
              <a:rPr lang="tr-TR" dirty="0"/>
              <a:t>Yüklemleri ve niceleyicileri içeren ifadeler, ancak ve ancak bu ifadelere hangi yüklemlerin ikame edildiğine ve bu önerme fonksiyonlarındaki değişkenler için hangi söylem alanının kullanıldığına bakılmaksızın aynı doğruluk değerine sahiplerse mantıksal olarak eşdeğerdir.</a:t>
            </a:r>
          </a:p>
          <a:p>
            <a:r>
              <a:rPr lang="tr-TR" dirty="0"/>
              <a:t>Yüklemleri ve niceleyicileri içeren iki S ve T ifadesinin mantıksal olarak eşdeğer olduğunu belirtmek için S ≡ T gösterimini kullanırız.</a:t>
            </a:r>
          </a:p>
        </p:txBody>
      </p:sp>
    </p:spTree>
    <p:extLst>
      <p:ext uri="{BB962C8B-B14F-4D97-AF65-F5344CB8AC3E}">
        <p14:creationId xmlns:p14="http://schemas.microsoft.com/office/powerpoint/2010/main" val="4152574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Niceleyicilerin </a:t>
            </a:r>
            <a:r>
              <a:rPr lang="tr-TR" dirty="0" err="1"/>
              <a:t>Değili</a:t>
            </a:r>
            <a:endParaRPr lang="tr-TR" dirty="0"/>
          </a:p>
        </p:txBody>
      </p:sp>
      <p:sp>
        <p:nvSpPr>
          <p:cNvPr id="3" name="İçerik Yer Tutucusu 2"/>
          <p:cNvSpPr>
            <a:spLocks noGrp="1"/>
          </p:cNvSpPr>
          <p:nvPr>
            <p:ph idx="1"/>
          </p:nvPr>
        </p:nvSpPr>
        <p:spPr/>
        <p:txBody>
          <a:bodyPr>
            <a:normAutofit/>
          </a:bodyPr>
          <a:lstStyle/>
          <a:p>
            <a:r>
              <a:rPr lang="tr-TR" dirty="0"/>
              <a:t>“Sınıfınızdaki her öğrenci bir matematik dersi almıştır” ifadesinin olumsuzluğunu düşünün.</a:t>
            </a:r>
          </a:p>
          <a:p>
            <a:r>
              <a:rPr lang="tr-TR" dirty="0"/>
              <a:t>Bu ifade evrensel bir nicelemedir, yani ∀</a:t>
            </a:r>
            <a:r>
              <a:rPr lang="tr-TR" dirty="0" err="1"/>
              <a:t>xP</a:t>
            </a:r>
            <a:r>
              <a:rPr lang="tr-TR" dirty="0"/>
              <a:t>(x), burada P(x) "x matematik dersini almıştır" ifadesidir ve tanım kümesi sınıfınızdaki öğrencilerden oluşur.</a:t>
            </a:r>
          </a:p>
          <a:p>
            <a:r>
              <a:rPr lang="tr-TR" dirty="0"/>
              <a:t>Bu ifadenin olumsuzu “Sınıfınızdaki her öğrencinin matematik dersi almış olması söz konusu değildir.” Bu, "Sınıfınızda matematik dersi almamış bir öğrenci var" ile eşdeğerdir. Ve bu basitçe, orijinal önerme fonksiyonunun </a:t>
            </a:r>
            <a:r>
              <a:rPr lang="tr-TR" dirty="0" err="1"/>
              <a:t>değilinin</a:t>
            </a:r>
            <a:r>
              <a:rPr lang="tr-TR" dirty="0"/>
              <a:t> varlık nicelemesidir.  Yani</a:t>
            </a:r>
            <a:r>
              <a:rPr lang="en-US" dirty="0"/>
              <a:t>,</a:t>
            </a:r>
            <a:r>
              <a:rPr lang="tr-TR" dirty="0"/>
              <a:t> </a:t>
            </a:r>
            <a:r>
              <a:rPr lang="tr-TR" b="1" dirty="0"/>
              <a:t>∃</a:t>
            </a:r>
            <a:r>
              <a:rPr lang="tr-TR" b="1" i="1" dirty="0"/>
              <a:t>x </a:t>
            </a:r>
            <a:r>
              <a:rPr lang="tr-TR" b="1" dirty="0"/>
              <a:t>￢</a:t>
            </a:r>
            <a:r>
              <a:rPr lang="tr-TR" b="1" i="1" dirty="0"/>
              <a:t>P(x).</a:t>
            </a:r>
          </a:p>
          <a:p>
            <a:pPr lvl="1"/>
            <a:r>
              <a:rPr lang="tr-TR" dirty="0"/>
              <a:t>￢∀</a:t>
            </a:r>
            <a:r>
              <a:rPr lang="tr-TR" i="1" dirty="0" err="1"/>
              <a:t>xP</a:t>
            </a:r>
            <a:r>
              <a:rPr lang="tr-TR" i="1" dirty="0"/>
              <a:t>(x) </a:t>
            </a:r>
            <a:r>
              <a:rPr lang="tr-TR" dirty="0"/>
              <a:t>≡ ∃</a:t>
            </a:r>
            <a:r>
              <a:rPr lang="tr-TR" i="1" dirty="0"/>
              <a:t>x </a:t>
            </a:r>
            <a:r>
              <a:rPr lang="tr-TR" dirty="0"/>
              <a:t>￢</a:t>
            </a:r>
            <a:r>
              <a:rPr lang="tr-TR" i="1" dirty="0"/>
              <a:t>P(x).</a:t>
            </a:r>
            <a:endParaRPr lang="tr-TR" b="1" dirty="0"/>
          </a:p>
        </p:txBody>
      </p:sp>
    </p:spTree>
    <p:extLst>
      <p:ext uri="{BB962C8B-B14F-4D97-AF65-F5344CB8AC3E}">
        <p14:creationId xmlns:p14="http://schemas.microsoft.com/office/powerpoint/2010/main" val="4218687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Niceleyicilerin </a:t>
            </a:r>
            <a:r>
              <a:rPr lang="tr-TR" dirty="0" err="1"/>
              <a:t>Değili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m:t>
                    </m:r>
                  </m:oMath>
                </a14:m>
                <a:r>
                  <a:rPr lang="en-US" dirty="0"/>
                  <a:t>“Sınıfta matematik dersi almış bir öğrenci var.” </a:t>
                </a:r>
                <a:r>
                  <a:rPr lang="tr-TR" dirty="0"/>
                  <a:t>olsun.</a:t>
                </a:r>
              </a:p>
              <a:p>
                <a:r>
                  <a:rPr lang="en-US" dirty="0"/>
                  <a:t> “</a:t>
                </a:r>
                <a:r>
                  <a:rPr lang="en-US" dirty="0" err="1"/>
                  <a:t>Sınıfta</a:t>
                </a:r>
                <a:r>
                  <a:rPr lang="en-US" dirty="0"/>
                  <a:t> </a:t>
                </a:r>
                <a:r>
                  <a:rPr lang="en-US" dirty="0" err="1"/>
                  <a:t>matematik</a:t>
                </a:r>
                <a:r>
                  <a:rPr lang="en-US" dirty="0"/>
                  <a:t> </a:t>
                </a:r>
                <a:r>
                  <a:rPr lang="en-US" dirty="0" err="1"/>
                  <a:t>dersi</a:t>
                </a:r>
                <a:r>
                  <a:rPr lang="en-US" dirty="0"/>
                  <a:t> </a:t>
                </a:r>
                <a:r>
                  <a:rPr lang="en-US" dirty="0" err="1"/>
                  <a:t>almış</a:t>
                </a:r>
                <a:r>
                  <a:rPr lang="en-US" dirty="0"/>
                  <a:t> </a:t>
                </a:r>
                <a:r>
                  <a:rPr lang="en-US" dirty="0" err="1"/>
                  <a:t>öğrenci</a:t>
                </a:r>
                <a:r>
                  <a:rPr lang="en-US" dirty="0"/>
                  <a:t> yok” </a:t>
                </a:r>
                <a:endParaRPr lang="tr-TR" dirty="0"/>
              </a:p>
              <a:p>
                <a:r>
                  <a:rPr lang="tr-TR" dirty="0"/>
                  <a:t>￢</a:t>
                </a:r>
                <a14:m>
                  <m:oMath xmlns:m="http://schemas.openxmlformats.org/officeDocument/2006/math">
                    <m:r>
                      <a:rPr lang="tr-TR" i="1" dirty="0" smtClean="0">
                        <a:latin typeface="Cambria Math" panose="02040503050406030204" pitchFamily="18" charset="0"/>
                        <a:ea typeface="Cambria Math" panose="02040503050406030204" pitchFamily="18" charset="0"/>
                      </a:rPr>
                      <m:t>∃</m:t>
                    </m:r>
                  </m:oMath>
                </a14:m>
                <a:r>
                  <a:rPr lang="tr-TR" i="1" dirty="0" err="1"/>
                  <a:t>xP</a:t>
                </a:r>
                <a:r>
                  <a:rPr lang="tr-TR" i="1" dirty="0"/>
                  <a:t>(x) </a:t>
                </a:r>
                <a:r>
                  <a:rPr lang="tr-TR" dirty="0"/>
                  <a:t>≡ </a:t>
                </a:r>
                <a14:m>
                  <m:oMath xmlns:m="http://schemas.openxmlformats.org/officeDocument/2006/math">
                    <m:r>
                      <a:rPr lang="tr-TR" i="1" dirty="0" smtClean="0">
                        <a:latin typeface="Cambria Math" panose="02040503050406030204" pitchFamily="18" charset="0"/>
                        <a:ea typeface="Cambria Math" panose="02040503050406030204" pitchFamily="18" charset="0"/>
                      </a:rPr>
                      <m:t>∀</m:t>
                    </m:r>
                  </m:oMath>
                </a14:m>
                <a:r>
                  <a:rPr lang="tr-TR" i="1" dirty="0"/>
                  <a:t>x </a:t>
                </a:r>
                <a:r>
                  <a:rPr lang="tr-TR" dirty="0"/>
                  <a:t>￢</a:t>
                </a:r>
                <a:r>
                  <a:rPr lang="tr-TR" i="1" dirty="0"/>
                  <a:t>P(x).</a:t>
                </a:r>
                <a:endParaRPr lang="tr-TR" b="1"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tr-TR">
                    <a:noFill/>
                  </a:rPr>
                  <a:t> </a:t>
                </a:r>
              </a:p>
            </p:txBody>
          </p:sp>
        </mc:Fallback>
      </mc:AlternateContent>
    </p:spTree>
    <p:extLst>
      <p:ext uri="{BB962C8B-B14F-4D97-AF65-F5344CB8AC3E}">
        <p14:creationId xmlns:p14="http://schemas.microsoft.com/office/powerpoint/2010/main" val="2311276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Niceleyicilerin </a:t>
            </a:r>
            <a:r>
              <a:rPr lang="tr-TR" dirty="0" err="1"/>
              <a:t>Değili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dirty="0"/>
                  <a:t>N</a:t>
                </a:r>
                <a:r>
                  <a:rPr lang="en-US" dirty="0" err="1"/>
                  <a:t>iceleyici</a:t>
                </a:r>
                <a:r>
                  <a:rPr lang="en-US" dirty="0"/>
                  <a:t> </a:t>
                </a:r>
                <a:r>
                  <a:rPr lang="en-US" dirty="0" err="1"/>
                  <a:t>tanımları</a:t>
                </a:r>
                <a:r>
                  <a:rPr lang="en-US" dirty="0"/>
                  <a:t>: </a:t>
                </a:r>
                <a:r>
                  <a:rPr lang="tr-TR" dirty="0"/>
                  <a:t>Tanım kümesi </a:t>
                </a:r>
                <a:r>
                  <a:rPr lang="en-US" dirty="0"/>
                  <a:t> {a, b, c,…}</a:t>
                </a:r>
                <a:r>
                  <a:rPr lang="tr-TR" dirty="0"/>
                  <a:t> ise</a:t>
                </a:r>
              </a:p>
              <a:p>
                <a:pPr lvl="1"/>
                <a14:m>
                  <m:oMath xmlns:m="http://schemas.openxmlformats.org/officeDocument/2006/math">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𝒙𝑷</m:t>
                    </m:r>
                    <m:d>
                      <m:dPr>
                        <m:ctrlPr>
                          <a:rPr lang="tr-TR" b="1" i="1" smtClean="0">
                            <a:latin typeface="Cambria Math" panose="02040503050406030204" pitchFamily="18" charset="0"/>
                            <a:ea typeface="Cambria Math" panose="02040503050406030204" pitchFamily="18" charset="0"/>
                          </a:rPr>
                        </m:ctrlPr>
                      </m:dPr>
                      <m:e>
                        <m:r>
                          <a:rPr lang="tr-TR" b="1" i="1" smtClean="0">
                            <a:latin typeface="Cambria Math" panose="02040503050406030204" pitchFamily="18" charset="0"/>
                            <a:ea typeface="Cambria Math" panose="02040503050406030204" pitchFamily="18" charset="0"/>
                          </a:rPr>
                          <m:t>𝒙</m:t>
                        </m:r>
                      </m:e>
                    </m:d>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𝑷</m:t>
                    </m:r>
                    <m:d>
                      <m:dPr>
                        <m:ctrlPr>
                          <a:rPr lang="tr-TR" b="1" i="1" smtClean="0">
                            <a:latin typeface="Cambria Math" panose="02040503050406030204" pitchFamily="18" charset="0"/>
                            <a:ea typeface="Cambria Math" panose="02040503050406030204" pitchFamily="18" charset="0"/>
                          </a:rPr>
                        </m:ctrlPr>
                      </m:dPr>
                      <m:e>
                        <m:r>
                          <a:rPr lang="tr-TR" b="1" i="1" smtClean="0">
                            <a:latin typeface="Cambria Math" panose="02040503050406030204" pitchFamily="18" charset="0"/>
                            <a:ea typeface="Cambria Math" panose="02040503050406030204" pitchFamily="18" charset="0"/>
                          </a:rPr>
                          <m:t>𝒂</m:t>
                        </m:r>
                      </m:e>
                    </m:d>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𝑷</m:t>
                    </m:r>
                    <m:d>
                      <m:dPr>
                        <m:ctrlPr>
                          <a:rPr lang="tr-TR" b="1" i="1" smtClean="0">
                            <a:latin typeface="Cambria Math" panose="02040503050406030204" pitchFamily="18" charset="0"/>
                            <a:ea typeface="Cambria Math" panose="02040503050406030204" pitchFamily="18" charset="0"/>
                          </a:rPr>
                        </m:ctrlPr>
                      </m:dPr>
                      <m:e>
                        <m:r>
                          <a:rPr lang="tr-TR" b="1" i="1" smtClean="0">
                            <a:latin typeface="Cambria Math" panose="02040503050406030204" pitchFamily="18" charset="0"/>
                            <a:ea typeface="Cambria Math" panose="02040503050406030204" pitchFamily="18" charset="0"/>
                          </a:rPr>
                          <m:t>𝒃</m:t>
                        </m:r>
                      </m:e>
                    </m:d>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𝑷</m:t>
                    </m:r>
                    <m:d>
                      <m:dPr>
                        <m:ctrlPr>
                          <a:rPr lang="tr-TR" b="1" i="1" smtClean="0">
                            <a:latin typeface="Cambria Math" panose="02040503050406030204" pitchFamily="18" charset="0"/>
                            <a:ea typeface="Cambria Math" panose="02040503050406030204" pitchFamily="18" charset="0"/>
                          </a:rPr>
                        </m:ctrlPr>
                      </m:dPr>
                      <m:e>
                        <m:r>
                          <a:rPr lang="tr-TR" b="1" i="1" smtClean="0">
                            <a:latin typeface="Cambria Math" panose="02040503050406030204" pitchFamily="18" charset="0"/>
                            <a:ea typeface="Cambria Math" panose="02040503050406030204" pitchFamily="18" charset="0"/>
                          </a:rPr>
                          <m:t>𝒄</m:t>
                        </m:r>
                      </m:e>
                    </m:d>
                    <m:r>
                      <a:rPr lang="tr-TR" b="1" i="1">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m:t>
                    </m:r>
                  </m:oMath>
                </a14:m>
                <a:endParaRPr lang="tr-TR" b="1" dirty="0">
                  <a:ea typeface="Cambria Math" panose="02040503050406030204" pitchFamily="18" charset="0"/>
                </a:endParaRPr>
              </a:p>
              <a:p>
                <a:pPr lvl="1"/>
                <a14:m>
                  <m:oMath xmlns:m="http://schemas.openxmlformats.org/officeDocument/2006/math">
                    <m:r>
                      <a:rPr lang="tr-TR" b="1" i="1" smtClean="0">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𝒙𝑷</m:t>
                    </m:r>
                    <m:d>
                      <m:dPr>
                        <m:ctrlPr>
                          <a:rPr lang="tr-TR" b="1" i="1">
                            <a:latin typeface="Cambria Math" panose="02040503050406030204" pitchFamily="18" charset="0"/>
                            <a:ea typeface="Cambria Math" panose="02040503050406030204" pitchFamily="18" charset="0"/>
                          </a:rPr>
                        </m:ctrlPr>
                      </m:dPr>
                      <m:e>
                        <m:r>
                          <a:rPr lang="tr-TR" b="1" i="1">
                            <a:latin typeface="Cambria Math" panose="02040503050406030204" pitchFamily="18" charset="0"/>
                            <a:ea typeface="Cambria Math" panose="02040503050406030204" pitchFamily="18" charset="0"/>
                          </a:rPr>
                          <m:t>𝒙</m:t>
                        </m:r>
                      </m:e>
                    </m:d>
                    <m:r>
                      <a:rPr lang="tr-TR" b="1" i="1">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𝑷</m:t>
                    </m:r>
                    <m:d>
                      <m:dPr>
                        <m:ctrlPr>
                          <a:rPr lang="tr-TR" b="1" i="1">
                            <a:latin typeface="Cambria Math" panose="02040503050406030204" pitchFamily="18" charset="0"/>
                            <a:ea typeface="Cambria Math" panose="02040503050406030204" pitchFamily="18" charset="0"/>
                          </a:rPr>
                        </m:ctrlPr>
                      </m:dPr>
                      <m:e>
                        <m:r>
                          <a:rPr lang="tr-TR" b="1" i="1">
                            <a:latin typeface="Cambria Math" panose="02040503050406030204" pitchFamily="18" charset="0"/>
                            <a:ea typeface="Cambria Math" panose="02040503050406030204" pitchFamily="18" charset="0"/>
                          </a:rPr>
                          <m:t>𝒂</m:t>
                        </m:r>
                      </m:e>
                    </m:d>
                    <m:r>
                      <a:rPr lang="tr-TR" b="1" i="1" smtClean="0">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𝑷</m:t>
                    </m:r>
                    <m:d>
                      <m:dPr>
                        <m:ctrlPr>
                          <a:rPr lang="tr-TR" b="1" i="1">
                            <a:latin typeface="Cambria Math" panose="02040503050406030204" pitchFamily="18" charset="0"/>
                            <a:ea typeface="Cambria Math" panose="02040503050406030204" pitchFamily="18" charset="0"/>
                          </a:rPr>
                        </m:ctrlPr>
                      </m:dPr>
                      <m:e>
                        <m:r>
                          <a:rPr lang="tr-TR" b="1" i="1">
                            <a:latin typeface="Cambria Math" panose="02040503050406030204" pitchFamily="18" charset="0"/>
                            <a:ea typeface="Cambria Math" panose="02040503050406030204" pitchFamily="18" charset="0"/>
                          </a:rPr>
                          <m:t>𝒃</m:t>
                        </m:r>
                      </m:e>
                    </m:d>
                    <m:r>
                      <a:rPr lang="tr-TR" b="1" i="1" smtClean="0">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𝑷</m:t>
                    </m:r>
                    <m:d>
                      <m:dPr>
                        <m:ctrlPr>
                          <a:rPr lang="tr-TR" b="1" i="1">
                            <a:latin typeface="Cambria Math" panose="02040503050406030204" pitchFamily="18" charset="0"/>
                            <a:ea typeface="Cambria Math" panose="02040503050406030204" pitchFamily="18" charset="0"/>
                          </a:rPr>
                        </m:ctrlPr>
                      </m:dPr>
                      <m:e>
                        <m:r>
                          <a:rPr lang="tr-TR" b="1" i="1">
                            <a:latin typeface="Cambria Math" panose="02040503050406030204" pitchFamily="18" charset="0"/>
                            <a:ea typeface="Cambria Math" panose="02040503050406030204" pitchFamily="18" charset="0"/>
                          </a:rPr>
                          <m:t>𝒄</m:t>
                        </m:r>
                      </m:e>
                    </m:d>
                    <m:r>
                      <a:rPr lang="tr-TR" b="1" i="1">
                        <a:latin typeface="Cambria Math" panose="02040503050406030204" pitchFamily="18" charset="0"/>
                        <a:ea typeface="Cambria Math" panose="02040503050406030204" pitchFamily="18" charset="0"/>
                      </a:rPr>
                      <m:t>∨…</m:t>
                    </m:r>
                  </m:oMath>
                </a14:m>
                <a:endParaRPr lang="tr-TR" b="1" dirty="0">
                  <a:ea typeface="Cambria Math" panose="02040503050406030204" pitchFamily="18" charset="0"/>
                </a:endParaRPr>
              </a:p>
              <a:p>
                <a:r>
                  <a:rPr lang="tr-TR" b="1" dirty="0">
                    <a:ea typeface="Cambria Math" panose="02040503050406030204" pitchFamily="18" charset="0"/>
                  </a:rPr>
                  <a:t>Bunlardan, şu kuralları kanıtlayabiliriz:</a:t>
                </a:r>
              </a:p>
              <a:p>
                <a:endParaRPr lang="tr-TR" b="1"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tr-TR">
                    <a:noFill/>
                  </a:rPr>
                  <a:t> </a:t>
                </a:r>
              </a:p>
            </p:txBody>
          </p:sp>
        </mc:Fallback>
      </mc:AlternateContent>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550" y="3629025"/>
            <a:ext cx="6443662" cy="3134005"/>
          </a:xfrm>
          <a:prstGeom prst="rect">
            <a:avLst/>
          </a:prstGeom>
        </p:spPr>
      </p:pic>
    </p:spTree>
    <p:extLst>
      <p:ext uri="{BB962C8B-B14F-4D97-AF65-F5344CB8AC3E}">
        <p14:creationId xmlns:p14="http://schemas.microsoft.com/office/powerpoint/2010/main" val="3997835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Niceleyicilerin </a:t>
            </a:r>
            <a:r>
              <a:rPr lang="tr-TR" dirty="0" err="1"/>
              <a:t>Değili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dirty="0"/>
                  <a:t>Örnek: Aşağıdaki ifadelerin </a:t>
                </a:r>
                <a:r>
                  <a:rPr lang="tr-TR" dirty="0" err="1"/>
                  <a:t>değilleri</a:t>
                </a:r>
                <a:r>
                  <a:rPr lang="tr-TR" dirty="0"/>
                  <a:t> nelerdir?</a:t>
                </a:r>
                <a:endParaRPr lang="tr-TR" b="1" i="1" dirty="0">
                  <a:latin typeface="Cambria Math" panose="02040503050406030204" pitchFamily="18" charset="0"/>
                  <a:ea typeface="Cambria Math" panose="02040503050406030204" pitchFamily="18" charset="0"/>
                </a:endParaRPr>
              </a:p>
              <a:p>
                <a:pPr lvl="1"/>
                <a14:m>
                  <m:oMath xmlns:m="http://schemas.openxmlformats.org/officeDocument/2006/math">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𝒙</m:t>
                    </m:r>
                    <m:d>
                      <m:dPr>
                        <m:ctrlPr>
                          <a:rPr lang="tr-TR" b="1" i="1" smtClean="0">
                            <a:latin typeface="Cambria Math" panose="02040503050406030204" pitchFamily="18" charset="0"/>
                            <a:ea typeface="Cambria Math" panose="02040503050406030204" pitchFamily="18" charset="0"/>
                          </a:rPr>
                        </m:ctrlPr>
                      </m:dPr>
                      <m:e>
                        <m:sSup>
                          <m:sSupPr>
                            <m:ctrlPr>
                              <a:rPr lang="tr-TR" b="1" i="1" smtClean="0">
                                <a:latin typeface="Cambria Math" panose="02040503050406030204" pitchFamily="18" charset="0"/>
                                <a:ea typeface="Cambria Math" panose="02040503050406030204" pitchFamily="18" charset="0"/>
                              </a:rPr>
                            </m:ctrlPr>
                          </m:sSupPr>
                          <m:e>
                            <m:r>
                              <a:rPr lang="tr-TR" b="1" i="1" smtClean="0">
                                <a:latin typeface="Cambria Math" panose="02040503050406030204" pitchFamily="18" charset="0"/>
                                <a:ea typeface="Cambria Math" panose="02040503050406030204" pitchFamily="18" charset="0"/>
                              </a:rPr>
                              <m:t>𝒙</m:t>
                            </m:r>
                          </m:e>
                          <m:sup>
                            <m:r>
                              <a:rPr lang="tr-TR" b="1" i="1" smtClean="0">
                                <a:latin typeface="Cambria Math" panose="02040503050406030204" pitchFamily="18" charset="0"/>
                                <a:ea typeface="Cambria Math" panose="02040503050406030204" pitchFamily="18" charset="0"/>
                              </a:rPr>
                              <m:t>𝟐</m:t>
                            </m:r>
                          </m:sup>
                        </m:sSup>
                        <m:r>
                          <a:rPr lang="tr-TR" b="1" i="1" smtClean="0">
                            <a:latin typeface="Cambria Math" panose="02040503050406030204" pitchFamily="18" charset="0"/>
                            <a:ea typeface="Cambria Math" panose="02040503050406030204" pitchFamily="18" charset="0"/>
                          </a:rPr>
                          <m:t>&gt;</m:t>
                        </m:r>
                        <m:r>
                          <a:rPr lang="tr-TR" b="1" i="1" smtClean="0">
                            <a:latin typeface="Cambria Math" panose="02040503050406030204" pitchFamily="18" charset="0"/>
                            <a:ea typeface="Cambria Math" panose="02040503050406030204" pitchFamily="18" charset="0"/>
                          </a:rPr>
                          <m:t>𝒙</m:t>
                        </m:r>
                      </m:e>
                    </m:d>
                  </m:oMath>
                </a14:m>
                <a:r>
                  <a:rPr lang="tr-TR" b="1" dirty="0">
                    <a:ea typeface="Cambria Math" panose="02040503050406030204" pitchFamily="18" charset="0"/>
                  </a:rPr>
                  <a:t> </a:t>
                </a:r>
                <a:r>
                  <a:rPr lang="tr-TR" dirty="0">
                    <a:ea typeface="Cambria Math" panose="02040503050406030204" pitchFamily="18" charset="0"/>
                  </a:rPr>
                  <a:t>ve</a:t>
                </a:r>
                <a14:m>
                  <m:oMath xmlns:m="http://schemas.openxmlformats.org/officeDocument/2006/math">
                    <m:r>
                      <a:rPr lang="tr-TR" b="1" i="0" smtClean="0">
                        <a:latin typeface="Cambria Math" panose="02040503050406030204" pitchFamily="18" charset="0"/>
                        <a:ea typeface="Cambria Math" panose="02040503050406030204" pitchFamily="18" charset="0"/>
                      </a:rPr>
                      <m:t> </m:t>
                    </m:r>
                    <m:r>
                      <a:rPr lang="tr-TR" b="1" i="1" smtClean="0">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𝒙</m:t>
                    </m:r>
                    <m:d>
                      <m:dPr>
                        <m:ctrlPr>
                          <a:rPr lang="tr-TR" b="1" i="1">
                            <a:latin typeface="Cambria Math" panose="02040503050406030204" pitchFamily="18" charset="0"/>
                            <a:ea typeface="Cambria Math" panose="02040503050406030204" pitchFamily="18" charset="0"/>
                          </a:rPr>
                        </m:ctrlPr>
                      </m:dPr>
                      <m:e>
                        <m:sSup>
                          <m:sSupPr>
                            <m:ctrlPr>
                              <a:rPr lang="tr-TR" b="1" i="1">
                                <a:latin typeface="Cambria Math" panose="02040503050406030204" pitchFamily="18" charset="0"/>
                                <a:ea typeface="Cambria Math" panose="02040503050406030204" pitchFamily="18" charset="0"/>
                              </a:rPr>
                            </m:ctrlPr>
                          </m:sSupPr>
                          <m:e>
                            <m:r>
                              <a:rPr lang="tr-TR" b="1" i="1">
                                <a:latin typeface="Cambria Math" panose="02040503050406030204" pitchFamily="18" charset="0"/>
                                <a:ea typeface="Cambria Math" panose="02040503050406030204" pitchFamily="18" charset="0"/>
                              </a:rPr>
                              <m:t>𝒙</m:t>
                            </m:r>
                          </m:e>
                          <m:sup>
                            <m:r>
                              <a:rPr lang="tr-TR" b="1" i="1">
                                <a:latin typeface="Cambria Math" panose="02040503050406030204" pitchFamily="18" charset="0"/>
                                <a:ea typeface="Cambria Math" panose="02040503050406030204" pitchFamily="18" charset="0"/>
                              </a:rPr>
                              <m:t>𝟐</m:t>
                            </m:r>
                          </m:sup>
                        </m:sSup>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𝟐</m:t>
                        </m:r>
                      </m:e>
                    </m:d>
                  </m:oMath>
                </a14:m>
                <a:r>
                  <a:rPr lang="tr-TR" dirty="0"/>
                  <a:t>?</a:t>
                </a:r>
              </a:p>
              <a:p>
                <a:r>
                  <a:rPr lang="tr-TR" dirty="0"/>
                  <a:t>Çözüm: </a:t>
                </a:r>
                <a:endParaRPr lang="tr-TR" b="1" i="1" dirty="0">
                  <a:latin typeface="Cambria Math" panose="02040503050406030204" pitchFamily="18" charset="0"/>
                  <a:ea typeface="Cambria Math" panose="02040503050406030204" pitchFamily="18" charset="0"/>
                </a:endParaRPr>
              </a:p>
              <a:p>
                <a:pPr lvl="1"/>
                <a14:m>
                  <m:oMath xmlns:m="http://schemas.openxmlformats.org/officeDocument/2006/math">
                    <m:r>
                      <a:rPr lang="tr-TR" b="1" i="1" smtClean="0">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𝒙</m:t>
                    </m:r>
                    <m:d>
                      <m:dPr>
                        <m:ctrlPr>
                          <a:rPr lang="tr-TR" b="1" i="1">
                            <a:latin typeface="Cambria Math" panose="02040503050406030204" pitchFamily="18" charset="0"/>
                            <a:ea typeface="Cambria Math" panose="02040503050406030204" pitchFamily="18" charset="0"/>
                          </a:rPr>
                        </m:ctrlPr>
                      </m:dPr>
                      <m:e>
                        <m:sSup>
                          <m:sSupPr>
                            <m:ctrlPr>
                              <a:rPr lang="tr-TR" b="1" i="1">
                                <a:latin typeface="Cambria Math" panose="02040503050406030204" pitchFamily="18" charset="0"/>
                                <a:ea typeface="Cambria Math" panose="02040503050406030204" pitchFamily="18" charset="0"/>
                              </a:rPr>
                            </m:ctrlPr>
                          </m:sSupPr>
                          <m:e>
                            <m:r>
                              <a:rPr lang="tr-TR" b="1" i="1">
                                <a:latin typeface="Cambria Math" panose="02040503050406030204" pitchFamily="18" charset="0"/>
                                <a:ea typeface="Cambria Math" panose="02040503050406030204" pitchFamily="18" charset="0"/>
                              </a:rPr>
                              <m:t>𝒙</m:t>
                            </m:r>
                          </m:e>
                          <m:sup>
                            <m:r>
                              <a:rPr lang="tr-TR" b="1" i="1">
                                <a:latin typeface="Cambria Math" panose="02040503050406030204" pitchFamily="18" charset="0"/>
                                <a:ea typeface="Cambria Math" panose="02040503050406030204" pitchFamily="18" charset="0"/>
                              </a:rPr>
                              <m:t>𝟐</m:t>
                            </m:r>
                          </m:sup>
                        </m:sSup>
                        <m:r>
                          <a:rPr lang="tr-TR" b="1" i="1">
                            <a:latin typeface="Cambria Math" panose="02040503050406030204" pitchFamily="18" charset="0"/>
                            <a:ea typeface="Cambria Math" panose="02040503050406030204" pitchFamily="18" charset="0"/>
                          </a:rPr>
                          <m:t>&gt;</m:t>
                        </m:r>
                        <m:r>
                          <a:rPr lang="tr-TR" b="1" i="1">
                            <a:latin typeface="Cambria Math" panose="02040503050406030204" pitchFamily="18" charset="0"/>
                            <a:ea typeface="Cambria Math" panose="02040503050406030204" pitchFamily="18" charset="0"/>
                          </a:rPr>
                          <m:t>𝒙</m:t>
                        </m:r>
                      </m:e>
                    </m:d>
                    <m:r>
                      <a:rPr lang="tr-TR" b="1" i="1" smtClean="0">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𝒙</m:t>
                    </m:r>
                    <m:r>
                      <a:rPr lang="tr-TR" b="1" i="1" smtClean="0">
                        <a:latin typeface="Cambria Math" panose="02040503050406030204" pitchFamily="18" charset="0"/>
                        <a:ea typeface="Cambria Math" panose="02040503050406030204" pitchFamily="18" charset="0"/>
                      </a:rPr>
                      <m:t>¬</m:t>
                    </m:r>
                    <m:d>
                      <m:dPr>
                        <m:ctrlPr>
                          <a:rPr lang="tr-TR" b="1" i="1">
                            <a:latin typeface="Cambria Math" panose="02040503050406030204" pitchFamily="18" charset="0"/>
                            <a:ea typeface="Cambria Math" panose="02040503050406030204" pitchFamily="18" charset="0"/>
                          </a:rPr>
                        </m:ctrlPr>
                      </m:dPr>
                      <m:e>
                        <m:sSup>
                          <m:sSupPr>
                            <m:ctrlPr>
                              <a:rPr lang="tr-TR" b="1" i="1">
                                <a:latin typeface="Cambria Math" panose="02040503050406030204" pitchFamily="18" charset="0"/>
                                <a:ea typeface="Cambria Math" panose="02040503050406030204" pitchFamily="18" charset="0"/>
                              </a:rPr>
                            </m:ctrlPr>
                          </m:sSupPr>
                          <m:e>
                            <m:r>
                              <a:rPr lang="tr-TR" b="1" i="1">
                                <a:latin typeface="Cambria Math" panose="02040503050406030204" pitchFamily="18" charset="0"/>
                                <a:ea typeface="Cambria Math" panose="02040503050406030204" pitchFamily="18" charset="0"/>
                              </a:rPr>
                              <m:t>𝒙</m:t>
                            </m:r>
                          </m:e>
                          <m:sup>
                            <m:r>
                              <a:rPr lang="tr-TR" b="1" i="1">
                                <a:latin typeface="Cambria Math" panose="02040503050406030204" pitchFamily="18" charset="0"/>
                                <a:ea typeface="Cambria Math" panose="02040503050406030204" pitchFamily="18" charset="0"/>
                              </a:rPr>
                              <m:t>𝟐</m:t>
                            </m:r>
                          </m:sup>
                        </m:sSup>
                        <m:r>
                          <a:rPr lang="tr-TR" b="1" i="1" smtClean="0">
                            <a:latin typeface="Cambria Math" panose="02040503050406030204" pitchFamily="18" charset="0"/>
                            <a:ea typeface="Cambria Math" panose="02040503050406030204" pitchFamily="18" charset="0"/>
                          </a:rPr>
                          <m:t>&gt;</m:t>
                        </m:r>
                        <m:r>
                          <a:rPr lang="tr-TR" b="1" i="1">
                            <a:latin typeface="Cambria Math" panose="02040503050406030204" pitchFamily="18" charset="0"/>
                            <a:ea typeface="Cambria Math" panose="02040503050406030204" pitchFamily="18" charset="0"/>
                          </a:rPr>
                          <m:t>𝟐</m:t>
                        </m:r>
                      </m:e>
                    </m:d>
                    <m:r>
                      <a:rPr lang="tr-TR" b="1" i="1">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𝒙</m:t>
                    </m:r>
                    <m:d>
                      <m:dPr>
                        <m:ctrlPr>
                          <a:rPr lang="tr-TR" b="1" i="1">
                            <a:latin typeface="Cambria Math" panose="02040503050406030204" pitchFamily="18" charset="0"/>
                            <a:ea typeface="Cambria Math" panose="02040503050406030204" pitchFamily="18" charset="0"/>
                          </a:rPr>
                        </m:ctrlPr>
                      </m:dPr>
                      <m:e>
                        <m:sSup>
                          <m:sSupPr>
                            <m:ctrlPr>
                              <a:rPr lang="tr-TR" b="1" i="1">
                                <a:latin typeface="Cambria Math" panose="02040503050406030204" pitchFamily="18" charset="0"/>
                                <a:ea typeface="Cambria Math" panose="02040503050406030204" pitchFamily="18" charset="0"/>
                              </a:rPr>
                            </m:ctrlPr>
                          </m:sSupPr>
                          <m:e>
                            <m:r>
                              <a:rPr lang="tr-TR" b="1" i="1">
                                <a:latin typeface="Cambria Math" panose="02040503050406030204" pitchFamily="18" charset="0"/>
                                <a:ea typeface="Cambria Math" panose="02040503050406030204" pitchFamily="18" charset="0"/>
                              </a:rPr>
                              <m:t>𝒙</m:t>
                            </m:r>
                          </m:e>
                          <m:sup>
                            <m:r>
                              <a:rPr lang="tr-TR" b="1" i="1">
                                <a:latin typeface="Cambria Math" panose="02040503050406030204" pitchFamily="18" charset="0"/>
                                <a:ea typeface="Cambria Math" panose="02040503050406030204" pitchFamily="18" charset="0"/>
                              </a:rPr>
                              <m:t>𝟐</m:t>
                            </m:r>
                          </m:sup>
                        </m:sSup>
                        <m:r>
                          <a:rPr lang="tr-TR" b="1" i="1" smtClean="0">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𝟐</m:t>
                        </m:r>
                      </m:e>
                    </m:d>
                  </m:oMath>
                </a14:m>
                <a:endParaRPr lang="tr-TR" dirty="0"/>
              </a:p>
              <a:p>
                <a:pPr lvl="1"/>
                <a14:m>
                  <m:oMath xmlns:m="http://schemas.openxmlformats.org/officeDocument/2006/math">
                    <m:r>
                      <a:rPr lang="tr-TR" b="1" i="1" smtClean="0">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𝒙</m:t>
                    </m:r>
                    <m:d>
                      <m:dPr>
                        <m:ctrlPr>
                          <a:rPr lang="tr-TR" b="1" i="1">
                            <a:latin typeface="Cambria Math" panose="02040503050406030204" pitchFamily="18" charset="0"/>
                            <a:ea typeface="Cambria Math" panose="02040503050406030204" pitchFamily="18" charset="0"/>
                          </a:rPr>
                        </m:ctrlPr>
                      </m:dPr>
                      <m:e>
                        <m:sSup>
                          <m:sSupPr>
                            <m:ctrlPr>
                              <a:rPr lang="tr-TR" b="1" i="1">
                                <a:latin typeface="Cambria Math" panose="02040503050406030204" pitchFamily="18" charset="0"/>
                                <a:ea typeface="Cambria Math" panose="02040503050406030204" pitchFamily="18" charset="0"/>
                              </a:rPr>
                            </m:ctrlPr>
                          </m:sSupPr>
                          <m:e>
                            <m:r>
                              <a:rPr lang="tr-TR" b="1" i="1">
                                <a:latin typeface="Cambria Math" panose="02040503050406030204" pitchFamily="18" charset="0"/>
                                <a:ea typeface="Cambria Math" panose="02040503050406030204" pitchFamily="18" charset="0"/>
                              </a:rPr>
                              <m:t>𝒙</m:t>
                            </m:r>
                          </m:e>
                          <m:sup>
                            <m:r>
                              <a:rPr lang="tr-TR" b="1" i="1">
                                <a:latin typeface="Cambria Math" panose="02040503050406030204" pitchFamily="18" charset="0"/>
                                <a:ea typeface="Cambria Math" panose="02040503050406030204" pitchFamily="18" charset="0"/>
                              </a:rPr>
                              <m:t>𝟐</m:t>
                            </m:r>
                          </m:sup>
                        </m:sSup>
                        <m:r>
                          <a:rPr lang="tr-TR" b="1" i="1">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𝟐</m:t>
                        </m:r>
                      </m:e>
                    </m:d>
                    <m:r>
                      <a:rPr lang="tr-TR" b="1" i="1" smtClean="0">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𝒙</m:t>
                    </m:r>
                    <m:r>
                      <a:rPr lang="tr-TR" b="1" i="1">
                        <a:latin typeface="Cambria Math" panose="02040503050406030204" pitchFamily="18" charset="0"/>
                        <a:ea typeface="Cambria Math" panose="02040503050406030204" pitchFamily="18" charset="0"/>
                      </a:rPr>
                      <m:t>¬</m:t>
                    </m:r>
                    <m:d>
                      <m:dPr>
                        <m:ctrlPr>
                          <a:rPr lang="tr-TR" b="1" i="1">
                            <a:latin typeface="Cambria Math" panose="02040503050406030204" pitchFamily="18" charset="0"/>
                            <a:ea typeface="Cambria Math" panose="02040503050406030204" pitchFamily="18" charset="0"/>
                          </a:rPr>
                        </m:ctrlPr>
                      </m:dPr>
                      <m:e>
                        <m:sSup>
                          <m:sSupPr>
                            <m:ctrlPr>
                              <a:rPr lang="tr-TR" b="1" i="1">
                                <a:latin typeface="Cambria Math" panose="02040503050406030204" pitchFamily="18" charset="0"/>
                                <a:ea typeface="Cambria Math" panose="02040503050406030204" pitchFamily="18" charset="0"/>
                              </a:rPr>
                            </m:ctrlPr>
                          </m:sSupPr>
                          <m:e>
                            <m:r>
                              <a:rPr lang="tr-TR" b="1" i="1">
                                <a:latin typeface="Cambria Math" panose="02040503050406030204" pitchFamily="18" charset="0"/>
                                <a:ea typeface="Cambria Math" panose="02040503050406030204" pitchFamily="18" charset="0"/>
                              </a:rPr>
                              <m:t>𝒙</m:t>
                            </m:r>
                          </m:e>
                          <m:sup>
                            <m:r>
                              <a:rPr lang="tr-TR" b="1" i="1">
                                <a:latin typeface="Cambria Math" panose="02040503050406030204" pitchFamily="18" charset="0"/>
                                <a:ea typeface="Cambria Math" panose="02040503050406030204" pitchFamily="18" charset="0"/>
                              </a:rPr>
                              <m:t>𝟐</m:t>
                            </m:r>
                          </m:sup>
                        </m:sSup>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𝟐</m:t>
                        </m:r>
                      </m:e>
                    </m:d>
                    <m:r>
                      <a:rPr lang="tr-TR" b="1" i="1" smtClean="0">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𝒙</m:t>
                    </m:r>
                    <m:d>
                      <m:dPr>
                        <m:ctrlPr>
                          <a:rPr lang="tr-TR" b="1" i="1">
                            <a:latin typeface="Cambria Math" panose="02040503050406030204" pitchFamily="18" charset="0"/>
                            <a:ea typeface="Cambria Math" panose="02040503050406030204" pitchFamily="18" charset="0"/>
                          </a:rPr>
                        </m:ctrlPr>
                      </m:dPr>
                      <m:e>
                        <m:sSup>
                          <m:sSupPr>
                            <m:ctrlPr>
                              <a:rPr lang="tr-TR" b="1" i="1">
                                <a:latin typeface="Cambria Math" panose="02040503050406030204" pitchFamily="18" charset="0"/>
                                <a:ea typeface="Cambria Math" panose="02040503050406030204" pitchFamily="18" charset="0"/>
                              </a:rPr>
                            </m:ctrlPr>
                          </m:sSupPr>
                          <m:e>
                            <m:r>
                              <a:rPr lang="tr-TR" b="1" i="1">
                                <a:latin typeface="Cambria Math" panose="02040503050406030204" pitchFamily="18" charset="0"/>
                                <a:ea typeface="Cambria Math" panose="02040503050406030204" pitchFamily="18" charset="0"/>
                              </a:rPr>
                              <m:t>𝒙</m:t>
                            </m:r>
                          </m:e>
                          <m:sup>
                            <m:r>
                              <a:rPr lang="tr-TR" b="1" i="1">
                                <a:latin typeface="Cambria Math" panose="02040503050406030204" pitchFamily="18" charset="0"/>
                                <a:ea typeface="Cambria Math" panose="02040503050406030204" pitchFamily="18" charset="0"/>
                              </a:rPr>
                              <m:t>𝟐</m:t>
                            </m:r>
                          </m:sup>
                        </m:sSup>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𝟐</m:t>
                        </m:r>
                      </m:e>
                    </m:d>
                  </m:oMath>
                </a14:m>
                <a:endParaRPr lang="tr-TR" dirty="0"/>
              </a:p>
              <a:p>
                <a:endParaRPr lang="tr-TR" dirty="0"/>
              </a:p>
              <a:p>
                <a:endParaRPr lang="tr-TR" b="1" dirty="0">
                  <a:ea typeface="Cambria Math" panose="02040503050406030204" pitchFamily="18" charset="0"/>
                </a:endParaRPr>
              </a:p>
              <a:p>
                <a:endParaRPr lang="tr-TR" b="1"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tr-TR">
                    <a:noFill/>
                  </a:rPr>
                  <a:t> </a:t>
                </a:r>
              </a:p>
            </p:txBody>
          </p:sp>
        </mc:Fallback>
      </mc:AlternateContent>
    </p:spTree>
    <p:extLst>
      <p:ext uri="{BB962C8B-B14F-4D97-AF65-F5344CB8AC3E}">
        <p14:creationId xmlns:p14="http://schemas.microsoft.com/office/powerpoint/2010/main" val="818909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İç İçe </a:t>
            </a:r>
            <a:r>
              <a:rPr lang="tr-TR" dirty="0"/>
              <a:t>Niceleyiciler</a:t>
            </a:r>
          </a:p>
        </p:txBody>
      </p:sp>
      <p:sp>
        <p:nvSpPr>
          <p:cNvPr id="3" name="İçerik Yer Tutucusu 2"/>
          <p:cNvSpPr>
            <a:spLocks noGrp="1"/>
          </p:cNvSpPr>
          <p:nvPr>
            <p:ph idx="1"/>
          </p:nvPr>
        </p:nvSpPr>
        <p:spPr/>
        <p:txBody>
          <a:bodyPr>
            <a:normAutofit/>
          </a:bodyPr>
          <a:lstStyle/>
          <a:p>
            <a:pPr lvl="1"/>
            <a:endParaRPr lang="tr-TR" dirty="0"/>
          </a:p>
          <a:p>
            <a:pPr marL="457200" lvl="1" indent="0">
              <a:buNone/>
            </a:pPr>
            <a:endParaRPr lang="tr-TR" dirty="0"/>
          </a:p>
          <a:p>
            <a:endParaRPr lang="tr-TR" dirty="0"/>
          </a:p>
          <a:p>
            <a:endParaRPr lang="tr-TR" b="1" dirty="0">
              <a:ea typeface="Cambria Math" panose="02040503050406030204" pitchFamily="18" charset="0"/>
            </a:endParaRPr>
          </a:p>
          <a:p>
            <a:endParaRPr lang="tr-TR" b="1" dirty="0"/>
          </a:p>
        </p:txBody>
      </p:sp>
      <p:graphicFrame>
        <p:nvGraphicFramePr>
          <p:cNvPr id="4" name="Tablo 3"/>
          <p:cNvGraphicFramePr>
            <a:graphicFrameLocks noGrp="1"/>
          </p:cNvGraphicFramePr>
          <p:nvPr>
            <p:extLst>
              <p:ext uri="{D42A27DB-BD31-4B8C-83A1-F6EECF244321}">
                <p14:modId xmlns:p14="http://schemas.microsoft.com/office/powerpoint/2010/main" val="2489419800"/>
              </p:ext>
            </p:extLst>
          </p:nvPr>
        </p:nvGraphicFramePr>
        <p:xfrm>
          <a:off x="838200" y="1825625"/>
          <a:ext cx="8127999" cy="3302000"/>
        </p:xfrm>
        <a:graphic>
          <a:graphicData uri="http://schemas.openxmlformats.org/drawingml/2006/table">
            <a:tbl>
              <a:tblPr firstRow="1" bandRow="1">
                <a:tableStyleId>{073A0DAA-6AF3-43AB-8588-CEC1D06C72B9}</a:tableStyleId>
              </a:tblPr>
              <a:tblGrid>
                <a:gridCol w="2709333">
                  <a:extLst>
                    <a:ext uri="{9D8B030D-6E8A-4147-A177-3AD203B41FA5}">
                      <a16:colId xmlns:a16="http://schemas.microsoft.com/office/drawing/2014/main" val="4176246631"/>
                    </a:ext>
                  </a:extLst>
                </a:gridCol>
                <a:gridCol w="2709333">
                  <a:extLst>
                    <a:ext uri="{9D8B030D-6E8A-4147-A177-3AD203B41FA5}">
                      <a16:colId xmlns:a16="http://schemas.microsoft.com/office/drawing/2014/main" val="393375451"/>
                    </a:ext>
                  </a:extLst>
                </a:gridCol>
                <a:gridCol w="2709333">
                  <a:extLst>
                    <a:ext uri="{9D8B030D-6E8A-4147-A177-3AD203B41FA5}">
                      <a16:colId xmlns:a16="http://schemas.microsoft.com/office/drawing/2014/main" val="2057924446"/>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u="none" strike="noStrike" kern="1200" baseline="0" dirty="0"/>
                        <a:t>İki Değişkenin Niceliği</a:t>
                      </a:r>
                      <a:endParaRPr lang="tr-TR" dirty="0"/>
                    </a:p>
                  </a:txBody>
                  <a:tcPr/>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1374692497"/>
                  </a:ext>
                </a:extLst>
              </a:tr>
              <a:tr h="370840">
                <a:tc>
                  <a:txBody>
                    <a:bodyPr/>
                    <a:lstStyle/>
                    <a:p>
                      <a:r>
                        <a:rPr lang="tr-TR" dirty="0"/>
                        <a:t>İfade</a:t>
                      </a:r>
                    </a:p>
                  </a:txBody>
                  <a:tcPr/>
                </a:tc>
                <a:tc>
                  <a:txBody>
                    <a:bodyPr/>
                    <a:lstStyle/>
                    <a:p>
                      <a:r>
                        <a:rPr lang="tr-TR" dirty="0"/>
                        <a:t>Ne zaman Doğru?</a:t>
                      </a:r>
                    </a:p>
                  </a:txBody>
                  <a:tcPr/>
                </a:tc>
                <a:tc>
                  <a:txBody>
                    <a:bodyPr/>
                    <a:lstStyle/>
                    <a:p>
                      <a:r>
                        <a:rPr lang="tr-TR" dirty="0"/>
                        <a:t>Ne</a:t>
                      </a:r>
                      <a:r>
                        <a:rPr lang="tr-TR" baseline="0" dirty="0"/>
                        <a:t> zaman Yanlış?</a:t>
                      </a:r>
                      <a:endParaRPr lang="tr-TR" dirty="0"/>
                    </a:p>
                  </a:txBody>
                  <a:tcPr/>
                </a:tc>
                <a:extLst>
                  <a:ext uri="{0D108BD9-81ED-4DB2-BD59-A6C34878D82A}">
                    <a16:rowId xmlns:a16="http://schemas.microsoft.com/office/drawing/2014/main" val="3339733302"/>
                  </a:ext>
                </a:extLst>
              </a:tr>
              <a:tr h="370840">
                <a:tc>
                  <a:txBody>
                    <a:bodyPr/>
                    <a:lstStyle/>
                    <a:p>
                      <a:r>
                        <a:rPr lang="en-US" sz="1800" u="none" strike="noStrike" kern="1200" baseline="0" dirty="0"/>
                        <a:t>∀</a:t>
                      </a:r>
                      <a:r>
                        <a:rPr lang="en-US" sz="1800" u="none" strike="noStrike" kern="1200" baseline="0" dirty="0" err="1"/>
                        <a:t>x∀yP</a:t>
                      </a:r>
                      <a:r>
                        <a:rPr lang="en-US" sz="1800" u="none" strike="noStrike" kern="1200" baseline="0" dirty="0"/>
                        <a:t>(x, y)</a:t>
                      </a:r>
                      <a:endParaRPr lang="tr-TR" sz="1800" u="none" strike="noStrike" kern="1200" baseline="0" dirty="0"/>
                    </a:p>
                    <a:p>
                      <a:r>
                        <a:rPr lang="en-US" sz="1800" u="none" strike="noStrike" kern="1200" baseline="0" dirty="0"/>
                        <a:t>∀</a:t>
                      </a:r>
                      <a:r>
                        <a:rPr lang="en-US" sz="1800" u="none" strike="noStrike" kern="1200" baseline="0" dirty="0" err="1"/>
                        <a:t>y∀xP</a:t>
                      </a:r>
                      <a:r>
                        <a:rPr lang="en-US" sz="1800" u="none" strike="noStrike" kern="1200" baseline="0" dirty="0"/>
                        <a:t>(x, y)</a:t>
                      </a:r>
                      <a:endParaRPr lang="tr-TR" dirty="0"/>
                    </a:p>
                  </a:txBody>
                  <a:tcPr/>
                </a:tc>
                <a:tc>
                  <a:txBody>
                    <a:bodyPr/>
                    <a:lstStyle/>
                    <a:p>
                      <a:r>
                        <a:rPr lang="en-US" sz="1800" u="none" strike="noStrike" kern="1200" baseline="0" dirty="0"/>
                        <a:t>P(x, y) her x, y </a:t>
                      </a:r>
                      <a:r>
                        <a:rPr lang="en-US" sz="1800" u="none" strike="noStrike" kern="1200" baseline="0" dirty="0" err="1"/>
                        <a:t>çifti</a:t>
                      </a:r>
                      <a:r>
                        <a:rPr lang="en-US" sz="1800" u="none" strike="noStrike" kern="1200" baseline="0" dirty="0"/>
                        <a:t> </a:t>
                      </a:r>
                      <a:r>
                        <a:rPr lang="en-US" sz="1800" u="none" strike="noStrike" kern="1200" baseline="0" dirty="0" err="1"/>
                        <a:t>için</a:t>
                      </a:r>
                      <a:r>
                        <a:rPr lang="en-US" sz="1800" u="none" strike="noStrike" kern="1200" baseline="0" dirty="0"/>
                        <a:t> </a:t>
                      </a:r>
                      <a:r>
                        <a:rPr lang="en-US" sz="1800" u="none" strike="noStrike" kern="1200" baseline="0" dirty="0" err="1"/>
                        <a:t>doğrudur</a:t>
                      </a:r>
                      <a:r>
                        <a:rPr lang="en-US" sz="1800" u="none" strike="noStrike" kern="1200" baseline="0" dirty="0"/>
                        <a:t>.</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P(x, y)'</a:t>
                      </a:r>
                      <a:r>
                        <a:rPr lang="en-US" sz="1800" u="none" strike="noStrike" kern="1200" baseline="0" dirty="0" err="1"/>
                        <a:t>nin</a:t>
                      </a:r>
                      <a:r>
                        <a:rPr lang="en-US" sz="1800" u="none" strike="noStrike" kern="1200" baseline="0" dirty="0"/>
                        <a:t> </a:t>
                      </a:r>
                      <a:r>
                        <a:rPr lang="en-US" sz="1800" u="none" strike="noStrike" kern="1200" baseline="0" dirty="0" err="1"/>
                        <a:t>yanlış</a:t>
                      </a:r>
                      <a:r>
                        <a:rPr lang="en-US" sz="1800" u="none" strike="noStrike" kern="1200" baseline="0" dirty="0"/>
                        <a:t> </a:t>
                      </a:r>
                      <a:r>
                        <a:rPr lang="en-US" sz="1800" u="none" strike="noStrike" kern="1200" baseline="0" dirty="0" err="1"/>
                        <a:t>olduğu</a:t>
                      </a:r>
                      <a:r>
                        <a:rPr lang="en-US" sz="1800" u="none" strike="noStrike" kern="1200" baseline="0" dirty="0"/>
                        <a:t> </a:t>
                      </a:r>
                      <a:r>
                        <a:rPr lang="en-US" sz="1800" u="none" strike="noStrike" kern="1200" baseline="0" dirty="0" err="1"/>
                        <a:t>bir</a:t>
                      </a:r>
                      <a:r>
                        <a:rPr lang="en-US" sz="1800" u="none" strike="noStrike" kern="1200" baseline="0" dirty="0"/>
                        <a:t> x, y </a:t>
                      </a:r>
                      <a:r>
                        <a:rPr lang="en-US" sz="1800" u="none" strike="noStrike" kern="1200" baseline="0" dirty="0" err="1"/>
                        <a:t>çifti</a:t>
                      </a:r>
                      <a:r>
                        <a:rPr lang="en-US" sz="1800" u="none" strike="noStrike" kern="1200" baseline="0" dirty="0"/>
                        <a:t> </a:t>
                      </a:r>
                      <a:r>
                        <a:rPr lang="en-US" sz="1800" u="none" strike="noStrike" kern="1200" baseline="0" dirty="0" err="1"/>
                        <a:t>vardır</a:t>
                      </a:r>
                      <a:r>
                        <a:rPr lang="en-US" sz="1800" u="none" strike="noStrike" kern="1200" baseline="0" dirty="0"/>
                        <a:t>.</a:t>
                      </a:r>
                      <a:endParaRPr lang="tr-TR" dirty="0"/>
                    </a:p>
                  </a:txBody>
                  <a:tcPr/>
                </a:tc>
                <a:extLst>
                  <a:ext uri="{0D108BD9-81ED-4DB2-BD59-A6C34878D82A}">
                    <a16:rowId xmlns:a16="http://schemas.microsoft.com/office/drawing/2014/main" val="2677655243"/>
                  </a:ext>
                </a:extLst>
              </a:tr>
              <a:tr h="370840">
                <a:tc>
                  <a:txBody>
                    <a:bodyPr/>
                    <a:lstStyle/>
                    <a:p>
                      <a:r>
                        <a:rPr lang="en-US" sz="1800" u="none" strike="noStrike" kern="1200" baseline="0" dirty="0"/>
                        <a:t>∀</a:t>
                      </a:r>
                      <a:r>
                        <a:rPr lang="en-US" sz="1800" u="none" strike="noStrike" kern="1200" baseline="0" dirty="0" err="1"/>
                        <a:t>x∃yP</a:t>
                      </a:r>
                      <a:r>
                        <a:rPr lang="en-US" sz="1800" u="none" strike="noStrike" kern="1200" baseline="0" dirty="0"/>
                        <a:t>(x, y)</a:t>
                      </a:r>
                      <a:endParaRPr lang="tr-TR" dirty="0"/>
                    </a:p>
                  </a:txBody>
                  <a:tcPr/>
                </a:tc>
                <a:tc>
                  <a:txBody>
                    <a:bodyPr/>
                    <a:lstStyle/>
                    <a:p>
                      <a:r>
                        <a:rPr lang="tr-TR" dirty="0"/>
                        <a:t>Her x için, P(x, y)'</a:t>
                      </a:r>
                      <a:r>
                        <a:rPr lang="tr-TR" dirty="0" err="1"/>
                        <a:t>nin</a:t>
                      </a:r>
                      <a:r>
                        <a:rPr lang="tr-TR" dirty="0"/>
                        <a:t> doğru olduğu bir y vardır.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Her y için P(x, y) yanlış olacak şekilde bir x vardır.</a:t>
                      </a:r>
                    </a:p>
                  </a:txBody>
                  <a:tcPr/>
                </a:tc>
                <a:extLst>
                  <a:ext uri="{0D108BD9-81ED-4DB2-BD59-A6C34878D82A}">
                    <a16:rowId xmlns:a16="http://schemas.microsoft.com/office/drawing/2014/main" val="1220798306"/>
                  </a:ext>
                </a:extLst>
              </a:tr>
              <a:tr h="553085">
                <a:tc>
                  <a:txBody>
                    <a:bodyPr/>
                    <a:lstStyle/>
                    <a:p>
                      <a:r>
                        <a:rPr lang="en-US" sz="1800" u="none" strike="noStrike" kern="1200" baseline="0" dirty="0"/>
                        <a:t>∃</a:t>
                      </a:r>
                      <a:r>
                        <a:rPr lang="en-US" sz="1800" u="none" strike="noStrike" kern="1200" baseline="0" dirty="0" err="1"/>
                        <a:t>x∀yP</a:t>
                      </a:r>
                      <a:r>
                        <a:rPr lang="en-US" sz="1800" u="none" strike="noStrike" kern="1200" baseline="0" dirty="0"/>
                        <a:t>(x, y)</a:t>
                      </a:r>
                      <a:endParaRPr lang="tr-TR" dirty="0"/>
                    </a:p>
                  </a:txBody>
                  <a:tcPr/>
                </a:tc>
                <a:tc>
                  <a:txBody>
                    <a:bodyPr/>
                    <a:lstStyle/>
                    <a:p>
                      <a:r>
                        <a:rPr lang="tr-TR" dirty="0"/>
                        <a:t>Her y için P(x, y)'</a:t>
                      </a:r>
                      <a:r>
                        <a:rPr lang="tr-TR" dirty="0" err="1"/>
                        <a:t>nin</a:t>
                      </a:r>
                      <a:r>
                        <a:rPr lang="tr-TR" dirty="0"/>
                        <a:t> doğru olduğu bir x vardır.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Her x </a:t>
                      </a:r>
                      <a:r>
                        <a:rPr lang="en-US" sz="1800" u="none" strike="noStrike" kern="1200" baseline="0" dirty="0" err="1"/>
                        <a:t>için</a:t>
                      </a:r>
                      <a:r>
                        <a:rPr lang="en-US" sz="1800" u="none" strike="noStrike" kern="1200" baseline="0" dirty="0"/>
                        <a:t>, P(x, y)'</a:t>
                      </a:r>
                      <a:r>
                        <a:rPr lang="en-US" sz="1800" u="none" strike="noStrike" kern="1200" baseline="0" dirty="0" err="1"/>
                        <a:t>nin</a:t>
                      </a:r>
                      <a:r>
                        <a:rPr lang="en-US" sz="1800" u="none" strike="noStrike" kern="1200" baseline="0" dirty="0"/>
                        <a:t> </a:t>
                      </a:r>
                      <a:r>
                        <a:rPr lang="en-US" sz="1800" u="none" strike="noStrike" kern="1200" baseline="0" dirty="0" err="1"/>
                        <a:t>yanlış</a:t>
                      </a:r>
                      <a:r>
                        <a:rPr lang="en-US" sz="1800" u="none" strike="noStrike" kern="1200" baseline="0" dirty="0"/>
                        <a:t> </a:t>
                      </a:r>
                      <a:r>
                        <a:rPr lang="en-US" sz="1800" u="none" strike="noStrike" kern="1200" baseline="0" dirty="0" err="1"/>
                        <a:t>olduğu</a:t>
                      </a:r>
                      <a:r>
                        <a:rPr lang="en-US" sz="1800" u="none" strike="noStrike" kern="1200" baseline="0" dirty="0"/>
                        <a:t> </a:t>
                      </a:r>
                      <a:r>
                        <a:rPr lang="en-US" sz="1800" u="none" strike="noStrike" kern="1200" baseline="0" dirty="0" err="1"/>
                        <a:t>bir</a:t>
                      </a:r>
                      <a:r>
                        <a:rPr lang="en-US" sz="1800" u="none" strike="noStrike" kern="1200" baseline="0" dirty="0"/>
                        <a:t> y </a:t>
                      </a:r>
                      <a:r>
                        <a:rPr lang="en-US" sz="1800" u="none" strike="noStrike" kern="1200" baseline="0" dirty="0" err="1"/>
                        <a:t>vardır</a:t>
                      </a:r>
                      <a:r>
                        <a:rPr lang="en-US" sz="1800" u="none" strike="noStrike" kern="1200" baseline="0" dirty="0"/>
                        <a:t>.</a:t>
                      </a:r>
                      <a:endParaRPr lang="tr-TR" dirty="0"/>
                    </a:p>
                  </a:txBody>
                  <a:tcPr/>
                </a:tc>
                <a:extLst>
                  <a:ext uri="{0D108BD9-81ED-4DB2-BD59-A6C34878D82A}">
                    <a16:rowId xmlns:a16="http://schemas.microsoft.com/office/drawing/2014/main" val="569870113"/>
                  </a:ext>
                </a:extLst>
              </a:tr>
              <a:tr h="370840">
                <a:tc>
                  <a:txBody>
                    <a:bodyPr/>
                    <a:lstStyle/>
                    <a:p>
                      <a:r>
                        <a:rPr lang="en-US" sz="1800" u="none" strike="noStrike" kern="1200" baseline="0" dirty="0"/>
                        <a:t>∃</a:t>
                      </a:r>
                      <a:r>
                        <a:rPr lang="en-US" sz="1800" u="none" strike="noStrike" kern="1200" baseline="0" dirty="0" err="1"/>
                        <a:t>x∃yP</a:t>
                      </a:r>
                      <a:r>
                        <a:rPr lang="en-US" sz="1800" u="none" strike="noStrike" kern="1200" baseline="0" dirty="0"/>
                        <a:t>(x, y)</a:t>
                      </a:r>
                      <a:endParaRPr lang="tr-TR" sz="1800" u="none" strike="noStrike" kern="1200" baseline="0" dirty="0"/>
                    </a:p>
                    <a:p>
                      <a:r>
                        <a:rPr lang="en-US" sz="1800" u="none" strike="noStrike" kern="1200" baseline="0" dirty="0"/>
                        <a:t>∃</a:t>
                      </a:r>
                      <a:r>
                        <a:rPr lang="en-US" sz="1800" u="none" strike="noStrike" kern="1200" baseline="0" dirty="0" err="1"/>
                        <a:t>y∃xP</a:t>
                      </a:r>
                      <a:r>
                        <a:rPr lang="en-US" sz="1800" u="none" strike="noStrike" kern="1200" baseline="0" dirty="0"/>
                        <a:t>(x, y)</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P(x, y)'</a:t>
                      </a:r>
                      <a:r>
                        <a:rPr lang="tr-TR" dirty="0" err="1"/>
                        <a:t>nin</a:t>
                      </a:r>
                      <a:r>
                        <a:rPr lang="tr-TR" dirty="0"/>
                        <a:t> doğru olduğu bir x, y çifti vardır.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P(x, y) her x, y çifti için yanlıştır.</a:t>
                      </a:r>
                    </a:p>
                  </a:txBody>
                  <a:tcPr/>
                </a:tc>
                <a:extLst>
                  <a:ext uri="{0D108BD9-81ED-4DB2-BD59-A6C34878D82A}">
                    <a16:rowId xmlns:a16="http://schemas.microsoft.com/office/drawing/2014/main" val="1923520433"/>
                  </a:ext>
                </a:extLst>
              </a:tr>
            </a:tbl>
          </a:graphicData>
        </a:graphic>
      </p:graphicFrame>
    </p:spTree>
    <p:extLst>
      <p:ext uri="{BB962C8B-B14F-4D97-AF65-F5344CB8AC3E}">
        <p14:creationId xmlns:p14="http://schemas.microsoft.com/office/powerpoint/2010/main" val="1398321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92500"/>
              </a:bodyPr>
              <a:lstStyle/>
              <a:p>
                <a:r>
                  <a:rPr lang="en-US" dirty="0"/>
                  <a:t>Birçok </a:t>
                </a:r>
                <a:r>
                  <a:rPr lang="en-US" dirty="0" err="1"/>
                  <a:t>matematiksel</a:t>
                </a:r>
                <a:r>
                  <a:rPr lang="en-US" dirty="0"/>
                  <a:t> </a:t>
                </a:r>
                <a:r>
                  <a:rPr lang="en-US" dirty="0" err="1"/>
                  <a:t>ifade</a:t>
                </a:r>
                <a:r>
                  <a:rPr lang="en-US" dirty="0"/>
                  <a:t>, </a:t>
                </a:r>
                <a:r>
                  <a:rPr lang="en-US" dirty="0" err="1"/>
                  <a:t>bir</a:t>
                </a:r>
                <a:r>
                  <a:rPr lang="en-US" dirty="0"/>
                  <a:t> </a:t>
                </a:r>
                <a:r>
                  <a:rPr lang="en-US" dirty="0" err="1"/>
                  <a:t>veya</a:t>
                </a:r>
                <a:r>
                  <a:rPr lang="en-US" dirty="0"/>
                  <a:t> </a:t>
                </a:r>
                <a:r>
                  <a:rPr lang="en-US" dirty="0" err="1"/>
                  <a:t>daha</a:t>
                </a:r>
                <a:r>
                  <a:rPr lang="en-US" dirty="0"/>
                  <a:t> </a:t>
                </a:r>
                <a:r>
                  <a:rPr lang="en-US" dirty="0" err="1"/>
                  <a:t>fazla</a:t>
                </a:r>
                <a:r>
                  <a:rPr lang="en-US" dirty="0"/>
                  <a:t> </a:t>
                </a:r>
                <a:r>
                  <a:rPr lang="en-US" dirty="0" err="1"/>
                  <a:t>önermenin</a:t>
                </a:r>
                <a:r>
                  <a:rPr lang="en-US" dirty="0"/>
                  <a:t> </a:t>
                </a:r>
                <a:r>
                  <a:rPr lang="en-US" dirty="0" err="1"/>
                  <a:t>birleştirilmesiyle</a:t>
                </a:r>
                <a:r>
                  <a:rPr lang="en-US" dirty="0"/>
                  <a:t> </a:t>
                </a:r>
                <a:r>
                  <a:rPr lang="en-US" dirty="0" err="1"/>
                  <a:t>oluşturulur</a:t>
                </a:r>
                <a:r>
                  <a:rPr lang="en-US" dirty="0"/>
                  <a:t>. </a:t>
                </a:r>
                <a:r>
                  <a:rPr lang="en-US" b="1" dirty="0" err="1"/>
                  <a:t>Bileşik</a:t>
                </a:r>
                <a:r>
                  <a:rPr lang="en-US" b="1" dirty="0"/>
                  <a:t> </a:t>
                </a:r>
                <a:r>
                  <a:rPr lang="en-US" b="1" dirty="0" err="1"/>
                  <a:t>önermeler</a:t>
                </a:r>
                <a:r>
                  <a:rPr lang="en-US" b="1" dirty="0"/>
                  <a:t> </a:t>
                </a:r>
                <a:r>
                  <a:rPr lang="en-US" dirty="0" err="1"/>
                  <a:t>olarak</a:t>
                </a:r>
                <a:r>
                  <a:rPr lang="en-US" dirty="0"/>
                  <a:t> </a:t>
                </a:r>
                <a:r>
                  <a:rPr lang="en-US" dirty="0" err="1"/>
                  <a:t>adlandırılan</a:t>
                </a:r>
                <a:r>
                  <a:rPr lang="en-US" dirty="0"/>
                  <a:t> </a:t>
                </a:r>
                <a:r>
                  <a:rPr lang="en-US" dirty="0" err="1"/>
                  <a:t>yeni</a:t>
                </a:r>
                <a:r>
                  <a:rPr lang="en-US" dirty="0"/>
                  <a:t> </a:t>
                </a:r>
                <a:r>
                  <a:rPr lang="en-US" dirty="0" err="1"/>
                  <a:t>önermeler</a:t>
                </a:r>
                <a:r>
                  <a:rPr lang="en-US" dirty="0"/>
                  <a:t>, </a:t>
                </a:r>
                <a:r>
                  <a:rPr lang="en-US" dirty="0" err="1"/>
                  <a:t>mantıksal</a:t>
                </a:r>
                <a:r>
                  <a:rPr lang="en-US" dirty="0"/>
                  <a:t> </a:t>
                </a:r>
                <a:r>
                  <a:rPr lang="en-US" dirty="0" err="1"/>
                  <a:t>operatörler</a:t>
                </a:r>
                <a:r>
                  <a:rPr lang="en-US" dirty="0"/>
                  <a:t> </a:t>
                </a:r>
                <a:r>
                  <a:rPr lang="en-US" dirty="0" err="1"/>
                  <a:t>kullanılarak</a:t>
                </a:r>
                <a:r>
                  <a:rPr lang="en-US" dirty="0"/>
                  <a:t> </a:t>
                </a:r>
                <a:r>
                  <a:rPr lang="en-US" dirty="0" err="1"/>
                  <a:t>mevcut</a:t>
                </a:r>
                <a:r>
                  <a:rPr lang="en-US" dirty="0"/>
                  <a:t> </a:t>
                </a:r>
                <a:r>
                  <a:rPr lang="en-US" dirty="0" err="1"/>
                  <a:t>önermelerden</a:t>
                </a:r>
                <a:r>
                  <a:rPr lang="en-US" dirty="0"/>
                  <a:t> </a:t>
                </a:r>
                <a:r>
                  <a:rPr lang="en-US" dirty="0" err="1"/>
                  <a:t>oluşturulur</a:t>
                </a:r>
                <a:r>
                  <a:rPr lang="en-US" dirty="0"/>
                  <a:t>.</a:t>
                </a:r>
                <a:endParaRPr lang="tr-TR" dirty="0"/>
              </a:p>
              <a:p>
                <a:r>
                  <a:rPr lang="tr-TR" dirty="0"/>
                  <a:t>Ö</a:t>
                </a:r>
                <a:r>
                  <a:rPr lang="en-US" dirty="0" err="1"/>
                  <a:t>nermelerin</a:t>
                </a:r>
                <a:r>
                  <a:rPr lang="en-US" dirty="0"/>
                  <a:t> </a:t>
                </a:r>
                <a:r>
                  <a:rPr lang="tr-TR" dirty="0" err="1"/>
                  <a:t>değili</a:t>
                </a:r>
                <a:endParaRPr lang="tr-TR" dirty="0"/>
              </a:p>
              <a:p>
                <a:pPr lvl="1"/>
                <a14:m>
                  <m:oMath xmlns:m="http://schemas.openxmlformats.org/officeDocument/2006/math">
                    <m:r>
                      <a:rPr lang="en-US" i="1" dirty="0">
                        <a:latin typeface="Cambria Math" panose="02040503050406030204" pitchFamily="18" charset="0"/>
                      </a:rPr>
                      <m:t>𝑝</m:t>
                    </m:r>
                  </m:oMath>
                </a14:m>
                <a:r>
                  <a:rPr lang="en-US" i="1" dirty="0"/>
                  <a:t> </a:t>
                </a:r>
                <a:r>
                  <a:rPr lang="en-US" dirty="0"/>
                  <a:t>b</a:t>
                </a:r>
                <a:r>
                  <a:rPr lang="tr-TR" dirty="0"/>
                  <a:t>ir önerme olsun</a:t>
                </a:r>
                <a:r>
                  <a:rPr lang="en-US" dirty="0"/>
                  <a:t>. </a:t>
                </a:r>
                <a14:m>
                  <m:oMath xmlns:m="http://schemas.openxmlformats.org/officeDocument/2006/math">
                    <m:r>
                      <a:rPr lang="en-US" b="1" i="1" dirty="0">
                        <a:latin typeface="Cambria Math" panose="02040503050406030204" pitchFamily="18" charset="0"/>
                      </a:rPr>
                      <m:t>𝒑</m:t>
                    </m:r>
                  </m:oMath>
                </a14:m>
                <a:r>
                  <a:rPr lang="tr-TR" b="1" dirty="0"/>
                  <a:t>’</a:t>
                </a:r>
                <a:r>
                  <a:rPr lang="tr-TR" b="1" dirty="0" err="1"/>
                  <a:t>nin</a:t>
                </a:r>
                <a:r>
                  <a:rPr lang="tr-TR" b="1" dirty="0"/>
                  <a:t> </a:t>
                </a:r>
                <a:r>
                  <a:rPr lang="tr-TR" b="1" dirty="0" err="1"/>
                  <a:t>değili</a:t>
                </a:r>
                <a:r>
                  <a:rPr lang="en-US" dirty="0"/>
                  <a:t>, </a:t>
                </a:r>
                <a14:m>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m:t>
                    </m:r>
                  </m:oMath>
                </a14:m>
                <a:r>
                  <a:rPr lang="en-US" i="1" dirty="0"/>
                  <a:t> </a:t>
                </a:r>
                <a:r>
                  <a:rPr lang="en-US" dirty="0"/>
                  <a:t>(</a:t>
                </a:r>
                <a:r>
                  <a:rPr lang="tr-TR" dirty="0"/>
                  <a:t>ya da</a:t>
                </a:r>
                <a:r>
                  <a:rPr lang="en-US" dirty="0"/>
                  <a:t>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𝑝</m:t>
                        </m:r>
                      </m:e>
                    </m:acc>
                  </m:oMath>
                </a14:m>
                <a:r>
                  <a:rPr lang="en-US" dirty="0"/>
                  <a:t>), “</a:t>
                </a:r>
                <a14:m>
                  <m:oMath xmlns:m="http://schemas.openxmlformats.org/officeDocument/2006/math">
                    <m:r>
                      <a:rPr lang="en-US" i="1" dirty="0">
                        <a:latin typeface="Cambria Math" panose="02040503050406030204" pitchFamily="18" charset="0"/>
                      </a:rPr>
                      <m:t>𝑝</m:t>
                    </m:r>
                  </m:oMath>
                </a14:m>
                <a:r>
                  <a:rPr lang="tr-TR" dirty="0"/>
                  <a:t> öyle değil</a:t>
                </a:r>
                <a:r>
                  <a:rPr lang="en-US" dirty="0"/>
                  <a:t>.”</a:t>
                </a:r>
                <a:r>
                  <a:rPr lang="tr-TR" dirty="0"/>
                  <a:t> şeklindeki ifadedir.</a:t>
                </a:r>
                <a:endParaRPr lang="en-US" dirty="0"/>
              </a:p>
              <a:p>
                <a:pPr lvl="1"/>
                <a14:m>
                  <m:oMath xmlns:m="http://schemas.openxmlformats.org/officeDocument/2006/math">
                    <m:r>
                      <a:rPr lang="en-US" i="1" dirty="0">
                        <a:latin typeface="Cambria Math" panose="02040503050406030204" pitchFamily="18" charset="0"/>
                      </a:rPr>
                      <m:t>𝑝</m:t>
                    </m:r>
                  </m:oMath>
                </a14:m>
                <a:r>
                  <a:rPr lang="tr-TR" dirty="0"/>
                  <a:t>’</a:t>
                </a:r>
                <a:r>
                  <a:rPr lang="tr-TR" dirty="0" err="1"/>
                  <a:t>nin</a:t>
                </a:r>
                <a:r>
                  <a:rPr lang="tr-TR" dirty="0"/>
                  <a:t> </a:t>
                </a:r>
                <a:r>
                  <a:rPr lang="tr-TR" dirty="0" err="1"/>
                  <a:t>değilinin</a:t>
                </a:r>
                <a:r>
                  <a:rPr lang="tr-TR" dirty="0"/>
                  <a:t> doğruluk değeri</a:t>
                </a:r>
                <a:r>
                  <a:rPr lang="en-US" dirty="0"/>
                  <a:t>, </a:t>
                </a:r>
                <a14:m>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m:t>
                    </m:r>
                  </m:oMath>
                </a14:m>
                <a:r>
                  <a:rPr lang="en-US" dirty="0"/>
                  <a:t>, </a:t>
                </a:r>
                <a14:m>
                  <m:oMath xmlns:m="http://schemas.openxmlformats.org/officeDocument/2006/math">
                    <m:r>
                      <a:rPr lang="en-US" i="1" dirty="0">
                        <a:latin typeface="Cambria Math" panose="02040503050406030204" pitchFamily="18" charset="0"/>
                      </a:rPr>
                      <m:t>𝑝</m:t>
                    </m:r>
                  </m:oMath>
                </a14:m>
                <a:r>
                  <a:rPr lang="tr-TR" dirty="0"/>
                  <a:t>’</a:t>
                </a:r>
                <a:r>
                  <a:rPr lang="tr-TR" dirty="0" err="1"/>
                  <a:t>nin</a:t>
                </a:r>
                <a:r>
                  <a:rPr lang="tr-TR" dirty="0"/>
                  <a:t> doğruluk değerinin </a:t>
                </a:r>
                <a:r>
                  <a:rPr lang="tr-TR" dirty="0" err="1"/>
                  <a:t>zıttıdır</a:t>
                </a:r>
                <a:r>
                  <a:rPr lang="en-US" dirty="0"/>
                  <a:t>.</a:t>
                </a:r>
                <a:endParaRPr lang="tr-TR" dirty="0"/>
              </a:p>
              <a:p>
                <a:r>
                  <a:rPr lang="tr-TR" dirty="0"/>
                  <a:t>Örnek: "Michael'ın PC'si Linux çalıştırır" önermesinin </a:t>
                </a:r>
                <a:r>
                  <a:rPr lang="tr-TR" dirty="0" err="1"/>
                  <a:t>değilini</a:t>
                </a:r>
                <a:r>
                  <a:rPr lang="tr-TR" dirty="0"/>
                  <a:t> bulun.</a:t>
                </a:r>
              </a:p>
              <a:p>
                <a:r>
                  <a:rPr lang="tr-TR" dirty="0"/>
                  <a:t>Çözüm: </a:t>
                </a:r>
                <a:r>
                  <a:rPr lang="tr-TR" dirty="0" err="1"/>
                  <a:t>Değilleme</a:t>
                </a:r>
                <a:r>
                  <a:rPr lang="tr-TR" dirty="0"/>
                  <a:t>, "Michael'ın PC'sinin Linux çalıştırması söz konusu değil".</a:t>
                </a:r>
              </a:p>
              <a:p>
                <a:pPr lvl="1"/>
                <a:r>
                  <a:rPr lang="tr-TR" dirty="0"/>
                  <a:t>Daha basit bir şekilde “Michael'ın PC'si Linux çalıştırmıyor” şeklinde ifade edilebilir.</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928" t="-2101" r="-464"/>
                </a:stretch>
              </a:blipFill>
            </p:spPr>
            <p:txBody>
              <a:bodyPr/>
              <a:lstStyle/>
              <a:p>
                <a:r>
                  <a:rPr lang="tr-TR">
                    <a:noFill/>
                  </a:rPr>
                  <a:t> </a:t>
                </a:r>
              </a:p>
            </p:txBody>
          </p:sp>
        </mc:Fallback>
      </mc:AlternateContent>
    </p:spTree>
    <p:extLst>
      <p:ext uri="{BB962C8B-B14F-4D97-AF65-F5344CB8AC3E}">
        <p14:creationId xmlns:p14="http://schemas.microsoft.com/office/powerpoint/2010/main" val="3785293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İç İçe Niceleyiciler</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77500" lnSpcReduction="20000"/>
              </a:bodyPr>
              <a:lstStyle/>
              <a:p>
                <a:r>
                  <a:rPr lang="tr-TR" dirty="0"/>
                  <a:t>Örnek: </a:t>
                </a:r>
                <a:r>
                  <a:rPr lang="en-US" dirty="0"/>
                  <a:t>R</a:t>
                </a:r>
                <a:r>
                  <a:rPr lang="tr-TR" dirty="0"/>
                  <a:t> x ve y’nin tanım kümesi olsun</a:t>
                </a:r>
                <a:r>
                  <a:rPr lang="en-US" dirty="0"/>
                  <a:t>, </a:t>
                </a:r>
                <a:r>
                  <a:rPr lang="tr-TR" dirty="0"/>
                  <a:t>ve</a:t>
                </a:r>
                <a:r>
                  <a:rPr lang="en-US" dirty="0"/>
                  <a: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𝑦</m:t>
                    </m:r>
                    <m:r>
                      <a:rPr lang="en-US" i="1" dirty="0">
                        <a:latin typeface="Cambria Math" panose="02040503050406030204" pitchFamily="18" charset="0"/>
                      </a:rPr>
                      <m:t>): </m:t>
                    </m:r>
                    <m:r>
                      <a:rPr lang="en-US" i="1" dirty="0" err="1">
                        <a:latin typeface="Cambria Math" panose="02040503050406030204" pitchFamily="18" charset="0"/>
                      </a:rPr>
                      <m:t>𝑥𝑦</m:t>
                    </m:r>
                    <m:r>
                      <a:rPr lang="en-US" i="1" dirty="0">
                        <a:latin typeface="Cambria Math" panose="02040503050406030204" pitchFamily="18" charset="0"/>
                      </a:rPr>
                      <m:t> = 0</m:t>
                    </m:r>
                  </m:oMath>
                </a14:m>
                <a:r>
                  <a:rPr lang="en-US" dirty="0"/>
                  <a:t>. </a:t>
                </a:r>
                <a:r>
                  <a:rPr lang="tr-TR" dirty="0"/>
                  <a:t>Aşağıdaki önermelerin doğruluk değerlerini bulun.</a:t>
                </a:r>
              </a:p>
              <a:p>
                <a:r>
                  <a:rPr lang="tr-TR" dirty="0">
                    <a:ea typeface="Cambria Math" panose="02040503050406030204" pitchFamily="18" charset="0"/>
                  </a:rPr>
                  <a:t>Çözüm: </a:t>
                </a:r>
              </a:p>
              <a:p>
                <a:pPr lvl="1"/>
                <a:r>
                  <a:rPr lang="en-US" dirty="0"/>
                  <a:t>∀</a:t>
                </a:r>
                <a:r>
                  <a:rPr lang="en-US" dirty="0" err="1"/>
                  <a:t>x∀yP</a:t>
                </a:r>
                <a:r>
                  <a:rPr lang="en-US" dirty="0"/>
                  <a:t>(x, y)</a:t>
                </a:r>
                <a:r>
                  <a:rPr lang="tr-TR" dirty="0"/>
                  <a:t> </a:t>
                </a:r>
                <a:r>
                  <a:rPr lang="tr-TR" dirty="0" err="1">
                    <a:solidFill>
                      <a:srgbClr val="FF0000"/>
                    </a:solidFill>
                  </a:rPr>
                  <a:t>False</a:t>
                </a:r>
                <a:endParaRPr lang="tr-TR" dirty="0">
                  <a:solidFill>
                    <a:srgbClr val="FF0000"/>
                  </a:solidFill>
                </a:endParaRPr>
              </a:p>
              <a:p>
                <a:pPr lvl="1"/>
                <a:r>
                  <a:rPr lang="en-US" dirty="0"/>
                  <a:t>∀</a:t>
                </a:r>
                <a:r>
                  <a:rPr lang="en-US" dirty="0" err="1"/>
                  <a:t>x∃yP</a:t>
                </a:r>
                <a:r>
                  <a:rPr lang="en-US" dirty="0"/>
                  <a:t>(x, y)</a:t>
                </a:r>
                <a:r>
                  <a:rPr lang="tr-TR" dirty="0"/>
                  <a:t> </a:t>
                </a:r>
                <a:r>
                  <a:rPr lang="tr-TR" dirty="0">
                    <a:solidFill>
                      <a:srgbClr val="FF0000"/>
                    </a:solidFill>
                  </a:rPr>
                  <a:t>True</a:t>
                </a:r>
              </a:p>
              <a:p>
                <a:pPr lvl="1"/>
                <a:r>
                  <a:rPr lang="en-US" dirty="0"/>
                  <a:t>∃</a:t>
                </a:r>
                <a:r>
                  <a:rPr lang="en-US" dirty="0" err="1"/>
                  <a:t>x∀yP</a:t>
                </a:r>
                <a:r>
                  <a:rPr lang="en-US" dirty="0"/>
                  <a:t>(x, y)</a:t>
                </a:r>
                <a:r>
                  <a:rPr lang="tr-TR" dirty="0"/>
                  <a:t> </a:t>
                </a:r>
                <a:r>
                  <a:rPr lang="tr-TR" dirty="0">
                    <a:solidFill>
                      <a:srgbClr val="FF0000"/>
                    </a:solidFill>
                  </a:rPr>
                  <a:t>True</a:t>
                </a:r>
              </a:p>
              <a:p>
                <a:pPr lvl="1"/>
                <a:r>
                  <a:rPr lang="en-US" dirty="0"/>
                  <a:t>∃</a:t>
                </a:r>
                <a:r>
                  <a:rPr lang="en-US" dirty="0" err="1"/>
                  <a:t>x∃yP</a:t>
                </a:r>
                <a:r>
                  <a:rPr lang="en-US" dirty="0"/>
                  <a:t>(x, y)</a:t>
                </a:r>
                <a:r>
                  <a:rPr lang="tr-TR" dirty="0"/>
                  <a:t> </a:t>
                </a:r>
                <a:r>
                  <a:rPr lang="tr-TR" dirty="0">
                    <a:solidFill>
                      <a:srgbClr val="FF0000"/>
                    </a:solidFill>
                  </a:rPr>
                  <a:t>True</a:t>
                </a:r>
              </a:p>
              <a:p>
                <a:r>
                  <a:rPr lang="tr-TR" dirty="0"/>
                  <a:t>Örnek: </a:t>
                </a:r>
                <a:r>
                  <a:rPr lang="tr-TR" i="1" dirty="0"/>
                  <a:t>P</a:t>
                </a:r>
                <a:r>
                  <a:rPr lang="es-ES" i="1" dirty="0"/>
                  <a:t>(x, y) </a:t>
                </a:r>
                <a:r>
                  <a:rPr lang="es-ES" dirty="0"/>
                  <a:t>“</a:t>
                </a:r>
                <a:r>
                  <a:rPr lang="es-ES" i="1" dirty="0"/>
                  <a:t>x </a:t>
                </a:r>
                <a:r>
                  <a:rPr lang="es-ES" dirty="0"/>
                  <a:t>+ </a:t>
                </a:r>
                <a:r>
                  <a:rPr lang="es-ES" i="1" dirty="0"/>
                  <a:t>y </a:t>
                </a:r>
                <a:r>
                  <a:rPr lang="es-ES" dirty="0"/>
                  <a:t>= 0”</a:t>
                </a:r>
                <a:r>
                  <a:rPr lang="tr-TR" dirty="0"/>
                  <a:t>ı ifade etsin.  </a:t>
                </a:r>
                <a:r>
                  <a:rPr lang="en-US" dirty="0"/>
                  <a:t>∀</a:t>
                </a:r>
                <a:r>
                  <a:rPr lang="en-US" dirty="0" err="1"/>
                  <a:t>x∃yP</a:t>
                </a:r>
                <a:r>
                  <a:rPr lang="en-US" dirty="0"/>
                  <a:t>(x, y)</a:t>
                </a:r>
                <a14:m>
                  <m:oMath xmlns:m="http://schemas.openxmlformats.org/officeDocument/2006/math">
                    <m:r>
                      <a:rPr lang="en-US" i="1" smtClean="0">
                        <a:latin typeface="Cambria Math" panose="02040503050406030204" pitchFamily="18" charset="0"/>
                      </a:rPr>
                      <m:t>≢</m:t>
                    </m:r>
                    <m:r>
                      <m:rPr>
                        <m:nor/>
                      </m:rPr>
                      <a:rPr lang="en-US" dirty="0"/>
                      <m:t>∃</m:t>
                    </m:r>
                    <m:r>
                      <m:rPr>
                        <m:nor/>
                      </m:rPr>
                      <a:rPr lang="tr-TR" b="0" i="0" dirty="0" smtClean="0"/>
                      <m:t>y</m:t>
                    </m:r>
                    <m:r>
                      <m:rPr>
                        <m:nor/>
                      </m:rPr>
                      <a:rPr lang="en-US" dirty="0"/>
                      <m:t>∀</m:t>
                    </m:r>
                    <m:r>
                      <m:rPr>
                        <m:nor/>
                      </m:rPr>
                      <a:rPr lang="tr-TR" b="0" i="0" dirty="0" smtClean="0"/>
                      <m:t>x</m:t>
                    </m:r>
                    <m:r>
                      <m:rPr>
                        <m:nor/>
                      </m:rPr>
                      <a:rPr lang="en-US" dirty="0"/>
                      <m:t>P</m:t>
                    </m:r>
                    <m:r>
                      <m:rPr>
                        <m:nor/>
                      </m:rPr>
                      <a:rPr lang="en-US" dirty="0"/>
                      <m:t>(</m:t>
                    </m:r>
                    <m:r>
                      <m:rPr>
                        <m:nor/>
                      </m:rPr>
                      <a:rPr lang="en-US" dirty="0"/>
                      <m:t>x</m:t>
                    </m:r>
                    <m:r>
                      <m:rPr>
                        <m:nor/>
                      </m:rPr>
                      <a:rPr lang="en-US" dirty="0"/>
                      <m:t>, </m:t>
                    </m:r>
                    <m:r>
                      <m:rPr>
                        <m:nor/>
                      </m:rPr>
                      <a:rPr lang="en-US" dirty="0"/>
                      <m:t>y</m:t>
                    </m:r>
                    <m:r>
                      <m:rPr>
                        <m:nor/>
                      </m:rPr>
                      <a:rPr lang="en-US" dirty="0"/>
                      <m:t>)</m:t>
                    </m:r>
                  </m:oMath>
                </a14:m>
                <a:r>
                  <a:rPr lang="tr-TR" dirty="0"/>
                  <a:t> olduğunu kanıtlayın.</a:t>
                </a:r>
              </a:p>
              <a:p>
                <a:r>
                  <a:rPr lang="tr-TR" dirty="0"/>
                  <a:t>Çözüm:</a:t>
                </a:r>
              </a:p>
              <a:p>
                <a:r>
                  <a:rPr lang="en-US" dirty="0"/>
                  <a:t>∀</a:t>
                </a:r>
                <a:r>
                  <a:rPr lang="en-US" dirty="0" err="1"/>
                  <a:t>x∃yP</a:t>
                </a:r>
                <a:r>
                  <a:rPr lang="en-US" dirty="0"/>
                  <a:t>(x, y)</a:t>
                </a:r>
                <a:endParaRPr lang="tr-TR" dirty="0"/>
              </a:p>
              <a:p>
                <a:pPr lvl="1"/>
                <a:r>
                  <a:rPr lang="en-US" dirty="0"/>
                  <a:t>“Her x </a:t>
                </a:r>
                <a:r>
                  <a:rPr lang="en-US" dirty="0" err="1"/>
                  <a:t>gerçek</a:t>
                </a:r>
                <a:r>
                  <a:rPr lang="en-US" dirty="0"/>
                  <a:t> </a:t>
                </a:r>
                <a:r>
                  <a:rPr lang="en-US" dirty="0" err="1"/>
                  <a:t>sayısı</a:t>
                </a:r>
                <a:r>
                  <a:rPr lang="en-US" dirty="0"/>
                  <a:t> </a:t>
                </a:r>
                <a:r>
                  <a:rPr lang="en-US" dirty="0" err="1"/>
                  <a:t>için</a:t>
                </a:r>
                <a:r>
                  <a:rPr lang="en-US" dirty="0"/>
                  <a:t>, P(x, y) </a:t>
                </a:r>
                <a:r>
                  <a:rPr lang="tr-TR" dirty="0"/>
                  <a:t>sağ</a:t>
                </a:r>
                <a:r>
                  <a:rPr lang="en-US" dirty="0"/>
                  <a:t>la</a:t>
                </a:r>
                <a:r>
                  <a:rPr lang="tr-TR" dirty="0"/>
                  <a:t>ya</a:t>
                </a:r>
                <a:r>
                  <a:rPr lang="en-US" dirty="0" err="1"/>
                  <a:t>cak</a:t>
                </a:r>
                <a:r>
                  <a:rPr lang="en-US" dirty="0"/>
                  <a:t> </a:t>
                </a:r>
                <a:r>
                  <a:rPr lang="en-US" dirty="0" err="1"/>
                  <a:t>şekilde</a:t>
                </a:r>
                <a:r>
                  <a:rPr lang="en-US" dirty="0"/>
                  <a:t> </a:t>
                </a:r>
                <a:r>
                  <a:rPr lang="en-US" dirty="0" err="1"/>
                  <a:t>bir</a:t>
                </a:r>
                <a:r>
                  <a:rPr lang="en-US" dirty="0"/>
                  <a:t> </a:t>
                </a:r>
                <a:r>
                  <a:rPr lang="en-US" dirty="0" err="1"/>
                  <a:t>gerçek</a:t>
                </a:r>
                <a:r>
                  <a:rPr lang="en-US" dirty="0"/>
                  <a:t> y </a:t>
                </a:r>
                <a:r>
                  <a:rPr lang="en-US" dirty="0" err="1"/>
                  <a:t>sayısı</a:t>
                </a:r>
                <a:r>
                  <a:rPr lang="en-US" dirty="0"/>
                  <a:t> </a:t>
                </a:r>
                <a:r>
                  <a:rPr lang="en-US" dirty="0" err="1"/>
                  <a:t>vardır</a:t>
                </a:r>
                <a:r>
                  <a:rPr lang="en-US" dirty="0"/>
                  <a:t>.” </a:t>
                </a:r>
                <a:r>
                  <a:rPr lang="tr-TR" dirty="0">
                    <a:solidFill>
                      <a:srgbClr val="FF0000"/>
                    </a:solidFill>
                  </a:rPr>
                  <a:t>True</a:t>
                </a:r>
              </a:p>
              <a:p>
                <a14:m>
                  <m:oMath xmlns:m="http://schemas.openxmlformats.org/officeDocument/2006/math">
                    <m:r>
                      <m:rPr>
                        <m:nor/>
                      </m:rPr>
                      <a:rPr lang="en-US" dirty="0"/>
                      <m:t>∃</m:t>
                    </m:r>
                    <m:r>
                      <m:rPr>
                        <m:nor/>
                      </m:rPr>
                      <a:rPr lang="tr-TR" dirty="0"/>
                      <m:t>y</m:t>
                    </m:r>
                    <m:r>
                      <m:rPr>
                        <m:nor/>
                      </m:rPr>
                      <a:rPr lang="en-US" dirty="0"/>
                      <m:t>∀</m:t>
                    </m:r>
                    <m:r>
                      <m:rPr>
                        <m:nor/>
                      </m:rPr>
                      <a:rPr lang="tr-TR" dirty="0"/>
                      <m:t>x</m:t>
                    </m:r>
                    <m:r>
                      <m:rPr>
                        <m:nor/>
                      </m:rPr>
                      <a:rPr lang="en-US" dirty="0"/>
                      <m:t>P</m:t>
                    </m:r>
                    <m:r>
                      <m:rPr>
                        <m:nor/>
                      </m:rPr>
                      <a:rPr lang="en-US" dirty="0"/>
                      <m:t>(</m:t>
                    </m:r>
                    <m:r>
                      <m:rPr>
                        <m:nor/>
                      </m:rPr>
                      <a:rPr lang="en-US" dirty="0"/>
                      <m:t>x</m:t>
                    </m:r>
                    <m:r>
                      <m:rPr>
                        <m:nor/>
                      </m:rPr>
                      <a:rPr lang="en-US" dirty="0"/>
                      <m:t>, </m:t>
                    </m:r>
                    <m:r>
                      <m:rPr>
                        <m:nor/>
                      </m:rPr>
                      <a:rPr lang="en-US" dirty="0"/>
                      <m:t>y</m:t>
                    </m:r>
                    <m:r>
                      <m:rPr>
                        <m:nor/>
                      </m:rPr>
                      <a:rPr lang="en-US" dirty="0"/>
                      <m:t>)</m:t>
                    </m:r>
                  </m:oMath>
                </a14:m>
                <a:endParaRPr lang="tr-TR" dirty="0"/>
              </a:p>
              <a:p>
                <a:pPr lvl="1"/>
                <a:r>
                  <a:rPr lang="en-US" dirty="0"/>
                  <a:t>“</a:t>
                </a:r>
                <a:r>
                  <a:rPr lang="en-US" dirty="0" err="1"/>
                  <a:t>Öyle</a:t>
                </a:r>
                <a:r>
                  <a:rPr lang="en-US" dirty="0"/>
                  <a:t> </a:t>
                </a:r>
                <a:r>
                  <a:rPr lang="en-US" dirty="0" err="1"/>
                  <a:t>bir</a:t>
                </a:r>
                <a:r>
                  <a:rPr lang="en-US" dirty="0"/>
                  <a:t> </a:t>
                </a:r>
                <a:r>
                  <a:rPr lang="en-US" dirty="0" err="1"/>
                  <a:t>gerçek</a:t>
                </a:r>
                <a:r>
                  <a:rPr lang="en-US" dirty="0"/>
                  <a:t> </a:t>
                </a:r>
                <a:r>
                  <a:rPr lang="en-US" dirty="0" err="1"/>
                  <a:t>sayı</a:t>
                </a:r>
                <a:r>
                  <a:rPr lang="en-US" dirty="0"/>
                  <a:t> </a:t>
                </a:r>
                <a:r>
                  <a:rPr lang="en-US" dirty="0" err="1"/>
                  <a:t>vardır</a:t>
                </a:r>
                <a:r>
                  <a:rPr lang="en-US" dirty="0"/>
                  <a:t> </a:t>
                </a:r>
                <a:r>
                  <a:rPr lang="en-US" dirty="0" err="1"/>
                  <a:t>ki</a:t>
                </a:r>
                <a:r>
                  <a:rPr lang="en-US" dirty="0"/>
                  <a:t>, her x </a:t>
                </a:r>
                <a:r>
                  <a:rPr lang="en-US" dirty="0" err="1"/>
                  <a:t>gerçek</a:t>
                </a:r>
                <a:r>
                  <a:rPr lang="en-US" dirty="0"/>
                  <a:t> </a:t>
                </a:r>
                <a:r>
                  <a:rPr lang="en-US" dirty="0" err="1"/>
                  <a:t>sayısı</a:t>
                </a:r>
                <a:r>
                  <a:rPr lang="en-US" dirty="0"/>
                  <a:t> </a:t>
                </a:r>
                <a:r>
                  <a:rPr lang="en-US" dirty="0" err="1"/>
                  <a:t>için</a:t>
                </a:r>
                <a:r>
                  <a:rPr lang="en-US" dirty="0"/>
                  <a:t> P(x, y)</a:t>
                </a:r>
                <a:r>
                  <a:rPr lang="tr-TR" dirty="0"/>
                  <a:t>’i sağlar</a:t>
                </a:r>
                <a:r>
                  <a:rPr lang="en-US" dirty="0"/>
                  <a:t>”.</a:t>
                </a:r>
                <a:r>
                  <a:rPr lang="tr-TR" dirty="0"/>
                  <a:t>  </a:t>
                </a:r>
                <a:r>
                  <a:rPr lang="tr-TR" dirty="0" err="1">
                    <a:solidFill>
                      <a:srgbClr val="FF0000"/>
                    </a:solidFill>
                  </a:rPr>
                  <a:t>False</a:t>
                </a:r>
                <a:endParaRPr lang="tr-TR" dirty="0">
                  <a:solidFill>
                    <a:srgbClr val="FF0000"/>
                  </a:solidFill>
                </a:endParaRPr>
              </a:p>
              <a:p>
                <a:endParaRPr lang="tr-TR" dirty="0"/>
              </a:p>
              <a:p>
                <a:pPr lvl="1"/>
                <a:endParaRPr lang="tr-TR" dirty="0">
                  <a:solidFill>
                    <a:srgbClr val="FF0000"/>
                  </a:solidFill>
                </a:endParaRPr>
              </a:p>
              <a:p>
                <a:pPr lvl="1"/>
                <a:endParaRPr lang="tr-TR" dirty="0">
                  <a:solidFill>
                    <a:srgbClr val="FF0000"/>
                  </a:solidFill>
                </a:endParaRPr>
              </a:p>
              <a:p>
                <a:pPr lvl="1"/>
                <a:endParaRPr lang="tr-TR" dirty="0">
                  <a:ea typeface="Cambria Math" panose="02040503050406030204" pitchFamily="18" charset="0"/>
                </a:endParaRPr>
              </a:p>
              <a:p>
                <a:endParaRPr lang="tr-TR" b="1"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696" t="-2801"/>
                </a:stretch>
              </a:blipFill>
            </p:spPr>
            <p:txBody>
              <a:bodyPr/>
              <a:lstStyle/>
              <a:p>
                <a:r>
                  <a:rPr lang="tr-TR">
                    <a:noFill/>
                  </a:rPr>
                  <a:t> </a:t>
                </a:r>
              </a:p>
            </p:txBody>
          </p:sp>
        </mc:Fallback>
      </mc:AlternateContent>
    </p:spTree>
    <p:extLst>
      <p:ext uri="{BB962C8B-B14F-4D97-AF65-F5344CB8AC3E}">
        <p14:creationId xmlns:p14="http://schemas.microsoft.com/office/powerpoint/2010/main" val="3808662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Çıkarım Kuralları</a:t>
            </a:r>
          </a:p>
        </p:txBody>
      </p:sp>
      <p:sp>
        <p:nvSpPr>
          <p:cNvPr id="3" name="İçerik Yer Tutucusu 2"/>
          <p:cNvSpPr>
            <a:spLocks noGrp="1"/>
          </p:cNvSpPr>
          <p:nvPr>
            <p:ph idx="1"/>
          </p:nvPr>
        </p:nvSpPr>
        <p:spPr/>
        <p:txBody>
          <a:bodyPr/>
          <a:lstStyle/>
          <a:p>
            <a:r>
              <a:rPr lang="en-US" b="1" dirty="0" err="1"/>
              <a:t>Argüman</a:t>
            </a:r>
            <a:r>
              <a:rPr lang="tr-TR" b="1" dirty="0"/>
              <a:t> (İfade)</a:t>
            </a:r>
            <a:r>
              <a:rPr lang="en-US" dirty="0"/>
              <a:t>: </a:t>
            </a:r>
            <a:r>
              <a:rPr lang="en-US" dirty="0" err="1"/>
              <a:t>Bir</a:t>
            </a:r>
            <a:r>
              <a:rPr lang="en-US" dirty="0"/>
              <a:t> </a:t>
            </a:r>
            <a:r>
              <a:rPr lang="en-US" dirty="0" err="1"/>
              <a:t>sonuçla</a:t>
            </a:r>
            <a:r>
              <a:rPr lang="en-US" dirty="0"/>
              <a:t> </a:t>
            </a:r>
            <a:r>
              <a:rPr lang="en-US" dirty="0" err="1"/>
              <a:t>biten</a:t>
            </a:r>
            <a:r>
              <a:rPr lang="en-US" dirty="0"/>
              <a:t> </a:t>
            </a:r>
            <a:r>
              <a:rPr lang="en-US" dirty="0" err="1"/>
              <a:t>ifadeler</a:t>
            </a:r>
            <a:r>
              <a:rPr lang="en-US" dirty="0"/>
              <a:t> </a:t>
            </a:r>
            <a:r>
              <a:rPr lang="en-US" dirty="0" err="1"/>
              <a:t>dizisi</a:t>
            </a:r>
            <a:r>
              <a:rPr lang="en-US" dirty="0"/>
              <a:t>.</a:t>
            </a:r>
            <a:r>
              <a:rPr lang="tr-TR" dirty="0"/>
              <a:t> Bir ifadede son önerme hariç tüm elemanlar </a:t>
            </a:r>
            <a:r>
              <a:rPr lang="tr-TR" b="1" dirty="0"/>
              <a:t>ön koşul/hipotez </a:t>
            </a:r>
            <a:r>
              <a:rPr lang="tr-TR" dirty="0"/>
              <a:t>olarak, son önerme de </a:t>
            </a:r>
            <a:r>
              <a:rPr lang="tr-TR" b="1" dirty="0"/>
              <a:t>sonuç</a:t>
            </a:r>
            <a:r>
              <a:rPr lang="tr-TR" dirty="0"/>
              <a:t> olarak adlandırılır.</a:t>
            </a:r>
          </a:p>
          <a:p>
            <a:r>
              <a:rPr lang="tr-TR" dirty="0"/>
              <a:t>Bir ifadenin tüm ön koşullarının doğruluğu sonucun doğruluğu anlamına geliyorsa ifade </a:t>
            </a:r>
            <a:r>
              <a:rPr lang="tr-TR" b="1" dirty="0"/>
              <a:t>geçerlidir.</a:t>
            </a:r>
          </a:p>
          <a:p>
            <a:r>
              <a:rPr lang="tr-TR" dirty="0"/>
              <a:t>Bir </a:t>
            </a:r>
            <a:r>
              <a:rPr lang="tr-TR" b="1" dirty="0"/>
              <a:t>ifade formu </a:t>
            </a:r>
            <a:r>
              <a:rPr lang="tr-TR" dirty="0" err="1"/>
              <a:t>önermesel</a:t>
            </a:r>
            <a:r>
              <a:rPr lang="tr-TR" dirty="0"/>
              <a:t> değişkenlere ön koşullarda hangi önermeleri koyarsak koyalım geçerlidir ve sonuç ön koşulların hepsi doğru olduğunda doğrudur.</a:t>
            </a:r>
          </a:p>
          <a:p>
            <a:r>
              <a:rPr lang="en-US" dirty="0" err="1"/>
              <a:t>Geçerli</a:t>
            </a:r>
            <a:r>
              <a:rPr lang="en-US" dirty="0"/>
              <a:t> </a:t>
            </a:r>
            <a:r>
              <a:rPr lang="en-US" dirty="0" err="1"/>
              <a:t>olmayan</a:t>
            </a:r>
            <a:r>
              <a:rPr lang="en-US" dirty="0"/>
              <a:t> </a:t>
            </a:r>
            <a:r>
              <a:rPr lang="en-US" dirty="0" err="1"/>
              <a:t>bir</a:t>
            </a:r>
            <a:r>
              <a:rPr lang="en-US" dirty="0"/>
              <a:t> </a:t>
            </a:r>
            <a:r>
              <a:rPr lang="tr-TR" dirty="0"/>
              <a:t>ifade formuna </a:t>
            </a:r>
            <a:r>
              <a:rPr lang="tr-TR" b="1" dirty="0"/>
              <a:t>yanıltmaca</a:t>
            </a:r>
            <a:r>
              <a:rPr lang="en-US" dirty="0"/>
              <a:t> </a:t>
            </a:r>
            <a:r>
              <a:rPr lang="en-US" dirty="0" err="1"/>
              <a:t>denir</a:t>
            </a:r>
            <a:r>
              <a:rPr lang="en-US" dirty="0"/>
              <a:t>.</a:t>
            </a:r>
            <a:endParaRPr lang="tr-TR" dirty="0"/>
          </a:p>
          <a:p>
            <a:endParaRPr lang="tr-TR" dirty="0"/>
          </a:p>
        </p:txBody>
      </p:sp>
    </p:spTree>
    <p:extLst>
      <p:ext uri="{BB962C8B-B14F-4D97-AF65-F5344CB8AC3E}">
        <p14:creationId xmlns:p14="http://schemas.microsoft.com/office/powerpoint/2010/main" val="3288384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Geçerli İfadeler</a:t>
            </a:r>
          </a:p>
        </p:txBody>
      </p:sp>
      <p:sp>
        <p:nvSpPr>
          <p:cNvPr id="3" name="İçerik Yer Tutucusu 2"/>
          <p:cNvSpPr>
            <a:spLocks noGrp="1"/>
          </p:cNvSpPr>
          <p:nvPr>
            <p:ph idx="1"/>
          </p:nvPr>
        </p:nvSpPr>
        <p:spPr/>
        <p:txBody>
          <a:bodyPr>
            <a:normAutofit/>
          </a:bodyPr>
          <a:lstStyle/>
          <a:p>
            <a:r>
              <a:rPr lang="tr-TR" dirty="0"/>
              <a:t>Örnek</a:t>
            </a:r>
            <a:r>
              <a:rPr lang="en-US" dirty="0"/>
              <a:t>: </a:t>
            </a:r>
            <a:r>
              <a:rPr lang="tr-TR" dirty="0"/>
              <a:t>Bir mantıksal ifade: Tüm gece dans edersem, yorulurum</a:t>
            </a:r>
            <a:r>
              <a:rPr lang="en-US" dirty="0"/>
              <a:t>. </a:t>
            </a:r>
            <a:endParaRPr lang="tr-TR" dirty="0"/>
          </a:p>
          <a:p>
            <a:pPr lvl="1"/>
            <a:r>
              <a:rPr lang="tr-TR" dirty="0"/>
              <a:t>Tüm</a:t>
            </a:r>
            <a:r>
              <a:rPr lang="en-US" dirty="0"/>
              <a:t> </a:t>
            </a:r>
            <a:r>
              <a:rPr lang="en-US" dirty="0" err="1"/>
              <a:t>gece</a:t>
            </a:r>
            <a:r>
              <a:rPr lang="en-US" dirty="0"/>
              <a:t> </a:t>
            </a:r>
            <a:r>
              <a:rPr lang="en-US" dirty="0" err="1"/>
              <a:t>dans</a:t>
            </a:r>
            <a:r>
              <a:rPr lang="en-US" dirty="0"/>
              <a:t> </a:t>
            </a:r>
            <a:r>
              <a:rPr lang="en-US" dirty="0" err="1"/>
              <a:t>ettim</a:t>
            </a:r>
            <a:r>
              <a:rPr lang="en-US" dirty="0"/>
              <a:t>. </a:t>
            </a:r>
            <a:r>
              <a:rPr lang="tr-TR" dirty="0"/>
              <a:t>B</a:t>
            </a:r>
            <a:r>
              <a:rPr lang="en-US" dirty="0"/>
              <a:t>u </a:t>
            </a:r>
            <a:r>
              <a:rPr lang="en-US" dirty="0" err="1"/>
              <a:t>yüzden</a:t>
            </a:r>
            <a:r>
              <a:rPr lang="en-US" dirty="0"/>
              <a:t> </a:t>
            </a:r>
            <a:r>
              <a:rPr lang="en-US" dirty="0" err="1"/>
              <a:t>yoruldum</a:t>
            </a:r>
            <a:r>
              <a:rPr lang="en-US" dirty="0"/>
              <a:t>. </a:t>
            </a:r>
            <a:endParaRPr lang="tr-TR" dirty="0"/>
          </a:p>
          <a:p>
            <a:pPr lvl="1"/>
            <a:r>
              <a:rPr lang="en-US" dirty="0" err="1"/>
              <a:t>Temel</a:t>
            </a:r>
            <a:r>
              <a:rPr lang="en-US" dirty="0"/>
              <a:t> </a:t>
            </a:r>
            <a:r>
              <a:rPr lang="en-US" dirty="0" err="1"/>
              <a:t>değişkenlerin</a:t>
            </a:r>
            <a:r>
              <a:rPr lang="en-US" dirty="0"/>
              <a:t> </a:t>
            </a:r>
            <a:r>
              <a:rPr lang="en-US" dirty="0" err="1"/>
              <a:t>mantıksal</a:t>
            </a:r>
            <a:r>
              <a:rPr lang="en-US" dirty="0"/>
              <a:t> </a:t>
            </a:r>
            <a:r>
              <a:rPr lang="en-US" dirty="0" err="1"/>
              <a:t>temsili</a:t>
            </a:r>
            <a:r>
              <a:rPr lang="en-US" dirty="0"/>
              <a:t>: </a:t>
            </a:r>
            <a:endParaRPr lang="tr-TR" dirty="0"/>
          </a:p>
          <a:p>
            <a:pPr lvl="2"/>
            <a:r>
              <a:rPr lang="en-US" dirty="0"/>
              <a:t>p: </a:t>
            </a:r>
            <a:r>
              <a:rPr lang="tr-TR" dirty="0"/>
              <a:t>Tüm gece dans ettim</a:t>
            </a:r>
            <a:r>
              <a:rPr lang="en-US" dirty="0"/>
              <a:t>. </a:t>
            </a:r>
            <a:endParaRPr lang="tr-TR" dirty="0"/>
          </a:p>
          <a:p>
            <a:pPr lvl="2"/>
            <a:r>
              <a:rPr lang="en-US" dirty="0"/>
              <a:t>q: </a:t>
            </a:r>
            <a:r>
              <a:rPr lang="tr-TR" dirty="0"/>
              <a:t>Yoruldum</a:t>
            </a:r>
            <a:r>
              <a:rPr lang="en-US" dirty="0"/>
              <a:t>. </a:t>
            </a:r>
            <a:endParaRPr lang="tr-TR" dirty="0"/>
          </a:p>
          <a:p>
            <a:pPr lvl="1"/>
            <a:r>
              <a:rPr lang="tr-TR" dirty="0"/>
              <a:t>İfadenin mantıksal analizi</a:t>
            </a:r>
            <a:r>
              <a:rPr lang="en-US" dirty="0"/>
              <a:t>:</a:t>
            </a:r>
            <a:endParaRPr lang="tr-TR" dirty="0"/>
          </a:p>
          <a:p>
            <a:pPr lvl="1"/>
            <a:endParaRPr lang="tr-TR" dirty="0"/>
          </a:p>
          <a:p>
            <a:pPr marL="914400" lvl="2" indent="0">
              <a:buNone/>
            </a:pPr>
            <a:r>
              <a:rPr lang="fr-FR" dirty="0"/>
              <a:t>p → q </a:t>
            </a:r>
            <a:r>
              <a:rPr lang="tr-TR" dirty="0"/>
              <a:t>  ön koşul</a:t>
            </a:r>
            <a:r>
              <a:rPr lang="fr-FR" dirty="0"/>
              <a:t> 1 </a:t>
            </a:r>
            <a:endParaRPr lang="tr-TR" dirty="0"/>
          </a:p>
          <a:p>
            <a:pPr marL="914400" lvl="2" indent="0">
              <a:buNone/>
            </a:pPr>
            <a:r>
              <a:rPr lang="fr-FR" dirty="0"/>
              <a:t>p </a:t>
            </a:r>
            <a:r>
              <a:rPr lang="tr-TR" dirty="0"/>
              <a:t>          ön koşul</a:t>
            </a:r>
            <a:r>
              <a:rPr lang="fr-FR" dirty="0"/>
              <a:t> 2 </a:t>
            </a:r>
            <a:endParaRPr lang="tr-TR" dirty="0"/>
          </a:p>
          <a:p>
            <a:pPr marL="914400" lvl="2" indent="0">
              <a:buNone/>
            </a:pPr>
            <a:endParaRPr lang="tr-TR" dirty="0"/>
          </a:p>
          <a:p>
            <a:pPr marL="914400" lvl="2" indent="0">
              <a:buNone/>
            </a:pPr>
            <a:r>
              <a:rPr lang="fr-FR" dirty="0"/>
              <a:t>∴ q </a:t>
            </a:r>
            <a:r>
              <a:rPr lang="tr-TR" dirty="0"/>
              <a:t>sonuç</a:t>
            </a:r>
          </a:p>
        </p:txBody>
      </p:sp>
      <p:cxnSp>
        <p:nvCxnSpPr>
          <p:cNvPr id="5" name="Düz Bağlayıcı 4"/>
          <p:cNvCxnSpPr/>
          <p:nvPr/>
        </p:nvCxnSpPr>
        <p:spPr>
          <a:xfrm>
            <a:off x="1857375" y="5381625"/>
            <a:ext cx="18478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320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Çıkarım Kuralları</a:t>
            </a:r>
          </a:p>
        </p:txBody>
      </p:sp>
      <p:sp>
        <p:nvSpPr>
          <p:cNvPr id="3" name="İçerik Yer Tutucusu 2"/>
          <p:cNvSpPr>
            <a:spLocks noGrp="1"/>
          </p:cNvSpPr>
          <p:nvPr>
            <p:ph idx="1"/>
          </p:nvPr>
        </p:nvSpPr>
        <p:spPr/>
        <p:txBody>
          <a:bodyPr/>
          <a:lstStyle/>
          <a:p>
            <a:r>
              <a:rPr lang="en-US" dirty="0" err="1"/>
              <a:t>Bir</a:t>
            </a:r>
            <a:r>
              <a:rPr lang="en-US" dirty="0"/>
              <a:t> </a:t>
            </a:r>
            <a:r>
              <a:rPr lang="en-US" b="1" dirty="0" err="1"/>
              <a:t>Çıkarım</a:t>
            </a:r>
            <a:r>
              <a:rPr lang="en-US" b="1" dirty="0"/>
              <a:t> </a:t>
            </a:r>
            <a:r>
              <a:rPr lang="en-US" b="1" dirty="0" err="1"/>
              <a:t>Kuralı</a:t>
            </a:r>
            <a:r>
              <a:rPr lang="en-US" dirty="0"/>
              <a:t>, </a:t>
            </a:r>
            <a:r>
              <a:rPr lang="en-US" dirty="0" err="1"/>
              <a:t>belirli</a:t>
            </a:r>
            <a:r>
              <a:rPr lang="en-US" dirty="0"/>
              <a:t> </a:t>
            </a:r>
            <a:r>
              <a:rPr lang="en-US" dirty="0" err="1"/>
              <a:t>formlardaki</a:t>
            </a:r>
            <a:r>
              <a:rPr lang="en-US" dirty="0"/>
              <a:t> </a:t>
            </a:r>
            <a:r>
              <a:rPr lang="en-US" dirty="0" err="1"/>
              <a:t>bir</a:t>
            </a:r>
            <a:r>
              <a:rPr lang="en-US" dirty="0"/>
              <a:t> </a:t>
            </a:r>
            <a:r>
              <a:rPr lang="en-US" dirty="0" err="1"/>
              <a:t>dizi</a:t>
            </a:r>
            <a:r>
              <a:rPr lang="en-US" dirty="0"/>
              <a:t> </a:t>
            </a:r>
            <a:r>
              <a:rPr lang="en-US" dirty="0" err="1"/>
              <a:t>ön</a:t>
            </a:r>
            <a:r>
              <a:rPr lang="en-US" dirty="0"/>
              <a:t> </a:t>
            </a:r>
            <a:r>
              <a:rPr lang="en-US" dirty="0" err="1"/>
              <a:t>koşul</a:t>
            </a:r>
            <a:r>
              <a:rPr lang="en-US" dirty="0"/>
              <a:t> </a:t>
            </a:r>
            <a:r>
              <a:rPr lang="en-US" dirty="0" err="1"/>
              <a:t>ifadenin</a:t>
            </a:r>
            <a:r>
              <a:rPr lang="en-US" dirty="0"/>
              <a:t> </a:t>
            </a:r>
            <a:r>
              <a:rPr lang="en-US" dirty="0" err="1"/>
              <a:t>hepsinin</a:t>
            </a:r>
            <a:r>
              <a:rPr lang="en-US" dirty="0"/>
              <a:t> </a:t>
            </a:r>
            <a:r>
              <a:rPr lang="en-US" dirty="0" err="1"/>
              <a:t>doğru</a:t>
            </a:r>
            <a:r>
              <a:rPr lang="en-US" dirty="0"/>
              <a:t> </a:t>
            </a:r>
            <a:r>
              <a:rPr lang="en-US" dirty="0" err="1"/>
              <a:t>olduğunu</a:t>
            </a:r>
            <a:r>
              <a:rPr lang="en-US" dirty="0"/>
              <a:t> </a:t>
            </a:r>
            <a:r>
              <a:rPr lang="en-US" dirty="0" err="1"/>
              <a:t>biliyorsak</a:t>
            </a:r>
            <a:r>
              <a:rPr lang="en-US" dirty="0"/>
              <a:t>, o zaman </a:t>
            </a:r>
            <a:r>
              <a:rPr lang="en-US" dirty="0" err="1"/>
              <a:t>belirli</a:t>
            </a:r>
            <a:r>
              <a:rPr lang="en-US" dirty="0"/>
              <a:t> </a:t>
            </a:r>
            <a:r>
              <a:rPr lang="en-US" dirty="0" err="1"/>
              <a:t>bir</a:t>
            </a:r>
            <a:r>
              <a:rPr lang="en-US" dirty="0"/>
              <a:t> </a:t>
            </a:r>
            <a:r>
              <a:rPr lang="en-US" dirty="0" err="1"/>
              <a:t>ilgili</a:t>
            </a:r>
            <a:r>
              <a:rPr lang="en-US" dirty="0"/>
              <a:t> </a:t>
            </a:r>
            <a:r>
              <a:rPr lang="en-US" dirty="0" err="1"/>
              <a:t>sonuç</a:t>
            </a:r>
            <a:r>
              <a:rPr lang="en-US" dirty="0"/>
              <a:t> </a:t>
            </a:r>
            <a:r>
              <a:rPr lang="en-US" dirty="0" err="1"/>
              <a:t>ifadesinin</a:t>
            </a:r>
            <a:r>
              <a:rPr lang="en-US" dirty="0"/>
              <a:t> </a:t>
            </a:r>
            <a:r>
              <a:rPr lang="en-US" dirty="0" err="1"/>
              <a:t>doğru</a:t>
            </a:r>
            <a:r>
              <a:rPr lang="en-US" dirty="0"/>
              <a:t> </a:t>
            </a:r>
            <a:r>
              <a:rPr lang="en-US" dirty="0" err="1"/>
              <a:t>olduğunu</a:t>
            </a:r>
            <a:r>
              <a:rPr lang="en-US" dirty="0"/>
              <a:t> </a:t>
            </a:r>
            <a:r>
              <a:rPr lang="en-US" dirty="0" err="1"/>
              <a:t>geçerli</a:t>
            </a:r>
            <a:r>
              <a:rPr lang="en-US" dirty="0"/>
              <a:t> </a:t>
            </a:r>
            <a:r>
              <a:rPr lang="en-US" dirty="0" err="1"/>
              <a:t>bir</a:t>
            </a:r>
            <a:r>
              <a:rPr lang="en-US" dirty="0"/>
              <a:t> </a:t>
            </a:r>
            <a:r>
              <a:rPr lang="en-US" dirty="0" err="1"/>
              <a:t>şekilde</a:t>
            </a:r>
            <a:r>
              <a:rPr lang="en-US" dirty="0"/>
              <a:t> </a:t>
            </a:r>
            <a:r>
              <a:rPr lang="en-US" dirty="0" err="1"/>
              <a:t>çıkarabileceğimizi</a:t>
            </a:r>
            <a:r>
              <a:rPr lang="en-US" dirty="0"/>
              <a:t> </a:t>
            </a:r>
            <a:r>
              <a:rPr lang="en-US" dirty="0" err="1"/>
              <a:t>belirleyen</a:t>
            </a:r>
            <a:r>
              <a:rPr lang="en-US" dirty="0"/>
              <a:t> </a:t>
            </a:r>
            <a:r>
              <a:rPr lang="en-US" dirty="0" err="1"/>
              <a:t>bir</a:t>
            </a:r>
            <a:r>
              <a:rPr lang="en-US" dirty="0"/>
              <a:t> </a:t>
            </a:r>
            <a:r>
              <a:rPr lang="en-US" dirty="0" err="1"/>
              <a:t>kalıptır</a:t>
            </a:r>
            <a:r>
              <a:rPr lang="en-US" dirty="0"/>
              <a:t>.</a:t>
            </a:r>
            <a:endParaRPr lang="tr-TR" dirty="0"/>
          </a:p>
        </p:txBody>
      </p:sp>
      <p:sp>
        <p:nvSpPr>
          <p:cNvPr id="4" name="Dikdörtgen 3"/>
          <p:cNvSpPr/>
          <p:nvPr/>
        </p:nvSpPr>
        <p:spPr>
          <a:xfrm>
            <a:off x="1466850" y="3476625"/>
            <a:ext cx="2247900" cy="18478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5" name="Metin kutusu 4"/>
              <p:cNvSpPr txBox="1"/>
              <p:nvPr/>
            </p:nvSpPr>
            <p:spPr>
              <a:xfrm>
                <a:off x="1695450" y="3584942"/>
                <a:ext cx="2019300" cy="1631216"/>
              </a:xfrm>
              <a:prstGeom prst="rect">
                <a:avLst/>
              </a:prstGeom>
              <a:noFill/>
            </p:spPr>
            <p:txBody>
              <a:bodyPr wrap="square" rtlCol="0">
                <a:spAutoFit/>
              </a:bodyPr>
              <a:lstStyle/>
              <a:p>
                <a:r>
                  <a:rPr lang="tr-TR" sz="2000" dirty="0"/>
                  <a:t>Ön koşul 1</a:t>
                </a:r>
              </a:p>
              <a:p>
                <a:r>
                  <a:rPr lang="tr-TR" sz="2000" dirty="0"/>
                  <a:t>Ön koşul 2</a:t>
                </a:r>
              </a:p>
              <a:p>
                <a:r>
                  <a:rPr lang="tr-TR" sz="2000" dirty="0"/>
                  <a:t>…</a:t>
                </a:r>
              </a:p>
              <a:p>
                <a:endParaRPr lang="tr-TR" sz="2000" dirty="0"/>
              </a:p>
              <a:p>
                <a14:m>
                  <m:oMath xmlns:m="http://schemas.openxmlformats.org/officeDocument/2006/math">
                    <m:r>
                      <a:rPr lang="tr-TR" sz="2000" i="1" smtClean="0">
                        <a:latin typeface="Cambria Math" panose="02040503050406030204" pitchFamily="18" charset="0"/>
                        <a:ea typeface="Cambria Math" panose="02040503050406030204" pitchFamily="18" charset="0"/>
                      </a:rPr>
                      <m:t>∴</m:t>
                    </m:r>
                  </m:oMath>
                </a14:m>
                <a:r>
                  <a:rPr lang="tr-TR" sz="2000" dirty="0"/>
                  <a:t> sonuç</a:t>
                </a:r>
              </a:p>
            </p:txBody>
          </p:sp>
        </mc:Choice>
        <mc:Fallback xmlns="">
          <p:sp>
            <p:nvSpPr>
              <p:cNvPr id="5" name="Metin kutusu 4"/>
              <p:cNvSpPr txBox="1">
                <a:spLocks noRot="1" noChangeAspect="1" noMove="1" noResize="1" noEditPoints="1" noAdjustHandles="1" noChangeArrowheads="1" noChangeShapeType="1" noTextEdit="1"/>
              </p:cNvSpPr>
              <p:nvPr/>
            </p:nvSpPr>
            <p:spPr>
              <a:xfrm>
                <a:off x="1695450" y="3584942"/>
                <a:ext cx="2019300" cy="1631216"/>
              </a:xfrm>
              <a:prstGeom prst="rect">
                <a:avLst/>
              </a:prstGeom>
              <a:blipFill>
                <a:blip r:embed="rId2"/>
                <a:stretch>
                  <a:fillRect l="-3021" t="-1866" b="-5597"/>
                </a:stretch>
              </a:blipFill>
            </p:spPr>
            <p:txBody>
              <a:bodyPr/>
              <a:lstStyle/>
              <a:p>
                <a:r>
                  <a:rPr lang="tr-TR">
                    <a:noFill/>
                  </a:rPr>
                  <a:t> </a:t>
                </a:r>
              </a:p>
            </p:txBody>
          </p:sp>
        </mc:Fallback>
      </mc:AlternateContent>
      <p:cxnSp>
        <p:nvCxnSpPr>
          <p:cNvPr id="7" name="Düz Bağlayıcı 6"/>
          <p:cNvCxnSpPr/>
          <p:nvPr/>
        </p:nvCxnSpPr>
        <p:spPr>
          <a:xfrm>
            <a:off x="1762125" y="4657725"/>
            <a:ext cx="13335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779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Çıkarım Kuralları</a:t>
            </a:r>
          </a:p>
        </p:txBody>
      </p:sp>
      <p:sp>
        <p:nvSpPr>
          <p:cNvPr id="3" name="İçerik Yer Tutucusu 2"/>
          <p:cNvSpPr>
            <a:spLocks noGrp="1"/>
          </p:cNvSpPr>
          <p:nvPr>
            <p:ph idx="1"/>
          </p:nvPr>
        </p:nvSpPr>
        <p:spPr/>
        <p:txBody>
          <a:bodyPr>
            <a:normAutofit/>
          </a:bodyPr>
          <a:lstStyle/>
          <a:p>
            <a:r>
              <a:rPr lang="en-US" dirty="0"/>
              <a:t>Her </a:t>
            </a:r>
            <a:r>
              <a:rPr lang="en-US" dirty="0" err="1"/>
              <a:t>geçerli</a:t>
            </a:r>
            <a:r>
              <a:rPr lang="en-US" dirty="0"/>
              <a:t> </a:t>
            </a:r>
            <a:r>
              <a:rPr lang="en-US" dirty="0" err="1"/>
              <a:t>mantıksal</a:t>
            </a:r>
            <a:r>
              <a:rPr lang="en-US" dirty="0"/>
              <a:t> </a:t>
            </a:r>
            <a:r>
              <a:rPr lang="en-US" dirty="0" err="1"/>
              <a:t>çıkarım</a:t>
            </a:r>
            <a:r>
              <a:rPr lang="en-US" dirty="0"/>
              <a:t> </a:t>
            </a:r>
            <a:r>
              <a:rPr lang="en-US" dirty="0" err="1"/>
              <a:t>kuralı</a:t>
            </a:r>
            <a:r>
              <a:rPr lang="en-US" dirty="0"/>
              <a:t>, </a:t>
            </a:r>
            <a:r>
              <a:rPr lang="en-US" dirty="0" err="1"/>
              <a:t>totoloji</a:t>
            </a:r>
            <a:r>
              <a:rPr lang="en-US" dirty="0"/>
              <a:t> </a:t>
            </a:r>
            <a:r>
              <a:rPr lang="en-US" dirty="0" err="1"/>
              <a:t>olan</a:t>
            </a:r>
            <a:r>
              <a:rPr lang="en-US" dirty="0"/>
              <a:t> </a:t>
            </a:r>
            <a:r>
              <a:rPr lang="en-US" dirty="0" err="1"/>
              <a:t>bir</a:t>
            </a:r>
            <a:r>
              <a:rPr lang="en-US" dirty="0"/>
              <a:t> </a:t>
            </a:r>
            <a:r>
              <a:rPr lang="en-US" dirty="0" err="1"/>
              <a:t>çıkarıma</a:t>
            </a:r>
            <a:r>
              <a:rPr lang="en-US" dirty="0"/>
              <a:t> </a:t>
            </a:r>
            <a:r>
              <a:rPr lang="en-US" dirty="0" err="1"/>
              <a:t>karşılık</a:t>
            </a:r>
            <a:r>
              <a:rPr lang="en-US" dirty="0"/>
              <a:t> </a:t>
            </a:r>
            <a:r>
              <a:rPr lang="en-US" dirty="0" err="1"/>
              <a:t>gelir</a:t>
            </a:r>
            <a:r>
              <a:rPr lang="en-US" dirty="0"/>
              <a:t>.</a:t>
            </a:r>
            <a:endParaRPr lang="tr-TR" dirty="0"/>
          </a:p>
          <a:p>
            <a:endParaRPr lang="tr-TR" dirty="0"/>
          </a:p>
          <a:p>
            <a:endParaRPr lang="tr-TR" dirty="0"/>
          </a:p>
          <a:p>
            <a:endParaRPr lang="tr-TR" dirty="0"/>
          </a:p>
          <a:p>
            <a:endParaRPr lang="tr-TR" dirty="0"/>
          </a:p>
          <a:p>
            <a:r>
              <a:rPr lang="tr-TR" dirty="0"/>
              <a:t>Karşılık gelen </a:t>
            </a:r>
            <a:r>
              <a:rPr lang="tr-TR" dirty="0" err="1"/>
              <a:t>totoloji</a:t>
            </a:r>
            <a:r>
              <a:rPr lang="tr-TR" dirty="0"/>
              <a:t>:</a:t>
            </a:r>
          </a:p>
          <a:p>
            <a:pPr lvl="1"/>
            <a:r>
              <a:rPr lang="tr-TR" dirty="0"/>
              <a:t>((Ön koşul 1) ∧ (Ön koşul 2) ∧ …) → Sonuç</a:t>
            </a:r>
          </a:p>
        </p:txBody>
      </p:sp>
      <p:sp>
        <p:nvSpPr>
          <p:cNvPr id="4" name="Dikdörtgen 3"/>
          <p:cNvSpPr/>
          <p:nvPr/>
        </p:nvSpPr>
        <p:spPr>
          <a:xfrm>
            <a:off x="1581150" y="2857500"/>
            <a:ext cx="2247900" cy="18478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5" name="Metin kutusu 4"/>
              <p:cNvSpPr txBox="1"/>
              <p:nvPr/>
            </p:nvSpPr>
            <p:spPr>
              <a:xfrm>
                <a:off x="1695450" y="2965817"/>
                <a:ext cx="2019300" cy="1631216"/>
              </a:xfrm>
              <a:prstGeom prst="rect">
                <a:avLst/>
              </a:prstGeom>
              <a:noFill/>
            </p:spPr>
            <p:txBody>
              <a:bodyPr wrap="square" rtlCol="0">
                <a:spAutoFit/>
              </a:bodyPr>
              <a:lstStyle/>
              <a:p>
                <a:r>
                  <a:rPr lang="tr-TR" sz="2000" dirty="0"/>
                  <a:t>Ön koşul 1</a:t>
                </a:r>
              </a:p>
              <a:p>
                <a:r>
                  <a:rPr lang="tr-TR" sz="2000" dirty="0"/>
                  <a:t>Ön koşul 2</a:t>
                </a:r>
              </a:p>
              <a:p>
                <a:r>
                  <a:rPr lang="tr-TR" sz="2000" dirty="0"/>
                  <a:t>…</a:t>
                </a:r>
              </a:p>
              <a:p>
                <a:endParaRPr lang="tr-TR" sz="2000" dirty="0"/>
              </a:p>
              <a:p>
                <a14:m>
                  <m:oMath xmlns:m="http://schemas.openxmlformats.org/officeDocument/2006/math">
                    <m:r>
                      <a:rPr lang="tr-TR" sz="2000" i="1" smtClean="0">
                        <a:latin typeface="Cambria Math" panose="02040503050406030204" pitchFamily="18" charset="0"/>
                        <a:ea typeface="Cambria Math" panose="02040503050406030204" pitchFamily="18" charset="0"/>
                      </a:rPr>
                      <m:t>∴</m:t>
                    </m:r>
                  </m:oMath>
                </a14:m>
                <a:r>
                  <a:rPr lang="tr-TR" sz="2000" dirty="0"/>
                  <a:t> Sonuç</a:t>
                </a:r>
              </a:p>
            </p:txBody>
          </p:sp>
        </mc:Choice>
        <mc:Fallback xmlns="">
          <p:sp>
            <p:nvSpPr>
              <p:cNvPr id="5" name="Metin kutusu 4"/>
              <p:cNvSpPr txBox="1">
                <a:spLocks noRot="1" noChangeAspect="1" noMove="1" noResize="1" noEditPoints="1" noAdjustHandles="1" noChangeArrowheads="1" noChangeShapeType="1" noTextEdit="1"/>
              </p:cNvSpPr>
              <p:nvPr/>
            </p:nvSpPr>
            <p:spPr>
              <a:xfrm>
                <a:off x="1695450" y="2965817"/>
                <a:ext cx="2019300" cy="1631216"/>
              </a:xfrm>
              <a:prstGeom prst="rect">
                <a:avLst/>
              </a:prstGeom>
              <a:blipFill>
                <a:blip r:embed="rId2"/>
                <a:stretch>
                  <a:fillRect l="-3021" t="-2247" b="-5993"/>
                </a:stretch>
              </a:blipFill>
            </p:spPr>
            <p:txBody>
              <a:bodyPr/>
              <a:lstStyle/>
              <a:p>
                <a:r>
                  <a:rPr lang="tr-TR">
                    <a:noFill/>
                  </a:rPr>
                  <a:t> </a:t>
                </a:r>
              </a:p>
            </p:txBody>
          </p:sp>
        </mc:Fallback>
      </mc:AlternateContent>
      <p:cxnSp>
        <p:nvCxnSpPr>
          <p:cNvPr id="7" name="Düz Bağlayıcı 6"/>
          <p:cNvCxnSpPr/>
          <p:nvPr/>
        </p:nvCxnSpPr>
        <p:spPr>
          <a:xfrm>
            <a:off x="1800225" y="3972719"/>
            <a:ext cx="13335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4305300" y="3488442"/>
            <a:ext cx="1472391" cy="369332"/>
          </a:xfrm>
          <a:prstGeom prst="rect">
            <a:avLst/>
          </a:prstGeom>
          <a:noFill/>
        </p:spPr>
        <p:txBody>
          <a:bodyPr wrap="none" rtlCol="0">
            <a:spAutoFit/>
          </a:bodyPr>
          <a:lstStyle/>
          <a:p>
            <a:r>
              <a:rPr lang="tr-TR" dirty="0"/>
              <a:t>Çıkarım Kuralı</a:t>
            </a:r>
          </a:p>
        </p:txBody>
      </p:sp>
    </p:spTree>
    <p:extLst>
      <p:ext uri="{BB962C8B-B14F-4D97-AF65-F5344CB8AC3E}">
        <p14:creationId xmlns:p14="http://schemas.microsoft.com/office/powerpoint/2010/main" val="1814231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Çıkarım Kuralları</a:t>
            </a:r>
          </a:p>
        </p:txBody>
      </p:sp>
      <p:sp>
        <p:nvSpPr>
          <p:cNvPr id="3" name="İçerik Yer Tutucusu 2"/>
          <p:cNvSpPr>
            <a:spLocks noGrp="1"/>
          </p:cNvSpPr>
          <p:nvPr>
            <p:ph idx="1"/>
          </p:nvPr>
        </p:nvSpPr>
        <p:spPr/>
        <p:txBody>
          <a:bodyPr>
            <a:normAutofit/>
          </a:bodyPr>
          <a:lstStyle/>
          <a:p>
            <a:r>
              <a:rPr lang="en-US" i="1" dirty="0"/>
              <a:t>(p </a:t>
            </a:r>
            <a:r>
              <a:rPr lang="en-US" dirty="0"/>
              <a:t>∧ </a:t>
            </a:r>
            <a:r>
              <a:rPr lang="en-US" i="1" dirty="0"/>
              <a:t>(p </a:t>
            </a:r>
            <a:r>
              <a:rPr lang="en-US" dirty="0"/>
              <a:t>→ </a:t>
            </a:r>
            <a:r>
              <a:rPr lang="en-US" i="1" dirty="0"/>
              <a:t>q)) </a:t>
            </a:r>
            <a:r>
              <a:rPr lang="en-US" dirty="0"/>
              <a:t>→ </a:t>
            </a:r>
            <a:r>
              <a:rPr lang="en-US" i="1" dirty="0"/>
              <a:t>q </a:t>
            </a:r>
            <a:r>
              <a:rPr lang="tr-TR" dirty="0" err="1"/>
              <a:t>totolojisi</a:t>
            </a:r>
            <a:r>
              <a:rPr lang="tr-TR" dirty="0"/>
              <a:t> </a:t>
            </a:r>
            <a:r>
              <a:rPr lang="tr-TR" dirty="0" err="1"/>
              <a:t>modus</a:t>
            </a:r>
            <a:r>
              <a:rPr lang="tr-TR" dirty="0"/>
              <a:t> </a:t>
            </a:r>
            <a:r>
              <a:rPr lang="tr-TR" dirty="0" err="1"/>
              <a:t>ponens</a:t>
            </a:r>
            <a:r>
              <a:rPr lang="tr-TR" dirty="0"/>
              <a:t> (olumlu sonuç) veya ayırma ilkesi adı verilen çıkarım kuralının temelidir.</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062" y="3252787"/>
            <a:ext cx="7343775" cy="2638425"/>
          </a:xfrm>
          <a:prstGeom prst="rect">
            <a:avLst/>
          </a:prstGeom>
        </p:spPr>
      </p:pic>
    </p:spTree>
    <p:extLst>
      <p:ext uri="{BB962C8B-B14F-4D97-AF65-F5344CB8AC3E}">
        <p14:creationId xmlns:p14="http://schemas.microsoft.com/office/powerpoint/2010/main" val="1128861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Çıkarım Kuralları</a:t>
            </a:r>
          </a:p>
        </p:txBody>
      </p:sp>
      <p:sp>
        <p:nvSpPr>
          <p:cNvPr id="3" name="İçerik Yer Tutucusu 2"/>
          <p:cNvSpPr>
            <a:spLocks noGrp="1"/>
          </p:cNvSpPr>
          <p:nvPr>
            <p:ph idx="1"/>
          </p:nvPr>
        </p:nvSpPr>
        <p:spPr/>
        <p:txBody>
          <a:bodyPr>
            <a:normAutofit/>
          </a:bodyPr>
          <a:lstStyle/>
          <a:p>
            <a:r>
              <a:rPr lang="tr-TR" dirty="0"/>
              <a:t>Örnek: "Bugün kar yağarsa, kayak yapacağız" koşullu ifadesi ve "Bugün kar yağıyor" hipotezinin doğru olduğunu varsayalım. Dolayısıyla, </a:t>
            </a:r>
            <a:r>
              <a:rPr lang="tr-TR" dirty="0" err="1"/>
              <a:t>modus</a:t>
            </a:r>
            <a:r>
              <a:rPr lang="tr-TR" dirty="0"/>
              <a:t> </a:t>
            </a:r>
            <a:r>
              <a:rPr lang="tr-TR" dirty="0" err="1"/>
              <a:t>ponens</a:t>
            </a:r>
            <a:r>
              <a:rPr lang="tr-TR" dirty="0"/>
              <a:t> gereği, “Kayak yapacağız” koşullu ifadesinin doğru olduğu sonucu çıkar.</a:t>
            </a:r>
          </a:p>
          <a:p>
            <a:r>
              <a:rPr lang="tr-TR" dirty="0"/>
              <a:t>Örnek:</a:t>
            </a:r>
          </a:p>
          <a:p>
            <a:endParaRPr lang="tr-TR" dirty="0"/>
          </a:p>
        </p:txBody>
      </p:sp>
      <mc:AlternateContent xmlns:mc="http://schemas.openxmlformats.org/markup-compatibility/2006" xmlns:a14="http://schemas.microsoft.com/office/drawing/2010/main">
        <mc:Choice Requires="a14">
          <p:sp>
            <p:nvSpPr>
              <p:cNvPr id="5" name="Metin kutusu 4"/>
              <p:cNvSpPr txBox="1"/>
              <p:nvPr/>
            </p:nvSpPr>
            <p:spPr>
              <a:xfrm>
                <a:off x="1952623" y="3695700"/>
                <a:ext cx="6819902" cy="1998239"/>
              </a:xfrm>
              <a:prstGeom prst="rect">
                <a:avLst/>
              </a:prstGeom>
              <a:noFill/>
            </p:spPr>
            <p:txBody>
              <a:bodyPr wrap="square" rtlCol="0">
                <a:spAutoFit/>
              </a:bodyPr>
              <a:lstStyle/>
              <a:p>
                <a:r>
                  <a:rPr lang="tr-TR" sz="2000" b="0" dirty="0"/>
                  <a:t>Eğer </a:t>
                </a:r>
                <a14:m>
                  <m:oMath xmlns:m="http://schemas.openxmlformats.org/officeDocument/2006/math">
                    <m:d>
                      <m:dPr>
                        <m:begChr m:val="{"/>
                        <m:endChr m:val="}"/>
                        <m:ctrlPr>
                          <a:rPr lang="tr-TR" sz="2000" b="0" i="1" smtClean="0">
                            <a:latin typeface="Cambria Math" panose="02040503050406030204" pitchFamily="18" charset="0"/>
                          </a:rPr>
                        </m:ctrlPr>
                      </m:dPr>
                      <m:e>
                        <m:m>
                          <m:mPr>
                            <m:mcs>
                              <m:mc>
                                <m:mcPr>
                                  <m:count m:val="1"/>
                                  <m:mcJc m:val="center"/>
                                </m:mcPr>
                              </m:mc>
                            </m:mcs>
                            <m:ctrlPr>
                              <a:rPr lang="tr-TR" sz="2000" b="0" i="1" smtClean="0">
                                <a:latin typeface="Cambria Math" panose="02040503050406030204" pitchFamily="18" charset="0"/>
                              </a:rPr>
                            </m:ctrlPr>
                          </m:mPr>
                          <m:mr>
                            <m:e>
                              <m:eqArr>
                                <m:eqArrPr>
                                  <m:ctrlPr>
                                    <a:rPr lang="tr-TR" sz="2000" i="1">
                                      <a:latin typeface="Cambria Math" panose="02040503050406030204" pitchFamily="18" charset="0"/>
                                    </a:rPr>
                                  </m:ctrlPr>
                                </m:eqArrPr>
                                <m:e>
                                  <m:r>
                                    <a:rPr lang="tr-TR" sz="2000" i="1">
                                      <a:latin typeface="Cambria Math" panose="02040503050406030204" pitchFamily="18" charset="0"/>
                                    </a:rPr>
                                    <m:t>𝑝</m:t>
                                  </m:r>
                                  <m:r>
                                    <a:rPr lang="tr-TR" sz="2000" i="1">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𝑞</m:t>
                                  </m:r>
                                  <m:r>
                                    <m:rPr>
                                      <m:nor/>
                                    </m:rPr>
                                    <a:rPr lang="tr-TR" sz="2000" dirty="0"/>
                                    <m:t>: </m:t>
                                  </m:r>
                                  <m:r>
                                    <m:rPr>
                                      <m:nor/>
                                    </m:rPr>
                                    <a:rPr lang="en-US" sz="2000" dirty="0"/>
                                    <m:t>“ </m:t>
                                  </m:r>
                                  <m:r>
                                    <m:rPr>
                                      <m:nor/>
                                    </m:rPr>
                                    <a:rPr lang="en-US" sz="2000" dirty="0"/>
                                    <m:t>n</m:t>
                                  </m:r>
                                  <m:r>
                                    <m:rPr>
                                      <m:nor/>
                                    </m:rPr>
                                    <a:rPr lang="en-US" sz="2000" dirty="0"/>
                                    <m:t> 3</m:t>
                                  </m:r>
                                  <m:r>
                                    <m:rPr>
                                      <m:nor/>
                                    </m:rPr>
                                    <a:rPr lang="tr-TR" sz="2000" b="0" i="0" dirty="0" smtClean="0"/>
                                    <m:t> </m:t>
                                  </m:r>
                                  <m:r>
                                    <m:rPr>
                                      <m:nor/>
                                    </m:rPr>
                                    <a:rPr lang="tr-TR" sz="2000" b="0" i="0" dirty="0" smtClean="0"/>
                                    <m:t>ile</m:t>
                                  </m:r>
                                  <m:r>
                                    <m:rPr>
                                      <m:nor/>
                                    </m:rPr>
                                    <a:rPr lang="tr-TR" sz="2000" b="0" i="0" dirty="0" smtClean="0"/>
                                    <m:t> </m:t>
                                  </m:r>
                                  <m:r>
                                    <m:rPr>
                                      <m:nor/>
                                    </m:rPr>
                                    <a:rPr lang="tr-TR" sz="2000" b="0" i="0" dirty="0" smtClean="0"/>
                                    <m:t>b</m:t>
                                  </m:r>
                                  <m:r>
                                    <m:rPr>
                                      <m:nor/>
                                    </m:rPr>
                                    <a:rPr lang="tr-TR" sz="2000" b="0" i="0" dirty="0" smtClean="0"/>
                                    <m:t>ö</m:t>
                                  </m:r>
                                  <m:r>
                                    <m:rPr>
                                      <m:nor/>
                                    </m:rPr>
                                    <a:rPr lang="tr-TR" sz="2000" b="0" i="0" dirty="0" smtClean="0"/>
                                    <m:t>l</m:t>
                                  </m:r>
                                  <m:r>
                                    <m:rPr>
                                      <m:nor/>
                                    </m:rPr>
                                    <a:rPr lang="tr-TR" sz="2000" b="0" i="0" dirty="0" smtClean="0"/>
                                    <m:t>ü</m:t>
                                  </m:r>
                                  <m:r>
                                    <m:rPr>
                                      <m:nor/>
                                    </m:rPr>
                                    <a:rPr lang="tr-TR" sz="2000" b="0" i="0" dirty="0" smtClean="0"/>
                                    <m:t>nebilirse</m:t>
                                  </m:r>
                                  <m:r>
                                    <m:rPr>
                                      <m:nor/>
                                    </m:rPr>
                                    <a:rPr lang="tr-TR" sz="2000" dirty="0"/>
                                    <m:t>, </m:t>
                                  </m:r>
                                </m:e>
                                <m:e>
                                  <m:r>
                                    <m:rPr>
                                      <m:nor/>
                                    </m:rPr>
                                    <a:rPr lang="en-US" sz="2000" dirty="0"/>
                                    <m:t> </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𝑛</m:t>
                                      </m:r>
                                    </m:e>
                                    <m:sup>
                                      <m:r>
                                        <a:rPr lang="en-US" sz="2000" i="1" dirty="0">
                                          <a:latin typeface="Cambria Math" panose="02040503050406030204" pitchFamily="18" charset="0"/>
                                        </a:rPr>
                                        <m:t>2</m:t>
                                      </m:r>
                                    </m:sup>
                                  </m:sSup>
                                  <m:r>
                                    <m:rPr>
                                      <m:nor/>
                                    </m:rPr>
                                    <a:rPr lang="en-US" sz="2000" dirty="0"/>
                                    <m:t> </m:t>
                                  </m:r>
                                  <m:r>
                                    <m:rPr>
                                      <m:nor/>
                                    </m:rPr>
                                    <a:rPr lang="tr-TR" sz="2000" b="0" i="0" dirty="0" smtClean="0"/>
                                    <m:t>de</m:t>
                                  </m:r>
                                  <m:r>
                                    <m:rPr>
                                      <m:nor/>
                                    </m:rPr>
                                    <a:rPr lang="tr-TR" sz="2000" b="0" i="0" dirty="0" smtClean="0"/>
                                    <m:t> 3 </m:t>
                                  </m:r>
                                  <m:r>
                                    <m:rPr>
                                      <m:nor/>
                                    </m:rPr>
                                    <a:rPr lang="tr-TR" sz="2000" b="0" i="0" dirty="0" smtClean="0"/>
                                    <m:t>ile</m:t>
                                  </m:r>
                                  <m:r>
                                    <m:rPr>
                                      <m:nor/>
                                    </m:rPr>
                                    <a:rPr lang="tr-TR" sz="2000" b="0" i="0" dirty="0" smtClean="0"/>
                                    <m:t> </m:t>
                                  </m:r>
                                  <m:r>
                                    <m:rPr>
                                      <m:nor/>
                                    </m:rPr>
                                    <a:rPr lang="tr-TR" sz="2000" b="0" i="0" dirty="0" smtClean="0"/>
                                    <m:t>b</m:t>
                                  </m:r>
                                  <m:r>
                                    <m:rPr>
                                      <m:nor/>
                                    </m:rPr>
                                    <a:rPr lang="tr-TR" sz="2000" b="0" i="0" dirty="0" smtClean="0"/>
                                    <m:t>ö</m:t>
                                  </m:r>
                                  <m:r>
                                    <m:rPr>
                                      <m:nor/>
                                    </m:rPr>
                                    <a:rPr lang="tr-TR" sz="2000" b="0" i="0" dirty="0" smtClean="0"/>
                                    <m:t>l</m:t>
                                  </m:r>
                                  <m:r>
                                    <m:rPr>
                                      <m:nor/>
                                    </m:rPr>
                                    <a:rPr lang="tr-TR" sz="2000" b="0" i="0" dirty="0" smtClean="0"/>
                                    <m:t>ü</m:t>
                                  </m:r>
                                  <m:r>
                                    <m:rPr>
                                      <m:nor/>
                                    </m:rPr>
                                    <a:rPr lang="tr-TR" sz="2000" b="0" i="0" dirty="0" smtClean="0"/>
                                    <m:t>nebilir</m:t>
                                  </m:r>
                                  <m:r>
                                    <m:rPr>
                                      <m:nor/>
                                    </m:rPr>
                                    <a:rPr lang="en-US" sz="2000" dirty="0"/>
                                    <m:t>” </m:t>
                                  </m:r>
                                  <m:r>
                                    <m:rPr>
                                      <m:nor/>
                                    </m:rPr>
                                    <a:rPr lang="tr-TR" sz="2000" dirty="0"/>
                                    <m:t> </m:t>
                                  </m:r>
                                </m:e>
                              </m:eqArr>
                            </m:e>
                          </m:mr>
                          <m:mr>
                            <m:e>
                              <m:r>
                                <a:rPr lang="tr-TR" sz="2000" i="1">
                                  <a:latin typeface="Cambria Math" panose="02040503050406030204" pitchFamily="18" charset="0"/>
                                </a:rPr>
                                <m:t>𝑝</m:t>
                              </m:r>
                              <m:r>
                                <m:rPr>
                                  <m:nor/>
                                </m:rPr>
                                <a:rPr lang="tr-TR" sz="2000" dirty="0"/>
                                <m:t>:          </m:t>
                              </m:r>
                              <m:r>
                                <m:rPr>
                                  <m:nor/>
                                </m:rPr>
                                <a:rPr lang="en-US" sz="2000" dirty="0"/>
                                <m:t>“</m:t>
                              </m:r>
                              <m:r>
                                <m:rPr>
                                  <m:nor/>
                                </m:rPr>
                                <a:rPr lang="en-US" sz="2000" dirty="0"/>
                                <m:t>n</m:t>
                              </m:r>
                              <m:r>
                                <m:rPr>
                                  <m:nor/>
                                </m:rPr>
                                <a:rPr lang="en-US" sz="2000" dirty="0"/>
                                <m:t> 3</m:t>
                              </m:r>
                              <m:r>
                                <m:rPr>
                                  <m:nor/>
                                </m:rPr>
                                <a:rPr lang="tr-TR" sz="2000" dirty="0"/>
                                <m:t> </m:t>
                              </m:r>
                              <m:r>
                                <m:rPr>
                                  <m:nor/>
                                </m:rPr>
                                <a:rPr lang="tr-TR" sz="2000" dirty="0"/>
                                <m:t>ile</m:t>
                              </m:r>
                              <m:r>
                                <m:rPr>
                                  <m:nor/>
                                </m:rPr>
                                <a:rPr lang="tr-TR" sz="2000" dirty="0"/>
                                <m:t> </m:t>
                              </m:r>
                              <m:r>
                                <m:rPr>
                                  <m:nor/>
                                </m:rPr>
                                <a:rPr lang="tr-TR" sz="2000" dirty="0"/>
                                <m:t>b</m:t>
                              </m:r>
                              <m:r>
                                <m:rPr>
                                  <m:nor/>
                                </m:rPr>
                                <a:rPr lang="tr-TR" sz="2000" dirty="0"/>
                                <m:t>ö</m:t>
                              </m:r>
                              <m:r>
                                <m:rPr>
                                  <m:nor/>
                                </m:rPr>
                                <a:rPr lang="tr-TR" sz="2000" dirty="0"/>
                                <m:t>l</m:t>
                              </m:r>
                              <m:r>
                                <m:rPr>
                                  <m:nor/>
                                </m:rPr>
                                <a:rPr lang="tr-TR" sz="2000" dirty="0"/>
                                <m:t>ü</m:t>
                              </m:r>
                              <m:r>
                                <m:rPr>
                                  <m:nor/>
                                </m:rPr>
                                <a:rPr lang="tr-TR" sz="2000" dirty="0"/>
                                <m:t>nebilir</m:t>
                              </m:r>
                              <m:r>
                                <a:rPr lang="tr-TR" sz="2000" b="0" i="1" dirty="0" smtClean="0">
                                  <a:latin typeface="Cambria Math" panose="02040503050406030204" pitchFamily="18" charset="0"/>
                                </a:rPr>
                                <m:t>"</m:t>
                              </m:r>
                            </m:e>
                          </m:mr>
                        </m:m>
                      </m:e>
                    </m:d>
                  </m:oMath>
                </a14:m>
                <a:r>
                  <a:rPr lang="tr-TR" sz="2000" dirty="0"/>
                  <a:t> DOĞRU olduğunu farz et</a:t>
                </a:r>
              </a:p>
              <a:p>
                <a:endParaRPr lang="tr-TR" sz="2000" dirty="0"/>
              </a:p>
              <a:p>
                <a:r>
                  <a:rPr lang="tr-TR" sz="2000" dirty="0"/>
                  <a:t>Sonuç olarak</a:t>
                </a:r>
              </a:p>
              <a:p>
                <a:r>
                  <a:rPr lang="tr-TR" sz="2000" dirty="0"/>
                  <a:t>          </a:t>
                </a:r>
                <a14:m>
                  <m:oMath xmlns:m="http://schemas.openxmlformats.org/officeDocument/2006/math">
                    <m:r>
                      <a:rPr lang="tr-TR" sz="2000" i="1">
                        <a:latin typeface="Cambria Math" panose="02040503050406030204" pitchFamily="18" charset="0"/>
                        <a:ea typeface="Cambria Math" panose="02040503050406030204" pitchFamily="18" charset="0"/>
                      </a:rPr>
                      <m:t>∴</m:t>
                    </m:r>
                    <m:r>
                      <m:rPr>
                        <m:nor/>
                      </m:rPr>
                      <a:rPr lang="tr-TR" sz="2000" dirty="0"/>
                      <m:t> </m:t>
                    </m:r>
                    <m:r>
                      <m:rPr>
                        <m:nor/>
                      </m:rPr>
                      <a:rPr lang="tr-TR" sz="2000" dirty="0"/>
                      <m:t>q</m:t>
                    </m:r>
                    <m:r>
                      <m:rPr>
                        <m:nor/>
                      </m:rPr>
                      <a:rPr lang="tr-TR" sz="2000" b="0" i="0" dirty="0" smtClean="0"/>
                      <m:t>:</m:t>
                    </m:r>
                    <m:r>
                      <m:rPr>
                        <m:nor/>
                      </m:rPr>
                      <a:rPr lang="tr-TR" sz="2000" dirty="0"/>
                      <m:t>        </m:t>
                    </m:r>
                    <m:r>
                      <m:rPr>
                        <m:nor/>
                      </m:rPr>
                      <a:rPr lang="en-US" sz="2000" dirty="0"/>
                      <m:t>“</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𝑛</m:t>
                        </m:r>
                      </m:e>
                      <m:sup>
                        <m:r>
                          <a:rPr lang="en-US" sz="2000" i="1" dirty="0">
                            <a:latin typeface="Cambria Math" panose="02040503050406030204" pitchFamily="18" charset="0"/>
                          </a:rPr>
                          <m:t>2</m:t>
                        </m:r>
                      </m:sup>
                    </m:sSup>
                    <m:r>
                      <m:rPr>
                        <m:nor/>
                      </m:rPr>
                      <a:rPr lang="tr-TR" sz="2000" dirty="0"/>
                      <m:t>3 </m:t>
                    </m:r>
                    <m:r>
                      <m:rPr>
                        <m:nor/>
                      </m:rPr>
                      <a:rPr lang="tr-TR" sz="2000" dirty="0"/>
                      <m:t>ile</m:t>
                    </m:r>
                    <m:r>
                      <m:rPr>
                        <m:nor/>
                      </m:rPr>
                      <a:rPr lang="tr-TR" sz="2000" dirty="0"/>
                      <m:t> </m:t>
                    </m:r>
                    <m:r>
                      <m:rPr>
                        <m:nor/>
                      </m:rPr>
                      <a:rPr lang="tr-TR" sz="2000" dirty="0"/>
                      <m:t>b</m:t>
                    </m:r>
                    <m:r>
                      <m:rPr>
                        <m:nor/>
                      </m:rPr>
                      <a:rPr lang="tr-TR" sz="2000" dirty="0"/>
                      <m:t>ö</m:t>
                    </m:r>
                    <m:r>
                      <m:rPr>
                        <m:nor/>
                      </m:rPr>
                      <a:rPr lang="tr-TR" sz="2000" dirty="0"/>
                      <m:t>l</m:t>
                    </m:r>
                    <m:r>
                      <m:rPr>
                        <m:nor/>
                      </m:rPr>
                      <a:rPr lang="tr-TR" sz="2000" dirty="0"/>
                      <m:t>ü</m:t>
                    </m:r>
                    <m:r>
                      <m:rPr>
                        <m:nor/>
                      </m:rPr>
                      <a:rPr lang="tr-TR" sz="2000" dirty="0"/>
                      <m:t>nebilir</m:t>
                    </m:r>
                    <m:r>
                      <m:rPr>
                        <m:nor/>
                      </m:rPr>
                      <a:rPr lang="en-US" sz="2000" dirty="0"/>
                      <m:t>”</m:t>
                    </m:r>
                    <m:r>
                      <m:rPr>
                        <m:nor/>
                      </m:rPr>
                      <a:rPr lang="tr-TR" sz="2000" dirty="0"/>
                      <m:t> </m:t>
                    </m:r>
                  </m:oMath>
                </a14:m>
                <a:r>
                  <a:rPr lang="tr-TR" sz="2000" dirty="0"/>
                  <a:t>  DOĞRU’dur.</a:t>
                </a:r>
              </a:p>
            </p:txBody>
          </p:sp>
        </mc:Choice>
        <mc:Fallback xmlns="">
          <p:sp>
            <p:nvSpPr>
              <p:cNvPr id="5" name="Metin kutusu 4"/>
              <p:cNvSpPr txBox="1">
                <a:spLocks noRot="1" noChangeAspect="1" noMove="1" noResize="1" noEditPoints="1" noAdjustHandles="1" noChangeArrowheads="1" noChangeShapeType="1" noTextEdit="1"/>
              </p:cNvSpPr>
              <p:nvPr/>
            </p:nvSpPr>
            <p:spPr>
              <a:xfrm>
                <a:off x="1952623" y="3695700"/>
                <a:ext cx="6819902" cy="1998239"/>
              </a:xfrm>
              <a:prstGeom prst="rect">
                <a:avLst/>
              </a:prstGeom>
              <a:blipFill>
                <a:blip r:embed="rId2"/>
                <a:stretch>
                  <a:fillRect l="-894" b="-4573"/>
                </a:stretch>
              </a:blipFill>
            </p:spPr>
            <p:txBody>
              <a:bodyPr/>
              <a:lstStyle/>
              <a:p>
                <a:r>
                  <a:rPr lang="tr-TR">
                    <a:noFill/>
                  </a:rPr>
                  <a:t> </a:t>
                </a:r>
              </a:p>
            </p:txBody>
          </p:sp>
        </mc:Fallback>
      </mc:AlternateContent>
      <p:cxnSp>
        <p:nvCxnSpPr>
          <p:cNvPr id="6" name="Düz Bağlayıcı 5"/>
          <p:cNvCxnSpPr/>
          <p:nvPr/>
        </p:nvCxnSpPr>
        <p:spPr>
          <a:xfrm flipH="1">
            <a:off x="2390775" y="4838700"/>
            <a:ext cx="3019425" cy="95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743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Çıkarım Kuralları</a:t>
            </a:r>
          </a:p>
        </p:txBody>
      </p:sp>
      <p:sp>
        <p:nvSpPr>
          <p:cNvPr id="3" name="İçerik Yer Tutucusu 2"/>
          <p:cNvSpPr>
            <a:spLocks noGrp="1"/>
          </p:cNvSpPr>
          <p:nvPr>
            <p:ph idx="1"/>
          </p:nvPr>
        </p:nvSpPr>
        <p:spPr/>
        <p:txBody>
          <a:bodyPr>
            <a:normAutofit/>
          </a:bodyPr>
          <a:lstStyle/>
          <a:p>
            <a:r>
              <a:rPr lang="en-US" dirty="0"/>
              <a:t>(¬q ∧ (p →q)) → ¬p </a:t>
            </a:r>
            <a:r>
              <a:rPr lang="tr-TR" dirty="0" err="1"/>
              <a:t>totolojisi</a:t>
            </a:r>
            <a:r>
              <a:rPr lang="tr-TR" dirty="0"/>
              <a:t> </a:t>
            </a:r>
            <a:r>
              <a:rPr lang="en-US" b="1" dirty="0"/>
              <a:t>modus </a:t>
            </a:r>
            <a:r>
              <a:rPr lang="tr-TR" b="1" dirty="0" err="1"/>
              <a:t>tollens</a:t>
            </a:r>
            <a:r>
              <a:rPr lang="tr-TR" b="1" dirty="0"/>
              <a:t> </a:t>
            </a:r>
            <a:r>
              <a:rPr lang="tr-TR" dirty="0"/>
              <a:t>(olumsuz sonuç çıkarma) adı verilen çıkarım kuralının temelidir .</a:t>
            </a:r>
          </a:p>
          <a:p>
            <a:pPr marL="0" indent="0">
              <a:buNone/>
            </a:pPr>
            <a:endParaRPr lang="tr-TR" dirty="0"/>
          </a:p>
          <a:p>
            <a:endParaRPr lang="tr-TR" dirty="0"/>
          </a:p>
        </p:txBody>
      </p:sp>
      <mc:AlternateContent xmlns:mc="http://schemas.openxmlformats.org/markup-compatibility/2006" xmlns:a14="http://schemas.microsoft.com/office/drawing/2010/main">
        <mc:Choice Requires="a14">
          <p:sp>
            <p:nvSpPr>
              <p:cNvPr id="5" name="Metin kutusu 4"/>
              <p:cNvSpPr txBox="1"/>
              <p:nvPr/>
            </p:nvSpPr>
            <p:spPr>
              <a:xfrm>
                <a:off x="1333498" y="3381375"/>
                <a:ext cx="8743952" cy="1690463"/>
              </a:xfrm>
              <a:prstGeom prst="rect">
                <a:avLst/>
              </a:prstGeom>
              <a:noFill/>
            </p:spPr>
            <p:txBody>
              <a:bodyPr wrap="square" rtlCol="0">
                <a:spAutoFit/>
              </a:bodyPr>
              <a:lstStyle/>
              <a:p>
                <a:r>
                  <a:rPr lang="tr-TR" sz="2000" dirty="0"/>
                  <a:t>Eğer</a:t>
                </a:r>
                <a:r>
                  <a:rPr lang="tr-TR" sz="2000" b="0" dirty="0"/>
                  <a:t> </a:t>
                </a:r>
                <a14:m>
                  <m:oMath xmlns:m="http://schemas.openxmlformats.org/officeDocument/2006/math">
                    <m:d>
                      <m:dPr>
                        <m:begChr m:val="{"/>
                        <m:endChr m:val="}"/>
                        <m:ctrlPr>
                          <a:rPr lang="tr-TR" sz="2000" b="0" i="1" smtClean="0">
                            <a:latin typeface="Cambria Math" panose="02040503050406030204" pitchFamily="18" charset="0"/>
                          </a:rPr>
                        </m:ctrlPr>
                      </m:dPr>
                      <m:e>
                        <m:m>
                          <m:mPr>
                            <m:mcs>
                              <m:mc>
                                <m:mcPr>
                                  <m:count m:val="1"/>
                                  <m:mcJc m:val="center"/>
                                </m:mcPr>
                              </m:mc>
                            </m:mcs>
                            <m:ctrlPr>
                              <a:rPr lang="tr-TR" sz="2000" b="0" i="1" smtClean="0">
                                <a:latin typeface="Cambria Math" panose="02040503050406030204" pitchFamily="18" charset="0"/>
                              </a:rPr>
                            </m:ctrlPr>
                          </m:mPr>
                          <m:mr>
                            <m:e>
                              <m:eqArr>
                                <m:eqArrPr>
                                  <m:ctrlPr>
                                    <a:rPr lang="tr-TR" sz="2000" i="1">
                                      <a:latin typeface="Cambria Math" panose="02040503050406030204" pitchFamily="18" charset="0"/>
                                    </a:rPr>
                                  </m:ctrlPr>
                                </m:eqArrPr>
                                <m:e>
                                  <m:r>
                                    <a:rPr lang="tr-TR" sz="2000" i="1">
                                      <a:latin typeface="Cambria Math" panose="02040503050406030204" pitchFamily="18" charset="0"/>
                                    </a:rPr>
                                    <m:t>𝑝</m:t>
                                  </m:r>
                                  <m:r>
                                    <a:rPr lang="tr-TR" sz="2000" i="1">
                                      <a:latin typeface="Cambria Math" panose="02040503050406030204" pitchFamily="18" charset="0"/>
                                      <a:ea typeface="Cambria Math" panose="02040503050406030204" pitchFamily="18" charset="0"/>
                                    </a:rPr>
                                    <m:t>→</m:t>
                                  </m:r>
                                  <m:r>
                                    <a:rPr lang="tr-TR" sz="2000" i="1">
                                      <a:latin typeface="Cambria Math" panose="02040503050406030204" pitchFamily="18" charset="0"/>
                                      <a:ea typeface="Cambria Math" panose="02040503050406030204" pitchFamily="18" charset="0"/>
                                    </a:rPr>
                                    <m:t>𝑞</m:t>
                                  </m:r>
                                  <m:r>
                                    <m:rPr>
                                      <m:nor/>
                                    </m:rPr>
                                    <a:rPr lang="tr-TR" sz="2000" dirty="0"/>
                                    <m:t>: </m:t>
                                  </m:r>
                                  <m:r>
                                    <m:rPr>
                                      <m:nor/>
                                    </m:rPr>
                                    <a:rPr lang="en-US" sz="2000" dirty="0"/>
                                    <m:t>“</m:t>
                                  </m:r>
                                  <m:r>
                                    <m:rPr>
                                      <m:nor/>
                                    </m:rPr>
                                    <a:rPr lang="tr-TR" sz="2000" dirty="0"/>
                                    <m:t>E</m:t>
                                  </m:r>
                                  <m:r>
                                    <m:rPr>
                                      <m:nor/>
                                    </m:rPr>
                                    <a:rPr lang="tr-TR" sz="2000" dirty="0"/>
                                    <m:t>ğ</m:t>
                                  </m:r>
                                  <m:r>
                                    <m:rPr>
                                      <m:nor/>
                                    </m:rPr>
                                    <a:rPr lang="tr-TR" sz="2000" dirty="0"/>
                                    <m:t>er</m:t>
                                  </m:r>
                                  <m:r>
                                    <m:rPr>
                                      <m:nor/>
                                    </m:rPr>
                                    <a:rPr lang="tr-TR" sz="2000" dirty="0"/>
                                    <m:t> </m:t>
                                  </m:r>
                                  <m:r>
                                    <m:rPr>
                                      <m:nor/>
                                    </m:rPr>
                                    <a:rPr lang="tr-TR" sz="2000" dirty="0"/>
                                    <m:t>bu</m:t>
                                  </m:r>
                                  <m:r>
                                    <m:rPr>
                                      <m:nor/>
                                    </m:rPr>
                                    <a:rPr lang="tr-TR" sz="2000" dirty="0"/>
                                    <m:t> </m:t>
                                  </m:r>
                                  <m:r>
                                    <m:rPr>
                                      <m:nor/>
                                    </m:rPr>
                                    <a:rPr lang="tr-TR" sz="2000" dirty="0"/>
                                    <m:t>m</m:t>
                                  </m:r>
                                  <m:r>
                                    <m:rPr>
                                      <m:nor/>
                                    </m:rPr>
                                    <a:rPr lang="tr-TR" sz="2000" dirty="0"/>
                                    <m:t>ü</m:t>
                                  </m:r>
                                  <m:r>
                                    <m:rPr>
                                      <m:nor/>
                                    </m:rPr>
                                    <a:rPr lang="tr-TR" sz="2000" dirty="0"/>
                                    <m:t>cevher</m:t>
                                  </m:r>
                                  <m:r>
                                    <m:rPr>
                                      <m:nor/>
                                    </m:rPr>
                                    <a:rPr lang="tr-TR" sz="2000" dirty="0"/>
                                    <m:t> </m:t>
                                  </m:r>
                                  <m:r>
                                    <m:rPr>
                                      <m:nor/>
                                    </m:rPr>
                                    <a:rPr lang="tr-TR" sz="2000" dirty="0"/>
                                    <m:t>ger</m:t>
                                  </m:r>
                                  <m:r>
                                    <m:rPr>
                                      <m:nor/>
                                    </m:rPr>
                                    <a:rPr lang="tr-TR" sz="2000" dirty="0"/>
                                    <m:t>ç</m:t>
                                  </m:r>
                                  <m:r>
                                    <m:rPr>
                                      <m:nor/>
                                    </m:rPr>
                                    <a:rPr lang="tr-TR" sz="2000" dirty="0"/>
                                    <m:t>ekten</m:t>
                                  </m:r>
                                  <m:r>
                                    <m:rPr>
                                      <m:nor/>
                                    </m:rPr>
                                    <a:rPr lang="tr-TR" sz="2000" dirty="0"/>
                                    <m:t> </m:t>
                                  </m:r>
                                  <m:r>
                                    <m:rPr>
                                      <m:nor/>
                                    </m:rPr>
                                    <a:rPr lang="tr-TR" sz="2000" dirty="0"/>
                                    <m:t>bir</m:t>
                                  </m:r>
                                  <m:r>
                                    <m:rPr>
                                      <m:nor/>
                                    </m:rPr>
                                    <a:rPr lang="tr-TR" sz="2000" dirty="0"/>
                                    <m:t> </m:t>
                                  </m:r>
                                  <m:r>
                                    <m:rPr>
                                      <m:nor/>
                                    </m:rPr>
                                    <a:rPr lang="tr-TR" sz="2000" dirty="0"/>
                                    <m:t>elmassa</m:t>
                                  </m:r>
                                </m:e>
                                <m:e>
                                  <m:r>
                                    <m:rPr>
                                      <m:sty m:val="p"/>
                                    </m:rPr>
                                    <a:rPr lang="tr-TR" sz="2000" b="0" i="0" smtClean="0">
                                      <a:latin typeface="Cambria Math" panose="02040503050406030204" pitchFamily="18" charset="0"/>
                                    </a:rPr>
                                    <m:t>o</m:t>
                                  </m:r>
                                  <m:r>
                                    <a:rPr lang="tr-TR" sz="2000" b="0" i="0" smtClean="0">
                                      <a:latin typeface="Cambria Math" panose="02040503050406030204" pitchFamily="18" charset="0"/>
                                    </a:rPr>
                                    <m:t> </m:t>
                                  </m:r>
                                  <m:r>
                                    <m:rPr>
                                      <m:sty m:val="p"/>
                                    </m:rPr>
                                    <a:rPr lang="tr-TR" sz="2000" i="0">
                                      <a:latin typeface="Cambria Math" panose="02040503050406030204" pitchFamily="18" charset="0"/>
                                    </a:rPr>
                                    <m:t>cam</m:t>
                                  </m:r>
                                  <m:r>
                                    <a:rPr lang="tr-TR" sz="2000" i="0">
                                      <a:latin typeface="Cambria Math" panose="02040503050406030204" pitchFamily="18" charset="0"/>
                                    </a:rPr>
                                    <m:t>ı ç</m:t>
                                  </m:r>
                                  <m:r>
                                    <m:rPr>
                                      <m:sty m:val="p"/>
                                    </m:rPr>
                                    <a:rPr lang="tr-TR" sz="2000" i="0">
                                      <a:latin typeface="Cambria Math" panose="02040503050406030204" pitchFamily="18" charset="0"/>
                                    </a:rPr>
                                    <m:t>iz</m:t>
                                  </m:r>
                                  <m:r>
                                    <m:rPr>
                                      <m:nor/>
                                    </m:rPr>
                                    <a:rPr lang="tr-TR" sz="2000" b="0" smtClean="0">
                                      <a:latin typeface="Cambria Math" panose="02040503050406030204" pitchFamily="18" charset="0"/>
                                    </a:rPr>
                                    <m:t>ecektir</m:t>
                                  </m:r>
                                  <m:r>
                                    <m:rPr>
                                      <m:nor/>
                                    </m:rPr>
                                    <a:rPr lang="en-US" sz="2000"/>
                                    <m:t>” </m:t>
                                  </m:r>
                                  <m:r>
                                    <m:rPr>
                                      <m:nor/>
                                    </m:rPr>
                                    <a:rPr lang="tr-TR" sz="2000" dirty="0"/>
                                    <m:t> </m:t>
                                  </m:r>
                                </m:e>
                              </m:eqArr>
                            </m:e>
                          </m:mr>
                          <m:mr>
                            <m:e>
                              <m:r>
                                <a:rPr lang="tr-TR" sz="2000" i="1" dirty="0" smtClean="0">
                                  <a:latin typeface="Cambria Math" panose="02040503050406030204" pitchFamily="18" charset="0"/>
                                  <a:ea typeface="Cambria Math" panose="02040503050406030204" pitchFamily="18" charset="0"/>
                                </a:rPr>
                                <m:t>¬</m:t>
                              </m:r>
                              <m:r>
                                <m:rPr>
                                  <m:nor/>
                                </m:rPr>
                                <a:rPr lang="tr-TR" sz="2000" b="0" i="0" dirty="0" smtClean="0">
                                  <a:latin typeface="Cambria Math" panose="02040503050406030204" pitchFamily="18" charset="0"/>
                                  <a:ea typeface="Cambria Math" panose="02040503050406030204" pitchFamily="18" charset="0"/>
                                </a:rPr>
                                <m:t>q</m:t>
                              </m:r>
                              <m:r>
                                <m:rPr>
                                  <m:nor/>
                                </m:rPr>
                                <a:rPr lang="tr-TR" sz="2000" dirty="0"/>
                                <m:t>:          </m:t>
                              </m:r>
                              <m:r>
                                <m:rPr>
                                  <m:nor/>
                                </m:rPr>
                                <a:rPr lang="en-US" sz="2000" dirty="0"/>
                                <m:t>“</m:t>
                              </m:r>
                              <m:r>
                                <m:rPr>
                                  <m:nor/>
                                </m:rPr>
                                <a:rPr lang="tr-TR" sz="2000" b="0" i="0" smtClean="0"/>
                                <m:t>M</m:t>
                              </m:r>
                              <m:r>
                                <m:rPr>
                                  <m:nor/>
                                </m:rPr>
                                <a:rPr lang="tr-TR" sz="2000" b="0" i="0" smtClean="0"/>
                                <m:t>ü</m:t>
                              </m:r>
                              <m:r>
                                <m:rPr>
                                  <m:nor/>
                                </m:rPr>
                                <a:rPr lang="tr-TR" sz="2000" b="0" i="0" smtClean="0"/>
                                <m:t>cevher</m:t>
                              </m:r>
                              <m:r>
                                <m:rPr>
                                  <m:nor/>
                                </m:rPr>
                                <a:rPr lang="tr-TR" sz="2000" b="0" i="0" smtClean="0"/>
                                <m:t> </m:t>
                              </m:r>
                              <m:r>
                                <m:rPr>
                                  <m:nor/>
                                </m:rPr>
                                <a:rPr lang="tr-TR" sz="2000" b="0" i="0" smtClean="0"/>
                                <m:t>cam</m:t>
                              </m:r>
                              <m:r>
                                <m:rPr>
                                  <m:nor/>
                                </m:rPr>
                                <a:rPr lang="tr-TR" sz="2000" b="0" i="0" smtClean="0"/>
                                <m:t>ı ç</m:t>
                              </m:r>
                              <m:r>
                                <m:rPr>
                                  <m:nor/>
                                </m:rPr>
                                <a:rPr lang="tr-TR" sz="2000" b="0" i="0" smtClean="0"/>
                                <m:t>izmez</m:t>
                              </m:r>
                              <m:r>
                                <a:rPr lang="tr-TR" sz="2000" b="0" i="1" smtClean="0">
                                  <a:latin typeface="Cambria Math" panose="02040503050406030204" pitchFamily="18" charset="0"/>
                                </a:rPr>
                                <m:t>"</m:t>
                              </m:r>
                            </m:e>
                          </m:mr>
                        </m:m>
                      </m:e>
                    </m:d>
                  </m:oMath>
                </a14:m>
                <a:r>
                  <a:rPr lang="tr-TR" sz="2000" dirty="0"/>
                  <a:t> DOĞRU olduğunu farz et</a:t>
                </a:r>
              </a:p>
              <a:p>
                <a:endParaRPr lang="tr-TR" sz="2000" dirty="0"/>
              </a:p>
              <a:p>
                <a:r>
                  <a:rPr lang="tr-TR" sz="2000" dirty="0"/>
                  <a:t>O halde </a:t>
                </a:r>
                <a14:m>
                  <m:oMath xmlns:m="http://schemas.openxmlformats.org/officeDocument/2006/math">
                    <m:r>
                      <a:rPr lang="tr-TR" sz="2000" i="1">
                        <a:latin typeface="Cambria Math" panose="02040503050406030204" pitchFamily="18" charset="0"/>
                        <a:ea typeface="Cambria Math" panose="02040503050406030204" pitchFamily="18" charset="0"/>
                      </a:rPr>
                      <m:t>∴</m:t>
                    </m:r>
                    <m:r>
                      <a:rPr lang="tr-TR" sz="2000" i="1" dirty="0" smtClean="0">
                        <a:latin typeface="Cambria Math" panose="02040503050406030204" pitchFamily="18" charset="0"/>
                        <a:ea typeface="Cambria Math" panose="02040503050406030204" pitchFamily="18" charset="0"/>
                      </a:rPr>
                      <m:t>¬</m:t>
                    </m:r>
                    <m:r>
                      <m:rPr>
                        <m:nor/>
                      </m:rPr>
                      <a:rPr lang="tr-TR" sz="2000" b="0" i="0" dirty="0" smtClean="0">
                        <a:latin typeface="Cambria Math" panose="02040503050406030204" pitchFamily="18" charset="0"/>
                        <a:ea typeface="Cambria Math" panose="02040503050406030204" pitchFamily="18" charset="0"/>
                      </a:rPr>
                      <m:t>p</m:t>
                    </m:r>
                    <m:r>
                      <m:rPr>
                        <m:nor/>
                      </m:rPr>
                      <a:rPr lang="tr-TR" sz="2000" b="0" i="0" dirty="0" smtClean="0"/>
                      <m:t>:</m:t>
                    </m:r>
                    <m:r>
                      <m:rPr>
                        <m:nor/>
                      </m:rPr>
                      <a:rPr lang="tr-TR" sz="2000" dirty="0"/>
                      <m:t>    </m:t>
                    </m:r>
                    <m:r>
                      <m:rPr>
                        <m:nor/>
                      </m:rPr>
                      <a:rPr lang="en-US" sz="2000" dirty="0"/>
                      <m:t>“</m:t>
                    </m:r>
                    <m:r>
                      <m:rPr>
                        <m:nor/>
                      </m:rPr>
                      <a:rPr lang="tr-TR" sz="2000" b="0" dirty="0" smtClean="0"/>
                      <m:t>M</m:t>
                    </m:r>
                    <m:r>
                      <m:rPr>
                        <m:nor/>
                      </m:rPr>
                      <a:rPr lang="en-US" sz="2000"/>
                      <m:t>ü</m:t>
                    </m:r>
                    <m:r>
                      <m:rPr>
                        <m:nor/>
                      </m:rPr>
                      <a:rPr lang="en-US" sz="2000"/>
                      <m:t>cevher</m:t>
                    </m:r>
                    <m:r>
                      <m:rPr>
                        <m:nor/>
                      </m:rPr>
                      <a:rPr lang="en-US" sz="2000"/>
                      <m:t> </m:t>
                    </m:r>
                    <m:r>
                      <m:rPr>
                        <m:nor/>
                      </m:rPr>
                      <a:rPr lang="en-US" sz="2000"/>
                      <m:t>ger</m:t>
                    </m:r>
                    <m:r>
                      <m:rPr>
                        <m:nor/>
                      </m:rPr>
                      <a:rPr lang="en-US" sz="2000"/>
                      <m:t>ç</m:t>
                    </m:r>
                    <m:r>
                      <m:rPr>
                        <m:nor/>
                      </m:rPr>
                      <a:rPr lang="en-US" sz="2000"/>
                      <m:t>ekten</m:t>
                    </m:r>
                    <m:r>
                      <m:rPr>
                        <m:nor/>
                      </m:rPr>
                      <a:rPr lang="en-US" sz="2000"/>
                      <m:t> </m:t>
                    </m:r>
                    <m:r>
                      <m:rPr>
                        <m:nor/>
                      </m:rPr>
                      <a:rPr lang="en-US" sz="2000"/>
                      <m:t>bir</m:t>
                    </m:r>
                    <m:r>
                      <m:rPr>
                        <m:nor/>
                      </m:rPr>
                      <a:rPr lang="en-US" sz="2000"/>
                      <m:t> </m:t>
                    </m:r>
                    <m:r>
                      <m:rPr>
                        <m:nor/>
                      </m:rPr>
                      <a:rPr lang="en-US" sz="2000"/>
                      <m:t>elmas</m:t>
                    </m:r>
                    <m:r>
                      <m:rPr>
                        <m:nor/>
                      </m:rPr>
                      <a:rPr lang="tr-TR" sz="2000" b="0" smtClean="0"/>
                      <m:t> </m:t>
                    </m:r>
                    <m:r>
                      <m:rPr>
                        <m:nor/>
                      </m:rPr>
                      <a:rPr lang="tr-TR" sz="2000" b="0" smtClean="0"/>
                      <m:t>de</m:t>
                    </m:r>
                    <m:r>
                      <m:rPr>
                        <m:nor/>
                      </m:rPr>
                      <a:rPr lang="tr-TR" sz="2000" b="0" smtClean="0"/>
                      <m:t>ğ</m:t>
                    </m:r>
                    <m:r>
                      <m:rPr>
                        <m:nor/>
                      </m:rPr>
                      <a:rPr lang="tr-TR" sz="2000" b="0" smtClean="0"/>
                      <m:t>ildir</m:t>
                    </m:r>
                    <m:r>
                      <m:rPr>
                        <m:nor/>
                      </m:rPr>
                      <a:rPr lang="en-US" sz="2000" dirty="0"/>
                      <m:t>”</m:t>
                    </m:r>
                    <m:r>
                      <m:rPr>
                        <m:nor/>
                      </m:rPr>
                      <a:rPr lang="tr-TR" sz="2000" dirty="0"/>
                      <m:t> </m:t>
                    </m:r>
                  </m:oMath>
                </a14:m>
                <a:r>
                  <a:rPr lang="tr-TR" sz="2000" dirty="0"/>
                  <a:t>   DOĞRUDUR.</a:t>
                </a:r>
              </a:p>
            </p:txBody>
          </p:sp>
        </mc:Choice>
        <mc:Fallback xmlns="">
          <p:sp>
            <p:nvSpPr>
              <p:cNvPr id="5" name="Metin kutusu 4"/>
              <p:cNvSpPr txBox="1">
                <a:spLocks noRot="1" noChangeAspect="1" noMove="1" noResize="1" noEditPoints="1" noAdjustHandles="1" noChangeArrowheads="1" noChangeShapeType="1" noTextEdit="1"/>
              </p:cNvSpPr>
              <p:nvPr/>
            </p:nvSpPr>
            <p:spPr>
              <a:xfrm>
                <a:off x="1333498" y="3381375"/>
                <a:ext cx="8743952" cy="1690463"/>
              </a:xfrm>
              <a:prstGeom prst="rect">
                <a:avLst/>
              </a:prstGeom>
              <a:blipFill>
                <a:blip r:embed="rId2"/>
                <a:stretch>
                  <a:fillRect l="-767" b="-5776"/>
                </a:stretch>
              </a:blipFill>
            </p:spPr>
            <p:txBody>
              <a:bodyPr/>
              <a:lstStyle/>
              <a:p>
                <a:r>
                  <a:rPr lang="tr-TR">
                    <a:noFill/>
                  </a:rPr>
                  <a:t> </a:t>
                </a:r>
              </a:p>
            </p:txBody>
          </p:sp>
        </mc:Fallback>
      </mc:AlternateContent>
      <p:cxnSp>
        <p:nvCxnSpPr>
          <p:cNvPr id="6" name="Düz Bağlayıcı 5"/>
          <p:cNvCxnSpPr/>
          <p:nvPr/>
        </p:nvCxnSpPr>
        <p:spPr>
          <a:xfrm flipH="1" flipV="1">
            <a:off x="1924050" y="4629151"/>
            <a:ext cx="4086225" cy="95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014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Çıkarım Kuralları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b="1" dirty="0"/>
                  <a:t>Toplama Kuralı: </a:t>
                </a:r>
                <a:r>
                  <a:rPr lang="tr-TR" dirty="0" err="1"/>
                  <a:t>Totoloji</a:t>
                </a:r>
                <a:r>
                  <a:rPr lang="tr-TR" dirty="0"/>
                  <a:t> </a:t>
                </a:r>
                <a14:m>
                  <m:oMath xmlns:m="http://schemas.openxmlformats.org/officeDocument/2006/math">
                    <m:r>
                      <m:rPr>
                        <m:nor/>
                      </m:rPr>
                      <a:rPr lang="tr-TR" dirty="0">
                        <a:latin typeface="Cambria Math" panose="02040503050406030204" pitchFamily="18" charset="0"/>
                        <a:ea typeface="Cambria Math" panose="02040503050406030204" pitchFamily="18" charset="0"/>
                      </a:rPr>
                      <m:t>p</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𝑝</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r>
                      <a:rPr lang="tr-TR" i="1" dirty="0">
                        <a:latin typeface="Cambria Math" panose="02040503050406030204" pitchFamily="18" charset="0"/>
                        <a:ea typeface="Cambria Math" panose="02040503050406030204" pitchFamily="18" charset="0"/>
                      </a:rPr>
                      <m:t>)</m:t>
                    </m:r>
                  </m:oMath>
                </a14:m>
                <a:r>
                  <a:rPr lang="tr-TR" b="1" dirty="0"/>
                  <a:t> </a:t>
                </a:r>
                <a14:m>
                  <m:oMath xmlns:m="http://schemas.openxmlformats.org/officeDocument/2006/math">
                    <m:borderBox>
                      <m:borderBoxPr>
                        <m:ctrlPr>
                          <a:rPr lang="tr-TR" b="1" i="1" dirty="0">
                            <a:latin typeface="Cambria Math" panose="02040503050406030204" pitchFamily="18" charset="0"/>
                          </a:rPr>
                        </m:ctrlPr>
                      </m:borderBoxPr>
                      <m:e>
                        <m:eqArr>
                          <m:eqArrPr>
                            <m:ctrlPr>
                              <a:rPr lang="tr-TR" b="1" i="1" dirty="0">
                                <a:latin typeface="Cambria Math" panose="02040503050406030204" pitchFamily="18" charset="0"/>
                              </a:rPr>
                            </m:ctrlPr>
                          </m:eqArrPr>
                          <m:e>
                            <m:r>
                              <m:rPr>
                                <m:brk m:alnAt="7"/>
                              </m:rPr>
                              <a:rPr lang="tr-TR" b="1" i="1" dirty="0">
                                <a:latin typeface="Cambria Math" panose="02040503050406030204" pitchFamily="18" charset="0"/>
                              </a:rPr>
                              <m:t>𝒑</m:t>
                            </m:r>
                          </m:e>
                          <m:e>
                            <m:r>
                              <a:rPr lang="tr-TR" b="1" i="1" dirty="0">
                                <a:latin typeface="Cambria Math" panose="02040503050406030204" pitchFamily="18" charset="0"/>
                                <a:ea typeface="Cambria Math" panose="02040503050406030204" pitchFamily="18" charset="0"/>
                              </a:rPr>
                              <m:t>∴</m:t>
                            </m:r>
                            <m:r>
                              <a:rPr lang="tr-TR" b="1" i="1" dirty="0">
                                <a:latin typeface="Cambria Math" panose="02040503050406030204" pitchFamily="18" charset="0"/>
                                <a:ea typeface="Cambria Math" panose="02040503050406030204" pitchFamily="18" charset="0"/>
                              </a:rPr>
                              <m:t>𝒑</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e>
                        </m:eqArr>
                      </m:e>
                    </m:borderBox>
                  </m:oMath>
                </a14:m>
                <a:endParaRPr lang="tr-TR" b="1" dirty="0"/>
              </a:p>
              <a:p>
                <a:pPr marL="0" indent="0">
                  <a:buNone/>
                </a:pPr>
                <a:endParaRPr lang="tr-TR" dirty="0"/>
              </a:p>
              <a:p>
                <a:r>
                  <a:rPr lang="tr-TR" b="1" dirty="0"/>
                  <a:t>Sadeleştirme Kuralı: </a:t>
                </a:r>
                <a:r>
                  <a:rPr lang="tr-TR" dirty="0" err="1"/>
                  <a:t>Totoloji</a:t>
                </a:r>
                <a:r>
                  <a:rPr lang="tr-TR" dirty="0"/>
                  <a:t> </a:t>
                </a:r>
                <a14:m>
                  <m:oMath xmlns:m="http://schemas.openxmlformats.org/officeDocument/2006/math">
                    <m:r>
                      <a:rPr lang="tr-TR" b="0" i="0" dirty="0" smtClean="0">
                        <a:latin typeface="Cambria Math" panose="02040503050406030204" pitchFamily="18" charset="0"/>
                        <a:ea typeface="Cambria Math" panose="02040503050406030204" pitchFamily="18" charset="0"/>
                      </a:rPr>
                      <m:t>(</m:t>
                    </m:r>
                    <m:r>
                      <m:rPr>
                        <m:nor/>
                      </m:rPr>
                      <a:rPr lang="tr-TR" dirty="0">
                        <a:latin typeface="Cambria Math" panose="02040503050406030204" pitchFamily="18" charset="0"/>
                        <a:ea typeface="Cambria Math" panose="02040503050406030204" pitchFamily="18" charset="0"/>
                      </a:rPr>
                      <m:t>p</m:t>
                    </m:r>
                    <m:r>
                      <a:rPr lang="tr-TR" i="1" dirty="0" smtClean="0">
                        <a:latin typeface="Cambria Math" panose="02040503050406030204" pitchFamily="18" charset="0"/>
                        <a:ea typeface="Cambria Math" panose="02040503050406030204" pitchFamily="18" charset="0"/>
                      </a:rPr>
                      <m:t>∧</m:t>
                    </m:r>
                    <m:r>
                      <a:rPr lang="tr-TR" b="0" i="1" dirty="0" smtClean="0">
                        <a:latin typeface="Cambria Math" panose="02040503050406030204" pitchFamily="18" charset="0"/>
                        <a:ea typeface="Cambria Math" panose="02040503050406030204" pitchFamily="18" charset="0"/>
                      </a:rPr>
                      <m:t>𝑞</m:t>
                    </m:r>
                    <m:r>
                      <a:rPr lang="tr-TR" b="0" i="1" dirty="0" smtClean="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𝑝</m:t>
                    </m:r>
                  </m:oMath>
                </a14:m>
                <a:r>
                  <a:rPr lang="tr-TR" b="1" dirty="0"/>
                  <a:t> </a:t>
                </a:r>
                <a14:m>
                  <m:oMath xmlns:m="http://schemas.openxmlformats.org/officeDocument/2006/math">
                    <m:borderBox>
                      <m:borderBoxPr>
                        <m:ctrlPr>
                          <a:rPr lang="tr-TR" b="1" i="1" dirty="0">
                            <a:latin typeface="Cambria Math" panose="02040503050406030204" pitchFamily="18" charset="0"/>
                          </a:rPr>
                        </m:ctrlPr>
                      </m:borderBoxPr>
                      <m:e>
                        <m:eqArr>
                          <m:eqArrPr>
                            <m:ctrlPr>
                              <a:rPr lang="tr-TR" b="1" i="1" dirty="0">
                                <a:latin typeface="Cambria Math" panose="02040503050406030204" pitchFamily="18" charset="0"/>
                              </a:rPr>
                            </m:ctrlPr>
                          </m:eqArrPr>
                          <m:e>
                            <m:r>
                              <m:rPr>
                                <m:nor/>
                              </m:rPr>
                              <a:rPr lang="tr-TR" dirty="0">
                                <a:latin typeface="Cambria Math" panose="02040503050406030204" pitchFamily="18" charset="0"/>
                                <a:ea typeface="Cambria Math" panose="02040503050406030204" pitchFamily="18" charset="0"/>
                              </a:rPr>
                              <m:t>p</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e>
                          <m:e>
                            <m:r>
                              <a:rPr lang="tr-TR" b="1" i="1" dirty="0">
                                <a:latin typeface="Cambria Math" panose="02040503050406030204" pitchFamily="18" charset="0"/>
                                <a:ea typeface="Cambria Math" panose="02040503050406030204" pitchFamily="18" charset="0"/>
                              </a:rPr>
                              <m:t>∴</m:t>
                            </m:r>
                            <m:r>
                              <a:rPr lang="tr-TR" b="1" i="1" dirty="0">
                                <a:latin typeface="Cambria Math" panose="02040503050406030204" pitchFamily="18" charset="0"/>
                                <a:ea typeface="Cambria Math" panose="02040503050406030204" pitchFamily="18" charset="0"/>
                              </a:rPr>
                              <m:t>𝒑</m:t>
                            </m:r>
                          </m:e>
                        </m:eqArr>
                      </m:e>
                    </m:borderBox>
                  </m:oMath>
                </a14:m>
                <a:endParaRPr lang="tr-TR" dirty="0"/>
              </a:p>
              <a:p>
                <a:endParaRPr lang="tr-TR" dirty="0"/>
              </a:p>
              <a:p>
                <a:r>
                  <a:rPr lang="tr-TR" b="1" dirty="0"/>
                  <a:t>Birleşme Kuralı:</a:t>
                </a:r>
                <a:r>
                  <a:rPr lang="tr-TR" dirty="0"/>
                  <a:t> Totoloji </a:t>
                </a:r>
                <a14:m>
                  <m:oMath xmlns:m="http://schemas.openxmlformats.org/officeDocument/2006/math">
                    <m:r>
                      <a:rPr lang="tr-TR" dirty="0">
                        <a:latin typeface="Cambria Math" panose="02040503050406030204" pitchFamily="18" charset="0"/>
                        <a:ea typeface="Cambria Math" panose="02040503050406030204" pitchFamily="18" charset="0"/>
                      </a:rPr>
                      <m:t>(</m:t>
                    </m:r>
                    <m:r>
                      <m:rPr>
                        <m:nor/>
                      </m:rPr>
                      <a:rPr lang="tr-TR" dirty="0">
                        <a:latin typeface="Cambria Math" panose="02040503050406030204" pitchFamily="18" charset="0"/>
                        <a:ea typeface="Cambria Math" panose="02040503050406030204" pitchFamily="18" charset="0"/>
                      </a:rPr>
                      <m:t>p</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r>
                      <a:rPr lang="tr-TR" i="1" dirty="0">
                        <a:latin typeface="Cambria Math" panose="02040503050406030204" pitchFamily="18" charset="0"/>
                        <a:ea typeface="Cambria Math" panose="02040503050406030204" pitchFamily="18" charset="0"/>
                      </a:rPr>
                      <m:t>)→</m:t>
                    </m:r>
                    <m:r>
                      <m:rPr>
                        <m:nor/>
                      </m:rPr>
                      <a:rPr lang="tr-TR" dirty="0">
                        <a:latin typeface="Cambria Math" panose="02040503050406030204" pitchFamily="18" charset="0"/>
                        <a:ea typeface="Cambria Math" panose="02040503050406030204" pitchFamily="18" charset="0"/>
                      </a:rPr>
                      <m:t>p</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oMath>
                </a14:m>
                <a:r>
                  <a:rPr lang="tr-TR" b="1" dirty="0"/>
                  <a:t> </a:t>
                </a:r>
                <a14:m>
                  <m:oMath xmlns:m="http://schemas.openxmlformats.org/officeDocument/2006/math">
                    <m:borderBox>
                      <m:borderBoxPr>
                        <m:ctrlPr>
                          <a:rPr lang="tr-TR" b="1" i="1" dirty="0">
                            <a:latin typeface="Cambria Math" panose="02040503050406030204" pitchFamily="18" charset="0"/>
                          </a:rPr>
                        </m:ctrlPr>
                      </m:borderBoxPr>
                      <m:e>
                        <m:eqArr>
                          <m:eqArrPr>
                            <m:ctrlPr>
                              <a:rPr lang="tr-TR" b="1" i="1" dirty="0">
                                <a:latin typeface="Cambria Math" panose="02040503050406030204" pitchFamily="18" charset="0"/>
                              </a:rPr>
                            </m:ctrlPr>
                          </m:eqArrPr>
                          <m:e>
                            <m:r>
                              <m:rPr>
                                <m:nor/>
                              </m:rPr>
                              <a:rPr lang="tr-TR" dirty="0">
                                <a:latin typeface="Cambria Math" panose="02040503050406030204" pitchFamily="18" charset="0"/>
                                <a:ea typeface="Cambria Math" panose="02040503050406030204" pitchFamily="18" charset="0"/>
                              </a:rPr>
                              <m:t>p</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e>
                          <m:e>
                            <m:r>
                              <a:rPr lang="tr-TR" b="1" i="1" dirty="0">
                                <a:latin typeface="Cambria Math" panose="02040503050406030204" pitchFamily="18" charset="0"/>
                                <a:ea typeface="Cambria Math" panose="02040503050406030204" pitchFamily="18" charset="0"/>
                              </a:rPr>
                              <m:t>∴</m:t>
                            </m:r>
                            <m:r>
                              <a:rPr lang="tr-TR" b="1" i="1" dirty="0">
                                <a:latin typeface="Cambria Math" panose="02040503050406030204" pitchFamily="18" charset="0"/>
                                <a:ea typeface="Cambria Math" panose="02040503050406030204" pitchFamily="18" charset="0"/>
                              </a:rPr>
                              <m:t>𝒑</m:t>
                            </m:r>
                            <m:r>
                              <a:rPr lang="tr-TR" b="1" i="1" dirty="0" smtClean="0">
                                <a:latin typeface="Cambria Math" panose="02040503050406030204" pitchFamily="18" charset="0"/>
                                <a:ea typeface="Cambria Math" panose="02040503050406030204" pitchFamily="18" charset="0"/>
                              </a:rPr>
                              <m:t>∧</m:t>
                            </m:r>
                            <m:r>
                              <a:rPr lang="tr-TR" b="1" i="1" dirty="0" smtClean="0">
                                <a:latin typeface="Cambria Math" panose="02040503050406030204" pitchFamily="18" charset="0"/>
                                <a:ea typeface="Cambria Math" panose="02040503050406030204" pitchFamily="18" charset="0"/>
                              </a:rPr>
                              <m:t>𝒒</m:t>
                            </m:r>
                          </m:e>
                        </m:eqArr>
                      </m:e>
                    </m:borderBox>
                  </m:oMath>
                </a14:m>
                <a:endParaRPr lang="tr-TR" b="1"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tr-TR">
                    <a:noFill/>
                  </a:rPr>
                  <a:t> </a:t>
                </a:r>
              </a:p>
            </p:txBody>
          </p:sp>
        </mc:Fallback>
      </mc:AlternateContent>
      <p:cxnSp>
        <p:nvCxnSpPr>
          <p:cNvPr id="7" name="Düz Bağlayıcı 6"/>
          <p:cNvCxnSpPr/>
          <p:nvPr/>
        </p:nvCxnSpPr>
        <p:spPr>
          <a:xfrm>
            <a:off x="6629400" y="2257425"/>
            <a:ext cx="1028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a:off x="7286625" y="3733800"/>
            <a:ext cx="74295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7210425" y="5229225"/>
            <a:ext cx="1123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172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Çıkarım Kuralları</a:t>
            </a:r>
          </a:p>
        </p:txBody>
      </p:sp>
      <p:sp>
        <p:nvSpPr>
          <p:cNvPr id="3" name="İçerik Yer Tutucusu 2"/>
          <p:cNvSpPr>
            <a:spLocks noGrp="1"/>
          </p:cNvSpPr>
          <p:nvPr>
            <p:ph idx="1"/>
          </p:nvPr>
        </p:nvSpPr>
        <p:spPr/>
        <p:txBody>
          <a:bodyPr>
            <a:normAutofit/>
          </a:bodyPr>
          <a:lstStyle/>
          <a:p>
            <a:r>
              <a:rPr lang="en-US" dirty="0" err="1"/>
              <a:t>Aşağıdaki</a:t>
            </a:r>
            <a:r>
              <a:rPr lang="en-US" dirty="0"/>
              <a:t> </a:t>
            </a:r>
            <a:r>
              <a:rPr lang="en-US" dirty="0" err="1"/>
              <a:t>argümanların</a:t>
            </a:r>
            <a:r>
              <a:rPr lang="en-US" dirty="0"/>
              <a:t> </a:t>
            </a:r>
            <a:r>
              <a:rPr lang="en-US" dirty="0" err="1"/>
              <a:t>temelini</a:t>
            </a:r>
            <a:r>
              <a:rPr lang="en-US" dirty="0"/>
              <a:t> </a:t>
            </a:r>
            <a:r>
              <a:rPr lang="en-US" dirty="0" err="1"/>
              <a:t>hangi</a:t>
            </a:r>
            <a:r>
              <a:rPr lang="en-US" dirty="0"/>
              <a:t> </a:t>
            </a:r>
            <a:r>
              <a:rPr lang="en-US" dirty="0" err="1"/>
              <a:t>çıkarım</a:t>
            </a:r>
            <a:r>
              <a:rPr lang="en-US" dirty="0"/>
              <a:t> </a:t>
            </a:r>
            <a:r>
              <a:rPr lang="en-US" dirty="0" err="1"/>
              <a:t>kuralının</a:t>
            </a:r>
            <a:r>
              <a:rPr lang="en-US" dirty="0"/>
              <a:t> </a:t>
            </a:r>
            <a:r>
              <a:rPr lang="en-US" dirty="0" err="1"/>
              <a:t>oluşturduğunu</a:t>
            </a:r>
            <a:r>
              <a:rPr lang="en-US" dirty="0"/>
              <a:t> </a:t>
            </a:r>
            <a:r>
              <a:rPr lang="en-US" dirty="0" err="1"/>
              <a:t>belirtin</a:t>
            </a:r>
            <a:r>
              <a:rPr lang="en-US" dirty="0"/>
              <a:t>: </a:t>
            </a:r>
            <a:endParaRPr lang="tr-TR" dirty="0"/>
          </a:p>
          <a:p>
            <a:pPr lvl="1"/>
            <a:r>
              <a:rPr lang="tr-TR" dirty="0"/>
              <a:t>Sıcaklık şu an donma noktasının altında. Bu nedenle, şu anda hava ya donma noktasının altında ya da yağmur yağıyor</a:t>
            </a:r>
            <a:r>
              <a:rPr lang="en-US" dirty="0"/>
              <a:t>. </a:t>
            </a:r>
            <a:endParaRPr lang="tr-TR" dirty="0"/>
          </a:p>
          <a:p>
            <a:pPr lvl="1"/>
            <a:r>
              <a:rPr lang="en-US" dirty="0" err="1"/>
              <a:t>Şu</a:t>
            </a:r>
            <a:r>
              <a:rPr lang="en-US" dirty="0"/>
              <a:t> </a:t>
            </a:r>
            <a:r>
              <a:rPr lang="en-US" dirty="0" err="1"/>
              <a:t>anda</a:t>
            </a:r>
            <a:r>
              <a:rPr lang="tr-TR" dirty="0"/>
              <a:t> sıcaklık</a:t>
            </a:r>
            <a:r>
              <a:rPr lang="en-US" dirty="0"/>
              <a:t> </a:t>
            </a:r>
            <a:r>
              <a:rPr lang="en-US" dirty="0" err="1"/>
              <a:t>donma</a:t>
            </a:r>
            <a:r>
              <a:rPr lang="en-US" dirty="0"/>
              <a:t> </a:t>
            </a:r>
            <a:r>
              <a:rPr lang="en-US" dirty="0" err="1"/>
              <a:t>noktasının</a:t>
            </a:r>
            <a:r>
              <a:rPr lang="en-US" dirty="0"/>
              <a:t> </a:t>
            </a:r>
            <a:r>
              <a:rPr lang="en-US" dirty="0" err="1"/>
              <a:t>altında</a:t>
            </a:r>
            <a:r>
              <a:rPr lang="en-US" dirty="0"/>
              <a:t> </a:t>
            </a:r>
            <a:r>
              <a:rPr lang="en-US" dirty="0" err="1"/>
              <a:t>ve</a:t>
            </a:r>
            <a:r>
              <a:rPr lang="en-US" dirty="0"/>
              <a:t> </a:t>
            </a:r>
            <a:r>
              <a:rPr lang="en-US" dirty="0" err="1"/>
              <a:t>yağmur</a:t>
            </a:r>
            <a:r>
              <a:rPr lang="en-US" dirty="0"/>
              <a:t> </a:t>
            </a:r>
            <a:r>
              <a:rPr lang="en-US" dirty="0" err="1"/>
              <a:t>yağıyor</a:t>
            </a:r>
            <a:r>
              <a:rPr lang="en-US" dirty="0"/>
              <a:t>. Bu </a:t>
            </a:r>
            <a:r>
              <a:rPr lang="en-US" dirty="0" err="1"/>
              <a:t>nedenle</a:t>
            </a:r>
            <a:r>
              <a:rPr lang="en-US" dirty="0"/>
              <a:t>, </a:t>
            </a:r>
            <a:r>
              <a:rPr lang="tr-TR" dirty="0"/>
              <a:t>sıcaklık </a:t>
            </a:r>
            <a:r>
              <a:rPr lang="en-US" dirty="0" err="1"/>
              <a:t>şimdi</a:t>
            </a:r>
            <a:r>
              <a:rPr lang="en-US" dirty="0"/>
              <a:t> </a:t>
            </a:r>
            <a:r>
              <a:rPr lang="en-US" dirty="0" err="1"/>
              <a:t>donma</a:t>
            </a:r>
            <a:r>
              <a:rPr lang="en-US" dirty="0"/>
              <a:t> </a:t>
            </a:r>
            <a:r>
              <a:rPr lang="en-US" dirty="0" err="1"/>
              <a:t>noktasının</a:t>
            </a:r>
            <a:r>
              <a:rPr lang="en-US" dirty="0"/>
              <a:t> </a:t>
            </a:r>
            <a:r>
              <a:rPr lang="en-US" dirty="0" err="1"/>
              <a:t>altında</a:t>
            </a:r>
            <a:r>
              <a:rPr lang="en-US" dirty="0"/>
              <a:t>. </a:t>
            </a:r>
            <a:endParaRPr lang="tr-TR" dirty="0"/>
          </a:p>
          <a:p>
            <a:pPr lvl="1"/>
            <a:r>
              <a:rPr lang="en-US" dirty="0"/>
              <a:t>p: </a:t>
            </a:r>
            <a:r>
              <a:rPr lang="tr-TR" dirty="0"/>
              <a:t>Sıcaklık şu an donma noktasının altında</a:t>
            </a:r>
            <a:r>
              <a:rPr lang="en-US" dirty="0"/>
              <a:t>. q: </a:t>
            </a:r>
            <a:r>
              <a:rPr lang="tr-TR" dirty="0"/>
              <a:t>Şu an yağmur yağıyor</a:t>
            </a:r>
            <a:r>
              <a:rPr lang="en-US" dirty="0"/>
              <a:t>. </a:t>
            </a:r>
            <a:endParaRPr lang="tr-TR" dirty="0"/>
          </a:p>
          <a:p>
            <a:pPr lvl="2"/>
            <a:r>
              <a:rPr lang="en-US" dirty="0"/>
              <a:t>p → (p ∨ q) (</a:t>
            </a:r>
            <a:r>
              <a:rPr lang="tr-TR" dirty="0"/>
              <a:t>toplama kuralı</a:t>
            </a:r>
            <a:r>
              <a:rPr lang="en-US" dirty="0"/>
              <a:t>) </a:t>
            </a:r>
            <a:endParaRPr lang="tr-TR" dirty="0"/>
          </a:p>
          <a:p>
            <a:pPr lvl="2"/>
            <a:r>
              <a:rPr lang="en-US" dirty="0"/>
              <a:t>(p ∧ q) → p (</a:t>
            </a:r>
            <a:r>
              <a:rPr lang="tr-TR" dirty="0"/>
              <a:t>sadeleştirme kuralı</a:t>
            </a:r>
            <a:r>
              <a:rPr lang="en-US" dirty="0"/>
              <a:t>) </a:t>
            </a:r>
            <a:endParaRPr lang="tr-TR" b="1" dirty="0"/>
          </a:p>
        </p:txBody>
      </p:sp>
    </p:spTree>
    <p:extLst>
      <p:ext uri="{BB962C8B-B14F-4D97-AF65-F5344CB8AC3E}">
        <p14:creationId xmlns:p14="http://schemas.microsoft.com/office/powerpoint/2010/main" val="27759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p:txBody>
          <a:bodyPr>
            <a:normAutofit/>
          </a:bodyPr>
          <a:lstStyle/>
          <a:p>
            <a:r>
              <a:rPr lang="tr-TR" dirty="0"/>
              <a:t>Aşağıdaki tablo, p önermesinin </a:t>
            </a:r>
            <a:r>
              <a:rPr lang="tr-TR" dirty="0" err="1"/>
              <a:t>değilinin</a:t>
            </a:r>
            <a:r>
              <a:rPr lang="tr-TR" dirty="0"/>
              <a:t> doğruluk tablosunu göstermektedir. Bu tablo, bir p önermesinin iki olası doğruluk değerinin her biri için bir satır içerir. Her satır, bu satır için p'nin doğruluk değerine karşılık gelen ￢𝑝 doğruluk değerini gösterir.</a:t>
            </a:r>
          </a:p>
          <a:p>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712" y="3929062"/>
            <a:ext cx="2238375" cy="1400175"/>
          </a:xfrm>
          <a:prstGeom prst="rect">
            <a:avLst/>
          </a:prstGeom>
        </p:spPr>
      </p:pic>
    </p:spTree>
    <p:extLst>
      <p:ext uri="{BB962C8B-B14F-4D97-AF65-F5344CB8AC3E}">
        <p14:creationId xmlns:p14="http://schemas.microsoft.com/office/powerpoint/2010/main" val="3831850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Çıkarım Kuralları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b="1" dirty="0"/>
                  <a:t>Varsayıma Dayalı Kıyas: </a:t>
                </a:r>
              </a:p>
              <a:p>
                <a:pPr marL="0" indent="0">
                  <a:buNone/>
                </a:pPr>
                <a:r>
                  <a:rPr lang="tr-TR" dirty="0" err="1"/>
                  <a:t>Totoloji</a:t>
                </a:r>
                <a:r>
                  <a:rPr lang="tr-TR" dirty="0"/>
                  <a:t> </a:t>
                </a:r>
                <a14:m>
                  <m:oMath xmlns:m="http://schemas.openxmlformats.org/officeDocument/2006/math">
                    <m:r>
                      <a:rPr lang="tr-TR" b="0" i="0" dirty="0" smtClean="0">
                        <a:latin typeface="Cambria Math" panose="02040503050406030204" pitchFamily="18" charset="0"/>
                        <a:ea typeface="Cambria Math" panose="02040503050406030204" pitchFamily="18" charset="0"/>
                      </a:rPr>
                      <m:t>[</m:t>
                    </m:r>
                    <m:d>
                      <m:dPr>
                        <m:ctrlPr>
                          <a:rPr lang="tr-TR" b="0" i="1" dirty="0" smtClean="0">
                            <a:latin typeface="Cambria Math" panose="02040503050406030204" pitchFamily="18" charset="0"/>
                            <a:ea typeface="Cambria Math" panose="02040503050406030204" pitchFamily="18" charset="0"/>
                          </a:rPr>
                        </m:ctrlPr>
                      </m:dPr>
                      <m:e>
                        <m:r>
                          <m:rPr>
                            <m:nor/>
                          </m:rPr>
                          <a:rPr lang="tr-TR" dirty="0">
                            <a:latin typeface="Cambria Math" panose="02040503050406030204" pitchFamily="18" charset="0"/>
                            <a:ea typeface="Cambria Math" panose="02040503050406030204" pitchFamily="18" charset="0"/>
                          </a:rPr>
                          <m:t>p</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e>
                    </m:d>
                    <m:r>
                      <a:rPr lang="tr-TR" b="0" i="1" dirty="0" smtClean="0">
                        <a:latin typeface="Cambria Math" panose="02040503050406030204" pitchFamily="18" charset="0"/>
                        <a:ea typeface="Cambria Math" panose="02040503050406030204" pitchFamily="18" charset="0"/>
                      </a:rPr>
                      <m:t>∧</m:t>
                    </m:r>
                    <m:d>
                      <m:dPr>
                        <m:ctrlPr>
                          <a:rPr lang="tr-TR" b="0" i="1" dirty="0" smtClean="0">
                            <a:latin typeface="Cambria Math" panose="02040503050406030204" pitchFamily="18" charset="0"/>
                            <a:ea typeface="Cambria Math" panose="02040503050406030204" pitchFamily="18" charset="0"/>
                          </a:rPr>
                        </m:ctrlPr>
                      </m:dPr>
                      <m:e>
                        <m:r>
                          <a:rPr lang="tr-TR" b="0" i="1" dirty="0" smtClean="0">
                            <a:latin typeface="Cambria Math" panose="02040503050406030204" pitchFamily="18" charset="0"/>
                            <a:ea typeface="Cambria Math" panose="02040503050406030204" pitchFamily="18" charset="0"/>
                          </a:rPr>
                          <m:t>𝑞</m:t>
                        </m:r>
                        <m:r>
                          <a:rPr lang="tr-TR" b="0" i="1" dirty="0" smtClean="0">
                            <a:latin typeface="Cambria Math" panose="02040503050406030204" pitchFamily="18" charset="0"/>
                            <a:ea typeface="Cambria Math" panose="02040503050406030204" pitchFamily="18" charset="0"/>
                          </a:rPr>
                          <m:t>→</m:t>
                        </m:r>
                        <m:r>
                          <a:rPr lang="tr-TR" b="0" i="1" dirty="0" smtClean="0">
                            <a:latin typeface="Cambria Math" panose="02040503050406030204" pitchFamily="18" charset="0"/>
                            <a:ea typeface="Cambria Math" panose="02040503050406030204" pitchFamily="18" charset="0"/>
                          </a:rPr>
                          <m:t>𝑟</m:t>
                        </m:r>
                      </m:e>
                    </m:d>
                    <m:r>
                      <a:rPr lang="tr-TR" b="0" i="1" dirty="0" smtClean="0">
                        <a:latin typeface="Cambria Math" panose="02040503050406030204" pitchFamily="18" charset="0"/>
                        <a:ea typeface="Cambria Math" panose="02040503050406030204" pitchFamily="18" charset="0"/>
                      </a:rPr>
                      <m:t>]→(</m:t>
                    </m:r>
                    <m:r>
                      <a:rPr lang="tr-TR" b="0" i="1" dirty="0" smtClean="0">
                        <a:latin typeface="Cambria Math" panose="02040503050406030204" pitchFamily="18" charset="0"/>
                        <a:ea typeface="Cambria Math" panose="02040503050406030204" pitchFamily="18" charset="0"/>
                      </a:rPr>
                      <m:t>𝑝</m:t>
                    </m:r>
                    <m:r>
                      <a:rPr lang="tr-TR" b="0" i="1" dirty="0" smtClean="0">
                        <a:latin typeface="Cambria Math" panose="02040503050406030204" pitchFamily="18" charset="0"/>
                        <a:ea typeface="Cambria Math" panose="02040503050406030204" pitchFamily="18" charset="0"/>
                      </a:rPr>
                      <m:t>→</m:t>
                    </m:r>
                    <m:r>
                      <a:rPr lang="tr-TR" b="0" i="1" dirty="0" smtClean="0">
                        <a:latin typeface="Cambria Math" panose="02040503050406030204" pitchFamily="18" charset="0"/>
                        <a:ea typeface="Cambria Math" panose="02040503050406030204" pitchFamily="18" charset="0"/>
                      </a:rPr>
                      <m:t>𝑟</m:t>
                    </m:r>
                    <m:r>
                      <a:rPr lang="tr-TR" b="0" i="1" dirty="0" smtClean="0">
                        <a:latin typeface="Cambria Math" panose="02040503050406030204" pitchFamily="18" charset="0"/>
                        <a:ea typeface="Cambria Math" panose="02040503050406030204" pitchFamily="18" charset="0"/>
                      </a:rPr>
                      <m:t>)</m:t>
                    </m:r>
                  </m:oMath>
                </a14:m>
                <a:r>
                  <a:rPr lang="tr-TR" dirty="0"/>
                  <a:t> </a:t>
                </a:r>
                <a14:m>
                  <m:oMath xmlns:m="http://schemas.openxmlformats.org/officeDocument/2006/math">
                    <m:borderBox>
                      <m:borderBoxPr>
                        <m:ctrlPr>
                          <a:rPr lang="tr-TR" b="1" i="1" dirty="0" smtClean="0">
                            <a:latin typeface="Cambria Math" panose="02040503050406030204" pitchFamily="18" charset="0"/>
                          </a:rPr>
                        </m:ctrlPr>
                      </m:borderBoxPr>
                      <m:e>
                        <m:eqArr>
                          <m:eqArrPr>
                            <m:ctrlPr>
                              <a:rPr lang="tr-TR" b="1" i="1" dirty="0">
                                <a:latin typeface="Cambria Math" panose="02040503050406030204" pitchFamily="18" charset="0"/>
                                <a:ea typeface="Cambria Math" panose="02040503050406030204" pitchFamily="18" charset="0"/>
                              </a:rPr>
                            </m:ctrlPr>
                          </m:eqArrPr>
                          <m:e>
                            <m:r>
                              <m:rPr>
                                <m:nor/>
                              </m:rPr>
                              <a:rPr lang="tr-TR" dirty="0">
                                <a:latin typeface="Cambria Math" panose="02040503050406030204" pitchFamily="18" charset="0"/>
                                <a:ea typeface="Cambria Math" panose="02040503050406030204" pitchFamily="18" charset="0"/>
                              </a:rPr>
                              <m:t>p</m:t>
                            </m:r>
                            <m:r>
                              <a:rPr lang="tr-TR" i="1" dirty="0" smtClean="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e>
                          <m:e>
                            <m:r>
                              <a:rPr lang="tr-TR" b="0" i="1" dirty="0" smtClean="0">
                                <a:latin typeface="Cambria Math" panose="02040503050406030204" pitchFamily="18" charset="0"/>
                                <a:ea typeface="Cambria Math" panose="02040503050406030204" pitchFamily="18" charset="0"/>
                              </a:rPr>
                              <m:t>𝑞</m:t>
                            </m:r>
                            <m:r>
                              <a:rPr lang="tr-TR" b="0" i="1" dirty="0" smtClean="0">
                                <a:latin typeface="Cambria Math" panose="02040503050406030204" pitchFamily="18" charset="0"/>
                                <a:ea typeface="Cambria Math" panose="02040503050406030204" pitchFamily="18" charset="0"/>
                              </a:rPr>
                              <m:t>→</m:t>
                            </m:r>
                            <m:r>
                              <a:rPr lang="tr-TR" b="0" i="1" dirty="0" smtClean="0">
                                <a:latin typeface="Cambria Math" panose="02040503050406030204" pitchFamily="18" charset="0"/>
                                <a:ea typeface="Cambria Math" panose="02040503050406030204" pitchFamily="18" charset="0"/>
                              </a:rPr>
                              <m:t>𝑟</m:t>
                            </m:r>
                          </m:e>
                          <m:e>
                            <m:r>
                              <a:rPr lang="tr-TR" b="1" i="1" dirty="0">
                                <a:latin typeface="Cambria Math" panose="02040503050406030204" pitchFamily="18" charset="0"/>
                                <a:ea typeface="Cambria Math" panose="02040503050406030204" pitchFamily="18" charset="0"/>
                              </a:rPr>
                              <m:t>∴</m:t>
                            </m:r>
                            <m:r>
                              <a:rPr lang="tr-TR" b="1" i="1" dirty="0">
                                <a:latin typeface="Cambria Math" panose="02040503050406030204" pitchFamily="18" charset="0"/>
                                <a:ea typeface="Cambria Math" panose="02040503050406030204" pitchFamily="18" charset="0"/>
                              </a:rPr>
                              <m:t>𝒑</m:t>
                            </m:r>
                            <m:r>
                              <a:rPr lang="tr-TR" b="1" i="1" dirty="0" smtClean="0">
                                <a:latin typeface="Cambria Math" panose="02040503050406030204" pitchFamily="18" charset="0"/>
                                <a:ea typeface="Cambria Math" panose="02040503050406030204" pitchFamily="18" charset="0"/>
                              </a:rPr>
                              <m:t>→</m:t>
                            </m:r>
                            <m:r>
                              <a:rPr lang="tr-TR" b="1" i="1" dirty="0" smtClean="0">
                                <a:latin typeface="Cambria Math" panose="02040503050406030204" pitchFamily="18" charset="0"/>
                                <a:ea typeface="Cambria Math" panose="02040503050406030204" pitchFamily="18" charset="0"/>
                              </a:rPr>
                              <m:t>𝒓</m:t>
                            </m:r>
                          </m:e>
                        </m:eqArr>
                      </m:e>
                    </m:borderBox>
                  </m:oMath>
                </a14:m>
                <a:endParaRPr lang="tr-TR" dirty="0"/>
              </a:p>
              <a:p>
                <a:pPr marL="0" indent="0">
                  <a:buNone/>
                </a:pPr>
                <a:r>
                  <a:rPr lang="tr-TR" dirty="0"/>
                  <a:t>Örnek</a:t>
                </a:r>
                <a:r>
                  <a:rPr lang="en-US" dirty="0"/>
                  <a:t>: </a:t>
                </a:r>
                <a:r>
                  <a:rPr lang="en-US" dirty="0" err="1"/>
                  <a:t>Argümanda</a:t>
                </a:r>
                <a:r>
                  <a:rPr lang="en-US" dirty="0"/>
                  <a:t> </a:t>
                </a:r>
                <a:r>
                  <a:rPr lang="en-US" dirty="0" err="1"/>
                  <a:t>kullanılan</a:t>
                </a:r>
                <a:r>
                  <a:rPr lang="en-US" dirty="0"/>
                  <a:t> </a:t>
                </a:r>
                <a:r>
                  <a:rPr lang="en-US" dirty="0" err="1"/>
                  <a:t>çıkarım</a:t>
                </a:r>
                <a:r>
                  <a:rPr lang="en-US" dirty="0"/>
                  <a:t> </a:t>
                </a:r>
                <a:r>
                  <a:rPr lang="en-US" dirty="0" err="1"/>
                  <a:t>kuralını</a:t>
                </a:r>
                <a:r>
                  <a:rPr lang="en-US" dirty="0"/>
                  <a:t> </a:t>
                </a:r>
                <a:r>
                  <a:rPr lang="en-US" dirty="0" err="1"/>
                  <a:t>belirtin</a:t>
                </a:r>
                <a:r>
                  <a:rPr lang="en-US" dirty="0"/>
                  <a:t>: “</a:t>
                </a:r>
                <a:r>
                  <a:rPr lang="en-US" dirty="0" err="1">
                    <a:solidFill>
                      <a:srgbClr val="FF0000"/>
                    </a:solidFill>
                  </a:rPr>
                  <a:t>Bugün</a:t>
                </a:r>
                <a:r>
                  <a:rPr lang="en-US" dirty="0">
                    <a:solidFill>
                      <a:srgbClr val="FF0000"/>
                    </a:solidFill>
                  </a:rPr>
                  <a:t> </a:t>
                </a:r>
                <a:r>
                  <a:rPr lang="en-US" dirty="0" err="1">
                    <a:solidFill>
                      <a:srgbClr val="FF0000"/>
                    </a:solidFill>
                  </a:rPr>
                  <a:t>yağmur</a:t>
                </a:r>
                <a:r>
                  <a:rPr lang="en-US" dirty="0">
                    <a:solidFill>
                      <a:srgbClr val="FF0000"/>
                    </a:solidFill>
                  </a:rPr>
                  <a:t> </a:t>
                </a:r>
                <a:r>
                  <a:rPr lang="en-US" dirty="0" err="1">
                    <a:solidFill>
                      <a:srgbClr val="FF0000"/>
                    </a:solidFill>
                  </a:rPr>
                  <a:t>yağarsa</a:t>
                </a:r>
                <a:r>
                  <a:rPr lang="en-US" dirty="0"/>
                  <a:t>, </a:t>
                </a:r>
                <a:r>
                  <a:rPr lang="en-US" dirty="0" err="1">
                    <a:solidFill>
                      <a:schemeClr val="accent1">
                        <a:lumMod val="75000"/>
                      </a:schemeClr>
                    </a:solidFill>
                  </a:rPr>
                  <a:t>bugün</a:t>
                </a:r>
                <a:r>
                  <a:rPr lang="en-US" dirty="0">
                    <a:solidFill>
                      <a:schemeClr val="accent1">
                        <a:lumMod val="75000"/>
                      </a:schemeClr>
                    </a:solidFill>
                  </a:rPr>
                  <a:t> </a:t>
                </a:r>
                <a:r>
                  <a:rPr lang="en-US" dirty="0" err="1">
                    <a:solidFill>
                      <a:schemeClr val="accent1">
                        <a:lumMod val="75000"/>
                      </a:schemeClr>
                    </a:solidFill>
                  </a:rPr>
                  <a:t>mangal</a:t>
                </a:r>
                <a:r>
                  <a:rPr lang="en-US" dirty="0">
                    <a:solidFill>
                      <a:schemeClr val="accent1">
                        <a:lumMod val="75000"/>
                      </a:schemeClr>
                    </a:solidFill>
                  </a:rPr>
                  <a:t> </a:t>
                </a:r>
                <a:r>
                  <a:rPr lang="en-US" dirty="0" err="1">
                    <a:solidFill>
                      <a:schemeClr val="accent1">
                        <a:lumMod val="75000"/>
                      </a:schemeClr>
                    </a:solidFill>
                  </a:rPr>
                  <a:t>yapmayacağız</a:t>
                </a:r>
                <a:r>
                  <a:rPr lang="en-US" dirty="0"/>
                  <a:t>. </a:t>
                </a:r>
                <a:r>
                  <a:rPr lang="en-US" dirty="0" err="1">
                    <a:solidFill>
                      <a:schemeClr val="accent1">
                        <a:lumMod val="75000"/>
                      </a:schemeClr>
                    </a:solidFill>
                  </a:rPr>
                  <a:t>Bugün</a:t>
                </a:r>
                <a:r>
                  <a:rPr lang="en-US" dirty="0">
                    <a:solidFill>
                      <a:schemeClr val="accent1">
                        <a:lumMod val="75000"/>
                      </a:schemeClr>
                    </a:solidFill>
                  </a:rPr>
                  <a:t> </a:t>
                </a:r>
                <a:r>
                  <a:rPr lang="en-US" dirty="0" err="1">
                    <a:solidFill>
                      <a:schemeClr val="accent1">
                        <a:lumMod val="75000"/>
                      </a:schemeClr>
                    </a:solidFill>
                  </a:rPr>
                  <a:t>mangal</a:t>
                </a:r>
                <a:r>
                  <a:rPr lang="en-US" dirty="0">
                    <a:solidFill>
                      <a:schemeClr val="accent1">
                        <a:lumMod val="75000"/>
                      </a:schemeClr>
                    </a:solidFill>
                  </a:rPr>
                  <a:t> </a:t>
                </a:r>
                <a:r>
                  <a:rPr lang="en-US" dirty="0" err="1">
                    <a:solidFill>
                      <a:schemeClr val="accent1">
                        <a:lumMod val="75000"/>
                      </a:schemeClr>
                    </a:solidFill>
                  </a:rPr>
                  <a:t>yapmazsak</a:t>
                </a:r>
                <a:r>
                  <a:rPr lang="en-US" dirty="0">
                    <a:solidFill>
                      <a:schemeClr val="accent1">
                        <a:lumMod val="75000"/>
                      </a:schemeClr>
                    </a:solidFill>
                  </a:rPr>
                  <a:t> </a:t>
                </a:r>
                <a:r>
                  <a:rPr lang="en-US" dirty="0" err="1">
                    <a:solidFill>
                      <a:schemeClr val="accent4">
                        <a:lumMod val="75000"/>
                      </a:schemeClr>
                    </a:solidFill>
                  </a:rPr>
                  <a:t>yarın</a:t>
                </a:r>
                <a:r>
                  <a:rPr lang="en-US" dirty="0">
                    <a:solidFill>
                      <a:schemeClr val="accent4">
                        <a:lumMod val="75000"/>
                      </a:schemeClr>
                    </a:solidFill>
                  </a:rPr>
                  <a:t> </a:t>
                </a:r>
                <a:r>
                  <a:rPr lang="en-US" dirty="0" err="1">
                    <a:solidFill>
                      <a:schemeClr val="accent4">
                        <a:lumMod val="75000"/>
                      </a:schemeClr>
                    </a:solidFill>
                  </a:rPr>
                  <a:t>mangal</a:t>
                </a:r>
                <a:r>
                  <a:rPr lang="en-US" dirty="0">
                    <a:solidFill>
                      <a:schemeClr val="accent4">
                        <a:lumMod val="75000"/>
                      </a:schemeClr>
                    </a:solidFill>
                  </a:rPr>
                  <a:t> </a:t>
                </a:r>
                <a:r>
                  <a:rPr lang="en-US" dirty="0" err="1">
                    <a:solidFill>
                      <a:schemeClr val="accent4">
                        <a:lumMod val="75000"/>
                      </a:schemeClr>
                    </a:solidFill>
                  </a:rPr>
                  <a:t>yaparız</a:t>
                </a:r>
                <a:r>
                  <a:rPr lang="en-US" dirty="0"/>
                  <a:t>. Bu </a:t>
                </a:r>
                <a:r>
                  <a:rPr lang="en-US" dirty="0" err="1"/>
                  <a:t>nedenle</a:t>
                </a:r>
                <a:r>
                  <a:rPr lang="en-US" dirty="0"/>
                  <a:t> </a:t>
                </a:r>
                <a:r>
                  <a:rPr lang="en-US" dirty="0" err="1">
                    <a:solidFill>
                      <a:srgbClr val="FF0000"/>
                    </a:solidFill>
                  </a:rPr>
                  <a:t>bugün</a:t>
                </a:r>
                <a:r>
                  <a:rPr lang="en-US" dirty="0">
                    <a:solidFill>
                      <a:srgbClr val="FF0000"/>
                    </a:solidFill>
                  </a:rPr>
                  <a:t> </a:t>
                </a:r>
                <a:r>
                  <a:rPr lang="en-US" dirty="0" err="1">
                    <a:solidFill>
                      <a:srgbClr val="FF0000"/>
                    </a:solidFill>
                  </a:rPr>
                  <a:t>yağmur</a:t>
                </a:r>
                <a:r>
                  <a:rPr lang="en-US" dirty="0">
                    <a:solidFill>
                      <a:srgbClr val="FF0000"/>
                    </a:solidFill>
                  </a:rPr>
                  <a:t> </a:t>
                </a:r>
                <a:r>
                  <a:rPr lang="en-US" dirty="0" err="1">
                    <a:solidFill>
                      <a:srgbClr val="FF0000"/>
                    </a:solidFill>
                  </a:rPr>
                  <a:t>yağarsa</a:t>
                </a:r>
                <a:r>
                  <a:rPr lang="en-US" dirty="0">
                    <a:solidFill>
                      <a:srgbClr val="FF0000"/>
                    </a:solidFill>
                  </a:rPr>
                  <a:t> </a:t>
                </a:r>
                <a:r>
                  <a:rPr lang="en-US" dirty="0" err="1">
                    <a:solidFill>
                      <a:schemeClr val="accent4">
                        <a:lumMod val="75000"/>
                      </a:schemeClr>
                    </a:solidFill>
                  </a:rPr>
                  <a:t>yarın</a:t>
                </a:r>
                <a:r>
                  <a:rPr lang="en-US" dirty="0">
                    <a:solidFill>
                      <a:schemeClr val="accent4">
                        <a:lumMod val="75000"/>
                      </a:schemeClr>
                    </a:solidFill>
                  </a:rPr>
                  <a:t> </a:t>
                </a:r>
                <a:r>
                  <a:rPr lang="en-US" dirty="0" err="1">
                    <a:solidFill>
                      <a:schemeClr val="accent4">
                        <a:lumMod val="75000"/>
                      </a:schemeClr>
                    </a:solidFill>
                  </a:rPr>
                  <a:t>mangal</a:t>
                </a:r>
                <a:r>
                  <a:rPr lang="en-US" dirty="0">
                    <a:solidFill>
                      <a:schemeClr val="accent4">
                        <a:lumMod val="75000"/>
                      </a:schemeClr>
                    </a:solidFill>
                  </a:rPr>
                  <a:t> </a:t>
                </a:r>
                <a:r>
                  <a:rPr lang="en-US" dirty="0" err="1">
                    <a:solidFill>
                      <a:schemeClr val="accent4">
                        <a:lumMod val="75000"/>
                      </a:schemeClr>
                    </a:solidFill>
                  </a:rPr>
                  <a:t>yaparız</a:t>
                </a:r>
                <a:r>
                  <a:rPr lang="en-US" dirty="0"/>
                  <a:t>.”</a:t>
                </a:r>
                <a:endParaRPr lang="tr-TR" dirty="0"/>
              </a:p>
              <a:p>
                <a:pPr marL="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tr-TR">
                    <a:noFill/>
                  </a:rPr>
                  <a:t> </a:t>
                </a:r>
              </a:p>
            </p:txBody>
          </p:sp>
        </mc:Fallback>
      </mc:AlternateContent>
      <p:cxnSp>
        <p:nvCxnSpPr>
          <p:cNvPr id="4" name="Düz Bağlayıcı 3"/>
          <p:cNvCxnSpPr/>
          <p:nvPr/>
        </p:nvCxnSpPr>
        <p:spPr>
          <a:xfrm>
            <a:off x="6896100" y="3114675"/>
            <a:ext cx="12573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18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Çıkarım Kuralları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b="1" dirty="0"/>
                  <a:t>Ayırıcı Kıyas: </a:t>
                </a:r>
              </a:p>
              <a:p>
                <a:pPr marL="0" indent="0">
                  <a:buNone/>
                </a:pPr>
                <a:r>
                  <a:rPr lang="tr-TR" dirty="0" err="1"/>
                  <a:t>Totoloji</a:t>
                </a:r>
                <a:r>
                  <a:rPr lang="tr-TR" dirty="0"/>
                  <a:t> </a:t>
                </a:r>
                <a14:m>
                  <m:oMath xmlns:m="http://schemas.openxmlformats.org/officeDocument/2006/math">
                    <m:r>
                      <a:rPr lang="tr-TR" b="0" i="0" dirty="0" smtClean="0">
                        <a:latin typeface="Cambria Math" panose="02040503050406030204" pitchFamily="18" charset="0"/>
                        <a:ea typeface="Cambria Math" panose="02040503050406030204" pitchFamily="18" charset="0"/>
                      </a:rPr>
                      <m:t>[</m:t>
                    </m:r>
                    <m:d>
                      <m:dPr>
                        <m:ctrlPr>
                          <a:rPr lang="tr-TR" b="0" i="1" dirty="0" smtClean="0">
                            <a:latin typeface="Cambria Math" panose="02040503050406030204" pitchFamily="18" charset="0"/>
                            <a:ea typeface="Cambria Math" panose="02040503050406030204" pitchFamily="18" charset="0"/>
                          </a:rPr>
                        </m:ctrlPr>
                      </m:dPr>
                      <m:e>
                        <m:r>
                          <m:rPr>
                            <m:nor/>
                          </m:rPr>
                          <a:rPr lang="tr-TR" dirty="0">
                            <a:latin typeface="Cambria Math" panose="02040503050406030204" pitchFamily="18" charset="0"/>
                            <a:ea typeface="Cambria Math" panose="02040503050406030204" pitchFamily="18" charset="0"/>
                          </a:rPr>
                          <m:t>p</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e>
                    </m:d>
                    <m:r>
                      <a:rPr lang="tr-TR" b="0" i="1" dirty="0" smtClean="0">
                        <a:latin typeface="Cambria Math" panose="02040503050406030204" pitchFamily="18" charset="0"/>
                        <a:ea typeface="Cambria Math" panose="02040503050406030204" pitchFamily="18" charset="0"/>
                      </a:rPr>
                      <m:t>∧</m:t>
                    </m:r>
                    <m:d>
                      <m:dPr>
                        <m:ctrlPr>
                          <a:rPr lang="tr-TR" b="0" i="1" dirty="0" smtClean="0">
                            <a:latin typeface="Cambria Math" panose="02040503050406030204" pitchFamily="18" charset="0"/>
                            <a:ea typeface="Cambria Math" panose="02040503050406030204" pitchFamily="18" charset="0"/>
                          </a:rPr>
                        </m:ctrlPr>
                      </m:dPr>
                      <m:e>
                        <m:r>
                          <a:rPr lang="tr-TR" b="0" i="1" dirty="0" smtClean="0">
                            <a:latin typeface="Cambria Math" panose="02040503050406030204" pitchFamily="18" charset="0"/>
                            <a:ea typeface="Cambria Math" panose="02040503050406030204" pitchFamily="18" charset="0"/>
                          </a:rPr>
                          <m:t>¬</m:t>
                        </m:r>
                        <m:r>
                          <a:rPr lang="tr-TR" b="0" i="1" dirty="0" smtClean="0">
                            <a:latin typeface="Cambria Math" panose="02040503050406030204" pitchFamily="18" charset="0"/>
                            <a:ea typeface="Cambria Math" panose="02040503050406030204" pitchFamily="18" charset="0"/>
                          </a:rPr>
                          <m:t>𝑝</m:t>
                        </m:r>
                      </m:e>
                    </m:d>
                    <m:r>
                      <a:rPr lang="tr-TR" b="0" i="1" dirty="0" smtClean="0">
                        <a:latin typeface="Cambria Math" panose="02040503050406030204" pitchFamily="18" charset="0"/>
                        <a:ea typeface="Cambria Math" panose="02040503050406030204" pitchFamily="18" charset="0"/>
                      </a:rPr>
                      <m:t>]→</m:t>
                    </m:r>
                    <m:r>
                      <a:rPr lang="tr-TR" b="0" i="1" dirty="0" smtClean="0">
                        <a:latin typeface="Cambria Math" panose="02040503050406030204" pitchFamily="18" charset="0"/>
                        <a:ea typeface="Cambria Math" panose="02040503050406030204" pitchFamily="18" charset="0"/>
                      </a:rPr>
                      <m:t>𝑞</m:t>
                    </m:r>
                  </m:oMath>
                </a14:m>
                <a:r>
                  <a:rPr lang="tr-TR" dirty="0"/>
                  <a:t> </a:t>
                </a:r>
                <a14:m>
                  <m:oMath xmlns:m="http://schemas.openxmlformats.org/officeDocument/2006/math">
                    <m:borderBox>
                      <m:borderBoxPr>
                        <m:ctrlPr>
                          <a:rPr lang="tr-TR" b="1" i="1" dirty="0" smtClean="0">
                            <a:latin typeface="Cambria Math" panose="02040503050406030204" pitchFamily="18" charset="0"/>
                          </a:rPr>
                        </m:ctrlPr>
                      </m:borderBoxPr>
                      <m:e>
                        <m:eqArr>
                          <m:eqArrPr>
                            <m:ctrlPr>
                              <a:rPr lang="tr-TR" b="1" i="1" dirty="0" smtClean="0">
                                <a:latin typeface="Cambria Math" panose="02040503050406030204" pitchFamily="18" charset="0"/>
                                <a:ea typeface="Cambria Math" panose="02040503050406030204" pitchFamily="18" charset="0"/>
                              </a:rPr>
                            </m:ctrlPr>
                          </m:eqArrPr>
                          <m:e>
                            <m:r>
                              <m:rPr>
                                <m:nor/>
                              </m:rPr>
                              <a:rPr lang="tr-TR" dirty="0">
                                <a:latin typeface="Cambria Math" panose="02040503050406030204" pitchFamily="18" charset="0"/>
                                <a:ea typeface="Cambria Math" panose="02040503050406030204" pitchFamily="18" charset="0"/>
                              </a:rPr>
                              <m:t>p</m:t>
                            </m:r>
                            <m:r>
                              <a:rPr lang="tr-TR" i="1" dirty="0" smtClean="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e>
                          <m:e>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𝑝</m:t>
                            </m:r>
                          </m:e>
                          <m:e>
                            <m:r>
                              <a:rPr lang="tr-TR" b="1" i="1" dirty="0">
                                <a:latin typeface="Cambria Math" panose="02040503050406030204" pitchFamily="18" charset="0"/>
                                <a:ea typeface="Cambria Math" panose="02040503050406030204" pitchFamily="18" charset="0"/>
                              </a:rPr>
                              <m:t>∴</m:t>
                            </m:r>
                            <m:r>
                              <a:rPr lang="tr-TR" b="1" i="1" dirty="0" smtClean="0">
                                <a:latin typeface="Cambria Math" panose="02040503050406030204" pitchFamily="18" charset="0"/>
                                <a:ea typeface="Cambria Math" panose="02040503050406030204" pitchFamily="18" charset="0"/>
                              </a:rPr>
                              <m:t>𝒒</m:t>
                            </m:r>
                          </m:e>
                        </m:eqArr>
                      </m:e>
                    </m:borderBox>
                  </m:oMath>
                </a14:m>
                <a:endParaRPr lang="tr-TR" dirty="0"/>
              </a:p>
              <a:p>
                <a:pPr marL="0" indent="0">
                  <a:buNone/>
                </a:pPr>
                <a:r>
                  <a:rPr lang="tr-TR" dirty="0"/>
                  <a:t>Örnek</a:t>
                </a:r>
                <a:r>
                  <a:rPr lang="en-US" dirty="0"/>
                  <a:t>: </a:t>
                </a:r>
                <a:endParaRPr lang="tr-TR" dirty="0"/>
              </a:p>
              <a:p>
                <a:pPr lvl="1"/>
                <a:r>
                  <a:rPr lang="en-US" dirty="0">
                    <a:solidFill>
                      <a:srgbClr val="00B050"/>
                    </a:solidFill>
                  </a:rPr>
                  <a:t>Ed’</a:t>
                </a:r>
                <a:r>
                  <a:rPr lang="tr-TR" dirty="0">
                    <a:solidFill>
                      <a:srgbClr val="00B050"/>
                    </a:solidFill>
                  </a:rPr>
                  <a:t>in</a:t>
                </a:r>
                <a:r>
                  <a:rPr lang="en-US" dirty="0">
                    <a:solidFill>
                      <a:srgbClr val="00B050"/>
                    </a:solidFill>
                  </a:rPr>
                  <a:t> </a:t>
                </a:r>
                <a:r>
                  <a:rPr lang="tr-TR" dirty="0">
                    <a:solidFill>
                      <a:srgbClr val="00B050"/>
                    </a:solidFill>
                  </a:rPr>
                  <a:t>cüzdanı arka cebinde </a:t>
                </a:r>
                <a:r>
                  <a:rPr lang="tr-TR" dirty="0"/>
                  <a:t>veya</a:t>
                </a:r>
                <a:r>
                  <a:rPr lang="en-US" dirty="0"/>
                  <a:t> </a:t>
                </a:r>
                <a:r>
                  <a:rPr lang="tr-TR" dirty="0">
                    <a:solidFill>
                      <a:srgbClr val="FF0000"/>
                    </a:solidFill>
                  </a:rPr>
                  <a:t>sıranın üstünde</a:t>
                </a:r>
                <a:r>
                  <a:rPr lang="en-US" dirty="0"/>
                  <a:t>. (p ∨ q) </a:t>
                </a:r>
                <a:endParaRPr lang="tr-TR" dirty="0"/>
              </a:p>
              <a:p>
                <a:pPr lvl="1"/>
                <a:r>
                  <a:rPr lang="en-US" dirty="0">
                    <a:solidFill>
                      <a:srgbClr val="00B050"/>
                    </a:solidFill>
                  </a:rPr>
                  <a:t>Ed’</a:t>
                </a:r>
                <a:r>
                  <a:rPr lang="tr-TR" dirty="0">
                    <a:solidFill>
                      <a:srgbClr val="00B050"/>
                    </a:solidFill>
                  </a:rPr>
                  <a:t>in</a:t>
                </a:r>
                <a:r>
                  <a:rPr lang="en-US" dirty="0">
                    <a:solidFill>
                      <a:srgbClr val="00B050"/>
                    </a:solidFill>
                  </a:rPr>
                  <a:t> </a:t>
                </a:r>
                <a:r>
                  <a:rPr lang="tr-TR" dirty="0">
                    <a:solidFill>
                      <a:srgbClr val="00B050"/>
                    </a:solidFill>
                  </a:rPr>
                  <a:t>cüzdanı arka cebinde değil</a:t>
                </a:r>
                <a:r>
                  <a:rPr lang="en-US" dirty="0">
                    <a:solidFill>
                      <a:srgbClr val="92D050"/>
                    </a:solidFill>
                  </a:rPr>
                  <a:t>.</a:t>
                </a:r>
                <a:r>
                  <a:rPr lang="en-US" dirty="0">
                    <a:solidFill>
                      <a:srgbClr val="00B0F0"/>
                    </a:solidFill>
                  </a:rPr>
                  <a:t> </a:t>
                </a:r>
                <a:r>
                  <a:rPr lang="en-US" dirty="0"/>
                  <a:t>(¬p) </a:t>
                </a:r>
                <a:endParaRPr lang="tr-TR" dirty="0"/>
              </a:p>
              <a:p>
                <a:pPr lvl="1"/>
                <a:r>
                  <a:rPr lang="tr-TR" dirty="0"/>
                  <a:t>Dolayısıyla</a:t>
                </a:r>
                <a:r>
                  <a:rPr lang="en-US" dirty="0"/>
                  <a:t>, </a:t>
                </a:r>
                <a:r>
                  <a:rPr lang="en-US" dirty="0">
                    <a:solidFill>
                      <a:srgbClr val="FF0000"/>
                    </a:solidFill>
                  </a:rPr>
                  <a:t>Ed’</a:t>
                </a:r>
                <a:r>
                  <a:rPr lang="tr-TR" dirty="0">
                    <a:solidFill>
                      <a:srgbClr val="FF0000"/>
                    </a:solidFill>
                  </a:rPr>
                  <a:t>in cüzdanı</a:t>
                </a:r>
                <a:r>
                  <a:rPr lang="en-US" dirty="0">
                    <a:solidFill>
                      <a:srgbClr val="FF0000"/>
                    </a:solidFill>
                  </a:rPr>
                  <a:t> </a:t>
                </a:r>
                <a:r>
                  <a:rPr lang="tr-TR" dirty="0">
                    <a:solidFill>
                      <a:srgbClr val="FF0000"/>
                    </a:solidFill>
                  </a:rPr>
                  <a:t>sıranın üstünde</a:t>
                </a:r>
                <a:r>
                  <a:rPr lang="en-US" dirty="0">
                    <a:solidFill>
                      <a:srgbClr val="FF0000"/>
                    </a:solidFill>
                  </a:rPr>
                  <a:t>. </a:t>
                </a:r>
                <a:r>
                  <a:rPr lang="en-US" dirty="0"/>
                  <a:t>(q) .”</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tr-TR">
                    <a:noFill/>
                  </a:rPr>
                  <a:t> </a:t>
                </a:r>
              </a:p>
            </p:txBody>
          </p:sp>
        </mc:Fallback>
      </mc:AlternateContent>
      <p:cxnSp>
        <p:nvCxnSpPr>
          <p:cNvPr id="4" name="Düz Bağlayıcı 3"/>
          <p:cNvCxnSpPr/>
          <p:nvPr/>
        </p:nvCxnSpPr>
        <p:spPr>
          <a:xfrm>
            <a:off x="5391150" y="3171825"/>
            <a:ext cx="800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709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Çıkarım Kuralları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77500" lnSpcReduction="20000"/>
              </a:bodyPr>
              <a:lstStyle/>
              <a:p>
                <a:r>
                  <a:rPr lang="tr-TR" b="1" dirty="0"/>
                  <a:t>Karar: </a:t>
                </a:r>
              </a:p>
              <a:p>
                <a:pPr marL="0" indent="0">
                  <a:buNone/>
                </a:pPr>
                <a:r>
                  <a:rPr lang="tr-TR" dirty="0" err="1"/>
                  <a:t>Totoloji</a:t>
                </a:r>
                <a:r>
                  <a:rPr lang="tr-TR" dirty="0"/>
                  <a:t> </a:t>
                </a:r>
                <a14:m>
                  <m:oMath xmlns:m="http://schemas.openxmlformats.org/officeDocument/2006/math">
                    <m:r>
                      <a:rPr lang="tr-TR" b="0" i="0" dirty="0" smtClean="0">
                        <a:latin typeface="Cambria Math" panose="02040503050406030204" pitchFamily="18" charset="0"/>
                        <a:ea typeface="Cambria Math" panose="02040503050406030204" pitchFamily="18" charset="0"/>
                      </a:rPr>
                      <m:t>[</m:t>
                    </m:r>
                    <m:d>
                      <m:dPr>
                        <m:ctrlPr>
                          <a:rPr lang="tr-TR" b="0" i="1" dirty="0" smtClean="0">
                            <a:latin typeface="Cambria Math" panose="02040503050406030204" pitchFamily="18" charset="0"/>
                            <a:ea typeface="Cambria Math" panose="02040503050406030204" pitchFamily="18" charset="0"/>
                          </a:rPr>
                        </m:ctrlPr>
                      </m:dPr>
                      <m:e>
                        <m:r>
                          <m:rPr>
                            <m:nor/>
                          </m:rPr>
                          <a:rPr lang="tr-TR" dirty="0">
                            <a:latin typeface="Cambria Math" panose="02040503050406030204" pitchFamily="18" charset="0"/>
                            <a:ea typeface="Cambria Math" panose="02040503050406030204" pitchFamily="18" charset="0"/>
                          </a:rPr>
                          <m:t>p</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e>
                    </m:d>
                    <m:r>
                      <a:rPr lang="tr-TR" b="0" i="1" dirty="0" smtClean="0">
                        <a:latin typeface="Cambria Math" panose="02040503050406030204" pitchFamily="18" charset="0"/>
                        <a:ea typeface="Cambria Math" panose="02040503050406030204" pitchFamily="18" charset="0"/>
                      </a:rPr>
                      <m:t>∧</m:t>
                    </m:r>
                    <m:d>
                      <m:dPr>
                        <m:ctrlPr>
                          <a:rPr lang="tr-TR" b="0" i="1" dirty="0" smtClean="0">
                            <a:latin typeface="Cambria Math" panose="02040503050406030204" pitchFamily="18" charset="0"/>
                            <a:ea typeface="Cambria Math" panose="02040503050406030204" pitchFamily="18" charset="0"/>
                          </a:rPr>
                        </m:ctrlPr>
                      </m:dPr>
                      <m:e>
                        <m:r>
                          <a:rPr lang="tr-TR" b="0" i="1" dirty="0" smtClean="0">
                            <a:latin typeface="Cambria Math" panose="02040503050406030204" pitchFamily="18" charset="0"/>
                            <a:ea typeface="Cambria Math" panose="02040503050406030204" pitchFamily="18" charset="0"/>
                          </a:rPr>
                          <m:t>¬</m:t>
                        </m:r>
                        <m:r>
                          <a:rPr lang="tr-TR" b="0" i="1" dirty="0" smtClean="0">
                            <a:latin typeface="Cambria Math" panose="02040503050406030204" pitchFamily="18" charset="0"/>
                            <a:ea typeface="Cambria Math" panose="02040503050406030204" pitchFamily="18" charset="0"/>
                          </a:rPr>
                          <m:t>𝑝</m:t>
                        </m:r>
                        <m:r>
                          <a:rPr lang="tr-TR" i="1" dirty="0">
                            <a:latin typeface="Cambria Math" panose="02040503050406030204" pitchFamily="18" charset="0"/>
                            <a:ea typeface="Cambria Math" panose="02040503050406030204" pitchFamily="18" charset="0"/>
                          </a:rPr>
                          <m:t>∨</m:t>
                        </m:r>
                        <m:r>
                          <a:rPr lang="tr-TR" b="0" i="1" dirty="0" smtClean="0">
                            <a:latin typeface="Cambria Math" panose="02040503050406030204" pitchFamily="18" charset="0"/>
                            <a:ea typeface="Cambria Math" panose="02040503050406030204" pitchFamily="18" charset="0"/>
                          </a:rPr>
                          <m:t>𝑟</m:t>
                        </m:r>
                      </m:e>
                    </m:d>
                    <m:r>
                      <a:rPr lang="tr-TR" b="0" i="1" dirty="0" smtClean="0">
                        <a:latin typeface="Cambria Math" panose="02040503050406030204" pitchFamily="18" charset="0"/>
                        <a:ea typeface="Cambria Math" panose="02040503050406030204" pitchFamily="18" charset="0"/>
                      </a:rPr>
                      <m:t>]→(</m:t>
                    </m:r>
                    <m:r>
                      <a:rPr lang="tr-TR" b="0" i="1" dirty="0" smtClean="0">
                        <a:latin typeface="Cambria Math" panose="02040503050406030204" pitchFamily="18" charset="0"/>
                        <a:ea typeface="Cambria Math" panose="02040503050406030204" pitchFamily="18" charset="0"/>
                      </a:rPr>
                      <m:t>𝑞</m:t>
                    </m:r>
                    <m:r>
                      <a:rPr lang="tr-TR" i="1" dirty="0">
                        <a:latin typeface="Cambria Math" panose="02040503050406030204" pitchFamily="18" charset="0"/>
                        <a:ea typeface="Cambria Math" panose="02040503050406030204" pitchFamily="18" charset="0"/>
                      </a:rPr>
                      <m:t>∨</m:t>
                    </m:r>
                    <m:r>
                      <a:rPr lang="tr-TR" b="0" i="1" dirty="0" smtClean="0">
                        <a:latin typeface="Cambria Math" panose="02040503050406030204" pitchFamily="18" charset="0"/>
                        <a:ea typeface="Cambria Math" panose="02040503050406030204" pitchFamily="18" charset="0"/>
                      </a:rPr>
                      <m:t>𝑟</m:t>
                    </m:r>
                    <m:r>
                      <a:rPr lang="tr-TR" b="1" i="1" dirty="0" smtClean="0">
                        <a:latin typeface="Cambria Math" panose="02040503050406030204" pitchFamily="18" charset="0"/>
                        <a:ea typeface="Cambria Math" panose="02040503050406030204" pitchFamily="18" charset="0"/>
                      </a:rPr>
                      <m:t>)</m:t>
                    </m:r>
                    <m:borderBox>
                      <m:borderBoxPr>
                        <m:ctrlPr>
                          <a:rPr lang="tr-TR" b="1" i="1" dirty="0" smtClean="0">
                            <a:latin typeface="Cambria Math" panose="02040503050406030204" pitchFamily="18" charset="0"/>
                          </a:rPr>
                        </m:ctrlPr>
                      </m:borderBoxPr>
                      <m:e>
                        <m:eqArr>
                          <m:eqArrPr>
                            <m:ctrlPr>
                              <a:rPr lang="tr-TR" b="1" i="1" dirty="0" smtClean="0">
                                <a:latin typeface="Cambria Math" panose="02040503050406030204" pitchFamily="18" charset="0"/>
                                <a:ea typeface="Cambria Math" panose="02040503050406030204" pitchFamily="18" charset="0"/>
                              </a:rPr>
                            </m:ctrlPr>
                          </m:eqArrPr>
                          <m:e>
                            <m:r>
                              <m:rPr>
                                <m:nor/>
                              </m:rPr>
                              <a:rPr lang="tr-TR" dirty="0">
                                <a:latin typeface="Cambria Math" panose="02040503050406030204" pitchFamily="18" charset="0"/>
                                <a:ea typeface="Cambria Math" panose="02040503050406030204" pitchFamily="18" charset="0"/>
                              </a:rPr>
                              <m:t>p</m:t>
                            </m:r>
                            <m:r>
                              <a:rPr lang="tr-TR" i="1" dirty="0" smtClean="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e>
                          <m:e>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𝑝</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𝑟</m:t>
                            </m:r>
                          </m:e>
                          <m:e>
                            <m:r>
                              <a:rPr lang="tr-TR" b="1" i="1" dirty="0">
                                <a:latin typeface="Cambria Math" panose="02040503050406030204" pitchFamily="18" charset="0"/>
                                <a:ea typeface="Cambria Math" panose="02040503050406030204" pitchFamily="18" charset="0"/>
                              </a:rPr>
                              <m:t>∴</m:t>
                            </m:r>
                            <m:r>
                              <a:rPr lang="tr-TR" b="1" i="1" dirty="0" smtClean="0">
                                <a:latin typeface="Cambria Math" panose="02040503050406030204" pitchFamily="18" charset="0"/>
                                <a:ea typeface="Cambria Math" panose="02040503050406030204" pitchFamily="18" charset="0"/>
                              </a:rPr>
                              <m:t>𝒒</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𝑟</m:t>
                            </m:r>
                          </m:e>
                        </m:eqArr>
                      </m:e>
                    </m:borderBox>
                  </m:oMath>
                </a14:m>
                <a:endParaRPr lang="tr-TR" dirty="0"/>
              </a:p>
              <a:p>
                <a:r>
                  <a:rPr lang="en-US" i="1" dirty="0"/>
                  <a:t>r </a:t>
                </a:r>
                <a:r>
                  <a:rPr lang="en-US" dirty="0"/>
                  <a:t>= </a:t>
                </a:r>
                <a:r>
                  <a:rPr lang="en-US" b="1" dirty="0"/>
                  <a:t>F</a:t>
                </a:r>
                <a:r>
                  <a:rPr lang="tr-TR" dirty="0"/>
                  <a:t> (Yanlış)’ye izin verdiğimizde </a:t>
                </a:r>
                <a:r>
                  <a:rPr lang="en-US" i="1" dirty="0"/>
                  <a:t>(p </a:t>
                </a:r>
                <a:r>
                  <a:rPr lang="en-US" dirty="0"/>
                  <a:t>∨ </a:t>
                </a:r>
                <a:r>
                  <a:rPr lang="en-US" i="1" dirty="0"/>
                  <a:t>q) </a:t>
                </a:r>
                <a:r>
                  <a:rPr lang="en-US" dirty="0"/>
                  <a:t>∧ </a:t>
                </a:r>
                <a:r>
                  <a:rPr lang="en-US" i="1" dirty="0"/>
                  <a:t>(</a:t>
                </a:r>
                <a:r>
                  <a:rPr lang="en-US" dirty="0"/>
                  <a:t>￢</a:t>
                </a:r>
                <a:r>
                  <a:rPr lang="en-US" i="1" dirty="0"/>
                  <a:t>p) </a:t>
                </a:r>
                <a:r>
                  <a:rPr lang="en-US" dirty="0"/>
                  <a:t>→ </a:t>
                </a:r>
                <a:r>
                  <a:rPr lang="en-US" i="1" dirty="0"/>
                  <a:t>q</a:t>
                </a:r>
                <a:r>
                  <a:rPr lang="tr-TR" i="1" dirty="0"/>
                  <a:t>’</a:t>
                </a:r>
                <a:r>
                  <a:rPr lang="tr-TR" i="1" dirty="0" err="1"/>
                  <a:t>yu</a:t>
                </a:r>
                <a:r>
                  <a:rPr lang="tr-TR" i="1" dirty="0"/>
                  <a:t> </a:t>
                </a:r>
                <a:r>
                  <a:rPr lang="en-US" dirty="0"/>
                  <a:t>(</a:t>
                </a:r>
                <a:r>
                  <a:rPr lang="en-US" i="1" dirty="0"/>
                  <a:t>q </a:t>
                </a:r>
                <a:r>
                  <a:rPr lang="en-US" dirty="0"/>
                  <a:t>∨ </a:t>
                </a:r>
                <a:r>
                  <a:rPr lang="en-US" b="1" dirty="0"/>
                  <a:t>F </a:t>
                </a:r>
                <a:r>
                  <a:rPr lang="en-US" dirty="0"/>
                  <a:t>≡ </a:t>
                </a:r>
                <a:r>
                  <a:rPr lang="en-US" i="1" dirty="0"/>
                  <a:t>q</a:t>
                </a:r>
                <a:r>
                  <a:rPr lang="tr-TR" i="1" dirty="0"/>
                  <a:t> </a:t>
                </a:r>
                <a:r>
                  <a:rPr lang="tr-TR" dirty="0"/>
                  <a:t>olduğu için) elde ederiz </a:t>
                </a:r>
                <a:r>
                  <a:rPr lang="en-US" dirty="0" err="1"/>
                  <a:t>ki</a:t>
                </a:r>
                <a:r>
                  <a:rPr lang="en-US" dirty="0"/>
                  <a:t> </a:t>
                </a:r>
                <a:r>
                  <a:rPr lang="en-US" dirty="0" err="1"/>
                  <a:t>bu</a:t>
                </a:r>
                <a:r>
                  <a:rPr lang="en-US" dirty="0"/>
                  <a:t>, </a:t>
                </a:r>
                <a:r>
                  <a:rPr lang="en-US" dirty="0" err="1"/>
                  <a:t>ayırıcı</a:t>
                </a:r>
                <a:r>
                  <a:rPr lang="en-US" dirty="0"/>
                  <a:t> </a:t>
                </a:r>
                <a:r>
                  <a:rPr lang="en-US" dirty="0" err="1"/>
                  <a:t>kıyas</a:t>
                </a:r>
                <a:r>
                  <a:rPr lang="en-US" dirty="0"/>
                  <a:t> </a:t>
                </a:r>
                <a:r>
                  <a:rPr lang="en-US" dirty="0" err="1"/>
                  <a:t>kuralının</a:t>
                </a:r>
                <a:r>
                  <a:rPr lang="en-US" dirty="0"/>
                  <a:t> </a:t>
                </a:r>
                <a:r>
                  <a:rPr lang="en-US" dirty="0" err="1"/>
                  <a:t>dayandığı</a:t>
                </a:r>
                <a:r>
                  <a:rPr lang="en-US" dirty="0"/>
                  <a:t> </a:t>
                </a:r>
                <a:r>
                  <a:rPr lang="en-US" dirty="0" err="1"/>
                  <a:t>totolojidir</a:t>
                </a:r>
                <a:r>
                  <a:rPr lang="en-US" dirty="0"/>
                  <a:t>.</a:t>
                </a:r>
                <a:endParaRPr lang="tr-TR" dirty="0"/>
              </a:p>
              <a:p>
                <a:r>
                  <a:rPr lang="tr-TR" dirty="0"/>
                  <a:t>Örnek</a:t>
                </a:r>
                <a:r>
                  <a:rPr lang="en-US" dirty="0"/>
                  <a:t>: "Ja</a:t>
                </a:r>
                <a:r>
                  <a:rPr lang="tr-TR" dirty="0"/>
                  <a:t>le</a:t>
                </a:r>
                <a:r>
                  <a:rPr lang="en-US" dirty="0"/>
                  <a:t> kayak </a:t>
                </a:r>
                <a:r>
                  <a:rPr lang="en-US" dirty="0" err="1"/>
                  <a:t>yapıyor</a:t>
                </a:r>
                <a:r>
                  <a:rPr lang="en-US" dirty="0"/>
                  <a:t> </a:t>
                </a:r>
                <a:r>
                  <a:rPr lang="en-US" dirty="0" err="1"/>
                  <a:t>veya</a:t>
                </a:r>
                <a:r>
                  <a:rPr lang="en-US" dirty="0"/>
                  <a:t> </a:t>
                </a:r>
                <a:r>
                  <a:rPr lang="en-US" dirty="0" err="1"/>
                  <a:t>kar</a:t>
                </a:r>
                <a:r>
                  <a:rPr lang="en-US" dirty="0"/>
                  <a:t> </a:t>
                </a:r>
                <a:r>
                  <a:rPr lang="en-US" dirty="0" err="1"/>
                  <a:t>yağmıyor</a:t>
                </a:r>
                <a:r>
                  <a:rPr lang="en-US" dirty="0"/>
                  <a:t>" </a:t>
                </a:r>
                <a:r>
                  <a:rPr lang="en-US" dirty="0" err="1"/>
                  <a:t>ve</a:t>
                </a:r>
                <a:r>
                  <a:rPr lang="en-US" dirty="0"/>
                  <a:t> "</a:t>
                </a:r>
                <a:r>
                  <a:rPr lang="en-US" dirty="0" err="1"/>
                  <a:t>Kar</a:t>
                </a:r>
                <a:r>
                  <a:rPr lang="en-US" dirty="0"/>
                  <a:t> </a:t>
                </a:r>
                <a:r>
                  <a:rPr lang="en-US" dirty="0" err="1"/>
                  <a:t>yağıyor</a:t>
                </a:r>
                <a:r>
                  <a:rPr lang="en-US" dirty="0"/>
                  <a:t> </a:t>
                </a:r>
                <a:r>
                  <a:rPr lang="en-US" dirty="0" err="1"/>
                  <a:t>veya</a:t>
                </a:r>
                <a:r>
                  <a:rPr lang="en-US" dirty="0"/>
                  <a:t> Bart</a:t>
                </a:r>
                <a:r>
                  <a:rPr lang="tr-TR" dirty="0"/>
                  <a:t>u</a:t>
                </a:r>
                <a:r>
                  <a:rPr lang="en-US" dirty="0"/>
                  <a:t> hokey </a:t>
                </a:r>
                <a:r>
                  <a:rPr lang="en-US" dirty="0" err="1"/>
                  <a:t>oynuyor</a:t>
                </a:r>
                <a:r>
                  <a:rPr lang="en-US" dirty="0"/>
                  <a:t>" </a:t>
                </a:r>
                <a:r>
                  <a:rPr lang="en-US" dirty="0" err="1"/>
                  <a:t>hipotezlerinin</a:t>
                </a:r>
                <a:r>
                  <a:rPr lang="en-US" dirty="0"/>
                  <a:t> "Ja</a:t>
                </a:r>
                <a:r>
                  <a:rPr lang="tr-TR" dirty="0"/>
                  <a:t>le</a:t>
                </a:r>
                <a:r>
                  <a:rPr lang="en-US" dirty="0"/>
                  <a:t> kayak </a:t>
                </a:r>
                <a:r>
                  <a:rPr lang="en-US" dirty="0" err="1"/>
                  <a:t>yapıyor</a:t>
                </a:r>
                <a:r>
                  <a:rPr lang="en-US" dirty="0"/>
                  <a:t> </a:t>
                </a:r>
                <a:r>
                  <a:rPr lang="en-US" dirty="0" err="1"/>
                  <a:t>veya</a:t>
                </a:r>
                <a:r>
                  <a:rPr lang="en-US" dirty="0"/>
                  <a:t> Bart</a:t>
                </a:r>
                <a:r>
                  <a:rPr lang="tr-TR" dirty="0"/>
                  <a:t>u</a:t>
                </a:r>
                <a:r>
                  <a:rPr lang="en-US" dirty="0"/>
                  <a:t> hokey </a:t>
                </a:r>
                <a:r>
                  <a:rPr lang="en-US" dirty="0" err="1"/>
                  <a:t>oynuyor</a:t>
                </a:r>
                <a:r>
                  <a:rPr lang="en-US" dirty="0"/>
                  <a:t>" </a:t>
                </a:r>
                <a:r>
                  <a:rPr lang="en-US" dirty="0" err="1"/>
                  <a:t>anlamına</a:t>
                </a:r>
                <a:r>
                  <a:rPr lang="en-US" dirty="0"/>
                  <a:t> </a:t>
                </a:r>
                <a:r>
                  <a:rPr lang="en-US" dirty="0" err="1"/>
                  <a:t>geldiğini</a:t>
                </a:r>
                <a:r>
                  <a:rPr lang="en-US" dirty="0"/>
                  <a:t> </a:t>
                </a:r>
                <a:r>
                  <a:rPr lang="en-US" dirty="0" err="1"/>
                  <a:t>göstermek</a:t>
                </a:r>
                <a:r>
                  <a:rPr lang="en-US" dirty="0"/>
                  <a:t> </a:t>
                </a:r>
                <a:r>
                  <a:rPr lang="en-US" dirty="0" err="1"/>
                  <a:t>için</a:t>
                </a:r>
                <a:r>
                  <a:rPr lang="en-US" dirty="0"/>
                  <a:t> </a:t>
                </a:r>
                <a:r>
                  <a:rPr lang="tr-TR" dirty="0"/>
                  <a:t>karar kuralını </a:t>
                </a:r>
                <a:r>
                  <a:rPr lang="en-US" dirty="0" err="1"/>
                  <a:t>kullanın</a:t>
                </a:r>
                <a:r>
                  <a:rPr lang="en-US" dirty="0"/>
                  <a:t>.</a:t>
                </a:r>
                <a:endParaRPr lang="tr-TR" dirty="0"/>
              </a:p>
              <a:p>
                <a:r>
                  <a:rPr lang="tr-TR" dirty="0"/>
                  <a:t>Çözüm: </a:t>
                </a:r>
              </a:p>
              <a:p>
                <a:pPr lvl="1"/>
                <a:r>
                  <a:rPr lang="tr-TR" dirty="0"/>
                  <a:t>p </a:t>
                </a:r>
                <a:r>
                  <a:rPr lang="en-US" dirty="0"/>
                  <a:t>"</a:t>
                </a:r>
                <a:r>
                  <a:rPr lang="en-US" dirty="0" err="1"/>
                  <a:t>Kar</a:t>
                </a:r>
                <a:r>
                  <a:rPr lang="en-US" dirty="0"/>
                  <a:t> </a:t>
                </a:r>
                <a:r>
                  <a:rPr lang="en-US" dirty="0" err="1"/>
                  <a:t>yağ</a:t>
                </a:r>
                <a:r>
                  <a:rPr lang="tr-TR" dirty="0"/>
                  <a:t>m</a:t>
                </a:r>
                <a:r>
                  <a:rPr lang="en-US" dirty="0" err="1"/>
                  <a:t>ıyor</a:t>
                </a:r>
                <a:r>
                  <a:rPr lang="en-US" dirty="0"/>
                  <a:t>" </a:t>
                </a:r>
                <a:endParaRPr lang="tr-TR" dirty="0"/>
              </a:p>
              <a:p>
                <a:pPr lvl="1"/>
                <a:r>
                  <a:rPr lang="tr-TR" dirty="0"/>
                  <a:t>q </a:t>
                </a:r>
                <a:r>
                  <a:rPr lang="en-US" dirty="0"/>
                  <a:t>"Ja</a:t>
                </a:r>
                <a:r>
                  <a:rPr lang="tr-TR" dirty="0"/>
                  <a:t>le</a:t>
                </a:r>
                <a:r>
                  <a:rPr lang="en-US" dirty="0"/>
                  <a:t> kayak </a:t>
                </a:r>
                <a:r>
                  <a:rPr lang="en-US" dirty="0" err="1"/>
                  <a:t>yapıyor</a:t>
                </a:r>
                <a:r>
                  <a:rPr lang="en-US" dirty="0"/>
                  <a:t>" </a:t>
                </a:r>
                <a:endParaRPr lang="tr-TR" dirty="0"/>
              </a:p>
              <a:p>
                <a:pPr lvl="1"/>
                <a:r>
                  <a:rPr lang="tr-TR" dirty="0"/>
                  <a:t>r </a:t>
                </a:r>
                <a:r>
                  <a:rPr lang="en-US" dirty="0"/>
                  <a:t>"Bart</a:t>
                </a:r>
                <a:r>
                  <a:rPr lang="tr-TR" dirty="0"/>
                  <a:t>u</a:t>
                </a:r>
                <a:r>
                  <a:rPr lang="en-US" dirty="0"/>
                  <a:t> hokey </a:t>
                </a:r>
                <a:r>
                  <a:rPr lang="en-US" dirty="0" err="1"/>
                  <a:t>oynuyor</a:t>
                </a:r>
                <a:r>
                  <a:rPr lang="en-US" dirty="0"/>
                  <a:t>"</a:t>
                </a:r>
                <a:r>
                  <a:rPr lang="tr-TR" dirty="0"/>
                  <a:t> </a:t>
                </a:r>
              </a:p>
              <a:p>
                <a:pPr lvl="1"/>
                <a:r>
                  <a:rPr lang="tr-TR" dirty="0"/>
                  <a:t>Bu hipotezleri </a:t>
                </a:r>
                <a14:m>
                  <m:oMath xmlns:m="http://schemas.openxmlformats.org/officeDocument/2006/math">
                    <m:d>
                      <m:dPr>
                        <m:ctrlPr>
                          <a:rPr lang="tr-TR" i="1" dirty="0">
                            <a:latin typeface="Cambria Math" panose="02040503050406030204" pitchFamily="18" charset="0"/>
                            <a:ea typeface="Cambria Math" panose="02040503050406030204" pitchFamily="18" charset="0"/>
                          </a:rPr>
                        </m:ctrlPr>
                      </m:dPr>
                      <m:e>
                        <m:r>
                          <m:rPr>
                            <m:nor/>
                          </m:rPr>
                          <a:rPr lang="tr-TR" dirty="0">
                            <a:latin typeface="Cambria Math" panose="02040503050406030204" pitchFamily="18" charset="0"/>
                            <a:ea typeface="Cambria Math" panose="02040503050406030204" pitchFamily="18" charset="0"/>
                          </a:rPr>
                          <m:t>p</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e>
                    </m:d>
                  </m:oMath>
                </a14:m>
                <a:r>
                  <a:rPr lang="tr-TR" dirty="0"/>
                  <a:t> ve </a:t>
                </a:r>
                <a14:m>
                  <m:oMath xmlns:m="http://schemas.openxmlformats.org/officeDocument/2006/math">
                    <m:d>
                      <m:dPr>
                        <m:ctrlPr>
                          <a:rPr lang="tr-TR" i="1" dirty="0">
                            <a:latin typeface="Cambria Math" panose="02040503050406030204" pitchFamily="18" charset="0"/>
                            <a:ea typeface="Cambria Math" panose="02040503050406030204" pitchFamily="18" charset="0"/>
                          </a:rPr>
                        </m:ctrlPr>
                      </m:dPr>
                      <m:e>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𝑝</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𝑟</m:t>
                        </m:r>
                      </m:e>
                    </m:d>
                  </m:oMath>
                </a14:m>
                <a:r>
                  <a:rPr lang="tr-TR" dirty="0"/>
                  <a:t> ile temsil edersek </a:t>
                </a:r>
                <a:r>
                  <a:rPr lang="en-US" dirty="0"/>
                  <a:t>"Ja</a:t>
                </a:r>
                <a:r>
                  <a:rPr lang="tr-TR" dirty="0"/>
                  <a:t>le</a:t>
                </a:r>
                <a:r>
                  <a:rPr lang="en-US" dirty="0"/>
                  <a:t> kayak </a:t>
                </a:r>
                <a:r>
                  <a:rPr lang="en-US" dirty="0" err="1"/>
                  <a:t>yapıyor</a:t>
                </a:r>
                <a:r>
                  <a:rPr lang="en-US" dirty="0"/>
                  <a:t> </a:t>
                </a:r>
                <a:r>
                  <a:rPr lang="en-US" dirty="0" err="1"/>
                  <a:t>veya</a:t>
                </a:r>
                <a:r>
                  <a:rPr lang="en-US" dirty="0"/>
                  <a:t> Bart</a:t>
                </a:r>
                <a:r>
                  <a:rPr lang="tr-TR" dirty="0"/>
                  <a:t>u</a:t>
                </a:r>
                <a:r>
                  <a:rPr lang="en-US" dirty="0"/>
                  <a:t> hokey </a:t>
                </a:r>
                <a:r>
                  <a:rPr lang="en-US" dirty="0" err="1"/>
                  <a:t>oynuyor</a:t>
                </a:r>
                <a:r>
                  <a:rPr lang="en-US" dirty="0"/>
                  <a:t>" </a:t>
                </a:r>
                <a:r>
                  <a:rPr lang="tr-TR" dirty="0"/>
                  <a:t>hipotezini elde ederiz.</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754" t="-2801" r="-812" b="-560"/>
                </a:stretch>
              </a:blipFill>
            </p:spPr>
            <p:txBody>
              <a:bodyPr/>
              <a:lstStyle/>
              <a:p>
                <a:r>
                  <a:rPr lang="tr-TR">
                    <a:noFill/>
                  </a:rPr>
                  <a:t> </a:t>
                </a:r>
              </a:p>
            </p:txBody>
          </p:sp>
        </mc:Fallback>
      </mc:AlternateContent>
      <p:cxnSp>
        <p:nvCxnSpPr>
          <p:cNvPr id="4" name="Düz Bağlayıcı 3"/>
          <p:cNvCxnSpPr/>
          <p:nvPr/>
        </p:nvCxnSpPr>
        <p:spPr>
          <a:xfrm>
            <a:off x="5391150" y="2686050"/>
            <a:ext cx="933450" cy="95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6239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Çıkarım Kuralları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85000" lnSpcReduction="20000"/>
              </a:bodyPr>
              <a:lstStyle/>
              <a:p>
                <a:r>
                  <a:rPr lang="tr-TR" b="1" dirty="0"/>
                  <a:t>Yanıltmacalar: </a:t>
                </a:r>
              </a:p>
              <a:p>
                <a:pPr marL="0" indent="0">
                  <a:buNone/>
                </a:pPr>
                <a:r>
                  <a:rPr lang="tr-TR" dirty="0"/>
                  <a:t>Doğru olmayan ifadelerde bir çok ortak yanılgılar ortaya çıkar. Bu yanılgılar çıkarım kurallarına benzerler fakat </a:t>
                </a:r>
                <a:r>
                  <a:rPr lang="tr-TR" dirty="0" err="1"/>
                  <a:t>totolojiden</a:t>
                </a:r>
                <a:r>
                  <a:rPr lang="tr-TR" dirty="0"/>
                  <a:t> ziyade olumsallıklara bağlıdırlar.</a:t>
                </a:r>
              </a:p>
              <a:p>
                <a:r>
                  <a:rPr lang="tr-TR" dirty="0"/>
                  <a:t>Örnek</a:t>
                </a:r>
                <a:r>
                  <a:rPr lang="en-US" dirty="0"/>
                  <a:t>: </a:t>
                </a:r>
                <a:r>
                  <a:rPr lang="tr-TR" dirty="0"/>
                  <a:t>Aşağıdaki ifade geçerli midir? </a:t>
                </a:r>
              </a:p>
              <a:p>
                <a:pPr lvl="1"/>
                <a:r>
                  <a:rPr lang="tr-TR" dirty="0"/>
                  <a:t>Bu kitaptaki her problemi çözerseniz ayrık matematiği öğrenirsiniz.</a:t>
                </a:r>
                <a:r>
                  <a:rPr lang="en-US" dirty="0"/>
                  <a:t> </a:t>
                </a:r>
                <a:r>
                  <a:rPr lang="tr-TR" dirty="0"/>
                  <a:t>Ayrık matematiği öğrendiniz. Bundan dolayı kitaptaki her problemi yaptınız.</a:t>
                </a:r>
              </a:p>
              <a:p>
                <a:r>
                  <a:rPr lang="tr-TR" dirty="0"/>
                  <a:t>Çözüm: </a:t>
                </a:r>
              </a:p>
              <a:p>
                <a:pPr lvl="1"/>
                <a:r>
                  <a:rPr lang="tr-TR" dirty="0"/>
                  <a:t>p </a:t>
                </a:r>
                <a:r>
                  <a:rPr lang="en-US" dirty="0"/>
                  <a:t>"</a:t>
                </a:r>
                <a:r>
                  <a:rPr lang="tr-TR" dirty="0"/>
                  <a:t>Bu kitaptaki her problemi yaptınız.</a:t>
                </a:r>
              </a:p>
              <a:p>
                <a:pPr lvl="1"/>
                <a:r>
                  <a:rPr lang="tr-TR" dirty="0"/>
                  <a:t>q </a:t>
                </a:r>
                <a:r>
                  <a:rPr lang="en-US" dirty="0"/>
                  <a:t>"</a:t>
                </a:r>
                <a:r>
                  <a:rPr lang="tr-TR" dirty="0"/>
                  <a:t>Ayrık matematiği öğrendiniz.</a:t>
                </a:r>
                <a:r>
                  <a:rPr lang="en-US" dirty="0"/>
                  <a:t> " </a:t>
                </a:r>
                <a:endParaRPr lang="tr-TR" dirty="0"/>
              </a:p>
              <a:p>
                <a:pPr marL="457200" lvl="1" indent="0">
                  <a:buNone/>
                </a:pPr>
                <a:r>
                  <a:rPr lang="tr-TR" dirty="0"/>
                  <a:t>önermeleri olsun. Bu durumda ifade </a:t>
                </a:r>
                <a14:m>
                  <m:oMath xmlns:m="http://schemas.openxmlformats.org/officeDocument/2006/math">
                    <m:r>
                      <a:rPr lang="tr-TR" b="0" i="0" dirty="0" smtClean="0">
                        <a:latin typeface="Cambria Math" panose="02040503050406030204" pitchFamily="18" charset="0"/>
                        <a:ea typeface="Cambria Math" panose="02040503050406030204" pitchFamily="18" charset="0"/>
                      </a:rPr>
                      <m:t>(</m:t>
                    </m:r>
                    <m:d>
                      <m:dPr>
                        <m:ctrlPr>
                          <a:rPr lang="tr-TR" i="1" dirty="0">
                            <a:latin typeface="Cambria Math" panose="02040503050406030204" pitchFamily="18" charset="0"/>
                            <a:ea typeface="Cambria Math" panose="02040503050406030204" pitchFamily="18" charset="0"/>
                          </a:rPr>
                        </m:ctrlPr>
                      </m:dPr>
                      <m:e>
                        <m:r>
                          <m:rPr>
                            <m:nor/>
                          </m:rPr>
                          <a:rPr lang="tr-TR" dirty="0">
                            <a:latin typeface="Cambria Math" panose="02040503050406030204" pitchFamily="18" charset="0"/>
                            <a:ea typeface="Cambria Math" panose="02040503050406030204" pitchFamily="18" charset="0"/>
                          </a:rPr>
                          <m:t>p</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e>
                    </m:d>
                    <m:r>
                      <a:rPr lang="tr-TR" i="1" dirty="0">
                        <a:latin typeface="Cambria Math" panose="02040503050406030204" pitchFamily="18" charset="0"/>
                        <a:ea typeface="Cambria Math" panose="02040503050406030204" pitchFamily="18" charset="0"/>
                      </a:rPr>
                      <m:t>∧</m:t>
                    </m:r>
                    <m:r>
                      <a:rPr lang="tr-TR" b="0" i="1" dirty="0" smtClean="0">
                        <a:latin typeface="Cambria Math" panose="02040503050406030204" pitchFamily="18" charset="0"/>
                        <a:ea typeface="Cambria Math" panose="02040503050406030204" pitchFamily="18" charset="0"/>
                      </a:rPr>
                      <m:t>𝑞</m:t>
                    </m:r>
                    <m:r>
                      <a:rPr lang="tr-TR" b="0" i="1" dirty="0" smtClean="0">
                        <a:latin typeface="Cambria Math" panose="02040503050406030204" pitchFamily="18" charset="0"/>
                        <a:ea typeface="Cambria Math" panose="02040503050406030204" pitchFamily="18" charset="0"/>
                      </a:rPr>
                      <m:t>)→</m:t>
                    </m:r>
                    <m:r>
                      <a:rPr lang="tr-TR" b="0" i="1" dirty="0" smtClean="0">
                        <a:latin typeface="Cambria Math" panose="02040503050406030204" pitchFamily="18" charset="0"/>
                        <a:ea typeface="Cambria Math" panose="02040503050406030204" pitchFamily="18" charset="0"/>
                      </a:rPr>
                      <m:t>𝑝</m:t>
                    </m:r>
                  </m:oMath>
                </a14:m>
                <a:r>
                  <a:rPr lang="tr-TR" dirty="0"/>
                  <a:t> önermesi elde edilir. Bu bir </a:t>
                </a:r>
                <a:r>
                  <a:rPr lang="tr-TR" dirty="0" err="1"/>
                  <a:t>totoloji</a:t>
                </a:r>
                <a:r>
                  <a:rPr lang="tr-TR" dirty="0"/>
                  <a:t> değildir. Bu tip doğru olmayan akıl yürütme </a:t>
                </a:r>
                <a:r>
                  <a:rPr lang="tr-TR" b="1" dirty="0"/>
                  <a:t>sonucu teyit eden yanıltmaca</a:t>
                </a:r>
                <a:r>
                  <a:rPr lang="tr-TR" dirty="0"/>
                  <a:t> olarak adlandırılır.</a:t>
                </a:r>
              </a:p>
              <a:p>
                <a14:m>
                  <m:oMath xmlns:m="http://schemas.openxmlformats.org/officeDocument/2006/math">
                    <m:r>
                      <a:rPr lang="tr-TR" dirty="0">
                        <a:latin typeface="Cambria Math" panose="02040503050406030204" pitchFamily="18" charset="0"/>
                        <a:ea typeface="Cambria Math" panose="02040503050406030204" pitchFamily="18" charset="0"/>
                      </a:rPr>
                      <m:t>(</m:t>
                    </m:r>
                    <m:d>
                      <m:dPr>
                        <m:ctrlPr>
                          <a:rPr lang="tr-TR" i="1" dirty="0">
                            <a:latin typeface="Cambria Math" panose="02040503050406030204" pitchFamily="18" charset="0"/>
                            <a:ea typeface="Cambria Math" panose="02040503050406030204" pitchFamily="18" charset="0"/>
                          </a:rPr>
                        </m:ctrlPr>
                      </m:dPr>
                      <m:e>
                        <m:r>
                          <m:rPr>
                            <m:nor/>
                          </m:rPr>
                          <a:rPr lang="tr-TR" dirty="0">
                            <a:latin typeface="Cambria Math" panose="02040503050406030204" pitchFamily="18" charset="0"/>
                            <a:ea typeface="Cambria Math" panose="02040503050406030204" pitchFamily="18" charset="0"/>
                          </a:rPr>
                          <m:t>p</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e>
                    </m:d>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𝑝</m:t>
                    </m:r>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𝑞</m:t>
                    </m:r>
                  </m:oMath>
                </a14:m>
                <a:r>
                  <a:rPr lang="tr-TR" dirty="0"/>
                  <a:t> önermesi </a:t>
                </a:r>
                <a:r>
                  <a:rPr lang="tr-TR" dirty="0" err="1"/>
                  <a:t>totoloji</a:t>
                </a:r>
                <a:r>
                  <a:rPr lang="tr-TR" dirty="0"/>
                  <a:t> değildir. Bu tip yanlış akıl yürütme </a:t>
                </a:r>
                <a:r>
                  <a:rPr lang="tr-TR" b="1" dirty="0"/>
                  <a:t>hipotezi inkar eden yanıltmaca</a:t>
                </a:r>
                <a:r>
                  <a:rPr lang="tr-TR" dirty="0"/>
                  <a:t> olarak adlandırılır.</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928" t="-3221"/>
                </a:stretch>
              </a:blipFill>
            </p:spPr>
            <p:txBody>
              <a:bodyPr/>
              <a:lstStyle/>
              <a:p>
                <a:r>
                  <a:rPr lang="tr-TR">
                    <a:noFill/>
                  </a:rPr>
                  <a:t> </a:t>
                </a:r>
              </a:p>
            </p:txBody>
          </p:sp>
        </mc:Fallback>
      </mc:AlternateContent>
    </p:spTree>
    <p:extLst>
      <p:ext uri="{BB962C8B-B14F-4D97-AF65-F5344CB8AC3E}">
        <p14:creationId xmlns:p14="http://schemas.microsoft.com/office/powerpoint/2010/main" val="2054720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İspat</a:t>
            </a:r>
          </a:p>
        </p:txBody>
      </p:sp>
      <p:sp>
        <p:nvSpPr>
          <p:cNvPr id="3" name="İçerik Yer Tutucusu 2"/>
          <p:cNvSpPr>
            <a:spLocks noGrp="1"/>
          </p:cNvSpPr>
          <p:nvPr>
            <p:ph idx="1"/>
          </p:nvPr>
        </p:nvSpPr>
        <p:spPr/>
        <p:txBody>
          <a:bodyPr>
            <a:normAutofit fontScale="85000" lnSpcReduction="20000"/>
          </a:bodyPr>
          <a:lstStyle/>
          <a:p>
            <a:pPr marL="0" indent="0">
              <a:buNone/>
            </a:pPr>
            <a:r>
              <a:rPr lang="tr-TR" dirty="0"/>
              <a:t>İspat </a:t>
            </a:r>
            <a:r>
              <a:rPr lang="en-US" dirty="0" err="1"/>
              <a:t>Terminolo</a:t>
            </a:r>
            <a:r>
              <a:rPr lang="tr-TR" dirty="0" err="1"/>
              <a:t>jisi</a:t>
            </a:r>
            <a:r>
              <a:rPr lang="en-US" dirty="0"/>
              <a:t> </a:t>
            </a:r>
            <a:endParaRPr lang="tr-TR" dirty="0"/>
          </a:p>
          <a:p>
            <a:r>
              <a:rPr lang="en-US" dirty="0" err="1"/>
              <a:t>Bir</a:t>
            </a:r>
            <a:r>
              <a:rPr lang="en-US" dirty="0"/>
              <a:t> </a:t>
            </a:r>
            <a:r>
              <a:rPr lang="en-US" b="1" dirty="0" err="1"/>
              <a:t>ispat</a:t>
            </a:r>
            <a:r>
              <a:rPr lang="en-US" dirty="0"/>
              <a:t>, </a:t>
            </a:r>
            <a:r>
              <a:rPr lang="en-US" dirty="0" err="1"/>
              <a:t>matematiksel</a:t>
            </a:r>
            <a:r>
              <a:rPr lang="en-US" dirty="0"/>
              <a:t> </a:t>
            </a:r>
            <a:r>
              <a:rPr lang="en-US" dirty="0" err="1"/>
              <a:t>bir</a:t>
            </a:r>
            <a:r>
              <a:rPr lang="en-US" dirty="0"/>
              <a:t> </a:t>
            </a:r>
            <a:r>
              <a:rPr lang="en-US" dirty="0" err="1"/>
              <a:t>ifadenin</a:t>
            </a:r>
            <a:r>
              <a:rPr lang="en-US" dirty="0"/>
              <a:t> </a:t>
            </a:r>
            <a:r>
              <a:rPr lang="en-US" dirty="0" err="1"/>
              <a:t>doğruluğunu</a:t>
            </a:r>
            <a:r>
              <a:rPr lang="en-US" dirty="0"/>
              <a:t> </a:t>
            </a:r>
            <a:r>
              <a:rPr lang="en-US" dirty="0" err="1"/>
              <a:t>belirleyen</a:t>
            </a:r>
            <a:r>
              <a:rPr lang="en-US" dirty="0"/>
              <a:t> </a:t>
            </a:r>
            <a:r>
              <a:rPr lang="en-US" dirty="0" err="1"/>
              <a:t>geçerli</a:t>
            </a:r>
            <a:r>
              <a:rPr lang="en-US" dirty="0"/>
              <a:t> </a:t>
            </a:r>
            <a:r>
              <a:rPr lang="en-US" dirty="0" err="1"/>
              <a:t>bir</a:t>
            </a:r>
            <a:r>
              <a:rPr lang="en-US" dirty="0"/>
              <a:t> </a:t>
            </a:r>
            <a:r>
              <a:rPr lang="en-US" dirty="0" err="1"/>
              <a:t>argümandır</a:t>
            </a:r>
            <a:r>
              <a:rPr lang="en-US" dirty="0"/>
              <a:t>.</a:t>
            </a:r>
            <a:endParaRPr lang="tr-TR" dirty="0"/>
          </a:p>
          <a:p>
            <a:r>
              <a:rPr lang="en-US" b="1" dirty="0" err="1"/>
              <a:t>Aksiyom</a:t>
            </a:r>
            <a:r>
              <a:rPr lang="en-US" dirty="0"/>
              <a:t> (</a:t>
            </a:r>
            <a:r>
              <a:rPr lang="en-US" dirty="0" err="1"/>
              <a:t>veya</a:t>
            </a:r>
            <a:r>
              <a:rPr lang="en-US" dirty="0"/>
              <a:t> </a:t>
            </a:r>
            <a:r>
              <a:rPr lang="en-US" dirty="0" err="1"/>
              <a:t>varsayım</a:t>
            </a:r>
            <a:r>
              <a:rPr lang="en-US" dirty="0"/>
              <a:t>): </a:t>
            </a:r>
            <a:r>
              <a:rPr lang="en-US" dirty="0" err="1"/>
              <a:t>doğru</a:t>
            </a:r>
            <a:r>
              <a:rPr lang="en-US" dirty="0"/>
              <a:t> </a:t>
            </a:r>
            <a:r>
              <a:rPr lang="en-US" dirty="0" err="1"/>
              <a:t>olduğu</a:t>
            </a:r>
            <a:r>
              <a:rPr lang="en-US" dirty="0"/>
              <a:t> </a:t>
            </a:r>
            <a:r>
              <a:rPr lang="en-US" dirty="0" err="1"/>
              <a:t>varsayılan</a:t>
            </a:r>
            <a:r>
              <a:rPr lang="en-US" dirty="0"/>
              <a:t> </a:t>
            </a:r>
            <a:r>
              <a:rPr lang="en-US" dirty="0" err="1"/>
              <a:t>bir</a:t>
            </a:r>
            <a:r>
              <a:rPr lang="en-US" dirty="0"/>
              <a:t> </a:t>
            </a:r>
            <a:r>
              <a:rPr lang="en-US" dirty="0" err="1"/>
              <a:t>ifade</a:t>
            </a:r>
            <a:r>
              <a:rPr lang="en-US" dirty="0"/>
              <a:t>.</a:t>
            </a:r>
            <a:endParaRPr lang="tr-TR" dirty="0"/>
          </a:p>
          <a:p>
            <a:r>
              <a:rPr lang="en-US" b="1" dirty="0" err="1"/>
              <a:t>Teorem</a:t>
            </a:r>
            <a:r>
              <a:rPr lang="en-US" b="1" dirty="0"/>
              <a:t>: </a:t>
            </a:r>
            <a:r>
              <a:rPr lang="en-US" dirty="0" err="1"/>
              <a:t>Doğruluğu</a:t>
            </a:r>
            <a:r>
              <a:rPr lang="en-US" dirty="0"/>
              <a:t> </a:t>
            </a:r>
            <a:r>
              <a:rPr lang="en-US" dirty="0" err="1"/>
              <a:t>kanıtlanmış</a:t>
            </a:r>
            <a:r>
              <a:rPr lang="en-US" dirty="0"/>
              <a:t> </a:t>
            </a:r>
            <a:r>
              <a:rPr lang="en-US" dirty="0" err="1"/>
              <a:t>bir</a:t>
            </a:r>
            <a:r>
              <a:rPr lang="en-US" dirty="0"/>
              <a:t> </a:t>
            </a:r>
            <a:r>
              <a:rPr lang="en-US" dirty="0" err="1"/>
              <a:t>ifade</a:t>
            </a:r>
            <a:r>
              <a:rPr lang="tr-TR" dirty="0"/>
              <a:t>.</a:t>
            </a:r>
          </a:p>
          <a:p>
            <a:r>
              <a:rPr lang="en-US" b="1" dirty="0" err="1"/>
              <a:t>Hipotez</a:t>
            </a:r>
            <a:r>
              <a:rPr lang="en-US" b="1" dirty="0"/>
              <a:t>, </a:t>
            </a:r>
            <a:r>
              <a:rPr lang="en-US" b="1" dirty="0" err="1"/>
              <a:t>öncül</a:t>
            </a:r>
            <a:r>
              <a:rPr lang="en-US" b="1" dirty="0"/>
              <a:t>: </a:t>
            </a:r>
            <a:r>
              <a:rPr lang="en-US" dirty="0" err="1"/>
              <a:t>Hakkında</a:t>
            </a:r>
            <a:r>
              <a:rPr lang="en-US" dirty="0"/>
              <a:t> </a:t>
            </a:r>
            <a:r>
              <a:rPr lang="en-US" dirty="0" err="1"/>
              <a:t>akıl</a:t>
            </a:r>
            <a:r>
              <a:rPr lang="en-US" dirty="0"/>
              <a:t> </a:t>
            </a:r>
            <a:r>
              <a:rPr lang="en-US" dirty="0" err="1"/>
              <a:t>yürüttüğümüz</a:t>
            </a:r>
            <a:r>
              <a:rPr lang="en-US" dirty="0"/>
              <a:t> </a:t>
            </a:r>
            <a:r>
              <a:rPr lang="en-US" dirty="0" err="1"/>
              <a:t>yapıları</a:t>
            </a:r>
            <a:r>
              <a:rPr lang="en-US" dirty="0"/>
              <a:t> </a:t>
            </a:r>
            <a:r>
              <a:rPr lang="en-US" dirty="0" err="1"/>
              <a:t>tanımlayan</a:t>
            </a:r>
            <a:r>
              <a:rPr lang="en-US" dirty="0"/>
              <a:t> (</a:t>
            </a:r>
            <a:r>
              <a:rPr lang="en-US" dirty="0" err="1"/>
              <a:t>genellikle</a:t>
            </a:r>
            <a:r>
              <a:rPr lang="en-US" dirty="0"/>
              <a:t> </a:t>
            </a:r>
            <a:r>
              <a:rPr lang="en-US" dirty="0" err="1"/>
              <a:t>kanıtlanmamış</a:t>
            </a:r>
            <a:r>
              <a:rPr lang="en-US" dirty="0"/>
              <a:t>) </a:t>
            </a:r>
            <a:r>
              <a:rPr lang="en-US" dirty="0" err="1"/>
              <a:t>bir</a:t>
            </a:r>
            <a:r>
              <a:rPr lang="en-US" dirty="0"/>
              <a:t> </a:t>
            </a:r>
            <a:r>
              <a:rPr lang="en-US" dirty="0" err="1"/>
              <a:t>varsayım</a:t>
            </a:r>
            <a:r>
              <a:rPr lang="en-US" dirty="0"/>
              <a:t>.</a:t>
            </a:r>
            <a:endParaRPr lang="tr-TR" dirty="0"/>
          </a:p>
          <a:p>
            <a:r>
              <a:rPr lang="en-US" b="1" dirty="0"/>
              <a:t>Lemma: </a:t>
            </a:r>
            <a:r>
              <a:rPr lang="en-US" dirty="0" err="1"/>
              <a:t>Büyük</a:t>
            </a:r>
            <a:r>
              <a:rPr lang="en-US" dirty="0"/>
              <a:t> </a:t>
            </a:r>
            <a:r>
              <a:rPr lang="en-US" dirty="0" err="1"/>
              <a:t>bir</a:t>
            </a:r>
            <a:r>
              <a:rPr lang="en-US" dirty="0"/>
              <a:t> </a:t>
            </a:r>
            <a:r>
              <a:rPr lang="en-US" dirty="0" err="1"/>
              <a:t>teoremi</a:t>
            </a:r>
            <a:r>
              <a:rPr lang="en-US" dirty="0"/>
              <a:t> </a:t>
            </a:r>
            <a:r>
              <a:rPr lang="en-US" dirty="0" err="1"/>
              <a:t>kanıtlamak</a:t>
            </a:r>
            <a:r>
              <a:rPr lang="en-US" dirty="0"/>
              <a:t> </a:t>
            </a:r>
            <a:r>
              <a:rPr lang="en-US" dirty="0" err="1"/>
              <a:t>için</a:t>
            </a:r>
            <a:r>
              <a:rPr lang="en-US" dirty="0"/>
              <a:t> </a:t>
            </a:r>
            <a:r>
              <a:rPr lang="en-US" dirty="0" err="1"/>
              <a:t>basamak</a:t>
            </a:r>
            <a:r>
              <a:rPr lang="en-US" dirty="0"/>
              <a:t> </a:t>
            </a:r>
            <a:r>
              <a:rPr lang="en-US" dirty="0" err="1"/>
              <a:t>olarak</a:t>
            </a:r>
            <a:r>
              <a:rPr lang="en-US" dirty="0"/>
              <a:t> </a:t>
            </a:r>
            <a:r>
              <a:rPr lang="en-US" dirty="0" err="1"/>
              <a:t>kullanılan</a:t>
            </a:r>
            <a:r>
              <a:rPr lang="en-US" dirty="0"/>
              <a:t> </a:t>
            </a:r>
            <a:r>
              <a:rPr lang="en-US" dirty="0" err="1"/>
              <a:t>küçük</a:t>
            </a:r>
            <a:r>
              <a:rPr lang="en-US" dirty="0"/>
              <a:t> </a:t>
            </a:r>
            <a:r>
              <a:rPr lang="en-US" dirty="0" err="1"/>
              <a:t>bir</a:t>
            </a:r>
            <a:r>
              <a:rPr lang="en-US" dirty="0"/>
              <a:t> </a:t>
            </a:r>
            <a:r>
              <a:rPr lang="en-US" dirty="0" err="1"/>
              <a:t>teorem</a:t>
            </a:r>
            <a:r>
              <a:rPr lang="en-US" dirty="0"/>
              <a:t>.</a:t>
            </a:r>
            <a:endParaRPr lang="tr-TR" dirty="0"/>
          </a:p>
          <a:p>
            <a:r>
              <a:rPr lang="en-US" b="1" dirty="0" err="1"/>
              <a:t>Sonuç</a:t>
            </a:r>
            <a:r>
              <a:rPr lang="en-US" b="1" dirty="0"/>
              <a:t>: </a:t>
            </a:r>
            <a:r>
              <a:rPr lang="tr-TR" dirty="0"/>
              <a:t>İspatı yapılmış bir teoremden doğrudan elde edilen bir teoremdir.</a:t>
            </a:r>
          </a:p>
          <a:p>
            <a:r>
              <a:rPr lang="tr-TR" b="1" dirty="0"/>
              <a:t>Sezgisel Çıkarım</a:t>
            </a:r>
            <a:r>
              <a:rPr lang="en-US" b="1" dirty="0"/>
              <a:t>: </a:t>
            </a:r>
            <a:r>
              <a:rPr lang="tr-TR" dirty="0"/>
              <a:t>Doğru ifade olduğu öne sürülen genelde kısmi delilleri baz alan </a:t>
            </a:r>
            <a:r>
              <a:rPr lang="en-US" dirty="0" err="1"/>
              <a:t>bir</a:t>
            </a:r>
            <a:r>
              <a:rPr lang="en-US" dirty="0"/>
              <a:t> </a:t>
            </a:r>
            <a:r>
              <a:rPr lang="en-US" dirty="0" err="1"/>
              <a:t>ifade</a:t>
            </a:r>
            <a:r>
              <a:rPr lang="en-US" dirty="0"/>
              <a:t>. (</a:t>
            </a:r>
            <a:r>
              <a:rPr lang="en-US" dirty="0" err="1"/>
              <a:t>Bir</a:t>
            </a:r>
            <a:r>
              <a:rPr lang="en-US" dirty="0"/>
              <a:t> </a:t>
            </a:r>
            <a:r>
              <a:rPr lang="en-US" dirty="0" err="1"/>
              <a:t>varsayımın</a:t>
            </a:r>
            <a:r>
              <a:rPr lang="en-US" dirty="0"/>
              <a:t>, ne </a:t>
            </a:r>
            <a:r>
              <a:rPr lang="en-US" dirty="0" err="1"/>
              <a:t>olursa</a:t>
            </a:r>
            <a:r>
              <a:rPr lang="en-US" dirty="0"/>
              <a:t> </a:t>
            </a:r>
            <a:r>
              <a:rPr lang="en-US" dirty="0" err="1"/>
              <a:t>olsun</a:t>
            </a:r>
            <a:r>
              <a:rPr lang="en-US" dirty="0"/>
              <a:t>, </a:t>
            </a:r>
            <a:r>
              <a:rPr lang="en-US" dirty="0" err="1"/>
              <a:t>doğru</a:t>
            </a:r>
            <a:r>
              <a:rPr lang="en-US" dirty="0"/>
              <a:t> </a:t>
            </a:r>
            <a:r>
              <a:rPr lang="en-US" dirty="0" err="1"/>
              <a:t>olduğuna</a:t>
            </a:r>
            <a:r>
              <a:rPr lang="en-US" dirty="0"/>
              <a:t> </a:t>
            </a:r>
            <a:r>
              <a:rPr lang="en-US" dirty="0" err="1"/>
              <a:t>yaygın</a:t>
            </a:r>
            <a:r>
              <a:rPr lang="en-US" dirty="0"/>
              <a:t> </a:t>
            </a:r>
            <a:r>
              <a:rPr lang="en-US" dirty="0" err="1"/>
              <a:t>olarak</a:t>
            </a:r>
            <a:r>
              <a:rPr lang="en-US" dirty="0"/>
              <a:t> </a:t>
            </a:r>
            <a:r>
              <a:rPr lang="en-US" dirty="0" err="1"/>
              <a:t>inanılabilir</a:t>
            </a:r>
            <a:r>
              <a:rPr lang="en-US" dirty="0"/>
              <a:t>.)</a:t>
            </a:r>
            <a:endParaRPr lang="tr-TR" b="1" dirty="0"/>
          </a:p>
        </p:txBody>
      </p:sp>
    </p:spTree>
    <p:extLst>
      <p:ext uri="{BB962C8B-B14F-4D97-AF65-F5344CB8AC3E}">
        <p14:creationId xmlns:p14="http://schemas.microsoft.com/office/powerpoint/2010/main" val="5115310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Teoremleri Kanıtlama Yöntemleri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92500"/>
              </a:bodyPr>
              <a:lstStyle/>
              <a:p>
                <a:r>
                  <a:rPr lang="tr-TR" dirty="0"/>
                  <a:t>Tek bir p ifadesini kanıtlamak için:</a:t>
                </a:r>
              </a:p>
              <a:p>
                <a:pPr lvl="1"/>
                <a:r>
                  <a:rPr lang="en-US" dirty="0" err="1"/>
                  <a:t>Çelişkili</a:t>
                </a:r>
                <a:r>
                  <a:rPr lang="en-US" dirty="0"/>
                  <a:t> </a:t>
                </a:r>
                <a:r>
                  <a:rPr lang="tr-TR" dirty="0" err="1"/>
                  <a:t>İspa</a:t>
                </a:r>
                <a:r>
                  <a:rPr lang="en-US" dirty="0"/>
                  <a:t>t (</a:t>
                </a:r>
                <a:r>
                  <a:rPr lang="en-US" dirty="0" err="1"/>
                  <a:t>dolaylı</a:t>
                </a:r>
                <a:r>
                  <a:rPr lang="en-US" dirty="0"/>
                  <a:t> </a:t>
                </a:r>
                <a:r>
                  <a:rPr lang="en-US" dirty="0" err="1"/>
                  <a:t>kanıt</a:t>
                </a:r>
                <a:r>
                  <a:rPr lang="en-US" dirty="0"/>
                  <a:t>): ¬p</a:t>
                </a:r>
                <a:r>
                  <a:rPr lang="tr-TR" dirty="0"/>
                  <a:t> doğru olduğunu farz et</a:t>
                </a:r>
                <a:r>
                  <a:rPr lang="en-US" dirty="0"/>
                  <a:t>, and ¬p → F</a:t>
                </a:r>
                <a:r>
                  <a:rPr lang="tr-TR" dirty="0"/>
                  <a:t> olduğunu kanıtla.</a:t>
                </a:r>
              </a:p>
              <a:p>
                <a:r>
                  <a:rPr lang="en-US" dirty="0"/>
                  <a:t>p → q</a:t>
                </a:r>
                <a:r>
                  <a:rPr lang="tr-TR" dirty="0"/>
                  <a:t> ifadesini kanıtlamak için</a:t>
                </a:r>
                <a:r>
                  <a:rPr lang="en-US" dirty="0"/>
                  <a:t>: </a:t>
                </a:r>
                <a:endParaRPr lang="tr-TR" dirty="0"/>
              </a:p>
              <a:p>
                <a:pPr lvl="1"/>
                <a:r>
                  <a:rPr lang="en-US" dirty="0"/>
                  <a:t>D</a:t>
                </a:r>
                <a:r>
                  <a:rPr lang="tr-TR" dirty="0" err="1"/>
                  <a:t>oğrudan</a:t>
                </a:r>
                <a:r>
                  <a:rPr lang="tr-TR" dirty="0"/>
                  <a:t> İspat</a:t>
                </a:r>
                <a:r>
                  <a:rPr lang="en-US" dirty="0"/>
                  <a:t>: </a:t>
                </a:r>
                <a:r>
                  <a:rPr lang="en-US" dirty="0" err="1"/>
                  <a:t>p'nin</a:t>
                </a:r>
                <a:r>
                  <a:rPr lang="en-US" dirty="0"/>
                  <a:t> </a:t>
                </a:r>
                <a:r>
                  <a:rPr lang="en-US" dirty="0" err="1"/>
                  <a:t>doğru</a:t>
                </a:r>
                <a:r>
                  <a:rPr lang="en-US" dirty="0"/>
                  <a:t> </a:t>
                </a:r>
                <a:r>
                  <a:rPr lang="en-US" dirty="0" err="1"/>
                  <a:t>olduğunu</a:t>
                </a:r>
                <a:r>
                  <a:rPr lang="en-US" dirty="0"/>
                  <a:t> </a:t>
                </a:r>
                <a:r>
                  <a:rPr lang="en-US" dirty="0" err="1"/>
                  <a:t>varsayın</a:t>
                </a:r>
                <a:r>
                  <a:rPr lang="en-US" dirty="0"/>
                  <a:t> </a:t>
                </a:r>
                <a:r>
                  <a:rPr lang="en-US" dirty="0" err="1"/>
                  <a:t>ve</a:t>
                </a:r>
                <a:r>
                  <a:rPr lang="en-US" dirty="0"/>
                  <a:t> </a:t>
                </a:r>
                <a:r>
                  <a:rPr lang="en-US" dirty="0" err="1"/>
                  <a:t>q'yu</a:t>
                </a:r>
                <a:r>
                  <a:rPr lang="en-US" dirty="0"/>
                  <a:t> </a:t>
                </a:r>
                <a:r>
                  <a:rPr lang="en-US" dirty="0" err="1"/>
                  <a:t>kanıtlayın</a:t>
                </a:r>
                <a:r>
                  <a:rPr lang="en-US" dirty="0"/>
                  <a:t>. </a:t>
                </a:r>
                <a:endParaRPr lang="tr-TR" dirty="0"/>
              </a:p>
              <a:p>
                <a:pPr lvl="1"/>
                <a:r>
                  <a:rPr lang="tr-TR" dirty="0"/>
                  <a:t>Aşikar İspat</a:t>
                </a:r>
                <a:r>
                  <a:rPr lang="en-US" dirty="0"/>
                  <a:t>: </a:t>
                </a:r>
                <a:r>
                  <a:rPr lang="tr-TR" dirty="0" err="1"/>
                  <a:t>q’nun</a:t>
                </a:r>
                <a:r>
                  <a:rPr lang="tr-TR" dirty="0"/>
                  <a:t> doğru olduğunu kanıtla (q doğru ise, </a:t>
                </a:r>
                <a:r>
                  <a:rPr lang="en-US" dirty="0"/>
                  <a:t>p → q</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tr-TR" dirty="0"/>
                  <a:t>T</a:t>
                </a:r>
                <a:r>
                  <a:rPr lang="en-US" dirty="0"/>
                  <a:t>. </a:t>
                </a:r>
                <a:r>
                  <a:rPr lang="tr-TR" dirty="0"/>
                  <a:t>)</a:t>
                </a:r>
              </a:p>
              <a:p>
                <a:pPr lvl="1"/>
                <a:r>
                  <a:rPr lang="tr-TR" dirty="0"/>
                  <a:t>Dolaylı İspat</a:t>
                </a:r>
                <a:r>
                  <a:rPr lang="en-US" dirty="0"/>
                  <a:t>: </a:t>
                </a:r>
                <a:endParaRPr lang="tr-TR" dirty="0"/>
              </a:p>
              <a:p>
                <a:pPr lvl="2"/>
                <a:r>
                  <a:rPr lang="tr-TR" dirty="0"/>
                  <a:t>Karşıt Tersi </a:t>
                </a:r>
                <a:r>
                  <a:rPr lang="tr-TR" dirty="0" err="1"/>
                  <a:t>iİe</a:t>
                </a:r>
                <a:r>
                  <a:rPr lang="tr-TR" dirty="0"/>
                  <a:t> İspat </a:t>
                </a:r>
                <a:r>
                  <a:rPr lang="en-US" dirty="0"/>
                  <a:t>(¬q → ¬p): ¬q</a:t>
                </a:r>
                <a:r>
                  <a:rPr lang="tr-TR" dirty="0"/>
                  <a:t>’</a:t>
                </a:r>
                <a:r>
                  <a:rPr lang="tr-TR" dirty="0" err="1"/>
                  <a:t>nin</a:t>
                </a:r>
                <a:r>
                  <a:rPr lang="tr-TR" dirty="0"/>
                  <a:t> </a:t>
                </a:r>
                <a:r>
                  <a:rPr lang="en-US" dirty="0" err="1"/>
                  <a:t>doğru</a:t>
                </a:r>
                <a:r>
                  <a:rPr lang="en-US" dirty="0"/>
                  <a:t> </a:t>
                </a:r>
                <a:r>
                  <a:rPr lang="en-US" dirty="0" err="1"/>
                  <a:t>olduğunu</a:t>
                </a:r>
                <a:r>
                  <a:rPr lang="en-US" dirty="0"/>
                  <a:t> </a:t>
                </a:r>
                <a:r>
                  <a:rPr lang="en-US" dirty="0" err="1"/>
                  <a:t>varsayın</a:t>
                </a:r>
                <a:r>
                  <a:rPr lang="en-US" dirty="0"/>
                  <a:t> </a:t>
                </a:r>
                <a:r>
                  <a:rPr lang="en-US" dirty="0" err="1"/>
                  <a:t>ve</a:t>
                </a:r>
                <a:r>
                  <a:rPr lang="en-US" dirty="0"/>
                  <a:t> ¬p</a:t>
                </a:r>
                <a:r>
                  <a:rPr lang="tr-TR" dirty="0"/>
                  <a:t>’</a:t>
                </a:r>
                <a:r>
                  <a:rPr lang="tr-TR" dirty="0" err="1"/>
                  <a:t>nin</a:t>
                </a:r>
                <a:r>
                  <a:rPr lang="en-US" dirty="0"/>
                  <a:t> </a:t>
                </a:r>
                <a:r>
                  <a:rPr lang="en-US" dirty="0" err="1"/>
                  <a:t>doğru</a:t>
                </a:r>
                <a:r>
                  <a:rPr lang="en-US" dirty="0"/>
                  <a:t> </a:t>
                </a:r>
                <a:r>
                  <a:rPr lang="en-US" dirty="0" err="1"/>
                  <a:t>olduğunu</a:t>
                </a:r>
                <a:r>
                  <a:rPr lang="en-US" dirty="0"/>
                  <a:t> </a:t>
                </a:r>
                <a:r>
                  <a:rPr lang="tr-TR" dirty="0"/>
                  <a:t>kanıtlayın</a:t>
                </a:r>
                <a:r>
                  <a:rPr lang="en-US" dirty="0"/>
                  <a:t>. </a:t>
                </a:r>
                <a:endParaRPr lang="tr-TR" dirty="0"/>
              </a:p>
              <a:p>
                <a:pPr lvl="2"/>
                <a:r>
                  <a:rPr lang="tr-TR" dirty="0"/>
                  <a:t>Çelişkili İspat (Olmayana Ergi Yöntemi)</a:t>
                </a:r>
                <a:r>
                  <a:rPr lang="en-US" dirty="0"/>
                  <a:t>: </a:t>
                </a:r>
                <a:r>
                  <a:rPr lang="tr-TR" dirty="0"/>
                  <a:t>(</a:t>
                </a:r>
                <a:r>
                  <a:rPr lang="en-US" dirty="0"/>
                  <a:t>p ∧ ¬q</a:t>
                </a:r>
                <a:r>
                  <a:rPr lang="tr-TR" dirty="0"/>
                  <a:t>)’</a:t>
                </a:r>
                <a:r>
                  <a:rPr lang="tr-TR" dirty="0" err="1"/>
                  <a:t>nin</a:t>
                </a:r>
                <a:r>
                  <a:rPr lang="tr-TR" dirty="0"/>
                  <a:t> </a:t>
                </a:r>
                <a:r>
                  <a:rPr lang="en-US" dirty="0" err="1"/>
                  <a:t>doğru</a:t>
                </a:r>
                <a:r>
                  <a:rPr lang="en-US" dirty="0"/>
                  <a:t> </a:t>
                </a:r>
                <a:r>
                  <a:rPr lang="en-US" dirty="0" err="1"/>
                  <a:t>olduğunu</a:t>
                </a:r>
                <a:r>
                  <a:rPr lang="en-US" dirty="0"/>
                  <a:t> </a:t>
                </a:r>
                <a:r>
                  <a:rPr lang="en-US" dirty="0" err="1"/>
                  <a:t>varsayın</a:t>
                </a:r>
                <a:r>
                  <a:rPr lang="en-US" dirty="0"/>
                  <a:t> </a:t>
                </a:r>
                <a:r>
                  <a:rPr lang="en-US" dirty="0" err="1"/>
                  <a:t>ve</a:t>
                </a:r>
                <a:r>
                  <a:rPr lang="en-US" dirty="0"/>
                  <a:t> </a:t>
                </a:r>
                <a:r>
                  <a:rPr lang="tr-TR" dirty="0"/>
                  <a:t>bunun bir çelişkiye yol açtığını gösterin</a:t>
                </a:r>
                <a:r>
                  <a:rPr lang="en-US" dirty="0"/>
                  <a:t>. (</a:t>
                </a:r>
                <a:r>
                  <a:rPr lang="tr-TR" dirty="0"/>
                  <a:t>yani</a:t>
                </a:r>
                <a:r>
                  <a:rPr lang="en-US" dirty="0"/>
                  <a:t> (p ∧ ¬q) → F</a:t>
                </a:r>
                <a:r>
                  <a:rPr lang="tr-TR" dirty="0"/>
                  <a:t> ispat edin</a:t>
                </a:r>
                <a:r>
                  <a:rPr lang="en-US" dirty="0"/>
                  <a:t>) </a:t>
                </a:r>
                <a:endParaRPr lang="tr-TR" dirty="0"/>
              </a:p>
              <a:p>
                <a:pPr lvl="1"/>
                <a:r>
                  <a:rPr lang="tr-TR" dirty="0"/>
                  <a:t>İçi Boş İspat</a:t>
                </a:r>
                <a:r>
                  <a:rPr lang="en-US" dirty="0"/>
                  <a:t>: ¬p</a:t>
                </a:r>
                <a:r>
                  <a:rPr lang="tr-TR" dirty="0"/>
                  <a:t>’</a:t>
                </a:r>
                <a:r>
                  <a:rPr lang="tr-TR" dirty="0" err="1"/>
                  <a:t>nin</a:t>
                </a:r>
                <a:r>
                  <a:rPr lang="en-US" dirty="0"/>
                  <a:t> </a:t>
                </a:r>
                <a:r>
                  <a:rPr lang="tr-TR" dirty="0"/>
                  <a:t>doğru olduğunu kanıtla (p’nin yanlış olduğunu kanıtla, p yanlışsa </a:t>
                </a:r>
                <a:r>
                  <a:rPr lang="en-US" dirty="0"/>
                  <a:t>p → q</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tr-TR" dirty="0"/>
                  <a:t>T)</a:t>
                </a:r>
                <a:r>
                  <a:rPr lang="en-US" dirty="0"/>
                  <a:t>.</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928" t="-2101" r="-58" b="-140"/>
                </a:stretch>
              </a:blipFill>
            </p:spPr>
            <p:txBody>
              <a:bodyPr/>
              <a:lstStyle/>
              <a:p>
                <a:r>
                  <a:rPr lang="tr-TR">
                    <a:noFill/>
                  </a:rPr>
                  <a:t> </a:t>
                </a:r>
              </a:p>
            </p:txBody>
          </p:sp>
        </mc:Fallback>
      </mc:AlternateContent>
    </p:spTree>
    <p:extLst>
      <p:ext uri="{BB962C8B-B14F-4D97-AF65-F5344CB8AC3E}">
        <p14:creationId xmlns:p14="http://schemas.microsoft.com/office/powerpoint/2010/main" val="13090199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Doğrudan İspat</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dirty="0"/>
                  <a:t>Tanım</a:t>
                </a:r>
                <a:r>
                  <a:rPr lang="en-US" dirty="0"/>
                  <a:t>: n </a:t>
                </a:r>
                <a:r>
                  <a:rPr lang="en-US" dirty="0" err="1"/>
                  <a:t>tamsayısı</a:t>
                </a:r>
                <a:r>
                  <a:rPr lang="en-US" dirty="0"/>
                  <a:t>, n = 2k </a:t>
                </a:r>
                <a:r>
                  <a:rPr lang="en-US" dirty="0" err="1"/>
                  <a:t>olacak</a:t>
                </a:r>
                <a:r>
                  <a:rPr lang="en-US" dirty="0"/>
                  <a:t> </a:t>
                </a:r>
                <a:r>
                  <a:rPr lang="en-US" dirty="0" err="1"/>
                  <a:t>şekilde</a:t>
                </a:r>
                <a:r>
                  <a:rPr lang="en-US" dirty="0"/>
                  <a:t> </a:t>
                </a:r>
                <a:r>
                  <a:rPr lang="en-US" dirty="0" err="1"/>
                  <a:t>bir</a:t>
                </a:r>
                <a:r>
                  <a:rPr lang="en-US" dirty="0"/>
                  <a:t> k </a:t>
                </a:r>
                <a:r>
                  <a:rPr lang="en-US" dirty="0" err="1"/>
                  <a:t>tamsayısı</a:t>
                </a:r>
                <a:r>
                  <a:rPr lang="en-US" dirty="0"/>
                  <a:t> </a:t>
                </a:r>
                <a:r>
                  <a:rPr lang="en-US" dirty="0" err="1"/>
                  <a:t>olsa</a:t>
                </a:r>
                <a:r>
                  <a:rPr lang="en-US" dirty="0"/>
                  <a:t> </a:t>
                </a:r>
                <a:r>
                  <a:rPr lang="tr-TR" dirty="0"/>
                  <a:t>çifttir</a:t>
                </a:r>
                <a:r>
                  <a:rPr lang="en-US" dirty="0"/>
                  <a:t> </a:t>
                </a:r>
                <a:r>
                  <a:rPr lang="en-US" dirty="0" err="1"/>
                  <a:t>ve</a:t>
                </a:r>
                <a:r>
                  <a:rPr lang="en-US" dirty="0"/>
                  <a:t> n = 2k + 1 </a:t>
                </a:r>
                <a:r>
                  <a:rPr lang="en-US" dirty="0" err="1"/>
                  <a:t>olacak</a:t>
                </a:r>
                <a:r>
                  <a:rPr lang="en-US" dirty="0"/>
                  <a:t> </a:t>
                </a:r>
                <a:r>
                  <a:rPr lang="en-US" dirty="0" err="1"/>
                  <a:t>şekilde</a:t>
                </a:r>
                <a:r>
                  <a:rPr lang="en-US" dirty="0"/>
                  <a:t> </a:t>
                </a:r>
                <a:r>
                  <a:rPr lang="en-US" dirty="0" err="1"/>
                  <a:t>bir</a:t>
                </a:r>
                <a:r>
                  <a:rPr lang="en-US" dirty="0"/>
                  <a:t> k </a:t>
                </a:r>
                <a:r>
                  <a:rPr lang="en-US" dirty="0" err="1"/>
                  <a:t>tamsayısı</a:t>
                </a:r>
                <a:r>
                  <a:rPr lang="en-US" dirty="0"/>
                  <a:t> </a:t>
                </a:r>
                <a:r>
                  <a:rPr lang="en-US" dirty="0" err="1"/>
                  <a:t>varsa</a:t>
                </a:r>
                <a:r>
                  <a:rPr lang="en-US" dirty="0"/>
                  <a:t> n </a:t>
                </a:r>
                <a:r>
                  <a:rPr lang="en-US" dirty="0" err="1"/>
                  <a:t>tektir</a:t>
                </a:r>
                <a:r>
                  <a:rPr lang="en-US" dirty="0"/>
                  <a:t> (Her </a:t>
                </a:r>
                <a:r>
                  <a:rPr lang="en-US" dirty="0" err="1"/>
                  <a:t>tamsayı</a:t>
                </a:r>
                <a:r>
                  <a:rPr lang="en-US" dirty="0"/>
                  <a:t> </a:t>
                </a:r>
                <a:r>
                  <a:rPr lang="en-US" dirty="0" err="1"/>
                  <a:t>ya</a:t>
                </a:r>
                <a:r>
                  <a:rPr lang="en-US" dirty="0"/>
                  <a:t> </a:t>
                </a:r>
                <a:r>
                  <a:rPr lang="en-US" dirty="0" err="1"/>
                  <a:t>çift</a:t>
                </a:r>
                <a:r>
                  <a:rPr lang="en-US" dirty="0"/>
                  <a:t> </a:t>
                </a:r>
                <a:r>
                  <a:rPr lang="en-US" dirty="0" err="1"/>
                  <a:t>ya</a:t>
                </a:r>
                <a:r>
                  <a:rPr lang="en-US" dirty="0"/>
                  <a:t> da </a:t>
                </a:r>
                <a:r>
                  <a:rPr lang="en-US" dirty="0" err="1"/>
                  <a:t>tek</a:t>
                </a:r>
                <a:r>
                  <a:rPr lang="tr-TR" dirty="0"/>
                  <a:t>tir </a:t>
                </a:r>
                <a:r>
                  <a:rPr lang="en-US" dirty="0" err="1"/>
                  <a:t>ve</a:t>
                </a:r>
                <a:r>
                  <a:rPr lang="en-US" dirty="0"/>
                  <a:t> </a:t>
                </a:r>
                <a:r>
                  <a:rPr lang="en-US" dirty="0" err="1"/>
                  <a:t>hiçbir</a:t>
                </a:r>
                <a:r>
                  <a:rPr lang="en-US" dirty="0"/>
                  <a:t> </a:t>
                </a:r>
                <a:r>
                  <a:rPr lang="en-US" dirty="0" err="1"/>
                  <a:t>tamsayı</a:t>
                </a:r>
                <a:r>
                  <a:rPr lang="en-US" dirty="0"/>
                  <a:t> hem </a:t>
                </a:r>
                <a:r>
                  <a:rPr lang="en-US" dirty="0" err="1"/>
                  <a:t>çift</a:t>
                </a:r>
                <a:r>
                  <a:rPr lang="en-US" dirty="0"/>
                  <a:t> hem de </a:t>
                </a:r>
                <a:r>
                  <a:rPr lang="en-US" dirty="0" err="1"/>
                  <a:t>tek</a:t>
                </a:r>
                <a:r>
                  <a:rPr lang="tr-TR" dirty="0"/>
                  <a:t> değildir</a:t>
                </a:r>
                <a:r>
                  <a:rPr lang="en-US" dirty="0"/>
                  <a:t>)</a:t>
                </a:r>
                <a:r>
                  <a:rPr lang="tr-TR" dirty="0"/>
                  <a:t>.</a:t>
                </a:r>
                <a:r>
                  <a:rPr lang="en-US" dirty="0"/>
                  <a:t> Her </a:t>
                </a:r>
                <a:r>
                  <a:rPr lang="en-US" dirty="0" err="1"/>
                  <a:t>ikisi</a:t>
                </a:r>
                <a:r>
                  <a:rPr lang="en-US" dirty="0"/>
                  <a:t> de </a:t>
                </a:r>
                <a:r>
                  <a:rPr lang="en-US" dirty="0" err="1"/>
                  <a:t>çift</a:t>
                </a:r>
                <a:r>
                  <a:rPr lang="en-US" dirty="0"/>
                  <a:t> </a:t>
                </a:r>
                <a:r>
                  <a:rPr lang="en-US" dirty="0" err="1"/>
                  <a:t>veya</a:t>
                </a:r>
                <a:r>
                  <a:rPr lang="en-US" dirty="0"/>
                  <a:t> her </a:t>
                </a:r>
                <a:r>
                  <a:rPr lang="en-US" dirty="0" err="1"/>
                  <a:t>ikisi</a:t>
                </a:r>
                <a:r>
                  <a:rPr lang="en-US" dirty="0"/>
                  <a:t> de </a:t>
                </a:r>
                <a:r>
                  <a:rPr lang="en-US" dirty="0" err="1"/>
                  <a:t>tek</a:t>
                </a:r>
                <a:r>
                  <a:rPr lang="en-US" dirty="0"/>
                  <a:t> </a:t>
                </a:r>
                <a:r>
                  <a:rPr lang="en-US" dirty="0" err="1"/>
                  <a:t>olduğunda</a:t>
                </a:r>
                <a:r>
                  <a:rPr lang="en-US" dirty="0"/>
                  <a:t> </a:t>
                </a:r>
                <a:r>
                  <a:rPr lang="en-US" dirty="0" err="1"/>
                  <a:t>iki</a:t>
                </a:r>
                <a:r>
                  <a:rPr lang="en-US" dirty="0"/>
                  <a:t> </a:t>
                </a:r>
                <a:r>
                  <a:rPr lang="en-US" dirty="0" err="1"/>
                  <a:t>tamsayı</a:t>
                </a:r>
                <a:r>
                  <a:rPr lang="en-US" dirty="0"/>
                  <a:t> </a:t>
                </a:r>
                <a:r>
                  <a:rPr lang="en-US" dirty="0" err="1"/>
                  <a:t>aynı</a:t>
                </a:r>
                <a:r>
                  <a:rPr lang="en-US" dirty="0"/>
                  <a:t> </a:t>
                </a:r>
                <a:r>
                  <a:rPr lang="en-US" dirty="0" err="1"/>
                  <a:t>pariteye</a:t>
                </a:r>
                <a:r>
                  <a:rPr lang="en-US" dirty="0"/>
                  <a:t> </a:t>
                </a:r>
                <a:r>
                  <a:rPr lang="en-US" dirty="0" err="1"/>
                  <a:t>sahiptir</a:t>
                </a:r>
                <a:r>
                  <a:rPr lang="en-US" dirty="0"/>
                  <a:t>; </a:t>
                </a:r>
                <a:r>
                  <a:rPr lang="en-US" dirty="0" err="1"/>
                  <a:t>biri</a:t>
                </a:r>
                <a:r>
                  <a:rPr lang="en-US" dirty="0"/>
                  <a:t> </a:t>
                </a:r>
                <a:r>
                  <a:rPr lang="en-US" dirty="0" err="1"/>
                  <a:t>çift</a:t>
                </a:r>
                <a:r>
                  <a:rPr lang="en-US" dirty="0"/>
                  <a:t>, </a:t>
                </a:r>
                <a:r>
                  <a:rPr lang="en-US" dirty="0" err="1"/>
                  <a:t>diğeri</a:t>
                </a:r>
                <a:r>
                  <a:rPr lang="en-US" dirty="0"/>
                  <a:t> </a:t>
                </a:r>
                <a:r>
                  <a:rPr lang="en-US" dirty="0" err="1"/>
                  <a:t>tek</a:t>
                </a:r>
                <a:r>
                  <a:rPr lang="en-US" dirty="0"/>
                  <a:t> </a:t>
                </a:r>
                <a:r>
                  <a:rPr lang="en-US" dirty="0" err="1"/>
                  <a:t>olduğunda</a:t>
                </a:r>
                <a:r>
                  <a:rPr lang="en-US" dirty="0"/>
                  <a:t> zıt </a:t>
                </a:r>
                <a:r>
                  <a:rPr lang="en-US" dirty="0" err="1"/>
                  <a:t>pariteye</a:t>
                </a:r>
                <a:r>
                  <a:rPr lang="en-US" dirty="0"/>
                  <a:t> </a:t>
                </a:r>
                <a:r>
                  <a:rPr lang="en-US" dirty="0" err="1"/>
                  <a:t>sahiptirler</a:t>
                </a:r>
                <a:r>
                  <a:rPr lang="en-US" dirty="0"/>
                  <a:t>.</a:t>
                </a:r>
                <a:endParaRPr lang="tr-TR" dirty="0"/>
              </a:p>
              <a:p>
                <a:r>
                  <a:rPr lang="en-US" dirty="0" err="1"/>
                  <a:t>Teorem</a:t>
                </a:r>
                <a:r>
                  <a:rPr lang="en-US" dirty="0"/>
                  <a:t>: (</a:t>
                </a:r>
                <a14:m>
                  <m:oMath xmlns:m="http://schemas.openxmlformats.org/officeDocument/2006/math">
                    <m:r>
                      <a:rPr lang="en-US" i="1" dirty="0" smtClean="0">
                        <a:latin typeface="Cambria Math" panose="02040503050406030204" pitchFamily="18" charset="0"/>
                      </a:rPr>
                      <m:t>𝑛</m:t>
                    </m:r>
                  </m:oMath>
                </a14:m>
                <a:r>
                  <a:rPr lang="tr-TR" dirty="0"/>
                  <a:t> tüm tamsayılar için</a:t>
                </a:r>
                <a:r>
                  <a:rPr lang="en-US" dirty="0"/>
                  <a:t>) </a:t>
                </a:r>
                <a14:m>
                  <m:oMath xmlns:m="http://schemas.openxmlformats.org/officeDocument/2006/math">
                    <m:r>
                      <a:rPr lang="en-US" i="1" dirty="0" smtClean="0">
                        <a:latin typeface="Cambria Math" panose="02040503050406030204" pitchFamily="18" charset="0"/>
                      </a:rPr>
                      <m:t>𝑛</m:t>
                    </m:r>
                  </m:oMath>
                </a14:m>
                <a:r>
                  <a:rPr lang="en-US" dirty="0"/>
                  <a:t> </a:t>
                </a:r>
                <a:r>
                  <a:rPr lang="tr-TR" dirty="0"/>
                  <a:t>tekse</a:t>
                </a:r>
                <a:r>
                  <a:rPr lang="en-US" dirty="0"/>
                  <a:t>, </a:t>
                </a:r>
                <a14:m>
                  <m:oMath xmlns:m="http://schemas.openxmlformats.org/officeDocument/2006/math">
                    <m:sSup>
                      <m:sSupPr>
                        <m:ctrlPr>
                          <a:rPr lang="en-US" i="1" smtClean="0">
                            <a:latin typeface="Cambria Math" panose="02040503050406030204" pitchFamily="18" charset="0"/>
                          </a:rPr>
                        </m:ctrlPr>
                      </m:sSupPr>
                      <m:e>
                        <m:r>
                          <a:rPr lang="tr-TR" b="0" i="1" smtClean="0">
                            <a:latin typeface="Cambria Math" panose="02040503050406030204" pitchFamily="18" charset="0"/>
                          </a:rPr>
                          <m:t>𝑛</m:t>
                        </m:r>
                      </m:e>
                      <m:sup>
                        <m:r>
                          <a:rPr lang="tr-TR" b="0" i="1" smtClean="0">
                            <a:latin typeface="Cambria Math" panose="02040503050406030204" pitchFamily="18" charset="0"/>
                          </a:rPr>
                          <m:t>2</m:t>
                        </m:r>
                      </m:sup>
                    </m:sSup>
                  </m:oMath>
                </a14:m>
                <a:r>
                  <a:rPr lang="en-US" dirty="0"/>
                  <a:t> </a:t>
                </a:r>
                <a:r>
                  <a:rPr lang="tr-TR" dirty="0"/>
                  <a:t>de tektir</a:t>
                </a:r>
                <a:r>
                  <a:rPr lang="en-US" dirty="0"/>
                  <a:t>. </a:t>
                </a:r>
                <a:endParaRPr lang="tr-TR" dirty="0"/>
              </a:p>
              <a:p>
                <a:r>
                  <a:rPr lang="tr-TR" dirty="0"/>
                  <a:t>İspat</a:t>
                </a:r>
                <a:r>
                  <a:rPr lang="en-US" dirty="0"/>
                  <a:t>: </a:t>
                </a:r>
                <a14:m>
                  <m:oMath xmlns:m="http://schemas.openxmlformats.org/officeDocument/2006/math">
                    <m:r>
                      <a:rPr lang="en-US" i="1" dirty="0">
                        <a:latin typeface="Cambria Math" panose="02040503050406030204" pitchFamily="18" charset="0"/>
                      </a:rPr>
                      <m:t>𝑛</m:t>
                    </m:r>
                  </m:oMath>
                </a14:m>
                <a:r>
                  <a:rPr lang="en-US" dirty="0"/>
                  <a:t> </a:t>
                </a:r>
                <a:r>
                  <a:rPr lang="tr-TR" dirty="0"/>
                  <a:t>tekse</a:t>
                </a:r>
                <a:r>
                  <a:rPr lang="en-US" dirty="0"/>
                  <a:t>, </a:t>
                </a:r>
                <a14:m>
                  <m:oMath xmlns:m="http://schemas.openxmlformats.org/officeDocument/2006/math">
                    <m:r>
                      <a:rPr lang="en-US" i="1" dirty="0" smtClean="0">
                        <a:solidFill>
                          <a:srgbClr val="FF0000"/>
                        </a:solidFill>
                        <a:latin typeface="Cambria Math" panose="02040503050406030204" pitchFamily="18" charset="0"/>
                      </a:rPr>
                      <m:t>𝑛</m:t>
                    </m:r>
                    <m:r>
                      <a:rPr lang="en-US" i="1" dirty="0" smtClean="0">
                        <a:solidFill>
                          <a:srgbClr val="FF0000"/>
                        </a:solidFill>
                        <a:latin typeface="Cambria Math" panose="02040503050406030204" pitchFamily="18" charset="0"/>
                      </a:rPr>
                      <m:t> = 2</m:t>
                    </m:r>
                    <m:r>
                      <a:rPr lang="en-US" i="1" dirty="0" smtClean="0">
                        <a:solidFill>
                          <a:srgbClr val="FF0000"/>
                        </a:solidFill>
                        <a:latin typeface="Cambria Math" panose="02040503050406030204" pitchFamily="18" charset="0"/>
                      </a:rPr>
                      <m:t>𝑘</m:t>
                    </m:r>
                    <m:r>
                      <a:rPr lang="en-US" i="1" dirty="0" smtClean="0">
                        <a:solidFill>
                          <a:srgbClr val="FF0000"/>
                        </a:solidFill>
                        <a:latin typeface="Cambria Math" panose="02040503050406030204" pitchFamily="18" charset="0"/>
                      </a:rPr>
                      <m:t> + 1</m:t>
                    </m:r>
                  </m:oMath>
                </a14:m>
                <a:r>
                  <a:rPr lang="en-US" dirty="0">
                    <a:solidFill>
                      <a:srgbClr val="FF0000"/>
                    </a:solidFill>
                  </a:rPr>
                  <a:t> </a:t>
                </a:r>
                <a:r>
                  <a:rPr lang="tr-TR" dirty="0"/>
                  <a:t>ve </a:t>
                </a:r>
                <a14:m>
                  <m:oMath xmlns:m="http://schemas.openxmlformats.org/officeDocument/2006/math">
                    <m:r>
                      <a:rPr lang="en-US" i="1" dirty="0" smtClean="0">
                        <a:solidFill>
                          <a:srgbClr val="FF0000"/>
                        </a:solidFill>
                        <a:latin typeface="Cambria Math" panose="02040503050406030204" pitchFamily="18" charset="0"/>
                      </a:rPr>
                      <m:t>𝑘</m:t>
                    </m:r>
                  </m:oMath>
                </a14:m>
                <a:r>
                  <a:rPr lang="tr-TR" dirty="0"/>
                  <a:t> bir tam </a:t>
                </a:r>
                <a:r>
                  <a:rPr lang="tr-TR" dirty="0" err="1"/>
                  <a:t>sayıdr</a:t>
                </a:r>
                <a:r>
                  <a:rPr lang="en-US" dirty="0"/>
                  <a:t>.  </a:t>
                </a:r>
                <a14:m>
                  <m:oMath xmlns:m="http://schemas.openxmlformats.org/officeDocument/2006/math">
                    <m:sSup>
                      <m:sSupPr>
                        <m:ctrlPr>
                          <a:rPr lang="en-US" i="1" smtClean="0">
                            <a:solidFill>
                              <a:srgbClr val="FF0000"/>
                            </a:solidFill>
                            <a:latin typeface="Cambria Math" panose="02040503050406030204" pitchFamily="18" charset="0"/>
                          </a:rPr>
                        </m:ctrlPr>
                      </m:sSupPr>
                      <m:e>
                        <m:r>
                          <a:rPr lang="tr-TR" i="1">
                            <a:solidFill>
                              <a:srgbClr val="FF0000"/>
                            </a:solidFill>
                            <a:latin typeface="Cambria Math" panose="02040503050406030204" pitchFamily="18" charset="0"/>
                          </a:rPr>
                          <m:t>𝑛</m:t>
                        </m:r>
                      </m:e>
                      <m:sup>
                        <m:r>
                          <a:rPr lang="tr-TR" i="1">
                            <a:solidFill>
                              <a:srgbClr val="FF0000"/>
                            </a:solidFill>
                            <a:latin typeface="Cambria Math" panose="02040503050406030204" pitchFamily="18" charset="0"/>
                          </a:rPr>
                          <m:t>2</m:t>
                        </m:r>
                      </m:sup>
                    </m:sSup>
                    <m:r>
                      <a:rPr lang="tr-TR" b="0" i="1" smtClean="0">
                        <a:solidFill>
                          <a:srgbClr val="FF0000"/>
                        </a:solidFill>
                        <a:latin typeface="Cambria Math" panose="02040503050406030204" pitchFamily="18" charset="0"/>
                      </a:rPr>
                      <m:t>=</m:t>
                    </m:r>
                    <m:sSup>
                      <m:sSupPr>
                        <m:ctrlPr>
                          <a:rPr lang="tr-TR" b="0" i="1" smtClean="0">
                            <a:solidFill>
                              <a:srgbClr val="FF0000"/>
                            </a:solidFill>
                            <a:latin typeface="Cambria Math" panose="02040503050406030204" pitchFamily="18" charset="0"/>
                          </a:rPr>
                        </m:ctrlPr>
                      </m:sSupPr>
                      <m:e>
                        <m:r>
                          <a:rPr lang="tr-TR" b="0" i="1" smtClean="0">
                            <a:solidFill>
                              <a:srgbClr val="FF0000"/>
                            </a:solidFill>
                            <a:latin typeface="Cambria Math" panose="02040503050406030204" pitchFamily="18" charset="0"/>
                          </a:rPr>
                          <m:t>(2</m:t>
                        </m:r>
                        <m:r>
                          <a:rPr lang="tr-TR" b="0" i="1" smtClean="0">
                            <a:solidFill>
                              <a:srgbClr val="FF0000"/>
                            </a:solidFill>
                            <a:latin typeface="Cambria Math" panose="02040503050406030204" pitchFamily="18" charset="0"/>
                          </a:rPr>
                          <m:t>𝑘</m:t>
                        </m:r>
                        <m:r>
                          <a:rPr lang="tr-TR" b="0" i="1" smtClean="0">
                            <a:solidFill>
                              <a:srgbClr val="FF0000"/>
                            </a:solidFill>
                            <a:latin typeface="Cambria Math" panose="02040503050406030204" pitchFamily="18" charset="0"/>
                          </a:rPr>
                          <m:t>+1)</m:t>
                        </m:r>
                      </m:e>
                      <m:sup>
                        <m:r>
                          <a:rPr lang="tr-TR" b="0" i="1" smtClean="0">
                            <a:solidFill>
                              <a:srgbClr val="FF0000"/>
                            </a:solidFill>
                            <a:latin typeface="Cambria Math" panose="02040503050406030204" pitchFamily="18" charset="0"/>
                          </a:rPr>
                          <m:t>2</m:t>
                        </m:r>
                      </m:sup>
                    </m:sSup>
                    <m:r>
                      <a:rPr lang="tr-TR" b="0" i="0" smtClean="0">
                        <a:solidFill>
                          <a:srgbClr val="FF0000"/>
                        </a:solidFill>
                        <a:latin typeface="Cambria Math" panose="02040503050406030204" pitchFamily="18" charset="0"/>
                      </a:rPr>
                      <m:t>=4</m:t>
                    </m:r>
                    <m:sSup>
                      <m:sSupPr>
                        <m:ctrlPr>
                          <a:rPr lang="tr-TR" b="0" i="1" smtClean="0">
                            <a:solidFill>
                              <a:srgbClr val="FF0000"/>
                            </a:solidFill>
                            <a:latin typeface="Cambria Math" panose="02040503050406030204" pitchFamily="18" charset="0"/>
                          </a:rPr>
                        </m:ctrlPr>
                      </m:sSupPr>
                      <m:e>
                        <m:r>
                          <a:rPr lang="tr-TR" b="0" i="1" smtClean="0">
                            <a:solidFill>
                              <a:srgbClr val="FF0000"/>
                            </a:solidFill>
                            <a:latin typeface="Cambria Math" panose="02040503050406030204" pitchFamily="18" charset="0"/>
                          </a:rPr>
                          <m:t>𝑘</m:t>
                        </m:r>
                      </m:e>
                      <m:sup>
                        <m:r>
                          <a:rPr lang="tr-TR" b="0" i="1" smtClean="0">
                            <a:solidFill>
                              <a:srgbClr val="FF0000"/>
                            </a:solidFill>
                            <a:latin typeface="Cambria Math" panose="02040503050406030204" pitchFamily="18" charset="0"/>
                          </a:rPr>
                          <m:t>2</m:t>
                        </m:r>
                      </m:sup>
                    </m:sSup>
                    <m:r>
                      <a:rPr lang="tr-TR" b="0" i="1" smtClean="0">
                        <a:solidFill>
                          <a:srgbClr val="FF0000"/>
                        </a:solidFill>
                        <a:latin typeface="Cambria Math" panose="02040503050406030204" pitchFamily="18" charset="0"/>
                      </a:rPr>
                      <m:t>+4</m:t>
                    </m:r>
                    <m:r>
                      <a:rPr lang="tr-TR" b="0" i="1" smtClean="0">
                        <a:solidFill>
                          <a:srgbClr val="FF0000"/>
                        </a:solidFill>
                        <a:latin typeface="Cambria Math" panose="02040503050406030204" pitchFamily="18" charset="0"/>
                      </a:rPr>
                      <m:t>𝑘</m:t>
                    </m:r>
                    <m:r>
                      <a:rPr lang="tr-TR" b="0" i="1" smtClean="0">
                        <a:solidFill>
                          <a:srgbClr val="FF0000"/>
                        </a:solidFill>
                        <a:latin typeface="Cambria Math" panose="02040503050406030204" pitchFamily="18" charset="0"/>
                      </a:rPr>
                      <m:t>+1=2</m:t>
                    </m:r>
                    <m:d>
                      <m:dPr>
                        <m:ctrlPr>
                          <a:rPr lang="tr-TR" b="0" i="1" smtClean="0">
                            <a:solidFill>
                              <a:srgbClr val="FF0000"/>
                            </a:solidFill>
                            <a:latin typeface="Cambria Math" panose="02040503050406030204" pitchFamily="18" charset="0"/>
                          </a:rPr>
                        </m:ctrlPr>
                      </m:dPr>
                      <m:e>
                        <m:r>
                          <a:rPr lang="tr-TR" b="0" i="0" smtClean="0">
                            <a:solidFill>
                              <a:srgbClr val="FF0000"/>
                            </a:solidFill>
                            <a:latin typeface="Cambria Math" panose="02040503050406030204" pitchFamily="18" charset="0"/>
                          </a:rPr>
                          <m:t>2</m:t>
                        </m:r>
                        <m:sSup>
                          <m:sSupPr>
                            <m:ctrlPr>
                              <a:rPr lang="tr-TR" i="1">
                                <a:solidFill>
                                  <a:srgbClr val="FF0000"/>
                                </a:solidFill>
                                <a:latin typeface="Cambria Math" panose="02040503050406030204" pitchFamily="18" charset="0"/>
                              </a:rPr>
                            </m:ctrlPr>
                          </m:sSupPr>
                          <m:e>
                            <m:r>
                              <a:rPr lang="tr-TR" i="1">
                                <a:solidFill>
                                  <a:srgbClr val="FF0000"/>
                                </a:solidFill>
                                <a:latin typeface="Cambria Math" panose="02040503050406030204" pitchFamily="18" charset="0"/>
                              </a:rPr>
                              <m:t>𝑘</m:t>
                            </m:r>
                          </m:e>
                          <m:sup>
                            <m:r>
                              <a:rPr lang="tr-TR" i="1">
                                <a:solidFill>
                                  <a:srgbClr val="FF0000"/>
                                </a:solidFill>
                                <a:latin typeface="Cambria Math" panose="02040503050406030204" pitchFamily="18" charset="0"/>
                              </a:rPr>
                              <m:t>2</m:t>
                            </m:r>
                          </m:sup>
                        </m:sSup>
                        <m:r>
                          <a:rPr lang="tr-TR" i="1">
                            <a:solidFill>
                              <a:srgbClr val="FF0000"/>
                            </a:solidFill>
                            <a:latin typeface="Cambria Math" panose="02040503050406030204" pitchFamily="18" charset="0"/>
                          </a:rPr>
                          <m:t>+</m:t>
                        </m:r>
                        <m:r>
                          <a:rPr lang="tr-TR" b="0" i="1" smtClean="0">
                            <a:solidFill>
                              <a:srgbClr val="FF0000"/>
                            </a:solidFill>
                            <a:latin typeface="Cambria Math" panose="02040503050406030204" pitchFamily="18" charset="0"/>
                          </a:rPr>
                          <m:t>2</m:t>
                        </m:r>
                        <m:r>
                          <a:rPr lang="tr-TR" i="1">
                            <a:solidFill>
                              <a:srgbClr val="FF0000"/>
                            </a:solidFill>
                            <a:latin typeface="Cambria Math" panose="02040503050406030204" pitchFamily="18" charset="0"/>
                          </a:rPr>
                          <m:t>𝑘</m:t>
                        </m:r>
                      </m:e>
                    </m:d>
                    <m:r>
                      <a:rPr lang="tr-TR" b="0" i="1" smtClean="0">
                        <a:solidFill>
                          <a:srgbClr val="FF0000"/>
                        </a:solidFill>
                        <a:latin typeface="Cambria Math" panose="02040503050406030204" pitchFamily="18" charset="0"/>
                      </a:rPr>
                      <m:t>+1</m:t>
                    </m:r>
                  </m:oMath>
                </a14:m>
                <a:r>
                  <a:rPr lang="en-US" dirty="0"/>
                  <a:t>. </a:t>
                </a:r>
                <a:r>
                  <a:rPr lang="tr-TR" dirty="0"/>
                  <a:t>Dolayısıyla</a:t>
                </a:r>
                <a:r>
                  <a:rPr lang="en-US" dirty="0"/>
                  <a:t> </a:t>
                </a:r>
                <a14:m>
                  <m:oMath xmlns:m="http://schemas.openxmlformats.org/officeDocument/2006/math">
                    <m:sSup>
                      <m:sSupPr>
                        <m:ctrlPr>
                          <a:rPr lang="en-US" i="1" smtClean="0">
                            <a:solidFill>
                              <a:srgbClr val="FF0000"/>
                            </a:solidFill>
                            <a:latin typeface="Cambria Math" panose="02040503050406030204" pitchFamily="18" charset="0"/>
                          </a:rPr>
                        </m:ctrlPr>
                      </m:sSupPr>
                      <m:e>
                        <m:r>
                          <a:rPr lang="tr-TR" i="1">
                            <a:solidFill>
                              <a:srgbClr val="FF0000"/>
                            </a:solidFill>
                            <a:latin typeface="Cambria Math" panose="02040503050406030204" pitchFamily="18" charset="0"/>
                          </a:rPr>
                          <m:t>𝑛</m:t>
                        </m:r>
                      </m:e>
                      <m:sup>
                        <m:r>
                          <a:rPr lang="tr-TR" i="1">
                            <a:solidFill>
                              <a:srgbClr val="FF0000"/>
                            </a:solidFill>
                            <a:latin typeface="Cambria Math" panose="02040503050406030204" pitchFamily="18" charset="0"/>
                          </a:rPr>
                          <m:t>2</m:t>
                        </m:r>
                      </m:sup>
                    </m:sSup>
                  </m:oMath>
                </a14:m>
                <a:r>
                  <a:rPr lang="tr-TR" dirty="0"/>
                  <a:t>,</a:t>
                </a:r>
                <a:r>
                  <a:rPr lang="en-US" dirty="0"/>
                  <a:t> </a:t>
                </a:r>
                <a14:m>
                  <m:oMath xmlns:m="http://schemas.openxmlformats.org/officeDocument/2006/math">
                    <m:r>
                      <a:rPr lang="en-US" i="1" dirty="0" smtClean="0">
                        <a:solidFill>
                          <a:srgbClr val="FF0000"/>
                        </a:solidFill>
                        <a:latin typeface="Cambria Math" panose="02040503050406030204" pitchFamily="18" charset="0"/>
                      </a:rPr>
                      <m:t>2</m:t>
                    </m:r>
                    <m:r>
                      <a:rPr lang="en-US" i="1" dirty="0" smtClean="0">
                        <a:solidFill>
                          <a:srgbClr val="FF0000"/>
                        </a:solidFill>
                        <a:latin typeface="Cambria Math" panose="02040503050406030204" pitchFamily="18" charset="0"/>
                      </a:rPr>
                      <m:t>𝑗</m:t>
                    </m:r>
                    <m:r>
                      <a:rPr lang="en-US" i="1" dirty="0" smtClean="0">
                        <a:solidFill>
                          <a:srgbClr val="FF0000"/>
                        </a:solidFill>
                        <a:latin typeface="Cambria Math" panose="02040503050406030204" pitchFamily="18" charset="0"/>
                      </a:rPr>
                      <m:t> + 1</m:t>
                    </m:r>
                    <m:r>
                      <a:rPr lang="tr-TR" b="0" i="0" dirty="0" smtClean="0">
                        <a:solidFill>
                          <a:schemeClr val="tx1"/>
                        </a:solidFill>
                        <a:latin typeface="Cambria Math" panose="02040503050406030204" pitchFamily="18" charset="0"/>
                      </a:rPr>
                      <m:t>′</m:t>
                    </m:r>
                  </m:oMath>
                </a14:m>
                <a:r>
                  <a:rPr lang="tr-TR" dirty="0"/>
                  <a:t>dir </a:t>
                </a:r>
                <a:r>
                  <a:rPr lang="en-US" dirty="0"/>
                  <a:t>(j </a:t>
                </a:r>
                <a14:m>
                  <m:oMath xmlns:m="http://schemas.openxmlformats.org/officeDocument/2006/math">
                    <m:r>
                      <a:rPr lang="tr-TR" smtClean="0">
                        <a:solidFill>
                          <a:srgbClr val="FF0000"/>
                        </a:solidFill>
                        <a:latin typeface="Cambria Math" panose="02040503050406030204" pitchFamily="18" charset="0"/>
                      </a:rPr>
                      <m:t>2</m:t>
                    </m:r>
                    <m:sSup>
                      <m:sSupPr>
                        <m:ctrlPr>
                          <a:rPr lang="tr-TR" i="1">
                            <a:solidFill>
                              <a:srgbClr val="FF0000"/>
                            </a:solidFill>
                            <a:latin typeface="Cambria Math" panose="02040503050406030204" pitchFamily="18" charset="0"/>
                          </a:rPr>
                        </m:ctrlPr>
                      </m:sSupPr>
                      <m:e>
                        <m:r>
                          <a:rPr lang="tr-TR" i="1">
                            <a:solidFill>
                              <a:srgbClr val="FF0000"/>
                            </a:solidFill>
                            <a:latin typeface="Cambria Math" panose="02040503050406030204" pitchFamily="18" charset="0"/>
                          </a:rPr>
                          <m:t>𝑘</m:t>
                        </m:r>
                      </m:e>
                      <m:sup>
                        <m:r>
                          <a:rPr lang="tr-TR" i="1">
                            <a:solidFill>
                              <a:srgbClr val="FF0000"/>
                            </a:solidFill>
                            <a:latin typeface="Cambria Math" panose="02040503050406030204" pitchFamily="18" charset="0"/>
                          </a:rPr>
                          <m:t>2</m:t>
                        </m:r>
                      </m:sup>
                    </m:sSup>
                    <m:r>
                      <a:rPr lang="tr-TR" i="1">
                        <a:solidFill>
                          <a:srgbClr val="FF0000"/>
                        </a:solidFill>
                        <a:latin typeface="Cambria Math" panose="02040503050406030204" pitchFamily="18" charset="0"/>
                      </a:rPr>
                      <m:t>+2</m:t>
                    </m:r>
                    <m:r>
                      <a:rPr lang="tr-TR" i="1">
                        <a:solidFill>
                          <a:srgbClr val="FF0000"/>
                        </a:solidFill>
                        <a:latin typeface="Cambria Math" panose="02040503050406030204" pitchFamily="18" charset="0"/>
                      </a:rPr>
                      <m:t>𝑘</m:t>
                    </m:r>
                  </m:oMath>
                </a14:m>
                <a:r>
                  <a:rPr lang="tr-TR" dirty="0"/>
                  <a:t> tam sayısıdır</a:t>
                </a:r>
                <a:r>
                  <a:rPr lang="en-US" dirty="0"/>
                  <a:t>), </a:t>
                </a:r>
                <a:r>
                  <a:rPr lang="tr-TR" dirty="0"/>
                  <a:t>bu nedenle</a:t>
                </a:r>
                <a:r>
                  <a:rPr lang="en-US" dirty="0"/>
                  <a:t> </a:t>
                </a:r>
                <a14:m>
                  <m:oMath xmlns:m="http://schemas.openxmlformats.org/officeDocument/2006/math">
                    <m:sSup>
                      <m:sSupPr>
                        <m:ctrlPr>
                          <a:rPr lang="en-US" i="1" smtClean="0">
                            <a:solidFill>
                              <a:srgbClr val="FF0000"/>
                            </a:solidFill>
                            <a:latin typeface="Cambria Math" panose="02040503050406030204" pitchFamily="18" charset="0"/>
                          </a:rPr>
                        </m:ctrlPr>
                      </m:sSupPr>
                      <m:e>
                        <m:r>
                          <a:rPr lang="tr-TR" i="1">
                            <a:solidFill>
                              <a:srgbClr val="FF0000"/>
                            </a:solidFill>
                            <a:latin typeface="Cambria Math" panose="02040503050406030204" pitchFamily="18" charset="0"/>
                          </a:rPr>
                          <m:t>𝑛</m:t>
                        </m:r>
                      </m:e>
                      <m:sup>
                        <m:r>
                          <a:rPr lang="tr-TR" i="1">
                            <a:solidFill>
                              <a:srgbClr val="FF0000"/>
                            </a:solidFill>
                            <a:latin typeface="Cambria Math" panose="02040503050406030204" pitchFamily="18" charset="0"/>
                          </a:rPr>
                          <m:t>2</m:t>
                        </m:r>
                      </m:sup>
                    </m:sSup>
                  </m:oMath>
                </a14:m>
                <a:r>
                  <a:rPr lang="en-US" dirty="0"/>
                  <a:t> </a:t>
                </a:r>
                <a:r>
                  <a:rPr lang="tr-TR" dirty="0"/>
                  <a:t>tektir</a:t>
                </a:r>
                <a:r>
                  <a:rPr lang="en-US" dirty="0"/>
                  <a:t>.</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2241" r="-1913"/>
                </a:stretch>
              </a:blipFill>
            </p:spPr>
            <p:txBody>
              <a:bodyPr/>
              <a:lstStyle/>
              <a:p>
                <a:r>
                  <a:rPr lang="tr-TR">
                    <a:noFill/>
                  </a:rPr>
                  <a:t> </a:t>
                </a:r>
              </a:p>
            </p:txBody>
          </p:sp>
        </mc:Fallback>
      </mc:AlternateContent>
    </p:spTree>
    <p:extLst>
      <p:ext uri="{BB962C8B-B14F-4D97-AF65-F5344CB8AC3E}">
        <p14:creationId xmlns:p14="http://schemas.microsoft.com/office/powerpoint/2010/main" val="15223449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Aşikar İspat</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en-US" dirty="0"/>
                  <a:t>q </a:t>
                </a:r>
                <a:r>
                  <a:rPr lang="en-US" dirty="0" err="1"/>
                  <a:t>sonucunun</a:t>
                </a:r>
                <a:r>
                  <a:rPr lang="en-US" dirty="0"/>
                  <a:t> </a:t>
                </a:r>
                <a:r>
                  <a:rPr lang="en-US" dirty="0" err="1"/>
                  <a:t>doğru</a:t>
                </a:r>
                <a:r>
                  <a:rPr lang="en-US" dirty="0"/>
                  <a:t> </a:t>
                </a:r>
                <a:r>
                  <a:rPr lang="en-US" dirty="0" err="1"/>
                  <a:t>olduğunu</a:t>
                </a:r>
                <a:r>
                  <a:rPr lang="en-US" dirty="0"/>
                  <a:t> </a:t>
                </a:r>
                <a:r>
                  <a:rPr lang="en-US" dirty="0" err="1"/>
                  <a:t>biliyorsak</a:t>
                </a:r>
                <a:r>
                  <a:rPr lang="en-US" dirty="0"/>
                  <a:t>, p → q </a:t>
                </a:r>
                <a:r>
                  <a:rPr lang="en-US" dirty="0" err="1"/>
                  <a:t>koşullu</a:t>
                </a:r>
                <a:r>
                  <a:rPr lang="en-US" dirty="0"/>
                  <a:t> </a:t>
                </a:r>
                <a:r>
                  <a:rPr lang="en-US" dirty="0" err="1"/>
                  <a:t>önermesini</a:t>
                </a:r>
                <a:r>
                  <a:rPr lang="en-US" dirty="0"/>
                  <a:t> de </a:t>
                </a:r>
                <a:r>
                  <a:rPr lang="en-US" dirty="0" err="1"/>
                  <a:t>hızlı</a:t>
                </a:r>
                <a:r>
                  <a:rPr lang="en-US" dirty="0"/>
                  <a:t> </a:t>
                </a:r>
                <a:r>
                  <a:rPr lang="en-US" dirty="0" err="1"/>
                  <a:t>bir</a:t>
                </a:r>
                <a:r>
                  <a:rPr lang="en-US" dirty="0"/>
                  <a:t> </a:t>
                </a:r>
                <a:r>
                  <a:rPr lang="en-US" dirty="0" err="1"/>
                  <a:t>şekilde</a:t>
                </a:r>
                <a:r>
                  <a:rPr lang="en-US" dirty="0"/>
                  <a:t> </a:t>
                </a:r>
                <a:r>
                  <a:rPr lang="en-US" dirty="0" err="1"/>
                  <a:t>kanıtlayabiliriz</a:t>
                </a:r>
                <a:r>
                  <a:rPr lang="en-US" dirty="0"/>
                  <a:t>. </a:t>
                </a:r>
                <a:r>
                  <a:rPr lang="en-US" dirty="0" err="1"/>
                  <a:t>q'nun</a:t>
                </a:r>
                <a:r>
                  <a:rPr lang="en-US" dirty="0"/>
                  <a:t> </a:t>
                </a:r>
                <a:r>
                  <a:rPr lang="en-US" dirty="0" err="1"/>
                  <a:t>doğru</a:t>
                </a:r>
                <a:r>
                  <a:rPr lang="en-US" dirty="0"/>
                  <a:t> </a:t>
                </a:r>
                <a:r>
                  <a:rPr lang="en-US" dirty="0" err="1"/>
                  <a:t>olduğu</a:t>
                </a:r>
                <a:r>
                  <a:rPr lang="en-US" dirty="0"/>
                  <a:t> </a:t>
                </a:r>
                <a:r>
                  <a:rPr lang="en-US" dirty="0" err="1"/>
                  <a:t>gerçeğini</a:t>
                </a:r>
                <a:r>
                  <a:rPr lang="en-US" dirty="0"/>
                  <a:t> </a:t>
                </a:r>
                <a:r>
                  <a:rPr lang="en-US" dirty="0" err="1"/>
                  <a:t>kullanan</a:t>
                </a:r>
                <a:r>
                  <a:rPr lang="en-US" dirty="0"/>
                  <a:t> </a:t>
                </a:r>
                <a:r>
                  <a:rPr lang="en-US" dirty="0" err="1"/>
                  <a:t>bir</a:t>
                </a:r>
                <a:r>
                  <a:rPr lang="en-US" dirty="0"/>
                  <a:t> p → q </a:t>
                </a:r>
                <a:r>
                  <a:rPr lang="en-US" dirty="0" err="1"/>
                  <a:t>kanıtına</a:t>
                </a:r>
                <a:r>
                  <a:rPr lang="en-US" dirty="0"/>
                  <a:t> </a:t>
                </a:r>
                <a:r>
                  <a:rPr lang="tr-TR" dirty="0"/>
                  <a:t>aşikar</a:t>
                </a:r>
                <a:r>
                  <a:rPr lang="en-US" dirty="0"/>
                  <a:t> </a:t>
                </a:r>
                <a:r>
                  <a:rPr lang="en-US" dirty="0" err="1"/>
                  <a:t>kanıt</a:t>
                </a:r>
                <a:r>
                  <a:rPr lang="en-US" dirty="0"/>
                  <a:t> </a:t>
                </a:r>
                <a:r>
                  <a:rPr lang="en-US" dirty="0" err="1"/>
                  <a:t>denir</a:t>
                </a:r>
                <a:r>
                  <a:rPr lang="en-US" dirty="0"/>
                  <a:t>.</a:t>
                </a:r>
                <a:endParaRPr lang="tr-TR" dirty="0"/>
              </a:p>
              <a:p>
                <a:r>
                  <a:rPr lang="tr-TR" dirty="0"/>
                  <a:t>Örnek: </a:t>
                </a:r>
                <a:r>
                  <a:rPr lang="en-US" dirty="0"/>
                  <a: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tr-TR" dirty="0"/>
                  <a:t>tanım kümesi pozitif tam sayılar olan </a:t>
                </a:r>
                <a:r>
                  <a:rPr lang="en-US" dirty="0"/>
                  <a:t> “</a:t>
                </a:r>
                <a:r>
                  <a:rPr lang="en-US" i="1" dirty="0"/>
                  <a:t>a </a:t>
                </a:r>
                <a:r>
                  <a:rPr lang="tr-TR" dirty="0"/>
                  <a:t>ve</a:t>
                </a:r>
                <a:r>
                  <a:rPr lang="en-US" dirty="0"/>
                  <a:t> </a:t>
                </a:r>
                <a:r>
                  <a:rPr lang="en-US" i="1" dirty="0"/>
                  <a:t>b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 ≥ </m:t>
                    </m:r>
                    <m:r>
                      <a:rPr lang="en-US" i="1" dirty="0" smtClean="0">
                        <a:latin typeface="Cambria Math" panose="02040503050406030204" pitchFamily="18" charset="0"/>
                      </a:rPr>
                      <m:t>𝑏</m:t>
                    </m:r>
                  </m:oMath>
                </a14:m>
                <a:r>
                  <a:rPr lang="tr-TR" dirty="0"/>
                  <a:t> olan pozitif tamsayılar ise</a:t>
                </a:r>
                <a:r>
                  <a:rPr lang="en-US" dirty="0"/>
                  <a:t>, </a:t>
                </a:r>
                <a14:m>
                  <m:oMath xmlns:m="http://schemas.openxmlformats.org/officeDocument/2006/math">
                    <m:sSup>
                      <m:sSupPr>
                        <m:ctrlPr>
                          <a:rPr lang="en-US" i="1" dirty="0" smtClean="0">
                            <a:latin typeface="Cambria Math" panose="02040503050406030204" pitchFamily="18" charset="0"/>
                          </a:rPr>
                        </m:ctrlPr>
                      </m:sSupPr>
                      <m:e>
                        <m:r>
                          <a:rPr lang="tr-TR" b="0" i="1" dirty="0" smtClean="0">
                            <a:latin typeface="Cambria Math" panose="02040503050406030204" pitchFamily="18" charset="0"/>
                          </a:rPr>
                          <m:t>𝑎</m:t>
                        </m:r>
                      </m:e>
                      <m:sup>
                        <m:r>
                          <a:rPr lang="tr-TR" b="0" i="1" dirty="0" smtClean="0">
                            <a:latin typeface="Cambria Math" panose="02040503050406030204" pitchFamily="18" charset="0"/>
                          </a:rPr>
                          <m:t>𝑛</m:t>
                        </m:r>
                      </m:sup>
                    </m:sSup>
                    <m:r>
                      <a:rPr lang="en-US" i="1" dirty="0" smtClean="0">
                        <a:latin typeface="Cambria Math" panose="02040503050406030204" pitchFamily="18" charset="0"/>
                      </a:rPr>
                      <m:t> ≥ </m:t>
                    </m:r>
                    <m:sSup>
                      <m:sSupPr>
                        <m:ctrlPr>
                          <a:rPr lang="en-US" i="1" dirty="0" smtClean="0">
                            <a:latin typeface="Cambria Math" panose="02040503050406030204" pitchFamily="18" charset="0"/>
                          </a:rPr>
                        </m:ctrlPr>
                      </m:sSupPr>
                      <m:e>
                        <m:r>
                          <a:rPr lang="tr-TR" b="0" i="1" dirty="0" smtClean="0">
                            <a:latin typeface="Cambria Math" panose="02040503050406030204" pitchFamily="18" charset="0"/>
                          </a:rPr>
                          <m:t>𝑏</m:t>
                        </m:r>
                      </m:e>
                      <m:sup>
                        <m:r>
                          <a:rPr lang="tr-TR" b="0" i="1" dirty="0" smtClean="0">
                            <a:latin typeface="Cambria Math" panose="02040503050406030204" pitchFamily="18" charset="0"/>
                          </a:rPr>
                          <m:t>𝑛</m:t>
                        </m:r>
                      </m:sup>
                    </m:sSup>
                  </m:oMath>
                </a14:m>
                <a:r>
                  <a:rPr lang="tr-TR" dirty="0"/>
                  <a:t>dir</a:t>
                </a:r>
                <a:r>
                  <a:rPr lang="en-US" dirty="0"/>
                  <a:t>” </a:t>
                </a:r>
                <a:r>
                  <a:rPr lang="en-US" i="1" dirty="0"/>
                  <a:t>P(</a:t>
                </a:r>
                <a:r>
                  <a:rPr lang="en-US" dirty="0"/>
                  <a:t>0</a:t>
                </a:r>
                <a:r>
                  <a:rPr lang="tr-TR" i="1" dirty="0"/>
                  <a:t>)</a:t>
                </a:r>
                <a:r>
                  <a:rPr lang="tr-TR" dirty="0"/>
                  <a:t>’</a:t>
                </a:r>
                <a:r>
                  <a:rPr lang="tr-TR" dirty="0" err="1"/>
                  <a:t>ın</a:t>
                </a:r>
                <a:r>
                  <a:rPr lang="tr-TR" dirty="0"/>
                  <a:t> doğru olduğunu gösterin</a:t>
                </a:r>
                <a:r>
                  <a:rPr lang="en-US" dirty="0"/>
                  <a:t>.</a:t>
                </a:r>
              </a:p>
              <a:p>
                <a:r>
                  <a:rPr lang="tr-TR" dirty="0"/>
                  <a:t>Çözüm</a:t>
                </a:r>
                <a:r>
                  <a:rPr lang="en-US" dirty="0"/>
                  <a:t>:</a:t>
                </a:r>
                <a:r>
                  <a:rPr lang="tr-TR" dirty="0"/>
                  <a: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(0)</m:t>
                    </m:r>
                  </m:oMath>
                </a14:m>
                <a:r>
                  <a:rPr lang="en-US" i="1" dirty="0"/>
                  <a:t> </a:t>
                </a:r>
                <a:r>
                  <a:rPr lang="tr-TR" dirty="0"/>
                  <a:t>önermesi</a:t>
                </a:r>
                <a:r>
                  <a:rPr lang="en-US" dirty="0"/>
                  <a:t>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 ≥ </m:t>
                    </m:r>
                    <m:r>
                      <a:rPr lang="en-US" i="1" dirty="0" smtClean="0">
                        <a:latin typeface="Cambria Math" panose="02040503050406030204" pitchFamily="18" charset="0"/>
                      </a:rPr>
                      <m:t>𝑏</m:t>
                    </m:r>
                  </m:oMath>
                </a14:m>
                <a:r>
                  <a:rPr lang="tr-TR" dirty="0"/>
                  <a:t> ise </a:t>
                </a:r>
                <a14:m>
                  <m:oMath xmlns:m="http://schemas.openxmlformats.org/officeDocument/2006/math">
                    <m:sSup>
                      <m:sSupPr>
                        <m:ctrlPr>
                          <a:rPr lang="en-US" i="1" dirty="0">
                            <a:latin typeface="Cambria Math" panose="02040503050406030204" pitchFamily="18" charset="0"/>
                          </a:rPr>
                        </m:ctrlPr>
                      </m:sSupPr>
                      <m:e>
                        <m:r>
                          <a:rPr lang="tr-TR" i="1" dirty="0">
                            <a:latin typeface="Cambria Math" panose="02040503050406030204" pitchFamily="18" charset="0"/>
                          </a:rPr>
                          <m:t>𝑎</m:t>
                        </m:r>
                      </m:e>
                      <m:sup>
                        <m:r>
                          <a:rPr lang="tr-TR" b="0" i="1" dirty="0" smtClean="0">
                            <a:latin typeface="Cambria Math" panose="02040503050406030204" pitchFamily="18" charset="0"/>
                          </a:rPr>
                          <m:t>0</m:t>
                        </m:r>
                      </m:sup>
                    </m:sSup>
                    <m:r>
                      <a:rPr lang="en-US" i="1" dirty="0">
                        <a:latin typeface="Cambria Math" panose="02040503050406030204" pitchFamily="18" charset="0"/>
                      </a:rPr>
                      <m:t> ≥ </m:t>
                    </m:r>
                    <m:sSup>
                      <m:sSupPr>
                        <m:ctrlPr>
                          <a:rPr lang="en-US" i="1" dirty="0">
                            <a:latin typeface="Cambria Math" panose="02040503050406030204" pitchFamily="18" charset="0"/>
                          </a:rPr>
                        </m:ctrlPr>
                      </m:sSupPr>
                      <m:e>
                        <m:r>
                          <a:rPr lang="tr-TR" i="1" dirty="0">
                            <a:latin typeface="Cambria Math" panose="02040503050406030204" pitchFamily="18" charset="0"/>
                          </a:rPr>
                          <m:t>𝑏</m:t>
                        </m:r>
                      </m:e>
                      <m:sup>
                        <m:r>
                          <a:rPr lang="tr-TR" b="0" i="1" dirty="0" smtClean="0">
                            <a:latin typeface="Cambria Math" panose="02040503050406030204" pitchFamily="18" charset="0"/>
                          </a:rPr>
                          <m:t>0</m:t>
                        </m:r>
                      </m:sup>
                    </m:sSup>
                  </m:oMath>
                </a14:m>
                <a:r>
                  <a:rPr lang="tr-TR" dirty="0" err="1"/>
                  <a:t>dır</a:t>
                </a:r>
                <a:r>
                  <a:rPr lang="en-US" dirty="0"/>
                  <a:t>”</a:t>
                </a:r>
                <a:r>
                  <a:rPr lang="tr-TR" dirty="0"/>
                  <a:t>.</a:t>
                </a:r>
                <a:r>
                  <a:rPr lang="en-US" dirty="0"/>
                  <a:t> </a:t>
                </a:r>
                <a14:m>
                  <m:oMath xmlns:m="http://schemas.openxmlformats.org/officeDocument/2006/math">
                    <m:sSup>
                      <m:sSupPr>
                        <m:ctrlPr>
                          <a:rPr lang="en-US" i="1" dirty="0">
                            <a:latin typeface="Cambria Math" panose="02040503050406030204" pitchFamily="18" charset="0"/>
                          </a:rPr>
                        </m:ctrlPr>
                      </m:sSupPr>
                      <m:e>
                        <m:r>
                          <a:rPr lang="tr-TR" i="1" dirty="0">
                            <a:latin typeface="Cambria Math" panose="02040503050406030204" pitchFamily="18" charset="0"/>
                          </a:rPr>
                          <m:t>𝑎</m:t>
                        </m:r>
                      </m:e>
                      <m:sup>
                        <m:r>
                          <a:rPr lang="tr-TR" i="1" dirty="0">
                            <a:latin typeface="Cambria Math" panose="02040503050406030204" pitchFamily="18" charset="0"/>
                          </a:rPr>
                          <m:t>0</m:t>
                        </m:r>
                      </m:sup>
                    </m:sSup>
                    <m:r>
                      <a:rPr lang="tr-TR" b="0" i="1" dirty="0" smtClean="0">
                        <a:latin typeface="Cambria Math" panose="02040503050406030204" pitchFamily="18" charset="0"/>
                      </a:rPr>
                      <m:t>=</m:t>
                    </m:r>
                    <m:r>
                      <a:rPr lang="en-US" i="1" dirty="0">
                        <a:latin typeface="Cambria Math" panose="02040503050406030204" pitchFamily="18" charset="0"/>
                      </a:rPr>
                      <m:t> </m:t>
                    </m:r>
                    <m:sSup>
                      <m:sSupPr>
                        <m:ctrlPr>
                          <a:rPr lang="en-US" i="1" dirty="0">
                            <a:latin typeface="Cambria Math" panose="02040503050406030204" pitchFamily="18" charset="0"/>
                          </a:rPr>
                        </m:ctrlPr>
                      </m:sSupPr>
                      <m:e>
                        <m:r>
                          <a:rPr lang="tr-TR" i="1" dirty="0">
                            <a:latin typeface="Cambria Math" panose="02040503050406030204" pitchFamily="18" charset="0"/>
                          </a:rPr>
                          <m:t>𝑏</m:t>
                        </m:r>
                      </m:e>
                      <m:sup>
                        <m:r>
                          <a:rPr lang="tr-TR" i="1" dirty="0">
                            <a:latin typeface="Cambria Math" panose="02040503050406030204" pitchFamily="18" charset="0"/>
                          </a:rPr>
                          <m:t>0</m:t>
                        </m:r>
                      </m:sup>
                    </m:sSup>
                    <m:r>
                      <a:rPr lang="tr-TR" b="0" i="1" dirty="0" smtClean="0">
                        <a:latin typeface="Cambria Math" panose="02040503050406030204" pitchFamily="18" charset="0"/>
                      </a:rPr>
                      <m:t>=1</m:t>
                    </m:r>
                  </m:oMath>
                </a14:m>
                <a:r>
                  <a:rPr lang="tr-TR" dirty="0"/>
                  <a:t> olduğundan</a:t>
                </a:r>
                <a:r>
                  <a:rPr lang="en-US" dirty="0"/>
                  <a:t>, </a:t>
                </a:r>
                <a:r>
                  <a:rPr lang="tr-TR" dirty="0"/>
                  <a:t>şartlı ifadenin sonuç kısmı doğrudur</a:t>
                </a:r>
                <a:r>
                  <a:rPr lang="en-US" dirty="0"/>
                  <a:t>. </a:t>
                </a:r>
                <a:r>
                  <a:rPr lang="en-US" dirty="0" err="1"/>
                  <a:t>Dolayısıyla</a:t>
                </a:r>
                <a:r>
                  <a:rPr lang="en-US" dirty="0"/>
                  <a:t>, 𝑃(0) </a:t>
                </a:r>
                <a:r>
                  <a:rPr lang="en-US" dirty="0" err="1"/>
                  <a:t>koşullu</a:t>
                </a:r>
                <a:r>
                  <a:rPr lang="en-US" dirty="0"/>
                  <a:t> </a:t>
                </a:r>
                <a:r>
                  <a:rPr lang="tr-TR" dirty="0"/>
                  <a:t>önermesi</a:t>
                </a:r>
                <a:r>
                  <a:rPr lang="en-US" dirty="0"/>
                  <a:t> </a:t>
                </a:r>
                <a:r>
                  <a:rPr lang="en-US" dirty="0" err="1"/>
                  <a:t>doğrudur</a:t>
                </a:r>
                <a:r>
                  <a:rPr lang="en-US" dirty="0"/>
                  <a:t>. Bu </a:t>
                </a:r>
                <a:r>
                  <a:rPr lang="en-US" dirty="0" err="1"/>
                  <a:t>ispatta</a:t>
                </a:r>
                <a:r>
                  <a:rPr lang="en-US" dirty="0"/>
                  <a:t> “𝑎 ≥ 𝑏” </a:t>
                </a:r>
                <a:r>
                  <a:rPr lang="en-US" dirty="0" err="1"/>
                  <a:t>ifadesi</a:t>
                </a:r>
                <a:r>
                  <a:rPr lang="en-US" dirty="0"/>
                  <a:t> </a:t>
                </a:r>
                <a:r>
                  <a:rPr lang="en-US" dirty="0" err="1"/>
                  <a:t>olan</a:t>
                </a:r>
                <a:r>
                  <a:rPr lang="en-US" dirty="0"/>
                  <a:t> </a:t>
                </a:r>
                <a:r>
                  <a:rPr lang="en-US" dirty="0" err="1"/>
                  <a:t>hipoteze</a:t>
                </a:r>
                <a:r>
                  <a:rPr lang="en-US" dirty="0"/>
                  <a:t> </a:t>
                </a:r>
                <a:r>
                  <a:rPr lang="en-US" dirty="0" err="1"/>
                  <a:t>gerek</a:t>
                </a:r>
                <a:r>
                  <a:rPr lang="en-US" dirty="0"/>
                  <a:t> </a:t>
                </a:r>
                <a:r>
                  <a:rPr lang="en-US" dirty="0" err="1"/>
                  <a:t>olmadığına</a:t>
                </a:r>
                <a:r>
                  <a:rPr lang="en-US" dirty="0"/>
                  <a:t> </a:t>
                </a:r>
                <a:r>
                  <a:rPr lang="en-US" dirty="0" err="1"/>
                  <a:t>dikkat</a:t>
                </a:r>
                <a:r>
                  <a:rPr lang="en-US" dirty="0"/>
                  <a:t> </a:t>
                </a:r>
                <a:r>
                  <a:rPr lang="en-US" dirty="0" err="1"/>
                  <a:t>edin</a:t>
                </a:r>
                <a:r>
                  <a:rPr lang="en-US" dirty="0"/>
                  <a:t>.</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2241" r="-696" b="-140"/>
                </a:stretch>
              </a:blipFill>
            </p:spPr>
            <p:txBody>
              <a:bodyPr/>
              <a:lstStyle/>
              <a:p>
                <a:r>
                  <a:rPr lang="tr-TR">
                    <a:noFill/>
                  </a:rPr>
                  <a:t> </a:t>
                </a:r>
              </a:p>
            </p:txBody>
          </p:sp>
        </mc:Fallback>
      </mc:AlternateContent>
    </p:spTree>
    <p:extLst>
      <p:ext uri="{BB962C8B-B14F-4D97-AF65-F5344CB8AC3E}">
        <p14:creationId xmlns:p14="http://schemas.microsoft.com/office/powerpoint/2010/main" val="1778866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İçi Boş İspat</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lnSpcReduction="10000"/>
              </a:bodyPr>
              <a:lstStyle/>
              <a:p>
                <a:r>
                  <a:rPr lang="tr-TR" dirty="0"/>
                  <a:t>p'nin yanlış olduğunu bildiğimizde, p → q koşullu ifadesinin doğru olduğunu çabucak kanıtlayabiliriz, çünkü p yanlış olduğunda p → q doğru olmalıdır. Sonuç olarak, eğer p'nin yanlış olduğunu gösterebilirsek, o zaman p → q koşullu ifadesinin içi boş ispat adı verilen bir ispatına sahibiz.</a:t>
                </a:r>
              </a:p>
              <a:p>
                <a:r>
                  <a:rPr lang="tr-TR" dirty="0"/>
                  <a:t>Örnek: P(0) önermesinin doğru olduğunu gösterin, burada P(n) “Eğer </a:t>
                </a:r>
                <a14:m>
                  <m:oMath xmlns:m="http://schemas.openxmlformats.org/officeDocument/2006/math">
                    <m:r>
                      <a:rPr lang="en-US" i="1" dirty="0">
                        <a:latin typeface="Cambria Math" panose="02040503050406030204" pitchFamily="18" charset="0"/>
                      </a:rPr>
                      <m:t>𝑛</m:t>
                    </m:r>
                    <m:r>
                      <a:rPr lang="en-US" i="1" dirty="0">
                        <a:latin typeface="Cambria Math" panose="02040503050406030204" pitchFamily="18" charset="0"/>
                      </a:rPr>
                      <m:t> &gt; 1 </m:t>
                    </m:r>
                  </m:oMath>
                </a14:m>
                <a:r>
                  <a:rPr lang="tr-TR" dirty="0"/>
                  <a:t>ise, o zaman </a:t>
                </a:r>
                <a14:m>
                  <m:oMath xmlns:m="http://schemas.openxmlformats.org/officeDocument/2006/math">
                    <m:sSup>
                      <m:sSupPr>
                        <m:ctrlPr>
                          <a:rPr lang="en-US" i="1" dirty="0">
                            <a:latin typeface="Cambria Math" panose="02040503050406030204" pitchFamily="18" charset="0"/>
                          </a:rPr>
                        </m:ctrlPr>
                      </m:sSupPr>
                      <m:e>
                        <m:r>
                          <a:rPr lang="tr-TR" i="1" dirty="0">
                            <a:latin typeface="Cambria Math" panose="02040503050406030204" pitchFamily="18" charset="0"/>
                          </a:rPr>
                          <m:t>𝑛</m:t>
                        </m:r>
                      </m:e>
                      <m:sup>
                        <m:r>
                          <a:rPr lang="tr-TR" i="1" dirty="0">
                            <a:latin typeface="Cambria Math" panose="02040503050406030204" pitchFamily="18" charset="0"/>
                          </a:rPr>
                          <m:t>2</m:t>
                        </m:r>
                      </m:sup>
                    </m:sSup>
                    <m:r>
                      <a:rPr lang="en-US" i="1" dirty="0">
                        <a:latin typeface="Cambria Math" panose="02040503050406030204" pitchFamily="18" charset="0"/>
                      </a:rPr>
                      <m:t> &gt; </m:t>
                    </m:r>
                    <m:r>
                      <a:rPr lang="en-US" i="1" dirty="0">
                        <a:latin typeface="Cambria Math" panose="02040503050406030204" pitchFamily="18" charset="0"/>
                      </a:rPr>
                      <m:t>𝑛</m:t>
                    </m:r>
                  </m:oMath>
                </a14:m>
                <a:r>
                  <a:rPr lang="tr-TR" dirty="0"/>
                  <a:t>” ve tanım kümesi tüm tam sayılardan oluşuyor.</a:t>
                </a:r>
              </a:p>
              <a:p>
                <a:r>
                  <a:rPr lang="tr-TR" dirty="0"/>
                  <a:t>Kanıt: 𝑃(0)'</a:t>
                </a:r>
                <a:r>
                  <a:rPr lang="tr-TR" dirty="0" err="1"/>
                  <a:t>ın</a:t>
                </a:r>
                <a:r>
                  <a:rPr lang="tr-TR" dirty="0"/>
                  <a:t> "0 &gt; 1 ise, o zaman </a:t>
                </a:r>
                <a14:m>
                  <m:oMath xmlns:m="http://schemas.openxmlformats.org/officeDocument/2006/math">
                    <m:sSup>
                      <m:sSupPr>
                        <m:ctrlPr>
                          <a:rPr lang="en-US" i="1" dirty="0">
                            <a:latin typeface="Cambria Math" panose="02040503050406030204" pitchFamily="18" charset="0"/>
                          </a:rPr>
                        </m:ctrlPr>
                      </m:sSupPr>
                      <m:e>
                        <m:r>
                          <a:rPr lang="tr-TR" b="0" i="1" dirty="0" smtClean="0">
                            <a:latin typeface="Cambria Math" panose="02040503050406030204" pitchFamily="18" charset="0"/>
                          </a:rPr>
                          <m:t>0</m:t>
                        </m:r>
                      </m:e>
                      <m:sup>
                        <m:r>
                          <a:rPr lang="tr-TR" i="1" dirty="0">
                            <a:latin typeface="Cambria Math" panose="02040503050406030204" pitchFamily="18" charset="0"/>
                          </a:rPr>
                          <m:t>2</m:t>
                        </m:r>
                      </m:sup>
                    </m:sSup>
                  </m:oMath>
                </a14:m>
                <a:r>
                  <a:rPr lang="tr-TR" dirty="0"/>
                  <a:t> &gt;0" olduğuna dikkat edin. 𝑃(0)'ı içi boş bir ispat kullanarak gösterebiliriz. Gerçekten de 0 &gt; 1 hipotezi yanlıştır. Bu bize 𝑃(0)'</a:t>
                </a:r>
                <a:r>
                  <a:rPr lang="tr-TR" dirty="0" err="1"/>
                  <a:t>ın</a:t>
                </a:r>
                <a:r>
                  <a:rPr lang="tr-TR" dirty="0"/>
                  <a:t> otomatik olarak doğru olduğunu söyler.</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tr-TR">
                    <a:noFill/>
                  </a:rPr>
                  <a:t> </a:t>
                </a:r>
              </a:p>
            </p:txBody>
          </p:sp>
        </mc:Fallback>
      </mc:AlternateContent>
    </p:spTree>
    <p:extLst>
      <p:ext uri="{BB962C8B-B14F-4D97-AF65-F5344CB8AC3E}">
        <p14:creationId xmlns:p14="http://schemas.microsoft.com/office/powerpoint/2010/main" val="14037392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Dolaylı İspat (Karşıt Tersi İle)</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en-US" dirty="0"/>
                  <a:t>Teorem: (</a:t>
                </a:r>
                <a14:m>
                  <m:oMath xmlns:m="http://schemas.openxmlformats.org/officeDocument/2006/math">
                    <m:r>
                      <a:rPr lang="en-US" i="1" dirty="0" smtClean="0">
                        <a:latin typeface="Cambria Math" panose="02040503050406030204" pitchFamily="18" charset="0"/>
                      </a:rPr>
                      <m:t>𝑛</m:t>
                    </m:r>
                  </m:oMath>
                </a14:m>
                <a:r>
                  <a:rPr lang="tr-TR" dirty="0"/>
                  <a:t> tam sayı olmak üzere</a:t>
                </a:r>
                <a:r>
                  <a:rPr lang="en-US" dirty="0"/>
                  <a:t>)  </a:t>
                </a:r>
                <a14:m>
                  <m:oMath xmlns:m="http://schemas.openxmlformats.org/officeDocument/2006/math">
                    <m:r>
                      <a:rPr lang="en-US" i="1" dirty="0" smtClean="0">
                        <a:latin typeface="Cambria Math" panose="02040503050406030204" pitchFamily="18" charset="0"/>
                      </a:rPr>
                      <m:t>3</m:t>
                    </m:r>
                    <m:r>
                      <a:rPr lang="en-US" i="1" dirty="0" smtClean="0">
                        <a:latin typeface="Cambria Math" panose="02040503050406030204" pitchFamily="18" charset="0"/>
                      </a:rPr>
                      <m:t>𝑛</m:t>
                    </m:r>
                    <m:r>
                      <a:rPr lang="en-US" i="1" dirty="0" smtClean="0">
                        <a:latin typeface="Cambria Math" panose="02040503050406030204" pitchFamily="18" charset="0"/>
                      </a:rPr>
                      <m:t> + 2 </m:t>
                    </m:r>
                  </m:oMath>
                </a14:m>
                <a:r>
                  <a:rPr lang="tr-TR" dirty="0"/>
                  <a:t>tekse</a:t>
                </a:r>
                <a:r>
                  <a:rPr lang="en-US" dirty="0"/>
                  <a:t>, </a:t>
                </a:r>
                <a14:m>
                  <m:oMath xmlns:m="http://schemas.openxmlformats.org/officeDocument/2006/math">
                    <m:r>
                      <a:rPr lang="en-US" i="1" dirty="0" smtClean="0">
                        <a:latin typeface="Cambria Math" panose="02040503050406030204" pitchFamily="18" charset="0"/>
                      </a:rPr>
                      <m:t>𝑛</m:t>
                    </m:r>
                  </m:oMath>
                </a14:m>
                <a:r>
                  <a:rPr lang="en-US" dirty="0"/>
                  <a:t> </a:t>
                </a:r>
                <a:r>
                  <a:rPr lang="tr-TR" dirty="0"/>
                  <a:t>tektir</a:t>
                </a:r>
                <a:r>
                  <a:rPr lang="en-US" dirty="0"/>
                  <a:t>. </a:t>
                </a:r>
                <a:endParaRPr lang="tr-TR" dirty="0"/>
              </a:p>
              <a:p>
                <a:r>
                  <a:rPr lang="tr-TR" dirty="0"/>
                  <a:t>Kanıt</a:t>
                </a:r>
                <a:r>
                  <a:rPr lang="en-US" dirty="0"/>
                  <a:t>: (</a:t>
                </a:r>
                <a:r>
                  <a:rPr lang="tr-TR" dirty="0"/>
                  <a:t>Karşıt  Tersi</a:t>
                </a:r>
                <a:r>
                  <a:rPr lang="en-US" dirty="0"/>
                  <a:t>: </a:t>
                </a:r>
                <a14:m>
                  <m:oMath xmlns:m="http://schemas.openxmlformats.org/officeDocument/2006/math">
                    <m:r>
                      <a:rPr lang="en-US" i="1" dirty="0" smtClean="0">
                        <a:solidFill>
                          <a:srgbClr val="FF0000"/>
                        </a:solidFill>
                        <a:latin typeface="Cambria Math" panose="02040503050406030204" pitchFamily="18" charset="0"/>
                      </a:rPr>
                      <m:t>𝑛</m:t>
                    </m:r>
                  </m:oMath>
                </a14:m>
                <a:r>
                  <a:rPr lang="en-US" dirty="0"/>
                  <a:t> </a:t>
                </a:r>
                <a:r>
                  <a:rPr lang="tr-TR" dirty="0"/>
                  <a:t>çiftse</a:t>
                </a:r>
                <a:r>
                  <a:rPr lang="en-US" dirty="0"/>
                  <a:t>, </a:t>
                </a:r>
                <a14:m>
                  <m:oMath xmlns:m="http://schemas.openxmlformats.org/officeDocument/2006/math">
                    <m:r>
                      <a:rPr lang="en-US" i="1" dirty="0" smtClean="0">
                        <a:solidFill>
                          <a:srgbClr val="FF0000"/>
                        </a:solidFill>
                        <a:latin typeface="Cambria Math" panose="02040503050406030204" pitchFamily="18" charset="0"/>
                      </a:rPr>
                      <m:t>3</m:t>
                    </m:r>
                    <m:r>
                      <a:rPr lang="en-US" i="1" dirty="0" smtClean="0">
                        <a:solidFill>
                          <a:srgbClr val="FF0000"/>
                        </a:solidFill>
                        <a:latin typeface="Cambria Math" panose="02040503050406030204" pitchFamily="18" charset="0"/>
                      </a:rPr>
                      <m:t>𝑛</m:t>
                    </m:r>
                    <m:r>
                      <a:rPr lang="en-US" i="1" dirty="0" smtClean="0">
                        <a:solidFill>
                          <a:srgbClr val="FF0000"/>
                        </a:solidFill>
                        <a:latin typeface="Cambria Math" panose="02040503050406030204" pitchFamily="18" charset="0"/>
                      </a:rPr>
                      <m:t> + 2</m:t>
                    </m:r>
                  </m:oMath>
                </a14:m>
                <a:r>
                  <a:rPr lang="en-US" dirty="0">
                    <a:solidFill>
                      <a:srgbClr val="FF0000"/>
                    </a:solidFill>
                  </a:rPr>
                  <a:t> </a:t>
                </a:r>
                <a:r>
                  <a:rPr lang="tr-TR" dirty="0"/>
                  <a:t>çifttir</a:t>
                </a:r>
                <a:r>
                  <a:rPr lang="en-US" dirty="0"/>
                  <a:t>) </a:t>
                </a:r>
                <a:r>
                  <a:rPr lang="tr-TR" dirty="0"/>
                  <a:t>Farz edelim ki sonuç kısmı yanlıştır</a:t>
                </a:r>
                <a:r>
                  <a:rPr lang="en-US" dirty="0"/>
                  <a:t>, </a:t>
                </a:r>
                <a:r>
                  <a:rPr lang="tr-TR" dirty="0"/>
                  <a:t>yani</a:t>
                </a:r>
                <a:r>
                  <a:rPr lang="en-US" dirty="0"/>
                  <a:t>, </a:t>
                </a:r>
                <a14:m>
                  <m:oMath xmlns:m="http://schemas.openxmlformats.org/officeDocument/2006/math">
                    <m:r>
                      <a:rPr lang="en-US" i="1" dirty="0">
                        <a:solidFill>
                          <a:srgbClr val="FF0000"/>
                        </a:solidFill>
                        <a:latin typeface="Cambria Math" panose="02040503050406030204" pitchFamily="18" charset="0"/>
                      </a:rPr>
                      <m:t>𝑛</m:t>
                    </m:r>
                  </m:oMath>
                </a14:m>
                <a:r>
                  <a:rPr lang="en-US" dirty="0"/>
                  <a:t> </a:t>
                </a:r>
                <a:r>
                  <a:rPr lang="tr-TR" dirty="0"/>
                  <a:t>çifttir</a:t>
                </a:r>
                <a:r>
                  <a:rPr lang="en-US" dirty="0"/>
                  <a:t>. </a:t>
                </a:r>
                <a:r>
                  <a:rPr lang="tr-TR" dirty="0"/>
                  <a:t>Dolayısıyla</a:t>
                </a:r>
                <a14:m>
                  <m:oMath xmlns:m="http://schemas.openxmlformats.org/officeDocument/2006/math">
                    <m:r>
                      <a:rPr lang="en-US" i="1" dirty="0">
                        <a:solidFill>
                          <a:srgbClr val="FF0000"/>
                        </a:solidFill>
                        <a:latin typeface="Cambria Math" panose="02040503050406030204" pitchFamily="18" charset="0"/>
                      </a:rPr>
                      <m:t>𝑘</m:t>
                    </m:r>
                  </m:oMath>
                </a14:m>
                <a:r>
                  <a:rPr lang="tr-TR" dirty="0"/>
                  <a:t> tamsayısı için </a:t>
                </a:r>
                <a14:m>
                  <m:oMath xmlns:m="http://schemas.openxmlformats.org/officeDocument/2006/math">
                    <m:r>
                      <a:rPr lang="en-US" i="1" dirty="0" smtClean="0">
                        <a:solidFill>
                          <a:srgbClr val="FF0000"/>
                        </a:solidFill>
                        <a:latin typeface="Cambria Math" panose="02040503050406030204" pitchFamily="18" charset="0"/>
                      </a:rPr>
                      <m:t>𝑛</m:t>
                    </m:r>
                    <m:r>
                      <a:rPr lang="en-US" i="1" dirty="0" smtClean="0">
                        <a:solidFill>
                          <a:srgbClr val="FF0000"/>
                        </a:solidFill>
                        <a:latin typeface="Cambria Math" panose="02040503050406030204" pitchFamily="18" charset="0"/>
                      </a:rPr>
                      <m:t> = 2</m:t>
                    </m:r>
                    <m:r>
                      <a:rPr lang="en-US" i="1" dirty="0" smtClean="0">
                        <a:solidFill>
                          <a:srgbClr val="FF0000"/>
                        </a:solidFill>
                        <a:latin typeface="Cambria Math" panose="02040503050406030204" pitchFamily="18" charset="0"/>
                      </a:rPr>
                      <m:t>𝑘</m:t>
                    </m:r>
                  </m:oMath>
                </a14:m>
                <a:r>
                  <a:rPr lang="en-US" dirty="0"/>
                  <a:t>. </a:t>
                </a:r>
                <a14:m>
                  <m:oMath xmlns:m="http://schemas.openxmlformats.org/officeDocument/2006/math">
                    <m:r>
                      <a:rPr lang="en-US" i="1" dirty="0" smtClean="0">
                        <a:solidFill>
                          <a:srgbClr val="FF0000"/>
                        </a:solidFill>
                        <a:latin typeface="Cambria Math" panose="02040503050406030204" pitchFamily="18" charset="0"/>
                      </a:rPr>
                      <m:t>3</m:t>
                    </m:r>
                    <m:r>
                      <a:rPr lang="en-US" i="1" dirty="0" smtClean="0">
                        <a:solidFill>
                          <a:srgbClr val="FF0000"/>
                        </a:solidFill>
                        <a:latin typeface="Cambria Math" panose="02040503050406030204" pitchFamily="18" charset="0"/>
                      </a:rPr>
                      <m:t>𝑛</m:t>
                    </m:r>
                    <m:r>
                      <a:rPr lang="en-US" i="1" dirty="0" smtClean="0">
                        <a:solidFill>
                          <a:srgbClr val="FF0000"/>
                        </a:solidFill>
                        <a:latin typeface="Cambria Math" panose="02040503050406030204" pitchFamily="18" charset="0"/>
                      </a:rPr>
                      <m:t> + 2 = 3(2</m:t>
                    </m:r>
                    <m:r>
                      <a:rPr lang="en-US" i="1" dirty="0" smtClean="0">
                        <a:solidFill>
                          <a:srgbClr val="FF0000"/>
                        </a:solidFill>
                        <a:latin typeface="Cambria Math" panose="02040503050406030204" pitchFamily="18" charset="0"/>
                      </a:rPr>
                      <m:t>𝑘</m:t>
                    </m:r>
                    <m:r>
                      <a:rPr lang="en-US" i="1" dirty="0" smtClean="0">
                        <a:solidFill>
                          <a:srgbClr val="FF0000"/>
                        </a:solidFill>
                        <a:latin typeface="Cambria Math" panose="02040503050406030204" pitchFamily="18" charset="0"/>
                      </a:rPr>
                      <m:t>) + 2 = 6</m:t>
                    </m:r>
                    <m:r>
                      <a:rPr lang="en-US" i="1" dirty="0" smtClean="0">
                        <a:solidFill>
                          <a:srgbClr val="FF0000"/>
                        </a:solidFill>
                        <a:latin typeface="Cambria Math" panose="02040503050406030204" pitchFamily="18" charset="0"/>
                      </a:rPr>
                      <m:t>𝑘</m:t>
                    </m:r>
                    <m:r>
                      <a:rPr lang="en-US" i="1" dirty="0" smtClean="0">
                        <a:solidFill>
                          <a:srgbClr val="FF0000"/>
                        </a:solidFill>
                        <a:latin typeface="Cambria Math" panose="02040503050406030204" pitchFamily="18" charset="0"/>
                      </a:rPr>
                      <m:t> + 2 = 2(3</m:t>
                    </m:r>
                    <m:r>
                      <a:rPr lang="en-US" i="1" dirty="0" smtClean="0">
                        <a:solidFill>
                          <a:srgbClr val="FF0000"/>
                        </a:solidFill>
                        <a:latin typeface="Cambria Math" panose="02040503050406030204" pitchFamily="18" charset="0"/>
                      </a:rPr>
                      <m:t>𝑘</m:t>
                    </m:r>
                    <m:r>
                      <a:rPr lang="en-US" i="1" dirty="0" smtClean="0">
                        <a:solidFill>
                          <a:srgbClr val="FF0000"/>
                        </a:solidFill>
                        <a:latin typeface="Cambria Math" panose="02040503050406030204" pitchFamily="18" charset="0"/>
                      </a:rPr>
                      <m:t> + 1)</m:t>
                    </m:r>
                  </m:oMath>
                </a14:m>
                <a:r>
                  <a:rPr lang="en-US" dirty="0"/>
                  <a:t>. </a:t>
                </a:r>
                <a14:m>
                  <m:oMath xmlns:m="http://schemas.openxmlformats.org/officeDocument/2006/math">
                    <m:r>
                      <a:rPr lang="en-US" i="1" dirty="0" smtClean="0">
                        <a:latin typeface="Cambria Math" panose="02040503050406030204" pitchFamily="18" charset="0"/>
                      </a:rPr>
                      <m:t>3</m:t>
                    </m:r>
                    <m:r>
                      <a:rPr lang="en-US" i="1" dirty="0" smtClean="0">
                        <a:latin typeface="Cambria Math" panose="02040503050406030204" pitchFamily="18" charset="0"/>
                      </a:rPr>
                      <m:t>𝑛</m:t>
                    </m:r>
                    <m:r>
                      <a:rPr lang="en-US" i="1" dirty="0" smtClean="0">
                        <a:latin typeface="Cambria Math" panose="02040503050406030204" pitchFamily="18" charset="0"/>
                      </a:rPr>
                      <m:t> + 2</m:t>
                    </m:r>
                  </m:oMath>
                </a14:m>
                <a:r>
                  <a:rPr lang="tr-TR" dirty="0"/>
                  <a:t> çifttir</a:t>
                </a:r>
                <a:r>
                  <a:rPr lang="en-US" dirty="0"/>
                  <a:t>, </a:t>
                </a:r>
                <a:r>
                  <a:rPr lang="tr-TR" dirty="0"/>
                  <a:t>çünkü o</a:t>
                </a:r>
                <a:r>
                  <a:rPr lang="en-US" dirty="0"/>
                  <a:t> </a:t>
                </a:r>
                <a14:m>
                  <m:oMath xmlns:m="http://schemas.openxmlformats.org/officeDocument/2006/math">
                    <m:r>
                      <a:rPr lang="en-US" i="1" dirty="0" smtClean="0">
                        <a:latin typeface="Cambria Math" panose="02040503050406030204" pitchFamily="18" charset="0"/>
                      </a:rPr>
                      <m:t>𝑗</m:t>
                    </m:r>
                    <m:r>
                      <a:rPr lang="en-US" i="1" dirty="0" smtClean="0">
                        <a:latin typeface="Cambria Math" panose="02040503050406030204" pitchFamily="18" charset="0"/>
                      </a:rPr>
                      <m:t> = 3</m:t>
                    </m:r>
                    <m:r>
                      <a:rPr lang="en-US" i="1" dirty="0" smtClean="0">
                        <a:latin typeface="Cambria Math" panose="02040503050406030204" pitchFamily="18" charset="0"/>
                      </a:rPr>
                      <m:t>𝑘</m:t>
                    </m:r>
                    <m:r>
                      <a:rPr lang="en-US" i="1" dirty="0" smtClean="0">
                        <a:latin typeface="Cambria Math" panose="02040503050406030204" pitchFamily="18" charset="0"/>
                      </a:rPr>
                      <m:t> + 1</m:t>
                    </m:r>
                  </m:oMath>
                </a14:m>
                <a:r>
                  <a:rPr lang="tr-TR" dirty="0"/>
                  <a:t> olmak üzere </a:t>
                </a:r>
                <a14:m>
                  <m:oMath xmlns:m="http://schemas.openxmlformats.org/officeDocument/2006/math">
                    <m:r>
                      <a:rPr lang="en-US" i="1" dirty="0">
                        <a:latin typeface="Cambria Math" panose="02040503050406030204" pitchFamily="18" charset="0"/>
                      </a:rPr>
                      <m:t>2</m:t>
                    </m:r>
                    <m:sSup>
                      <m:sSupPr>
                        <m:ctrlPr>
                          <a:rPr lang="tr-TR" b="0" i="1" dirty="0" smtClean="0">
                            <a:latin typeface="Cambria Math" panose="02040503050406030204" pitchFamily="18" charset="0"/>
                          </a:rPr>
                        </m:ctrlPr>
                      </m:sSupPr>
                      <m:e>
                        <m:r>
                          <a:rPr lang="en-US" i="1" dirty="0">
                            <a:latin typeface="Cambria Math" panose="02040503050406030204" pitchFamily="18" charset="0"/>
                          </a:rPr>
                          <m:t>𝑗</m:t>
                        </m:r>
                      </m:e>
                      <m:sup>
                        <m:r>
                          <a:rPr lang="tr-TR" b="0" i="0" dirty="0" smtClean="0">
                            <a:latin typeface="Cambria Math" panose="02040503050406030204" pitchFamily="18" charset="0"/>
                          </a:rPr>
                          <m:t>′</m:t>
                        </m:r>
                      </m:sup>
                    </m:sSup>
                  </m:oMath>
                </a14:m>
                <a:r>
                  <a:rPr lang="tr-TR" dirty="0"/>
                  <a:t>ye eşittir</a:t>
                </a:r>
                <a:r>
                  <a:rPr lang="en-US" dirty="0"/>
                  <a:t>. </a:t>
                </a:r>
                <a:r>
                  <a:rPr lang="tr-TR" dirty="0"/>
                  <a:t>Bu nedenle</a:t>
                </a:r>
                <a:r>
                  <a:rPr lang="en-US" dirty="0"/>
                  <a:t> </a:t>
                </a:r>
                <a14:m>
                  <m:oMath xmlns:m="http://schemas.openxmlformats.org/officeDocument/2006/math">
                    <m:r>
                      <a:rPr lang="en-US" i="1" dirty="0" smtClean="0">
                        <a:latin typeface="Cambria Math" panose="02040503050406030204" pitchFamily="18" charset="0"/>
                      </a:rPr>
                      <m:t>3</m:t>
                    </m:r>
                    <m:r>
                      <a:rPr lang="en-US" i="1" dirty="0" smtClean="0">
                        <a:latin typeface="Cambria Math" panose="02040503050406030204" pitchFamily="18" charset="0"/>
                      </a:rPr>
                      <m:t>𝑛</m:t>
                    </m:r>
                    <m:r>
                      <a:rPr lang="en-US" i="1" dirty="0" smtClean="0">
                        <a:latin typeface="Cambria Math" panose="02040503050406030204" pitchFamily="18" charset="0"/>
                      </a:rPr>
                      <m:t> + 2 </m:t>
                    </m:r>
                  </m:oMath>
                </a14:m>
                <a:r>
                  <a:rPr lang="tr-TR" dirty="0"/>
                  <a:t>tek değildir</a:t>
                </a:r>
                <a:r>
                  <a:rPr lang="en-US" dirty="0"/>
                  <a:t>. </a:t>
                </a:r>
                <a:r>
                  <a:rPr lang="tr-TR" dirty="0"/>
                  <a:t>Biz gösterdik ki;</a:t>
                </a:r>
                <a:r>
                  <a:rPr lang="en-US" dirty="0"/>
                  <a:t> </a:t>
                </a:r>
                <a14:m>
                  <m:oMath xmlns:m="http://schemas.openxmlformats.org/officeDocument/2006/math">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𝑛</m:t>
                    </m:r>
                    <m:r>
                      <a:rPr lang="en-US" i="1" dirty="0" smtClean="0">
                        <a:solidFill>
                          <a:srgbClr val="FF0000"/>
                        </a:solidFill>
                        <a:latin typeface="Cambria Math" panose="02040503050406030204" pitchFamily="18" charset="0"/>
                      </a:rPr>
                      <m:t> </m:t>
                    </m:r>
                    <m:r>
                      <a:rPr lang="tr-TR" b="0" i="1" dirty="0" smtClean="0">
                        <a:solidFill>
                          <a:srgbClr val="FF0000"/>
                        </a:solidFill>
                        <a:latin typeface="Cambria Math" panose="02040503050406030204" pitchFamily="18" charset="0"/>
                      </a:rPr>
                      <m:t>𝑡𝑒𝑘𝑠𝑒</m:t>
                    </m:r>
                    <m:r>
                      <a:rPr lang="en-US" i="1" dirty="0" smtClean="0">
                        <a:solidFill>
                          <a:srgbClr val="FF0000"/>
                        </a:solidFill>
                        <a:latin typeface="Cambria Math" panose="02040503050406030204" pitchFamily="18" charset="0"/>
                      </a:rPr>
                      <m:t>) → ¬(3</m:t>
                    </m:r>
                    <m:r>
                      <a:rPr lang="en-US" i="1" dirty="0" smtClean="0">
                        <a:solidFill>
                          <a:srgbClr val="FF0000"/>
                        </a:solidFill>
                        <a:latin typeface="Cambria Math" panose="02040503050406030204" pitchFamily="18" charset="0"/>
                      </a:rPr>
                      <m:t>𝑛</m:t>
                    </m:r>
                    <m:r>
                      <a:rPr lang="en-US" i="1" dirty="0" smtClean="0">
                        <a:solidFill>
                          <a:srgbClr val="FF0000"/>
                        </a:solidFill>
                        <a:latin typeface="Cambria Math" panose="02040503050406030204" pitchFamily="18" charset="0"/>
                      </a:rPr>
                      <m:t> + 2 </m:t>
                    </m:r>
                    <m:r>
                      <a:rPr lang="tr-TR" b="0" i="1" dirty="0" smtClean="0">
                        <a:solidFill>
                          <a:srgbClr val="FF0000"/>
                        </a:solidFill>
                        <a:latin typeface="Cambria Math" panose="02040503050406030204" pitchFamily="18" charset="0"/>
                      </a:rPr>
                      <m:t>𝑡𝑒𝑘𝑡𝑖𝑟</m:t>
                    </m:r>
                    <m:r>
                      <a:rPr lang="en-US" i="1" dirty="0" smtClean="0">
                        <a:solidFill>
                          <a:srgbClr val="FF0000"/>
                        </a:solidFill>
                        <a:latin typeface="Cambria Math" panose="02040503050406030204" pitchFamily="18" charset="0"/>
                      </a:rPr>
                      <m:t>)</m:t>
                    </m:r>
                  </m:oMath>
                </a14:m>
                <a:r>
                  <a:rPr lang="en-US" dirty="0"/>
                  <a:t>, </a:t>
                </a:r>
                <a:r>
                  <a:rPr lang="tr-TR" dirty="0"/>
                  <a:t>dolayısıyla karşıt tersi </a:t>
                </a:r>
                <a:r>
                  <a:rPr lang="en-US" dirty="0"/>
                  <a:t> </a:t>
                </a:r>
                <a14:m>
                  <m:oMath xmlns:m="http://schemas.openxmlformats.org/officeDocument/2006/math">
                    <m:r>
                      <a:rPr lang="en-US" i="1" dirty="0" smtClean="0">
                        <a:solidFill>
                          <a:srgbClr val="FF0000"/>
                        </a:solidFill>
                        <a:latin typeface="Cambria Math" panose="02040503050406030204" pitchFamily="18" charset="0"/>
                      </a:rPr>
                      <m:t>(3</m:t>
                    </m:r>
                    <m:r>
                      <a:rPr lang="en-US" i="1" dirty="0" smtClean="0">
                        <a:solidFill>
                          <a:srgbClr val="FF0000"/>
                        </a:solidFill>
                        <a:latin typeface="Cambria Math" panose="02040503050406030204" pitchFamily="18" charset="0"/>
                      </a:rPr>
                      <m:t>𝑛</m:t>
                    </m:r>
                    <m:r>
                      <a:rPr lang="en-US" i="1" dirty="0" smtClean="0">
                        <a:solidFill>
                          <a:srgbClr val="FF0000"/>
                        </a:solidFill>
                        <a:latin typeface="Cambria Math" panose="02040503050406030204" pitchFamily="18" charset="0"/>
                      </a:rPr>
                      <m:t> + 2 </m:t>
                    </m:r>
                    <m:r>
                      <a:rPr lang="tr-TR" b="0" i="1" dirty="0" smtClean="0">
                        <a:solidFill>
                          <a:srgbClr val="FF0000"/>
                        </a:solidFill>
                        <a:latin typeface="Cambria Math" panose="02040503050406030204" pitchFamily="18" charset="0"/>
                      </a:rPr>
                      <m:t>𝑡𝑒𝑘𝑠𝑒</m:t>
                    </m:r>
                    <m:r>
                      <a:rPr lang="en-US" i="1" dirty="0" smtClean="0">
                        <a:solidFill>
                          <a:srgbClr val="FF0000"/>
                        </a:solidFill>
                        <a:latin typeface="Cambria Math" panose="02040503050406030204" pitchFamily="18" charset="0"/>
                      </a:rPr>
                      <m:t>) → (</m:t>
                    </m:r>
                    <m:r>
                      <a:rPr lang="en-US" i="1" dirty="0" smtClean="0">
                        <a:solidFill>
                          <a:srgbClr val="FF0000"/>
                        </a:solidFill>
                        <a:latin typeface="Cambria Math" panose="02040503050406030204" pitchFamily="18" charset="0"/>
                      </a:rPr>
                      <m:t>𝑛</m:t>
                    </m:r>
                    <m:r>
                      <a:rPr lang="en-US" i="1" dirty="0" smtClean="0">
                        <a:solidFill>
                          <a:srgbClr val="FF0000"/>
                        </a:solidFill>
                        <a:latin typeface="Cambria Math" panose="02040503050406030204" pitchFamily="18" charset="0"/>
                      </a:rPr>
                      <m:t> </m:t>
                    </m:r>
                    <m:r>
                      <a:rPr lang="tr-TR" b="0" i="1" dirty="0" smtClean="0">
                        <a:solidFill>
                          <a:srgbClr val="FF0000"/>
                        </a:solidFill>
                        <a:latin typeface="Cambria Math" panose="02040503050406030204" pitchFamily="18" charset="0"/>
                      </a:rPr>
                      <m:t>𝑡𝑒𝑘𝑡𝑖𝑟</m:t>
                    </m:r>
                    <m:r>
                      <a:rPr lang="en-US" i="1" dirty="0" smtClean="0">
                        <a:solidFill>
                          <a:srgbClr val="FF0000"/>
                        </a:solidFill>
                        <a:latin typeface="Cambria Math" panose="02040503050406030204" pitchFamily="18" charset="0"/>
                      </a:rPr>
                      <m:t>)</m:t>
                    </m:r>
                  </m:oMath>
                </a14:m>
                <a:r>
                  <a:rPr lang="en-US" dirty="0"/>
                  <a:t> </a:t>
                </a:r>
                <a:r>
                  <a:rPr lang="tr-TR" dirty="0"/>
                  <a:t>de doğrudur.</a:t>
                </a:r>
                <a:r>
                  <a:rPr lang="en-US" dirty="0"/>
                  <a:t>.</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2241" r="-1217"/>
                </a:stretch>
              </a:blipFill>
            </p:spPr>
            <p:txBody>
              <a:bodyPr/>
              <a:lstStyle/>
              <a:p>
                <a:r>
                  <a:rPr lang="tr-TR">
                    <a:noFill/>
                  </a:rPr>
                  <a:t> </a:t>
                </a:r>
              </a:p>
            </p:txBody>
          </p:sp>
        </mc:Fallback>
      </mc:AlternateContent>
    </p:spTree>
    <p:extLst>
      <p:ext uri="{BB962C8B-B14F-4D97-AF65-F5344CB8AC3E}">
        <p14:creationId xmlns:p14="http://schemas.microsoft.com/office/powerpoint/2010/main" val="140880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p:txBody>
          <a:bodyPr/>
          <a:lstStyle/>
          <a:p>
            <a:r>
              <a:rPr lang="tr-TR" b="1" dirty="0"/>
              <a:t>Bağlayıcı</a:t>
            </a:r>
            <a:r>
              <a:rPr lang="tr-TR" dirty="0"/>
              <a:t> olarak adlandırılan mantıksal operatörler, iki veya daha fazla mevcut önermeden yeni önermeler oluşturmak için kullanılır.</a:t>
            </a:r>
          </a:p>
          <a:p>
            <a:r>
              <a:rPr lang="tr-TR" dirty="0"/>
              <a:t>p ve q iki önerme olsun. p ∧ q ile gösterilen bağlaç, “</a:t>
            </a:r>
            <a:r>
              <a:rPr lang="tr-TR" b="1" dirty="0"/>
              <a:t>p ve q</a:t>
            </a:r>
            <a:r>
              <a:rPr lang="tr-TR" dirty="0"/>
              <a:t>” önermesidir. p ∧ q bağlacı, hem p hem de q doğru olduğunda doğrudur, aksi halde yanlıştır.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987" y="4149725"/>
            <a:ext cx="3895725" cy="2162175"/>
          </a:xfrm>
          <a:prstGeom prst="rect">
            <a:avLst/>
          </a:prstGeom>
        </p:spPr>
      </p:pic>
    </p:spTree>
    <p:extLst>
      <p:ext uri="{BB962C8B-B14F-4D97-AF65-F5344CB8AC3E}">
        <p14:creationId xmlns:p14="http://schemas.microsoft.com/office/powerpoint/2010/main" val="17186019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Dolaylı İspat (Olmayana Ergi Yöntemi)</a:t>
            </a:r>
          </a:p>
        </p:txBody>
      </p:sp>
      <p:sp>
        <p:nvSpPr>
          <p:cNvPr id="3" name="İçerik Yer Tutucusu 2"/>
          <p:cNvSpPr>
            <a:spLocks noGrp="1"/>
          </p:cNvSpPr>
          <p:nvPr>
            <p:ph idx="1"/>
          </p:nvPr>
        </p:nvSpPr>
        <p:spPr/>
        <p:txBody>
          <a:bodyPr>
            <a:normAutofit fontScale="92500" lnSpcReduction="10000"/>
          </a:bodyPr>
          <a:lstStyle/>
          <a:p>
            <a:r>
              <a:rPr lang="en-US" dirty="0" err="1"/>
              <a:t>Bir</a:t>
            </a:r>
            <a:r>
              <a:rPr lang="en-US" dirty="0"/>
              <a:t> 𝑝 </a:t>
            </a:r>
            <a:r>
              <a:rPr lang="en-US" dirty="0" err="1"/>
              <a:t>ifadesinin</a:t>
            </a:r>
            <a:r>
              <a:rPr lang="en-US" dirty="0"/>
              <a:t> </a:t>
            </a:r>
            <a:r>
              <a:rPr lang="en-US" dirty="0" err="1"/>
              <a:t>doğru</a:t>
            </a:r>
            <a:r>
              <a:rPr lang="en-US" dirty="0"/>
              <a:t> </a:t>
            </a:r>
            <a:r>
              <a:rPr lang="en-US" dirty="0" err="1"/>
              <a:t>olduğunu</a:t>
            </a:r>
            <a:r>
              <a:rPr lang="en-US" dirty="0"/>
              <a:t> </a:t>
            </a:r>
            <a:r>
              <a:rPr lang="en-US" dirty="0" err="1"/>
              <a:t>kanıtlamak</a:t>
            </a:r>
            <a:r>
              <a:rPr lang="en-US" dirty="0"/>
              <a:t> </a:t>
            </a:r>
            <a:r>
              <a:rPr lang="en-US" dirty="0" err="1"/>
              <a:t>istediğimizi</a:t>
            </a:r>
            <a:r>
              <a:rPr lang="en-US" dirty="0"/>
              <a:t> </a:t>
            </a:r>
            <a:r>
              <a:rPr lang="en-US" dirty="0" err="1"/>
              <a:t>varsayalım</a:t>
            </a:r>
            <a:r>
              <a:rPr lang="en-US" dirty="0"/>
              <a:t>. </a:t>
            </a:r>
            <a:r>
              <a:rPr lang="en-US" dirty="0" err="1"/>
              <a:t>Ayrıca</a:t>
            </a:r>
            <a:r>
              <a:rPr lang="en-US" dirty="0"/>
              <a:t>, ¬𝑝 → 𝑞 </a:t>
            </a:r>
            <a:r>
              <a:rPr lang="en-US" dirty="0" err="1"/>
              <a:t>doğru</a:t>
            </a:r>
            <a:r>
              <a:rPr lang="en-US" dirty="0"/>
              <a:t> </a:t>
            </a:r>
            <a:r>
              <a:rPr lang="en-US" dirty="0" err="1"/>
              <a:t>olacak</a:t>
            </a:r>
            <a:r>
              <a:rPr lang="en-US" dirty="0"/>
              <a:t> </a:t>
            </a:r>
            <a:r>
              <a:rPr lang="en-US" dirty="0" err="1"/>
              <a:t>şekilde</a:t>
            </a:r>
            <a:r>
              <a:rPr lang="en-US" dirty="0"/>
              <a:t> </a:t>
            </a:r>
            <a:r>
              <a:rPr lang="en-US" dirty="0" err="1"/>
              <a:t>bir</a:t>
            </a:r>
            <a:r>
              <a:rPr lang="en-US" dirty="0"/>
              <a:t> 𝑞 </a:t>
            </a:r>
            <a:r>
              <a:rPr lang="en-US" dirty="0" err="1"/>
              <a:t>çelişkisi</a:t>
            </a:r>
            <a:r>
              <a:rPr lang="en-US" dirty="0"/>
              <a:t> </a:t>
            </a:r>
            <a:r>
              <a:rPr lang="en-US" dirty="0" err="1"/>
              <a:t>bulabileceğimizi</a:t>
            </a:r>
            <a:r>
              <a:rPr lang="en-US" dirty="0"/>
              <a:t> </a:t>
            </a:r>
            <a:r>
              <a:rPr lang="en-US" dirty="0" err="1"/>
              <a:t>varsayalım</a:t>
            </a:r>
            <a:r>
              <a:rPr lang="en-US" dirty="0"/>
              <a:t>. 𝑞 </a:t>
            </a:r>
            <a:r>
              <a:rPr lang="en-US" dirty="0" err="1"/>
              <a:t>yanlış</a:t>
            </a:r>
            <a:r>
              <a:rPr lang="en-US" dirty="0"/>
              <a:t>, </a:t>
            </a:r>
            <a:r>
              <a:rPr lang="en-US" dirty="0" err="1"/>
              <a:t>ancak</a:t>
            </a:r>
            <a:r>
              <a:rPr lang="en-US" dirty="0"/>
              <a:t> ¬𝑝 → 𝑞 </a:t>
            </a:r>
            <a:r>
              <a:rPr lang="en-US" dirty="0" err="1"/>
              <a:t>doğru</a:t>
            </a:r>
            <a:r>
              <a:rPr lang="en-US" dirty="0"/>
              <a:t> </a:t>
            </a:r>
            <a:r>
              <a:rPr lang="en-US" dirty="0" err="1"/>
              <a:t>olduğundan</a:t>
            </a:r>
            <a:r>
              <a:rPr lang="en-US" dirty="0"/>
              <a:t>, ¬𝑝'</a:t>
            </a:r>
            <a:r>
              <a:rPr lang="en-US" dirty="0" err="1"/>
              <a:t>nin</a:t>
            </a:r>
            <a:r>
              <a:rPr lang="en-US" dirty="0"/>
              <a:t> </a:t>
            </a:r>
            <a:r>
              <a:rPr lang="en-US" dirty="0" err="1"/>
              <a:t>yanlış</a:t>
            </a:r>
            <a:r>
              <a:rPr lang="en-US" dirty="0"/>
              <a:t> </a:t>
            </a:r>
            <a:r>
              <a:rPr lang="en-US" dirty="0" err="1"/>
              <a:t>olduğu</a:t>
            </a:r>
            <a:r>
              <a:rPr lang="en-US" dirty="0"/>
              <a:t> </a:t>
            </a:r>
            <a:r>
              <a:rPr lang="en-US" dirty="0" err="1"/>
              <a:t>sonucuna</a:t>
            </a:r>
            <a:r>
              <a:rPr lang="en-US" dirty="0"/>
              <a:t> </a:t>
            </a:r>
            <a:r>
              <a:rPr lang="en-US" dirty="0" err="1"/>
              <a:t>varabiliriz</a:t>
            </a:r>
            <a:r>
              <a:rPr lang="en-US" dirty="0"/>
              <a:t>, </a:t>
            </a:r>
            <a:r>
              <a:rPr lang="en-US" dirty="0" err="1"/>
              <a:t>bu</a:t>
            </a:r>
            <a:r>
              <a:rPr lang="en-US" dirty="0"/>
              <a:t> da 𝑝'</a:t>
            </a:r>
            <a:r>
              <a:rPr lang="en-US" dirty="0" err="1"/>
              <a:t>nin</a:t>
            </a:r>
            <a:r>
              <a:rPr lang="en-US" dirty="0"/>
              <a:t> </a:t>
            </a:r>
            <a:r>
              <a:rPr lang="en-US" dirty="0" err="1"/>
              <a:t>doğru</a:t>
            </a:r>
            <a:r>
              <a:rPr lang="en-US" dirty="0"/>
              <a:t> </a:t>
            </a:r>
            <a:r>
              <a:rPr lang="en-US" dirty="0" err="1"/>
              <a:t>olduğu</a:t>
            </a:r>
            <a:r>
              <a:rPr lang="en-US" dirty="0"/>
              <a:t> </a:t>
            </a:r>
            <a:r>
              <a:rPr lang="en-US" dirty="0" err="1"/>
              <a:t>anlamına</a:t>
            </a:r>
            <a:r>
              <a:rPr lang="en-US" dirty="0"/>
              <a:t> </a:t>
            </a:r>
            <a:r>
              <a:rPr lang="en-US" dirty="0" err="1"/>
              <a:t>gelir</a:t>
            </a:r>
            <a:r>
              <a:rPr lang="en-US" dirty="0"/>
              <a:t>. 𝑝'</a:t>
            </a:r>
            <a:r>
              <a:rPr lang="en-US" dirty="0" err="1"/>
              <a:t>nin</a:t>
            </a:r>
            <a:r>
              <a:rPr lang="en-US" dirty="0"/>
              <a:t> </a:t>
            </a:r>
            <a:r>
              <a:rPr lang="en-US" dirty="0" err="1"/>
              <a:t>bu</a:t>
            </a:r>
            <a:r>
              <a:rPr lang="en-US" dirty="0"/>
              <a:t> </a:t>
            </a:r>
            <a:r>
              <a:rPr lang="en-US" dirty="0" err="1"/>
              <a:t>şekilde</a:t>
            </a:r>
            <a:r>
              <a:rPr lang="en-US" dirty="0"/>
              <a:t> </a:t>
            </a:r>
            <a:r>
              <a:rPr lang="en-US" dirty="0" err="1"/>
              <a:t>doğru</a:t>
            </a:r>
            <a:r>
              <a:rPr lang="en-US" dirty="0"/>
              <a:t> </a:t>
            </a:r>
            <a:r>
              <a:rPr lang="en-US" dirty="0" err="1"/>
              <a:t>olduğunu</a:t>
            </a:r>
            <a:r>
              <a:rPr lang="en-US" dirty="0"/>
              <a:t> </a:t>
            </a:r>
            <a:r>
              <a:rPr lang="en-US" dirty="0" err="1"/>
              <a:t>kanıtlamamıza</a:t>
            </a:r>
            <a:r>
              <a:rPr lang="en-US" dirty="0"/>
              <a:t> </a:t>
            </a:r>
            <a:r>
              <a:rPr lang="en-US" dirty="0" err="1"/>
              <a:t>yardımcı</a:t>
            </a:r>
            <a:r>
              <a:rPr lang="en-US" dirty="0"/>
              <a:t> </a:t>
            </a:r>
            <a:r>
              <a:rPr lang="en-US" dirty="0" err="1"/>
              <a:t>olabilecek</a:t>
            </a:r>
            <a:r>
              <a:rPr lang="en-US" dirty="0"/>
              <a:t> </a:t>
            </a:r>
            <a:r>
              <a:rPr lang="en-US" dirty="0" err="1"/>
              <a:t>bir</a:t>
            </a:r>
            <a:r>
              <a:rPr lang="en-US" dirty="0"/>
              <a:t> 𝑞 </a:t>
            </a:r>
            <a:r>
              <a:rPr lang="en-US" dirty="0" err="1"/>
              <a:t>çelişkisini</a:t>
            </a:r>
            <a:r>
              <a:rPr lang="en-US" dirty="0"/>
              <a:t> </a:t>
            </a:r>
            <a:r>
              <a:rPr lang="en-US" dirty="0" err="1"/>
              <a:t>nasıl</a:t>
            </a:r>
            <a:r>
              <a:rPr lang="en-US" dirty="0"/>
              <a:t> </a:t>
            </a:r>
            <a:r>
              <a:rPr lang="en-US" dirty="0" err="1"/>
              <a:t>bulabiliriz</a:t>
            </a:r>
            <a:r>
              <a:rPr lang="en-US" dirty="0"/>
              <a:t>?</a:t>
            </a:r>
            <a:endParaRPr lang="tr-TR" dirty="0"/>
          </a:p>
          <a:p>
            <a:pPr lvl="1"/>
            <a:r>
              <a:rPr lang="en-US" dirty="0"/>
              <a:t>𝑟 ∧¬𝑟 </a:t>
            </a:r>
            <a:r>
              <a:rPr lang="en-US" dirty="0" err="1"/>
              <a:t>ifadesi</a:t>
            </a:r>
            <a:r>
              <a:rPr lang="en-US" dirty="0"/>
              <a:t>, r </a:t>
            </a:r>
            <a:r>
              <a:rPr lang="en-US" dirty="0" err="1"/>
              <a:t>bir</a:t>
            </a:r>
            <a:r>
              <a:rPr lang="en-US" dirty="0"/>
              <a:t> </a:t>
            </a:r>
            <a:r>
              <a:rPr lang="en-US" dirty="0" err="1"/>
              <a:t>önerme</a:t>
            </a:r>
            <a:r>
              <a:rPr lang="en-US" dirty="0"/>
              <a:t> </a:t>
            </a:r>
            <a:r>
              <a:rPr lang="en-US" dirty="0" err="1"/>
              <a:t>olduğunda</a:t>
            </a:r>
            <a:r>
              <a:rPr lang="en-US" dirty="0"/>
              <a:t> </a:t>
            </a:r>
            <a:r>
              <a:rPr lang="en-US" dirty="0" err="1"/>
              <a:t>bir</a:t>
            </a:r>
            <a:r>
              <a:rPr lang="en-US" dirty="0"/>
              <a:t> </a:t>
            </a:r>
            <a:r>
              <a:rPr lang="en-US" dirty="0" err="1"/>
              <a:t>çelişki</a:t>
            </a:r>
            <a:r>
              <a:rPr lang="en-US" dirty="0"/>
              <a:t> </a:t>
            </a:r>
            <a:r>
              <a:rPr lang="en-US" dirty="0" err="1"/>
              <a:t>olduğu</a:t>
            </a:r>
            <a:r>
              <a:rPr lang="en-US" dirty="0"/>
              <a:t> </a:t>
            </a:r>
            <a:r>
              <a:rPr lang="en-US" dirty="0" err="1"/>
              <a:t>için</a:t>
            </a:r>
            <a:r>
              <a:rPr lang="en-US" dirty="0"/>
              <a:t>, </a:t>
            </a:r>
            <a:r>
              <a:rPr lang="en-US" dirty="0" err="1"/>
              <a:t>bazı</a:t>
            </a:r>
            <a:r>
              <a:rPr lang="en-US" dirty="0"/>
              <a:t> r </a:t>
            </a:r>
            <a:r>
              <a:rPr lang="en-US" dirty="0" err="1"/>
              <a:t>önermeleri</a:t>
            </a:r>
            <a:r>
              <a:rPr lang="en-US" dirty="0"/>
              <a:t> </a:t>
            </a:r>
            <a:r>
              <a:rPr lang="en-US" dirty="0" err="1"/>
              <a:t>için</a:t>
            </a:r>
            <a:r>
              <a:rPr lang="en-US" dirty="0"/>
              <a:t> ¬𝑝 →(𝑟 ∧¬𝑟)'</a:t>
            </a:r>
            <a:r>
              <a:rPr lang="en-US" dirty="0" err="1"/>
              <a:t>nin</a:t>
            </a:r>
            <a:r>
              <a:rPr lang="en-US" dirty="0"/>
              <a:t> </a:t>
            </a:r>
            <a:r>
              <a:rPr lang="en-US" dirty="0" err="1"/>
              <a:t>doğru</a:t>
            </a:r>
            <a:r>
              <a:rPr lang="en-US" dirty="0"/>
              <a:t> </a:t>
            </a:r>
            <a:r>
              <a:rPr lang="en-US" dirty="0" err="1"/>
              <a:t>olduğunu</a:t>
            </a:r>
            <a:r>
              <a:rPr lang="en-US" dirty="0"/>
              <a:t> </a:t>
            </a:r>
            <a:r>
              <a:rPr lang="en-US" dirty="0" err="1"/>
              <a:t>gösterebilirsek</a:t>
            </a:r>
            <a:r>
              <a:rPr lang="en-US" dirty="0"/>
              <a:t>, </a:t>
            </a:r>
            <a:r>
              <a:rPr lang="en-US" dirty="0" err="1"/>
              <a:t>p'nin</a:t>
            </a:r>
            <a:r>
              <a:rPr lang="en-US" dirty="0"/>
              <a:t> </a:t>
            </a:r>
            <a:r>
              <a:rPr lang="en-US" dirty="0" err="1"/>
              <a:t>doğru</a:t>
            </a:r>
            <a:r>
              <a:rPr lang="en-US" dirty="0"/>
              <a:t> </a:t>
            </a:r>
            <a:r>
              <a:rPr lang="en-US" dirty="0" err="1"/>
              <a:t>olduğunu</a:t>
            </a:r>
            <a:r>
              <a:rPr lang="en-US" dirty="0"/>
              <a:t> </a:t>
            </a:r>
            <a:r>
              <a:rPr lang="en-US" dirty="0" err="1"/>
              <a:t>kanıtlayabiliriz</a:t>
            </a:r>
            <a:r>
              <a:rPr lang="en-US" dirty="0"/>
              <a:t>. Bu </a:t>
            </a:r>
            <a:r>
              <a:rPr lang="en-US" dirty="0" err="1"/>
              <a:t>tür</a:t>
            </a:r>
            <a:r>
              <a:rPr lang="en-US" dirty="0"/>
              <a:t> </a:t>
            </a:r>
            <a:r>
              <a:rPr lang="en-US" dirty="0" err="1"/>
              <a:t>ispatlara</a:t>
            </a:r>
            <a:r>
              <a:rPr lang="en-US" dirty="0"/>
              <a:t> </a:t>
            </a:r>
            <a:r>
              <a:rPr lang="en-US" dirty="0" err="1"/>
              <a:t>çelişkili</a:t>
            </a:r>
            <a:r>
              <a:rPr lang="en-US" dirty="0"/>
              <a:t> </a:t>
            </a:r>
            <a:r>
              <a:rPr lang="en-US" dirty="0" err="1"/>
              <a:t>ispat</a:t>
            </a:r>
            <a:r>
              <a:rPr lang="en-US" dirty="0"/>
              <a:t> </a:t>
            </a:r>
            <a:r>
              <a:rPr lang="en-US" dirty="0" err="1"/>
              <a:t>denir</a:t>
            </a:r>
            <a:r>
              <a:rPr lang="en-US" dirty="0"/>
              <a:t>.</a:t>
            </a:r>
            <a:endParaRPr lang="tr-TR" dirty="0"/>
          </a:p>
          <a:p>
            <a:r>
              <a:rPr lang="en-US" dirty="0" err="1"/>
              <a:t>Buradaki</a:t>
            </a:r>
            <a:r>
              <a:rPr lang="en-US" dirty="0"/>
              <a:t> </a:t>
            </a:r>
            <a:r>
              <a:rPr lang="en-US" dirty="0" err="1"/>
              <a:t>ana</a:t>
            </a:r>
            <a:r>
              <a:rPr lang="en-US" dirty="0"/>
              <a:t> </a:t>
            </a:r>
            <a:r>
              <a:rPr lang="en-US" dirty="0" err="1"/>
              <a:t>fikir</a:t>
            </a:r>
            <a:r>
              <a:rPr lang="en-US" dirty="0"/>
              <a:t>, </a:t>
            </a:r>
            <a:r>
              <a:rPr lang="en-US" dirty="0" err="1"/>
              <a:t>ispatı</a:t>
            </a:r>
            <a:r>
              <a:rPr lang="en-US" dirty="0"/>
              <a:t> </a:t>
            </a:r>
            <a:r>
              <a:rPr lang="en-US" dirty="0" err="1"/>
              <a:t>istenen</a:t>
            </a:r>
            <a:r>
              <a:rPr lang="en-US" dirty="0"/>
              <a:t> </a:t>
            </a:r>
            <a:r>
              <a:rPr lang="en-US" dirty="0" err="1"/>
              <a:t>önermenin</a:t>
            </a:r>
            <a:r>
              <a:rPr lang="en-US" dirty="0"/>
              <a:t> </a:t>
            </a:r>
            <a:r>
              <a:rPr lang="en-US" dirty="0" err="1"/>
              <a:t>yanlış</a:t>
            </a:r>
            <a:r>
              <a:rPr lang="en-US" dirty="0"/>
              <a:t> </a:t>
            </a:r>
            <a:r>
              <a:rPr lang="en-US" dirty="0" err="1"/>
              <a:t>olduğunu</a:t>
            </a:r>
            <a:r>
              <a:rPr lang="en-US" dirty="0"/>
              <a:t> </a:t>
            </a:r>
            <a:r>
              <a:rPr lang="en-US" dirty="0" err="1"/>
              <a:t>kabul</a:t>
            </a:r>
            <a:r>
              <a:rPr lang="en-US" dirty="0"/>
              <a:t> </a:t>
            </a:r>
            <a:r>
              <a:rPr lang="en-US" dirty="0" err="1"/>
              <a:t>etmek</a:t>
            </a:r>
            <a:r>
              <a:rPr lang="en-US" dirty="0"/>
              <a:t> </a:t>
            </a:r>
            <a:r>
              <a:rPr lang="en-US" dirty="0" err="1"/>
              <a:t>ve</a:t>
            </a:r>
            <a:r>
              <a:rPr lang="en-US" dirty="0"/>
              <a:t> </a:t>
            </a:r>
            <a:r>
              <a:rPr lang="en-US" dirty="0" err="1"/>
              <a:t>bunun</a:t>
            </a:r>
            <a:r>
              <a:rPr lang="en-US" dirty="0"/>
              <a:t> </a:t>
            </a:r>
            <a:r>
              <a:rPr lang="en-US" dirty="0" err="1"/>
              <a:t>bir</a:t>
            </a:r>
            <a:r>
              <a:rPr lang="en-US" dirty="0"/>
              <a:t> </a:t>
            </a:r>
            <a:r>
              <a:rPr lang="en-US" dirty="0" err="1"/>
              <a:t>çelişkiye</a:t>
            </a:r>
            <a:r>
              <a:rPr lang="en-US" dirty="0"/>
              <a:t> </a:t>
            </a:r>
            <a:r>
              <a:rPr lang="en-US" dirty="0" err="1"/>
              <a:t>yol</a:t>
            </a:r>
            <a:r>
              <a:rPr lang="en-US" dirty="0"/>
              <a:t> </a:t>
            </a:r>
            <a:r>
              <a:rPr lang="en-US" dirty="0" err="1"/>
              <a:t>açtığını</a:t>
            </a:r>
            <a:r>
              <a:rPr lang="en-US" dirty="0"/>
              <a:t> </a:t>
            </a:r>
            <a:r>
              <a:rPr lang="en-US" dirty="0" err="1"/>
              <a:t>göstermektir</a:t>
            </a:r>
            <a:r>
              <a:rPr lang="en-US" dirty="0"/>
              <a:t>. Buna </a:t>
            </a:r>
            <a:r>
              <a:rPr lang="en-US" dirty="0" err="1"/>
              <a:t>göre</a:t>
            </a:r>
            <a:r>
              <a:rPr lang="en-US" dirty="0"/>
              <a:t> </a:t>
            </a:r>
            <a:r>
              <a:rPr lang="en-US" dirty="0" err="1"/>
              <a:t>önermenin</a:t>
            </a:r>
            <a:r>
              <a:rPr lang="en-US" dirty="0"/>
              <a:t> </a:t>
            </a:r>
            <a:r>
              <a:rPr lang="en-US" dirty="0" err="1"/>
              <a:t>yanlış</a:t>
            </a:r>
            <a:r>
              <a:rPr lang="en-US" dirty="0"/>
              <a:t> </a:t>
            </a:r>
            <a:r>
              <a:rPr lang="en-US" dirty="0" err="1"/>
              <a:t>olduğu</a:t>
            </a:r>
            <a:r>
              <a:rPr lang="en-US" dirty="0"/>
              <a:t> </a:t>
            </a:r>
            <a:r>
              <a:rPr lang="en-US" dirty="0" err="1"/>
              <a:t>varsayımı</a:t>
            </a:r>
            <a:r>
              <a:rPr lang="en-US" dirty="0"/>
              <a:t> </a:t>
            </a:r>
            <a:r>
              <a:rPr lang="en-US" dirty="0" err="1"/>
              <a:t>yanlıştır</a:t>
            </a:r>
            <a:r>
              <a:rPr lang="en-US" dirty="0"/>
              <a:t>. </a:t>
            </a:r>
            <a:r>
              <a:rPr lang="en-US" dirty="0" err="1"/>
              <a:t>Öyleyse</a:t>
            </a:r>
            <a:r>
              <a:rPr lang="en-US" dirty="0"/>
              <a:t> </a:t>
            </a:r>
            <a:r>
              <a:rPr lang="en-US" dirty="0" err="1"/>
              <a:t>önerme</a:t>
            </a:r>
            <a:r>
              <a:rPr lang="en-US" dirty="0"/>
              <a:t> </a:t>
            </a:r>
            <a:r>
              <a:rPr lang="en-US" dirty="0" err="1"/>
              <a:t>doğru</a:t>
            </a:r>
            <a:r>
              <a:rPr lang="en-US" dirty="0"/>
              <a:t> </a:t>
            </a:r>
            <a:r>
              <a:rPr lang="en-US" dirty="0" err="1"/>
              <a:t>olmalıdır</a:t>
            </a:r>
            <a:r>
              <a:rPr lang="en-US" dirty="0"/>
              <a:t>.</a:t>
            </a:r>
            <a:endParaRPr lang="tr-TR" dirty="0"/>
          </a:p>
        </p:txBody>
      </p:sp>
    </p:spTree>
    <p:extLst>
      <p:ext uri="{BB962C8B-B14F-4D97-AF65-F5344CB8AC3E}">
        <p14:creationId xmlns:p14="http://schemas.microsoft.com/office/powerpoint/2010/main" val="25593504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Dolaylı İspat (Olmayana Ergi Yöntemi)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lnSpcReduction="10000"/>
              </a:bodyPr>
              <a:lstStyle/>
              <a:p>
                <a:r>
                  <a:rPr lang="tr-TR" dirty="0"/>
                  <a:t>Tanım: r = p/q olacak şekilde q ≠ 0 olan p ve q tam sayıları varsa r gerçek sayısı rasyoneldir. Rasyonel olmayan gerçek sayılara irrasyonel denir.</a:t>
                </a:r>
              </a:p>
              <a:p>
                <a:r>
                  <a:rPr lang="tr-TR" dirty="0"/>
                  <a:t>Örnek: </a:t>
                </a:r>
                <a14:m>
                  <m:oMath xmlns:m="http://schemas.openxmlformats.org/officeDocument/2006/math">
                    <m:rad>
                      <m:radPr>
                        <m:degHide m:val="on"/>
                        <m:ctrlPr>
                          <a:rPr lang="tr-TR" i="1" smtClean="0">
                            <a:latin typeface="Cambria Math" panose="02040503050406030204" pitchFamily="18" charset="0"/>
                          </a:rPr>
                        </m:ctrlPr>
                      </m:radPr>
                      <m:deg/>
                      <m:e>
                        <m:r>
                          <a:rPr lang="tr-TR" b="0" i="1" smtClean="0">
                            <a:latin typeface="Cambria Math" panose="02040503050406030204" pitchFamily="18" charset="0"/>
                          </a:rPr>
                          <m:t>2</m:t>
                        </m:r>
                      </m:e>
                    </m:rad>
                  </m:oMath>
                </a14:m>
                <a:r>
                  <a:rPr lang="tr-TR" dirty="0"/>
                  <a:t>’nin irrasyonel olduğunu gösterin.</a:t>
                </a:r>
              </a:p>
              <a:p>
                <a:r>
                  <a:rPr lang="tr-TR" dirty="0"/>
                  <a:t>İspat: </a:t>
                </a:r>
                <a14:m>
                  <m:oMath xmlns:m="http://schemas.openxmlformats.org/officeDocument/2006/math">
                    <m:rad>
                      <m:radPr>
                        <m:degHide m:val="on"/>
                        <m:ctrlPr>
                          <a:rPr lang="tr-TR" i="1">
                            <a:latin typeface="Cambria Math" panose="02040503050406030204" pitchFamily="18" charset="0"/>
                          </a:rPr>
                        </m:ctrlPr>
                      </m:radPr>
                      <m:deg/>
                      <m:e>
                        <m:r>
                          <a:rPr lang="tr-TR" i="1">
                            <a:latin typeface="Cambria Math" panose="02040503050406030204" pitchFamily="18" charset="0"/>
                          </a:rPr>
                          <m:t>2</m:t>
                        </m:r>
                      </m:e>
                    </m:rad>
                  </m:oMath>
                </a14:m>
                <a:r>
                  <a:rPr lang="en-US" dirty="0"/>
                  <a:t> </a:t>
                </a:r>
                <a:r>
                  <a:rPr lang="tr-TR" dirty="0"/>
                  <a:t>rasyonel olduğunu farz edin</a:t>
                </a:r>
                <a:r>
                  <a:rPr lang="en-US" dirty="0"/>
                  <a:t>. Bu, </a:t>
                </a:r>
                <a14:m>
                  <m:oMath xmlns:m="http://schemas.openxmlformats.org/officeDocument/2006/math">
                    <m:rad>
                      <m:radPr>
                        <m:degHide m:val="on"/>
                        <m:ctrlPr>
                          <a:rPr lang="tr-TR" i="1">
                            <a:latin typeface="Cambria Math" panose="02040503050406030204" pitchFamily="18" charset="0"/>
                          </a:rPr>
                        </m:ctrlPr>
                      </m:radPr>
                      <m:deg/>
                      <m:e>
                        <m:r>
                          <a:rPr lang="tr-TR" i="1">
                            <a:latin typeface="Cambria Math" panose="02040503050406030204" pitchFamily="18" charset="0"/>
                          </a:rPr>
                          <m:t>2</m:t>
                        </m:r>
                      </m:e>
                    </m:rad>
                    <m:r>
                      <a:rPr lang="en-US" i="1" dirty="0">
                        <a:latin typeface="Cambria Math" panose="02040503050406030204" pitchFamily="18" charset="0"/>
                      </a:rPr>
                      <m:t>= </m:t>
                    </m:r>
                    <m:f>
                      <m:fPr>
                        <m:type m:val="skw"/>
                        <m:ctrlPr>
                          <a:rPr lang="en-US" i="1" dirty="0">
                            <a:latin typeface="Cambria Math" panose="02040503050406030204" pitchFamily="18" charset="0"/>
                          </a:rPr>
                        </m:ctrlPr>
                      </m:fPr>
                      <m:num>
                        <m:r>
                          <a:rPr lang="en-US" i="1" dirty="0">
                            <a:latin typeface="Cambria Math" panose="02040503050406030204" pitchFamily="18" charset="0"/>
                          </a:rPr>
                          <m:t>𝑥</m:t>
                        </m:r>
                      </m:num>
                      <m:den>
                        <m:r>
                          <a:rPr lang="en-US" i="1" dirty="0">
                            <a:latin typeface="Cambria Math" panose="02040503050406030204" pitchFamily="18" charset="0"/>
                          </a:rPr>
                          <m:t>𝑦</m:t>
                        </m:r>
                      </m:den>
                    </m:f>
                  </m:oMath>
                </a14:m>
                <a:r>
                  <a:rPr lang="tr-TR" dirty="0"/>
                  <a:t> </a:t>
                </a:r>
                <a:r>
                  <a:rPr lang="en-US" dirty="0"/>
                  <a:t>gibi </a:t>
                </a:r>
                <a:r>
                  <a:rPr lang="en-US" dirty="0" err="1"/>
                  <a:t>ortak</a:t>
                </a:r>
                <a:r>
                  <a:rPr lang="en-US" dirty="0"/>
                  <a:t> </a:t>
                </a:r>
                <a:r>
                  <a:rPr lang="en-US" dirty="0" err="1"/>
                  <a:t>bölenleri</a:t>
                </a:r>
                <a:r>
                  <a:rPr lang="en-US" dirty="0"/>
                  <a:t> </a:t>
                </a:r>
                <a:r>
                  <a:rPr lang="en-US" dirty="0" err="1"/>
                  <a:t>olmayan</a:t>
                </a:r>
                <a:r>
                  <a:rPr lang="en-US" dirty="0"/>
                  <a:t> x </a:t>
                </a:r>
                <a:r>
                  <a:rPr lang="en-US" dirty="0" err="1"/>
                  <a:t>ve</a:t>
                </a:r>
                <a:r>
                  <a:rPr lang="en-US" dirty="0"/>
                  <a:t> y (y ≠ 0) </a:t>
                </a:r>
                <a:r>
                  <a:rPr lang="en-US" dirty="0" err="1"/>
                  <a:t>tamsayıları</a:t>
                </a:r>
                <a:r>
                  <a:rPr lang="en-US" dirty="0"/>
                  <a:t> </a:t>
                </a:r>
                <a:r>
                  <a:rPr lang="en-US" dirty="0" err="1"/>
                  <a:t>olduğu</a:t>
                </a:r>
                <a:r>
                  <a:rPr lang="en-US" dirty="0"/>
                  <a:t> </a:t>
                </a:r>
                <a:r>
                  <a:rPr lang="en-US" dirty="0" err="1"/>
                  <a:t>anlamına</a:t>
                </a:r>
                <a:r>
                  <a:rPr lang="en-US" dirty="0"/>
                  <a:t> </a:t>
                </a:r>
                <a:r>
                  <a:rPr lang="en-US" dirty="0" err="1"/>
                  <a:t>gelir</a:t>
                </a:r>
                <a:r>
                  <a:rPr lang="en-US" dirty="0"/>
                  <a:t>. Her </a:t>
                </a:r>
                <a:r>
                  <a:rPr lang="en-US" dirty="0" err="1"/>
                  <a:t>iki</a:t>
                </a:r>
                <a:r>
                  <a:rPr lang="en-US" dirty="0"/>
                  <a:t> </a:t>
                </a:r>
                <a:r>
                  <a:rPr lang="en-US" dirty="0" err="1"/>
                  <a:t>tarafın</a:t>
                </a:r>
                <a:r>
                  <a:rPr lang="en-US" dirty="0"/>
                  <a:t> </a:t>
                </a:r>
                <a:r>
                  <a:rPr lang="en-US" dirty="0" err="1"/>
                  <a:t>karesini</a:t>
                </a:r>
                <a:r>
                  <a:rPr lang="en-US" dirty="0"/>
                  <a:t> al</a:t>
                </a:r>
                <a:r>
                  <a:rPr lang="tr-TR" dirty="0" err="1"/>
                  <a:t>ınca</a:t>
                </a:r>
                <a:r>
                  <a:rPr lang="en-US" dirty="0"/>
                  <a:t>, </a:t>
                </a:r>
                <a14:m>
                  <m:oMath xmlns:m="http://schemas.openxmlformats.org/officeDocument/2006/math">
                    <m:r>
                      <a:rPr lang="tr-TR" i="1">
                        <a:latin typeface="Cambria Math" panose="02040503050406030204" pitchFamily="18" charset="0"/>
                      </a:rPr>
                      <m:t>2=</m:t>
                    </m:r>
                    <m:f>
                      <m:fPr>
                        <m:type m:val="skw"/>
                        <m:ctrlPr>
                          <a:rPr lang="tr-TR" i="1">
                            <a:latin typeface="Cambria Math" panose="02040503050406030204" pitchFamily="18" charset="0"/>
                          </a:rPr>
                        </m:ctrlPr>
                      </m:fPr>
                      <m:num>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i="1">
                                <a:latin typeface="Cambria Math" panose="02040503050406030204" pitchFamily="18" charset="0"/>
                              </a:rPr>
                              <m:t>2</m:t>
                            </m:r>
                          </m:sup>
                        </m:sSup>
                      </m:num>
                      <m:den>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den>
                    </m:f>
                  </m:oMath>
                </a14:m>
                <a:r>
                  <a:rPr lang="en-US" dirty="0"/>
                  <a:t>, </a:t>
                </a:r>
                <a:r>
                  <a:rPr lang="en-US" dirty="0" err="1"/>
                  <a:t>yani</a:t>
                </a:r>
                <a:r>
                  <a:rPr lang="en-US" dirty="0"/>
                  <a:t> 〖</a:t>
                </a:r>
                <a14:m>
                  <m:oMath xmlns:m="http://schemas.openxmlformats.org/officeDocument/2006/math">
                    <m:sSup>
                      <m:sSupPr>
                        <m:ctrlPr>
                          <a:rPr lang="tr-TR" i="1">
                            <a:latin typeface="Cambria Math" panose="02040503050406030204" pitchFamily="18" charset="0"/>
                          </a:rPr>
                        </m:ctrlPr>
                      </m:sSupPr>
                      <m:e>
                        <m:r>
                          <a:rPr lang="tr-TR" i="1">
                            <a:latin typeface="Cambria Math" panose="02040503050406030204" pitchFamily="18" charset="0"/>
                          </a:rPr>
                          <m:t>2</m:t>
                        </m:r>
                        <m:r>
                          <a:rPr lang="tr-TR" i="1">
                            <a:latin typeface="Cambria Math" panose="02040503050406030204" pitchFamily="18" charset="0"/>
                          </a:rPr>
                          <m:t>𝑦</m:t>
                        </m:r>
                      </m:e>
                      <m:sup>
                        <m:r>
                          <a:rPr lang="tr-TR" i="1">
                            <a:latin typeface="Cambria Math" panose="02040503050406030204" pitchFamily="18" charset="0"/>
                          </a:rPr>
                          <m:t>2</m:t>
                        </m:r>
                      </m:sup>
                    </m:sSup>
                    <m:r>
                      <a:rPr lang="en-US" i="1" dirty="0">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i="1">
                            <a:latin typeface="Cambria Math" panose="02040503050406030204" pitchFamily="18" charset="0"/>
                          </a:rPr>
                          <m:t>2</m:t>
                        </m:r>
                      </m:sup>
                    </m:sSup>
                  </m:oMath>
                </a14:m>
                <a:r>
                  <a:rPr lang="tr-TR" dirty="0"/>
                  <a:t> elde edilir</a:t>
                </a:r>
                <a:r>
                  <a:rPr lang="en-US" dirty="0"/>
                  <a:t>. </a:t>
                </a:r>
                <a:r>
                  <a:rPr lang="en-US" dirty="0" err="1"/>
                  <a:t>Yani</a:t>
                </a:r>
                <a:r>
                  <a:rPr lang="en-US" dirty="0"/>
                  <a:t> </a:t>
                </a:r>
                <a14:m>
                  <m:oMath xmlns:m="http://schemas.openxmlformats.org/officeDocument/2006/math">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i="1">
                            <a:latin typeface="Cambria Math" panose="02040503050406030204" pitchFamily="18" charset="0"/>
                          </a:rPr>
                          <m:t>2</m:t>
                        </m:r>
                      </m:sup>
                    </m:sSup>
                  </m:oMath>
                </a14:m>
                <a:r>
                  <a:rPr lang="en-US" dirty="0"/>
                  <a:t> </a:t>
                </a:r>
                <a:r>
                  <a:rPr lang="en-US" dirty="0" err="1"/>
                  <a:t>çifttir</a:t>
                </a:r>
                <a:r>
                  <a:rPr lang="en-US" dirty="0"/>
                  <a:t>; </a:t>
                </a:r>
                <a:r>
                  <a:rPr lang="en-US" dirty="0" err="1"/>
                  <a:t>dolayısıyla</a:t>
                </a:r>
                <a:r>
                  <a:rPr lang="en-US" dirty="0"/>
                  <a:t> 𝑥 </a:t>
                </a:r>
                <a:r>
                  <a:rPr lang="en-US" dirty="0" err="1"/>
                  <a:t>çifttir</a:t>
                </a:r>
                <a:r>
                  <a:rPr lang="en-US" dirty="0"/>
                  <a:t>. 𝑥 = 2𝑘 </a:t>
                </a:r>
                <a:r>
                  <a:rPr lang="en-US" dirty="0" err="1"/>
                  <a:t>olsun</a:t>
                </a:r>
                <a:r>
                  <a:rPr lang="en-US" dirty="0"/>
                  <a:t>. </a:t>
                </a:r>
                <a:r>
                  <a:rPr lang="en-US" dirty="0" err="1"/>
                  <a:t>Yani</a:t>
                </a:r>
                <a:r>
                  <a:rPr lang="en-US" dirty="0"/>
                  <a:t> </a:t>
                </a:r>
                <a14:m>
                  <m:oMath xmlns:m="http://schemas.openxmlformats.org/officeDocument/2006/math">
                    <m:r>
                      <a:rPr lang="en-US" i="1" dirty="0">
                        <a:latin typeface="Cambria Math" panose="02040503050406030204" pitchFamily="18" charset="0"/>
                      </a:rPr>
                      <m:t>2</m:t>
                    </m:r>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r>
                      <a:rPr lang="en-US" i="1" dirty="0">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(2</m:t>
                        </m:r>
                        <m:r>
                          <a:rPr lang="tr-TR" i="1">
                            <a:latin typeface="Cambria Math" panose="02040503050406030204" pitchFamily="18" charset="0"/>
                          </a:rPr>
                          <m:t>𝑘</m:t>
                        </m:r>
                        <m:r>
                          <a:rPr lang="tr-TR" i="1">
                            <a:latin typeface="Cambria Math" panose="02040503050406030204" pitchFamily="18" charset="0"/>
                          </a:rPr>
                          <m:t>)</m:t>
                        </m:r>
                      </m:e>
                      <m:sup>
                        <m:r>
                          <a:rPr lang="tr-TR" i="1">
                            <a:latin typeface="Cambria Math" panose="02040503050406030204" pitchFamily="18" charset="0"/>
                          </a:rPr>
                          <m:t>2</m:t>
                        </m:r>
                      </m:sup>
                    </m:sSup>
                    <m:r>
                      <a:rPr lang="en-US" i="1" dirty="0">
                        <a:latin typeface="Cambria Math" panose="02040503050406030204" pitchFamily="18" charset="0"/>
                      </a:rPr>
                      <m:t>= 4</m:t>
                    </m:r>
                    <m:sSup>
                      <m:sSupPr>
                        <m:ctrlPr>
                          <a:rPr lang="tr-TR" i="1">
                            <a:latin typeface="Cambria Math" panose="02040503050406030204" pitchFamily="18" charset="0"/>
                          </a:rPr>
                        </m:ctrlPr>
                      </m:sSupPr>
                      <m:e>
                        <m:r>
                          <a:rPr lang="tr-TR" i="1">
                            <a:latin typeface="Cambria Math" panose="02040503050406030204" pitchFamily="18" charset="0"/>
                          </a:rPr>
                          <m:t>𝑘</m:t>
                        </m:r>
                      </m:e>
                      <m:sup>
                        <m:r>
                          <a:rPr lang="tr-TR" i="1">
                            <a:latin typeface="Cambria Math" panose="02040503050406030204" pitchFamily="18" charset="0"/>
                          </a:rPr>
                          <m:t>2</m:t>
                        </m:r>
                      </m:sup>
                    </m:sSup>
                  </m:oMath>
                </a14:m>
                <a:r>
                  <a:rPr lang="en-US" dirty="0"/>
                  <a:t>. Her </a:t>
                </a:r>
                <a:r>
                  <a:rPr lang="en-US" dirty="0" err="1"/>
                  <a:t>iki</a:t>
                </a:r>
                <a:r>
                  <a:rPr lang="en-US" dirty="0"/>
                  <a:t> </a:t>
                </a:r>
                <a:r>
                  <a:rPr lang="en-US" dirty="0" err="1"/>
                  <a:t>tarafı</a:t>
                </a:r>
                <a:r>
                  <a:rPr lang="en-US" dirty="0"/>
                  <a:t> 2'ye </a:t>
                </a:r>
                <a:r>
                  <a:rPr lang="en-US" dirty="0" err="1"/>
                  <a:t>bölersek</a:t>
                </a:r>
                <a:r>
                  <a:rPr lang="en-US" dirty="0"/>
                  <a:t>, </a:t>
                </a:r>
                <a14:m>
                  <m:oMath xmlns:m="http://schemas.openxmlformats.org/officeDocument/2006/math">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oMath>
                </a14:m>
                <a:r>
                  <a:rPr lang="en-US" dirty="0"/>
                  <a:t> = </a:t>
                </a:r>
                <a14:m>
                  <m:oMath xmlns:m="http://schemas.openxmlformats.org/officeDocument/2006/math">
                    <m:sSup>
                      <m:sSupPr>
                        <m:ctrlPr>
                          <a:rPr lang="tr-TR" i="1">
                            <a:latin typeface="Cambria Math" panose="02040503050406030204" pitchFamily="18" charset="0"/>
                          </a:rPr>
                        </m:ctrlPr>
                      </m:sSupPr>
                      <m:e>
                        <m:r>
                          <a:rPr lang="tr-TR" i="1">
                            <a:latin typeface="Cambria Math" panose="02040503050406030204" pitchFamily="18" charset="0"/>
                          </a:rPr>
                          <m:t>2</m:t>
                        </m:r>
                        <m:r>
                          <a:rPr lang="tr-TR" i="1">
                            <a:latin typeface="Cambria Math" panose="02040503050406030204" pitchFamily="18" charset="0"/>
                          </a:rPr>
                          <m:t>𝑘</m:t>
                        </m:r>
                      </m:e>
                      <m:sup>
                        <m:r>
                          <a:rPr lang="tr-TR" i="1">
                            <a:latin typeface="Cambria Math" panose="02040503050406030204" pitchFamily="18" charset="0"/>
                          </a:rPr>
                          <m:t>2</m:t>
                        </m:r>
                      </m:sup>
                    </m:sSup>
                  </m:oMath>
                </a14:m>
                <a:r>
                  <a:rPr lang="en-US" dirty="0"/>
                  <a:t>. </a:t>
                </a:r>
                <a:r>
                  <a:rPr lang="en-US" dirty="0" err="1"/>
                  <a:t>Böylece</a:t>
                </a:r>
                <a:r>
                  <a:rPr lang="en-US" dirty="0"/>
                  <a:t> </a:t>
                </a:r>
                <a14:m>
                  <m:oMath xmlns:m="http://schemas.openxmlformats.org/officeDocument/2006/math">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oMath>
                </a14:m>
                <a:r>
                  <a:rPr lang="en-US" dirty="0"/>
                  <a:t> </a:t>
                </a:r>
                <a:r>
                  <a:rPr lang="en-US" dirty="0" err="1"/>
                  <a:t>çifttir</a:t>
                </a:r>
                <a:r>
                  <a:rPr lang="en-US" dirty="0"/>
                  <a:t>, </a:t>
                </a:r>
                <a:r>
                  <a:rPr lang="en-US" dirty="0" err="1"/>
                  <a:t>yani</a:t>
                </a:r>
                <a:r>
                  <a:rPr lang="en-US" dirty="0"/>
                  <a:t> y </a:t>
                </a:r>
                <a:r>
                  <a:rPr lang="en-US" dirty="0" err="1"/>
                  <a:t>çifttir</a:t>
                </a:r>
                <a:r>
                  <a:rPr lang="en-US" dirty="0"/>
                  <a:t>. </a:t>
                </a:r>
                <a:r>
                  <a:rPr lang="tr-TR" dirty="0"/>
                  <a:t>Ancak </a:t>
                </a:r>
                <a:r>
                  <a:rPr lang="en-US" dirty="0"/>
                  <a:t>x </a:t>
                </a:r>
                <a:r>
                  <a:rPr lang="en-US" dirty="0" err="1"/>
                  <a:t>ve</a:t>
                </a:r>
                <a:r>
                  <a:rPr lang="en-US" dirty="0"/>
                  <a:t> </a:t>
                </a:r>
                <a:r>
                  <a:rPr lang="en-US" dirty="0" err="1"/>
                  <a:t>y'nin</a:t>
                </a:r>
                <a:r>
                  <a:rPr lang="en-US" dirty="0"/>
                  <a:t> </a:t>
                </a:r>
                <a:r>
                  <a:rPr lang="en-US" dirty="0" err="1"/>
                  <a:t>ortak</a:t>
                </a:r>
                <a:r>
                  <a:rPr lang="en-US" dirty="0"/>
                  <a:t> </a:t>
                </a:r>
                <a:r>
                  <a:rPr lang="en-US" dirty="0" err="1"/>
                  <a:t>bir</a:t>
                </a:r>
                <a:r>
                  <a:rPr lang="en-US" dirty="0"/>
                  <a:t> </a:t>
                </a:r>
                <a:r>
                  <a:rPr lang="en-US" dirty="0" err="1"/>
                  <a:t>böleni</a:t>
                </a:r>
                <a:r>
                  <a:rPr lang="en-US" dirty="0"/>
                  <a:t> </a:t>
                </a:r>
                <a:r>
                  <a:rPr lang="en-US" dirty="0" err="1"/>
                  <a:t>var</a:t>
                </a:r>
                <a:r>
                  <a:rPr lang="en-US" dirty="0"/>
                  <a:t>, </a:t>
                </a:r>
                <a:r>
                  <a:rPr lang="en-US" dirty="0" err="1"/>
                  <a:t>yani</a:t>
                </a:r>
                <a:r>
                  <a:rPr lang="en-US" dirty="0"/>
                  <a:t> 2, </a:t>
                </a:r>
                <a:r>
                  <a:rPr lang="tr-TR" dirty="0"/>
                  <a:t>dolayısıyla </a:t>
                </a:r>
                <a:r>
                  <a:rPr lang="en-US" dirty="0" err="1"/>
                  <a:t>bir</a:t>
                </a:r>
                <a:r>
                  <a:rPr lang="en-US" dirty="0"/>
                  <a:t> </a:t>
                </a:r>
                <a:r>
                  <a:rPr lang="en-US" dirty="0" err="1"/>
                  <a:t>çelişkimiz</a:t>
                </a:r>
                <a:r>
                  <a:rPr lang="en-US" dirty="0"/>
                  <a:t> var. Bu </a:t>
                </a:r>
                <a:r>
                  <a:rPr lang="en-US" dirty="0" err="1"/>
                  <a:t>nedenle</a:t>
                </a:r>
                <a:r>
                  <a:rPr lang="en-US" dirty="0"/>
                  <a:t>, </a:t>
                </a:r>
                <a14:m>
                  <m:oMath xmlns:m="http://schemas.openxmlformats.org/officeDocument/2006/math">
                    <m:rad>
                      <m:radPr>
                        <m:degHide m:val="on"/>
                        <m:ctrlPr>
                          <a:rPr lang="tr-TR" i="1">
                            <a:latin typeface="Cambria Math" panose="02040503050406030204" pitchFamily="18" charset="0"/>
                          </a:rPr>
                        </m:ctrlPr>
                      </m:radPr>
                      <m:deg/>
                      <m:e>
                        <m:r>
                          <a:rPr lang="tr-TR" i="1">
                            <a:latin typeface="Cambria Math" panose="02040503050406030204" pitchFamily="18" charset="0"/>
                          </a:rPr>
                          <m:t>2</m:t>
                        </m:r>
                      </m:e>
                    </m:rad>
                  </m:oMath>
                </a14:m>
                <a:r>
                  <a:rPr lang="tr-TR" dirty="0"/>
                  <a:t> </a:t>
                </a:r>
                <a:r>
                  <a:rPr lang="en-US" dirty="0" err="1"/>
                  <a:t>irrat</a:t>
                </a:r>
                <a:r>
                  <a:rPr lang="tr-TR" dirty="0" err="1"/>
                  <a:t>syoneldir</a:t>
                </a:r>
                <a:r>
                  <a:rPr lang="en-US" dirty="0"/>
                  <a:t>.</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3081" r="-580" b="-3221"/>
                </a:stretch>
              </a:blipFill>
            </p:spPr>
            <p:txBody>
              <a:bodyPr/>
              <a:lstStyle/>
              <a:p>
                <a:r>
                  <a:rPr lang="tr-TR">
                    <a:noFill/>
                  </a:rPr>
                  <a:t> </a:t>
                </a:r>
              </a:p>
            </p:txBody>
          </p:sp>
        </mc:Fallback>
      </mc:AlternateContent>
    </p:spTree>
    <p:extLst>
      <p:ext uri="{BB962C8B-B14F-4D97-AF65-F5344CB8AC3E}">
        <p14:creationId xmlns:p14="http://schemas.microsoft.com/office/powerpoint/2010/main" val="7469162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Dolaylı İspat (Olmayana Ergi Yöntemi)</a:t>
            </a:r>
          </a:p>
        </p:txBody>
      </p:sp>
      <p:sp>
        <p:nvSpPr>
          <p:cNvPr id="3" name="İçerik Yer Tutucusu 2"/>
          <p:cNvSpPr>
            <a:spLocks noGrp="1"/>
          </p:cNvSpPr>
          <p:nvPr>
            <p:ph idx="1"/>
          </p:nvPr>
        </p:nvSpPr>
        <p:spPr/>
        <p:txBody>
          <a:bodyPr>
            <a:normAutofit/>
          </a:bodyPr>
          <a:lstStyle/>
          <a:p>
            <a:r>
              <a:rPr lang="tr-TR" dirty="0"/>
              <a:t>Örnek: “3n + 2 tek ise, n tektir” teoremini çelişkili ispat ile ispatlayınız.</a:t>
            </a:r>
          </a:p>
          <a:p>
            <a:r>
              <a:rPr lang="tr-TR" dirty="0"/>
              <a:t>İspat: p "3n + 2 tektir" ve q "n tektir" olsun. Çelişkili ispat oluşturmak için, hem p hem de ￢</a:t>
            </a:r>
            <a:r>
              <a:rPr lang="tr-TR" dirty="0" err="1"/>
              <a:t>q'nun</a:t>
            </a:r>
            <a:r>
              <a:rPr lang="tr-TR" dirty="0"/>
              <a:t> doğru olduğunu varsayın. Yani, 3n + 2'nin tek olduğunu ve n'nin tek olmadığını (çift) varsayalım. O zaman bazı k tam sayıları için n = 2k ve 3n + 2 = 3(2k) + 2 = 6k + 2 = 2(3k + 1). Böylece 3n + 2 çifttir, çünkü j = 3k + 1 tamsayısı için 2j'ye eşittir. Bu, "3n + 2 tektir" varsayımıyla çelişir. Bu, ispatı çelişkiyle tamamlar, eğer 3n + 2 tek ise, o zaman n'nin tek olduğunu ispatlar.</a:t>
            </a:r>
          </a:p>
        </p:txBody>
      </p:sp>
    </p:spTree>
    <p:extLst>
      <p:ext uri="{BB962C8B-B14F-4D97-AF65-F5344CB8AC3E}">
        <p14:creationId xmlns:p14="http://schemas.microsoft.com/office/powerpoint/2010/main" val="17818348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Denkliklerin İspatları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en-US" dirty="0"/>
                  <a:t>İki koşullu bir ifade, yani 𝑝↔𝑞 biçiminde bir ifade olan bir teoremi kanıtlamak için, 𝑝→𝑞 ve 𝑞→𝑝'nin her ikisinin de doğru olduğunu gösteriyoruz. Bu yaklaşımın geçerliliği totolojiye dayanmaktadır.</a:t>
                </a:r>
                <a:endParaRPr lang="tr-TR" i="1" dirty="0">
                  <a:latin typeface="Cambria Math" panose="02040503050406030204" pitchFamily="18" charset="0"/>
                </a:endParaRPr>
              </a:p>
              <a:p>
                <a:pPr lvl="1"/>
                <a14:m>
                  <m:oMath xmlns:m="http://schemas.openxmlformats.org/officeDocument/2006/math">
                    <m:r>
                      <a:rPr lang="tr-TR" i="1" dirty="0" smtClean="0">
                        <a:latin typeface="Cambria Math" panose="02040503050406030204" pitchFamily="18" charset="0"/>
                      </a:rPr>
                      <m:t>(</m:t>
                    </m:r>
                    <m:r>
                      <a:rPr lang="tr-TR" i="1" dirty="0" smtClean="0">
                        <a:latin typeface="Cambria Math" panose="02040503050406030204" pitchFamily="18" charset="0"/>
                      </a:rPr>
                      <m:t>𝑝</m:t>
                    </m:r>
                    <m:r>
                      <a:rPr lang="tr-TR" i="1" dirty="0" smtClean="0">
                        <a:latin typeface="Cambria Math" panose="02040503050406030204" pitchFamily="18" charset="0"/>
                      </a:rPr>
                      <m:t> </m:t>
                    </m:r>
                    <m:r>
                      <a:rPr lang="tr-TR" i="1" dirty="0" smtClean="0">
                        <a:latin typeface="Cambria Math" panose="02040503050406030204" pitchFamily="18" charset="0"/>
                      </a:rPr>
                      <m:t>↔</m:t>
                    </m:r>
                    <m:r>
                      <a:rPr lang="tr-TR" i="1" dirty="0" smtClean="0">
                        <a:latin typeface="Cambria Math" panose="02040503050406030204" pitchFamily="18" charset="0"/>
                      </a:rPr>
                      <m:t> </m:t>
                    </m:r>
                    <m:r>
                      <a:rPr lang="tr-TR" i="1" dirty="0" smtClean="0">
                        <a:latin typeface="Cambria Math" panose="02040503050406030204" pitchFamily="18" charset="0"/>
                      </a:rPr>
                      <m:t>𝑞</m:t>
                    </m:r>
                    <m:r>
                      <a:rPr lang="tr-TR" i="1" dirty="0" smtClean="0">
                        <a:latin typeface="Cambria Math" panose="02040503050406030204" pitchFamily="18" charset="0"/>
                      </a:rPr>
                      <m:t>) </m:t>
                    </m:r>
                    <m:r>
                      <a:rPr lang="tr-TR" i="1" dirty="0" smtClean="0">
                        <a:latin typeface="Cambria Math" panose="02040503050406030204" pitchFamily="18" charset="0"/>
                      </a:rPr>
                      <m:t>↔</m:t>
                    </m:r>
                    <m:r>
                      <a:rPr lang="tr-TR" i="1" dirty="0" smtClean="0">
                        <a:latin typeface="Cambria Math" panose="02040503050406030204" pitchFamily="18" charset="0"/>
                      </a:rPr>
                      <m:t> (</m:t>
                    </m:r>
                    <m:r>
                      <a:rPr lang="tr-TR" i="1" dirty="0" smtClean="0">
                        <a:latin typeface="Cambria Math" panose="02040503050406030204" pitchFamily="18" charset="0"/>
                      </a:rPr>
                      <m:t>𝑝</m:t>
                    </m:r>
                    <m:r>
                      <a:rPr lang="tr-TR" i="1" dirty="0" smtClean="0">
                        <a:latin typeface="Cambria Math" panose="02040503050406030204" pitchFamily="18" charset="0"/>
                      </a:rPr>
                      <m:t> → </m:t>
                    </m:r>
                    <m:r>
                      <a:rPr lang="tr-TR" i="1" dirty="0" smtClean="0">
                        <a:latin typeface="Cambria Math" panose="02040503050406030204" pitchFamily="18" charset="0"/>
                      </a:rPr>
                      <m:t>𝑞</m:t>
                    </m:r>
                    <m:r>
                      <a:rPr lang="tr-TR" i="1" dirty="0" smtClean="0">
                        <a:latin typeface="Cambria Math" panose="02040503050406030204" pitchFamily="18" charset="0"/>
                      </a:rPr>
                      <m:t>) ∧ (</m:t>
                    </m:r>
                    <m:r>
                      <a:rPr lang="tr-TR" i="1" dirty="0" smtClean="0">
                        <a:latin typeface="Cambria Math" panose="02040503050406030204" pitchFamily="18" charset="0"/>
                      </a:rPr>
                      <m:t>𝑞</m:t>
                    </m:r>
                    <m:r>
                      <a:rPr lang="tr-TR" i="1" dirty="0" smtClean="0">
                        <a:latin typeface="Cambria Math" panose="02040503050406030204" pitchFamily="18" charset="0"/>
                      </a:rPr>
                      <m:t> → </m:t>
                    </m:r>
                    <m:r>
                      <a:rPr lang="tr-TR" i="1" dirty="0" smtClean="0">
                        <a:latin typeface="Cambria Math" panose="02040503050406030204" pitchFamily="18" charset="0"/>
                      </a:rPr>
                      <m:t>𝑝</m:t>
                    </m:r>
                    <m:r>
                      <a:rPr lang="tr-TR" i="1" dirty="0" smtClean="0">
                        <a:latin typeface="Cambria Math" panose="02040503050406030204" pitchFamily="18" charset="0"/>
                      </a:rPr>
                      <m:t>).</m:t>
                    </m:r>
                  </m:oMath>
                </a14:m>
                <a:endParaRPr lang="tr-TR" dirty="0"/>
              </a:p>
              <a:p>
                <a:r>
                  <a:rPr lang="tr-TR" dirty="0"/>
                  <a:t>Örnek: "Eğer n bir tamsayıysa, n ancak ve ancak </a:t>
                </a:r>
                <a14:m>
                  <m:oMath xmlns:m="http://schemas.openxmlformats.org/officeDocument/2006/math">
                    <m:sSup>
                      <m:sSupPr>
                        <m:ctrlPr>
                          <a:rPr lang="en-US" i="1" dirty="0">
                            <a:latin typeface="Cambria Math" panose="02040503050406030204" pitchFamily="18" charset="0"/>
                          </a:rPr>
                        </m:ctrlPr>
                      </m:sSupPr>
                      <m:e>
                        <m:r>
                          <a:rPr lang="tr-TR" i="1" dirty="0">
                            <a:latin typeface="Cambria Math" panose="02040503050406030204" pitchFamily="18" charset="0"/>
                          </a:rPr>
                          <m:t>𝑛</m:t>
                        </m:r>
                      </m:e>
                      <m:sup>
                        <m:r>
                          <a:rPr lang="tr-TR" i="1" dirty="0">
                            <a:latin typeface="Cambria Math" panose="02040503050406030204" pitchFamily="18" charset="0"/>
                          </a:rPr>
                          <m:t>2</m:t>
                        </m:r>
                      </m:sup>
                    </m:sSup>
                  </m:oMath>
                </a14:m>
                <a:r>
                  <a:rPr lang="tr-TR" dirty="0"/>
                  <a:t> tek ise tektir." teoremini kanıtlayın.</a:t>
                </a:r>
              </a:p>
              <a:p>
                <a:r>
                  <a:rPr lang="tr-TR" dirty="0"/>
                  <a:t>Çözüm: Bu teorem, "p ancak ve ancak q ise" biçimindedir; burada p, "n tektir" ve q, "</a:t>
                </a:r>
                <a14:m>
                  <m:oMath xmlns:m="http://schemas.openxmlformats.org/officeDocument/2006/math">
                    <m:sSup>
                      <m:sSupPr>
                        <m:ctrlPr>
                          <a:rPr lang="en-US" i="1" dirty="0">
                            <a:latin typeface="Cambria Math" panose="02040503050406030204" pitchFamily="18" charset="0"/>
                          </a:rPr>
                        </m:ctrlPr>
                      </m:sSupPr>
                      <m:e>
                        <m:r>
                          <a:rPr lang="tr-TR" i="1" dirty="0">
                            <a:latin typeface="Cambria Math" panose="02040503050406030204" pitchFamily="18" charset="0"/>
                          </a:rPr>
                          <m:t>𝑛</m:t>
                        </m:r>
                      </m:e>
                      <m:sup>
                        <m:r>
                          <a:rPr lang="tr-TR" i="1" dirty="0">
                            <a:latin typeface="Cambria Math" panose="02040503050406030204" pitchFamily="18" charset="0"/>
                          </a:rPr>
                          <m:t>2</m:t>
                        </m:r>
                      </m:sup>
                    </m:sSup>
                  </m:oMath>
                </a14:m>
                <a:r>
                  <a:rPr lang="tr-TR" dirty="0"/>
                  <a:t> tektir". Bu teoremi kanıtlamak için, 𝑝→𝑞 ve q → p'nin doğru olduğunu göstermemiz gerekiyor.</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2661"/>
                </a:stretch>
              </a:blipFill>
            </p:spPr>
            <p:txBody>
              <a:bodyPr/>
              <a:lstStyle/>
              <a:p>
                <a:r>
                  <a:rPr lang="tr-TR">
                    <a:noFill/>
                  </a:rPr>
                  <a:t> </a:t>
                </a:r>
              </a:p>
            </p:txBody>
          </p:sp>
        </mc:Fallback>
      </mc:AlternateContent>
    </p:spTree>
    <p:extLst>
      <p:ext uri="{BB962C8B-B14F-4D97-AF65-F5344CB8AC3E}">
        <p14:creationId xmlns:p14="http://schemas.microsoft.com/office/powerpoint/2010/main" val="13174475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Denkliklerin İspatı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dirty="0"/>
                  <a:t>Çözüm (devamı)</a:t>
                </a:r>
                <a:r>
                  <a:rPr lang="en-US" i="1" dirty="0"/>
                  <a:t>: </a:t>
                </a:r>
                <a:endParaRPr lang="tr-TR" i="1" dirty="0"/>
              </a:p>
              <a:p>
                <a:pPr lvl="1"/>
                <a14:m>
                  <m:oMath xmlns:m="http://schemas.openxmlformats.org/officeDocument/2006/math">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𝑞</m:t>
                    </m:r>
                  </m:oMath>
                </a14:m>
                <a:r>
                  <a:rPr lang="tr-TR" dirty="0"/>
                  <a:t>: </a:t>
                </a:r>
                <a:r>
                  <a:rPr lang="en-US" dirty="0"/>
                  <a:t>“</a:t>
                </a:r>
                <a:r>
                  <a:rPr lang="tr-TR" dirty="0"/>
                  <a:t> </a:t>
                </a:r>
                <a:r>
                  <a:rPr lang="en-US" i="1" dirty="0"/>
                  <a:t>n </a:t>
                </a:r>
                <a:r>
                  <a:rPr lang="tr-TR" dirty="0"/>
                  <a:t>tekse, </a:t>
                </a:r>
                <a14:m>
                  <m:oMath xmlns:m="http://schemas.openxmlformats.org/officeDocument/2006/math">
                    <m:sSup>
                      <m:sSupPr>
                        <m:ctrlPr>
                          <a:rPr lang="en-US" i="1" dirty="0">
                            <a:latin typeface="Cambria Math" panose="02040503050406030204" pitchFamily="18" charset="0"/>
                          </a:rPr>
                        </m:ctrlPr>
                      </m:sSupPr>
                      <m:e>
                        <m:r>
                          <a:rPr lang="tr-TR" i="1" dirty="0">
                            <a:latin typeface="Cambria Math" panose="02040503050406030204" pitchFamily="18" charset="0"/>
                          </a:rPr>
                          <m:t>𝑛</m:t>
                        </m:r>
                      </m:e>
                      <m:sup>
                        <m:r>
                          <a:rPr lang="tr-TR" i="1" dirty="0">
                            <a:latin typeface="Cambria Math" panose="02040503050406030204" pitchFamily="18" charset="0"/>
                          </a:rPr>
                          <m:t>2</m:t>
                        </m:r>
                      </m:sup>
                    </m:sSup>
                  </m:oMath>
                </a14:m>
                <a:r>
                  <a:rPr lang="tr-TR" dirty="0"/>
                  <a:t> tektir</a:t>
                </a:r>
                <a:r>
                  <a:rPr lang="en-US" dirty="0"/>
                  <a:t>” </a:t>
                </a:r>
                <a:r>
                  <a:rPr lang="tr-TR" dirty="0"/>
                  <a:t>teoremi doğrudan ispat ile kanıtlanabilir. </a:t>
                </a:r>
              </a:p>
              <a:p>
                <a:pPr lvl="1"/>
                <a14:m>
                  <m:oMath xmlns:m="http://schemas.openxmlformats.org/officeDocument/2006/math">
                    <m:r>
                      <a:rPr lang="tr-TR" b="0" i="1" dirty="0" smtClean="0">
                        <a:latin typeface="Cambria Math" panose="02040503050406030204" pitchFamily="18" charset="0"/>
                      </a:rPr>
                      <m:t>𝑞</m:t>
                    </m:r>
                    <m:r>
                      <a:rPr lang="en-US" i="1" dirty="0">
                        <a:latin typeface="Cambria Math" panose="02040503050406030204" pitchFamily="18" charset="0"/>
                      </a:rPr>
                      <m:t>→</m:t>
                    </m:r>
                  </m:oMath>
                </a14:m>
                <a:r>
                  <a:rPr lang="tr-TR" dirty="0"/>
                  <a:t>p: </a:t>
                </a:r>
                <a:r>
                  <a:rPr lang="en-US" dirty="0"/>
                  <a:t>“</a:t>
                </a:r>
                <a14:m>
                  <m:oMath xmlns:m="http://schemas.openxmlformats.org/officeDocument/2006/math">
                    <m:sSup>
                      <m:sSupPr>
                        <m:ctrlPr>
                          <a:rPr lang="en-US" i="1" dirty="0">
                            <a:latin typeface="Cambria Math" panose="02040503050406030204" pitchFamily="18" charset="0"/>
                          </a:rPr>
                        </m:ctrlPr>
                      </m:sSupPr>
                      <m:e>
                        <m:r>
                          <a:rPr lang="tr-TR" b="0" i="1" dirty="0" smtClean="0">
                            <a:latin typeface="Cambria Math" panose="02040503050406030204" pitchFamily="18" charset="0"/>
                          </a:rPr>
                          <m:t> </m:t>
                        </m:r>
                        <m:r>
                          <a:rPr lang="tr-TR" i="1" dirty="0">
                            <a:latin typeface="Cambria Math" panose="02040503050406030204" pitchFamily="18" charset="0"/>
                          </a:rPr>
                          <m:t>𝑛</m:t>
                        </m:r>
                      </m:e>
                      <m:sup>
                        <m:r>
                          <a:rPr lang="tr-TR" i="1" dirty="0">
                            <a:latin typeface="Cambria Math" panose="02040503050406030204" pitchFamily="18" charset="0"/>
                          </a:rPr>
                          <m:t>2</m:t>
                        </m:r>
                      </m:sup>
                    </m:sSup>
                  </m:oMath>
                </a14:m>
                <a:r>
                  <a:rPr lang="tr-TR" dirty="0"/>
                  <a:t> tekse,  </a:t>
                </a:r>
                <a14:m>
                  <m:oMath xmlns:m="http://schemas.openxmlformats.org/officeDocument/2006/math">
                    <m:r>
                      <a:rPr lang="en-US" i="1" dirty="0" smtClean="0">
                        <a:latin typeface="Cambria Math" panose="02040503050406030204" pitchFamily="18" charset="0"/>
                      </a:rPr>
                      <m:t>𝑛</m:t>
                    </m:r>
                  </m:oMath>
                </a14:m>
                <a:r>
                  <a:rPr lang="tr-TR" i="1" dirty="0"/>
                  <a:t> </a:t>
                </a:r>
                <a:r>
                  <a:rPr lang="tr-TR" dirty="0"/>
                  <a:t>tektir</a:t>
                </a:r>
                <a:r>
                  <a:rPr lang="en-US" dirty="0"/>
                  <a:t>”</a:t>
                </a:r>
                <a:r>
                  <a:rPr lang="tr-TR" dirty="0"/>
                  <a:t>.</a:t>
                </a:r>
                <a:r>
                  <a:rPr lang="en-US" dirty="0"/>
                  <a:t> Bu </a:t>
                </a:r>
                <a:r>
                  <a:rPr lang="en-US" dirty="0" err="1"/>
                  <a:t>teoremi</a:t>
                </a:r>
                <a:r>
                  <a:rPr lang="en-US" dirty="0"/>
                  <a:t> </a:t>
                </a:r>
                <a:r>
                  <a:rPr lang="en-US" dirty="0" err="1"/>
                  <a:t>kanıtlamak</a:t>
                </a:r>
                <a:r>
                  <a:rPr lang="en-US" dirty="0"/>
                  <a:t> </a:t>
                </a:r>
                <a:r>
                  <a:rPr lang="en-US" dirty="0" err="1"/>
                  <a:t>için</a:t>
                </a:r>
                <a:r>
                  <a:rPr lang="en-US" dirty="0"/>
                  <a:t> </a:t>
                </a:r>
                <a:r>
                  <a:rPr lang="en-US" dirty="0" err="1"/>
                  <a:t>karşıt</a:t>
                </a:r>
                <a:r>
                  <a:rPr lang="tr-TR" dirty="0"/>
                  <a:t> tersini</a:t>
                </a:r>
                <a:r>
                  <a:rPr lang="en-US" dirty="0"/>
                  <a:t> </a:t>
                </a:r>
                <a:r>
                  <a:rPr lang="en-US" dirty="0" err="1"/>
                  <a:t>kullanıyoruz</a:t>
                </a:r>
                <a:r>
                  <a:rPr lang="en-US" dirty="0"/>
                  <a:t>. </a:t>
                </a:r>
                <a:r>
                  <a:rPr lang="en-US" dirty="0" err="1"/>
                  <a:t>Hipotezimiz</a:t>
                </a:r>
                <a:r>
                  <a:rPr lang="en-US" dirty="0"/>
                  <a:t> </a:t>
                </a:r>
                <a:r>
                  <a:rPr lang="en-US" dirty="0" err="1"/>
                  <a:t>olarak</a:t>
                </a:r>
                <a:r>
                  <a:rPr lang="en-US" dirty="0"/>
                  <a:t> </a:t>
                </a:r>
                <a:r>
                  <a:rPr lang="en-US" dirty="0" err="1"/>
                  <a:t>n'nin</a:t>
                </a:r>
                <a:r>
                  <a:rPr lang="en-US" dirty="0"/>
                  <a:t> t</a:t>
                </a:r>
                <a:r>
                  <a:rPr lang="tr-TR" dirty="0"/>
                  <a:t>ek</a:t>
                </a:r>
                <a:r>
                  <a:rPr lang="en-US" dirty="0"/>
                  <a:t> </a:t>
                </a:r>
                <a:r>
                  <a:rPr lang="en-US" dirty="0" err="1"/>
                  <a:t>olmadığı</a:t>
                </a:r>
                <a:r>
                  <a:rPr lang="en-US" dirty="0"/>
                  <a:t> </a:t>
                </a:r>
                <a:r>
                  <a:rPr lang="en-US" dirty="0" err="1"/>
                  <a:t>ifadesini</a:t>
                </a:r>
                <a:r>
                  <a:rPr lang="en-US" dirty="0"/>
                  <a:t> </a:t>
                </a:r>
                <a:r>
                  <a:rPr lang="en-US" dirty="0" err="1"/>
                  <a:t>alıyoruz</a:t>
                </a:r>
                <a:r>
                  <a:rPr lang="en-US" dirty="0"/>
                  <a:t>. Bu, 𝑛=2𝑘 </a:t>
                </a:r>
                <a:r>
                  <a:rPr lang="en-US" dirty="0" err="1"/>
                  <a:t>olacak</a:t>
                </a:r>
                <a:r>
                  <a:rPr lang="en-US" dirty="0"/>
                  <a:t> </a:t>
                </a:r>
                <a:r>
                  <a:rPr lang="en-US" dirty="0" err="1"/>
                  <a:t>şekilde</a:t>
                </a:r>
                <a:r>
                  <a:rPr lang="en-US" dirty="0"/>
                  <a:t> </a:t>
                </a:r>
                <a:r>
                  <a:rPr lang="en-US" dirty="0" err="1"/>
                  <a:t>bir</a:t>
                </a:r>
                <a:r>
                  <a:rPr lang="en-US" dirty="0"/>
                  <a:t> k </a:t>
                </a:r>
                <a:r>
                  <a:rPr lang="en-US" dirty="0" err="1"/>
                  <a:t>tamsayısının</a:t>
                </a:r>
                <a:r>
                  <a:rPr lang="en-US" dirty="0"/>
                  <a:t> </a:t>
                </a:r>
                <a:r>
                  <a:rPr lang="en-US" dirty="0" err="1"/>
                  <a:t>var</a:t>
                </a:r>
                <a:r>
                  <a:rPr lang="en-US" dirty="0"/>
                  <a:t> </a:t>
                </a:r>
                <a:r>
                  <a:rPr lang="en-US" dirty="0" err="1"/>
                  <a:t>olduğu</a:t>
                </a:r>
                <a:r>
                  <a:rPr lang="en-US" dirty="0"/>
                  <a:t> </a:t>
                </a:r>
                <a:r>
                  <a:rPr lang="en-US" dirty="0" err="1"/>
                  <a:t>anlamına</a:t>
                </a:r>
                <a:r>
                  <a:rPr lang="en-US" dirty="0"/>
                  <a:t> </a:t>
                </a:r>
                <a:r>
                  <a:rPr lang="en-US" dirty="0" err="1"/>
                  <a:t>gelir</a:t>
                </a:r>
                <a:r>
                  <a:rPr lang="en-US" dirty="0"/>
                  <a:t>. </a:t>
                </a:r>
                <a:r>
                  <a:rPr lang="en-US" dirty="0" err="1"/>
                  <a:t>Teoremi</a:t>
                </a:r>
                <a:r>
                  <a:rPr lang="en-US" dirty="0"/>
                  <a:t> </a:t>
                </a:r>
                <a:r>
                  <a:rPr lang="en-US" dirty="0" err="1"/>
                  <a:t>kanıtlamak</a:t>
                </a:r>
                <a:r>
                  <a:rPr lang="en-US" dirty="0"/>
                  <a:t> </a:t>
                </a:r>
                <a:r>
                  <a:rPr lang="en-US" dirty="0" err="1"/>
                  <a:t>için</a:t>
                </a:r>
                <a:r>
                  <a:rPr lang="en-US" dirty="0"/>
                  <a:t>, </a:t>
                </a:r>
                <a:r>
                  <a:rPr lang="en-US" dirty="0" err="1"/>
                  <a:t>bu</a:t>
                </a:r>
                <a:r>
                  <a:rPr lang="en-US" dirty="0"/>
                  <a:t> </a:t>
                </a:r>
                <a:r>
                  <a:rPr lang="en-US" dirty="0" err="1"/>
                  <a:t>hipotezin</a:t>
                </a:r>
                <a:r>
                  <a:rPr lang="en-US" dirty="0"/>
                  <a:t> </a:t>
                </a:r>
                <a14:m>
                  <m:oMath xmlns:m="http://schemas.openxmlformats.org/officeDocument/2006/math">
                    <m:sSup>
                      <m:sSupPr>
                        <m:ctrlPr>
                          <a:rPr lang="en-US" i="1" dirty="0">
                            <a:latin typeface="Cambria Math" panose="02040503050406030204" pitchFamily="18" charset="0"/>
                          </a:rPr>
                        </m:ctrlPr>
                      </m:sSupPr>
                      <m:e>
                        <m:r>
                          <a:rPr lang="tr-TR" i="1" dirty="0">
                            <a:latin typeface="Cambria Math" panose="02040503050406030204" pitchFamily="18" charset="0"/>
                          </a:rPr>
                          <m:t> </m:t>
                        </m:r>
                        <m:r>
                          <a:rPr lang="tr-TR" i="1" dirty="0">
                            <a:latin typeface="Cambria Math" panose="02040503050406030204" pitchFamily="18" charset="0"/>
                          </a:rPr>
                          <m:t>𝑛</m:t>
                        </m:r>
                      </m:e>
                      <m:sup>
                        <m:r>
                          <a:rPr lang="tr-TR" i="1" dirty="0">
                            <a:latin typeface="Cambria Math" panose="02040503050406030204" pitchFamily="18" charset="0"/>
                          </a:rPr>
                          <m:t>2</m:t>
                        </m:r>
                      </m:sup>
                    </m:sSup>
                  </m:oMath>
                </a14:m>
                <a:r>
                  <a:rPr lang="en-US" dirty="0"/>
                  <a:t>'nin </a:t>
                </a:r>
                <a:r>
                  <a:rPr lang="en-US" dirty="0" err="1"/>
                  <a:t>tek</a:t>
                </a:r>
                <a:r>
                  <a:rPr lang="en-US" dirty="0"/>
                  <a:t> </a:t>
                </a:r>
                <a:r>
                  <a:rPr lang="en-US" dirty="0" err="1"/>
                  <a:t>olmadığı</a:t>
                </a:r>
                <a:r>
                  <a:rPr lang="en-US" dirty="0"/>
                  <a:t>, </a:t>
                </a:r>
                <a:r>
                  <a:rPr lang="en-US" dirty="0" err="1"/>
                  <a:t>yani</a:t>
                </a:r>
                <a:r>
                  <a:rPr lang="en-US" dirty="0"/>
                  <a:t> </a:t>
                </a:r>
                <a14:m>
                  <m:oMath xmlns:m="http://schemas.openxmlformats.org/officeDocument/2006/math">
                    <m:sSup>
                      <m:sSupPr>
                        <m:ctrlPr>
                          <a:rPr lang="en-US" i="1" dirty="0">
                            <a:latin typeface="Cambria Math" panose="02040503050406030204" pitchFamily="18" charset="0"/>
                          </a:rPr>
                        </m:ctrlPr>
                      </m:sSupPr>
                      <m:e>
                        <m:r>
                          <a:rPr lang="tr-TR" i="1" dirty="0">
                            <a:latin typeface="Cambria Math" panose="02040503050406030204" pitchFamily="18" charset="0"/>
                          </a:rPr>
                          <m:t> </m:t>
                        </m:r>
                        <m:r>
                          <a:rPr lang="tr-TR" i="1" dirty="0">
                            <a:latin typeface="Cambria Math" panose="02040503050406030204" pitchFamily="18" charset="0"/>
                          </a:rPr>
                          <m:t>𝑛</m:t>
                        </m:r>
                      </m:e>
                      <m:sup>
                        <m:r>
                          <a:rPr lang="tr-TR" i="1" dirty="0">
                            <a:latin typeface="Cambria Math" panose="02040503050406030204" pitchFamily="18" charset="0"/>
                          </a:rPr>
                          <m:t>2</m:t>
                        </m:r>
                      </m:sup>
                    </m:sSup>
                  </m:oMath>
                </a14:m>
                <a:r>
                  <a:rPr lang="en-US" dirty="0"/>
                  <a:t>'</a:t>
                </a:r>
                <a:r>
                  <a:rPr lang="en-US" dirty="0" err="1"/>
                  <a:t>nin</a:t>
                </a:r>
                <a:r>
                  <a:rPr lang="en-US" dirty="0"/>
                  <a:t> </a:t>
                </a:r>
                <a:r>
                  <a:rPr lang="en-US" dirty="0" err="1"/>
                  <a:t>çift</a:t>
                </a:r>
                <a:r>
                  <a:rPr lang="en-US" dirty="0"/>
                  <a:t> </a:t>
                </a:r>
                <a:r>
                  <a:rPr lang="en-US" dirty="0" err="1"/>
                  <a:t>olduğu</a:t>
                </a:r>
                <a:r>
                  <a:rPr lang="en-US" dirty="0"/>
                  <a:t> </a:t>
                </a:r>
                <a:r>
                  <a:rPr lang="en-US" dirty="0" err="1"/>
                  <a:t>sonucunu</a:t>
                </a:r>
                <a:r>
                  <a:rPr lang="en-US" dirty="0"/>
                  <a:t> </a:t>
                </a:r>
                <a:r>
                  <a:rPr lang="en-US" dirty="0" err="1"/>
                  <a:t>ima</a:t>
                </a:r>
                <a:r>
                  <a:rPr lang="en-US" dirty="0"/>
                  <a:t> </a:t>
                </a:r>
                <a:r>
                  <a:rPr lang="en-US" dirty="0" err="1"/>
                  <a:t>ettiğini</a:t>
                </a:r>
                <a:r>
                  <a:rPr lang="en-US" dirty="0"/>
                  <a:t> </a:t>
                </a:r>
                <a:r>
                  <a:rPr lang="en-US" dirty="0" err="1"/>
                  <a:t>göstermemiz</a:t>
                </a:r>
                <a:r>
                  <a:rPr lang="en-US" dirty="0"/>
                  <a:t> </a:t>
                </a:r>
                <a:r>
                  <a:rPr lang="en-US" dirty="0" err="1"/>
                  <a:t>gerekir</a:t>
                </a:r>
                <a:r>
                  <a:rPr lang="en-US" dirty="0"/>
                  <a:t>. Bu </a:t>
                </a:r>
                <a:r>
                  <a:rPr lang="en-US" dirty="0" err="1"/>
                  <a:t>denklemin</a:t>
                </a:r>
                <a:r>
                  <a:rPr lang="en-US" dirty="0"/>
                  <a:t> her </a:t>
                </a:r>
                <a:r>
                  <a:rPr lang="en-US" dirty="0" err="1"/>
                  <a:t>iki</a:t>
                </a:r>
                <a:r>
                  <a:rPr lang="en-US" dirty="0"/>
                  <a:t> </a:t>
                </a:r>
                <a:r>
                  <a:rPr lang="en-US" dirty="0" err="1"/>
                  <a:t>tarafının</a:t>
                </a:r>
                <a:r>
                  <a:rPr lang="en-US" dirty="0"/>
                  <a:t> </a:t>
                </a:r>
                <a:r>
                  <a:rPr lang="en-US" dirty="0" err="1"/>
                  <a:t>karesini</a:t>
                </a:r>
                <a:r>
                  <a:rPr lang="en-US" dirty="0"/>
                  <a:t> </a:t>
                </a:r>
                <a:r>
                  <a:rPr lang="en-US" dirty="0" err="1"/>
                  <a:t>alarak</a:t>
                </a:r>
                <a:r>
                  <a:rPr lang="en-US" dirty="0"/>
                  <a:t> </a:t>
                </a:r>
                <a14:m>
                  <m:oMath xmlns:m="http://schemas.openxmlformats.org/officeDocument/2006/math">
                    <m:sSup>
                      <m:sSupPr>
                        <m:ctrlPr>
                          <a:rPr lang="en-US" i="1" dirty="0">
                            <a:latin typeface="Cambria Math" panose="02040503050406030204" pitchFamily="18" charset="0"/>
                          </a:rPr>
                        </m:ctrlPr>
                      </m:sSupPr>
                      <m:e>
                        <m:r>
                          <a:rPr lang="tr-TR" i="1" dirty="0">
                            <a:latin typeface="Cambria Math" panose="02040503050406030204" pitchFamily="18" charset="0"/>
                          </a:rPr>
                          <m:t> </m:t>
                        </m:r>
                        <m:r>
                          <a:rPr lang="tr-TR" i="1" dirty="0">
                            <a:latin typeface="Cambria Math" panose="02040503050406030204" pitchFamily="18" charset="0"/>
                          </a:rPr>
                          <m:t>𝑛</m:t>
                        </m:r>
                      </m:e>
                      <m:sup>
                        <m:r>
                          <a:rPr lang="tr-TR" i="1" dirty="0">
                            <a:latin typeface="Cambria Math" panose="02040503050406030204" pitchFamily="18" charset="0"/>
                          </a:rPr>
                          <m:t>2</m:t>
                        </m:r>
                      </m:sup>
                    </m:sSup>
                    <m:r>
                      <a:rPr lang="tr-TR" i="1" dirty="0">
                        <a:latin typeface="Cambria Math" panose="02040503050406030204" pitchFamily="18" charset="0"/>
                      </a:rPr>
                      <m:t>=4</m:t>
                    </m:r>
                    <m:sSup>
                      <m:sSupPr>
                        <m:ctrlPr>
                          <a:rPr lang="en-US" i="1" dirty="0">
                            <a:latin typeface="Cambria Math" panose="02040503050406030204" pitchFamily="18" charset="0"/>
                          </a:rPr>
                        </m:ctrlPr>
                      </m:sSupPr>
                      <m:e>
                        <m:r>
                          <a:rPr lang="tr-TR" i="1" dirty="0">
                            <a:latin typeface="Cambria Math" panose="02040503050406030204" pitchFamily="18" charset="0"/>
                          </a:rPr>
                          <m:t> </m:t>
                        </m:r>
                        <m:r>
                          <a:rPr lang="tr-TR" i="1" dirty="0">
                            <a:latin typeface="Cambria Math" panose="02040503050406030204" pitchFamily="18" charset="0"/>
                          </a:rPr>
                          <m:t>𝑘</m:t>
                        </m:r>
                      </m:e>
                      <m:sup>
                        <m:r>
                          <a:rPr lang="tr-TR" i="1" dirty="0">
                            <a:latin typeface="Cambria Math" panose="02040503050406030204" pitchFamily="18" charset="0"/>
                          </a:rPr>
                          <m:t>2</m:t>
                        </m:r>
                      </m:sup>
                    </m:sSup>
                    <m:r>
                      <a:rPr lang="tr-TR" i="1" dirty="0">
                        <a:latin typeface="Cambria Math" panose="02040503050406030204" pitchFamily="18" charset="0"/>
                      </a:rPr>
                      <m:t>=</m:t>
                    </m:r>
                    <m:sSup>
                      <m:sSupPr>
                        <m:ctrlPr>
                          <a:rPr lang="en-US" i="1" dirty="0">
                            <a:latin typeface="Cambria Math" panose="02040503050406030204" pitchFamily="18" charset="0"/>
                          </a:rPr>
                        </m:ctrlPr>
                      </m:sSupPr>
                      <m:e>
                        <m:r>
                          <a:rPr lang="tr-TR" i="1" dirty="0">
                            <a:latin typeface="Cambria Math" panose="02040503050406030204" pitchFamily="18" charset="0"/>
                          </a:rPr>
                          <m:t>2(2 </m:t>
                        </m:r>
                        <m:r>
                          <a:rPr lang="tr-TR" i="1" dirty="0">
                            <a:latin typeface="Cambria Math" panose="02040503050406030204" pitchFamily="18" charset="0"/>
                          </a:rPr>
                          <m:t>𝑘</m:t>
                        </m:r>
                      </m:e>
                      <m:sup>
                        <m:r>
                          <a:rPr lang="tr-TR" i="1" dirty="0">
                            <a:latin typeface="Cambria Math" panose="02040503050406030204" pitchFamily="18" charset="0"/>
                          </a:rPr>
                          <m:t>2</m:t>
                        </m:r>
                      </m:sup>
                    </m:sSup>
                    <m:r>
                      <a:rPr lang="tr-TR" i="1" dirty="0">
                        <a:latin typeface="Cambria Math" panose="02040503050406030204" pitchFamily="18" charset="0"/>
                      </a:rPr>
                      <m:t>)</m:t>
                    </m:r>
                  </m:oMath>
                </a14:m>
                <a:r>
                  <a:rPr lang="en-US" dirty="0" err="1"/>
                  <a:t>elde</a:t>
                </a:r>
                <a:r>
                  <a:rPr lang="en-US" dirty="0"/>
                  <a:t> </a:t>
                </a:r>
                <a:r>
                  <a:rPr lang="en-US" dirty="0" err="1"/>
                  <a:t>ederiz</a:t>
                </a:r>
                <a:r>
                  <a:rPr lang="en-US" dirty="0"/>
                  <a:t>, </a:t>
                </a:r>
                <a:r>
                  <a:rPr lang="en-US" dirty="0" err="1"/>
                  <a:t>bu</a:t>
                </a:r>
                <a:r>
                  <a:rPr lang="en-US" dirty="0"/>
                  <a:t> da </a:t>
                </a:r>
                <a14:m>
                  <m:oMath xmlns:m="http://schemas.openxmlformats.org/officeDocument/2006/math">
                    <m:sSup>
                      <m:sSupPr>
                        <m:ctrlPr>
                          <a:rPr lang="en-US" i="1" dirty="0">
                            <a:latin typeface="Cambria Math" panose="02040503050406030204" pitchFamily="18" charset="0"/>
                          </a:rPr>
                        </m:ctrlPr>
                      </m:sSupPr>
                      <m:e>
                        <m:r>
                          <a:rPr lang="tr-TR" i="1" dirty="0">
                            <a:latin typeface="Cambria Math" panose="02040503050406030204" pitchFamily="18" charset="0"/>
                          </a:rPr>
                          <m:t> </m:t>
                        </m:r>
                        <m:r>
                          <a:rPr lang="tr-TR" i="1" dirty="0">
                            <a:latin typeface="Cambria Math" panose="02040503050406030204" pitchFamily="18" charset="0"/>
                          </a:rPr>
                          <m:t>𝑛</m:t>
                        </m:r>
                      </m:e>
                      <m:sup>
                        <m:r>
                          <a:rPr lang="tr-TR" i="1" dirty="0">
                            <a:latin typeface="Cambria Math" panose="02040503050406030204" pitchFamily="18" charset="0"/>
                          </a:rPr>
                          <m:t>2</m:t>
                        </m:r>
                      </m:sup>
                    </m:sSup>
                  </m:oMath>
                </a14:m>
                <a:r>
                  <a:rPr lang="en-US" dirty="0"/>
                  <a:t>'</a:t>
                </a:r>
                <a:r>
                  <a:rPr lang="en-US" dirty="0" err="1"/>
                  <a:t>nin</a:t>
                </a:r>
                <a:r>
                  <a:rPr lang="en-US" dirty="0"/>
                  <a:t> </a:t>
                </a:r>
                <a:r>
                  <a:rPr lang="en-US" dirty="0" err="1"/>
                  <a:t>çift</a:t>
                </a:r>
                <a:r>
                  <a:rPr lang="en-US" dirty="0"/>
                  <a:t> </a:t>
                </a:r>
                <a:r>
                  <a:rPr lang="en-US" dirty="0" err="1"/>
                  <a:t>olduğu</a:t>
                </a:r>
                <a:r>
                  <a:rPr lang="en-US" dirty="0"/>
                  <a:t> </a:t>
                </a:r>
                <a:r>
                  <a:rPr lang="en-US" dirty="0" err="1"/>
                  <a:t>anlamına</a:t>
                </a:r>
                <a:r>
                  <a:rPr lang="en-US" dirty="0"/>
                  <a:t> </a:t>
                </a:r>
                <a:r>
                  <a:rPr lang="en-US" dirty="0" err="1"/>
                  <a:t>gelir</a:t>
                </a:r>
                <a:r>
                  <a:rPr lang="en-US" dirty="0"/>
                  <a:t> </a:t>
                </a:r>
                <a:r>
                  <a:rPr lang="en-US" dirty="0" err="1"/>
                  <a:t>çünkü</a:t>
                </a:r>
                <a:r>
                  <a:rPr lang="en-US" dirty="0"/>
                  <a:t> </a:t>
                </a:r>
                <a14:m>
                  <m:oMath xmlns:m="http://schemas.openxmlformats.org/officeDocument/2006/math">
                    <m:sSup>
                      <m:sSupPr>
                        <m:ctrlPr>
                          <a:rPr lang="en-US" i="1" dirty="0">
                            <a:latin typeface="Cambria Math" panose="02040503050406030204" pitchFamily="18" charset="0"/>
                          </a:rPr>
                        </m:ctrlPr>
                      </m:sSupPr>
                      <m:e>
                        <m:r>
                          <a:rPr lang="tr-TR" i="1" dirty="0">
                            <a:latin typeface="Cambria Math" panose="02040503050406030204" pitchFamily="18" charset="0"/>
                          </a:rPr>
                          <m:t> </m:t>
                        </m:r>
                        <m:r>
                          <a:rPr lang="tr-TR" i="1" dirty="0">
                            <a:latin typeface="Cambria Math" panose="02040503050406030204" pitchFamily="18" charset="0"/>
                          </a:rPr>
                          <m:t>𝑛</m:t>
                        </m:r>
                      </m:e>
                      <m:sup>
                        <m:r>
                          <a:rPr lang="tr-TR" i="1" dirty="0">
                            <a:latin typeface="Cambria Math" panose="02040503050406030204" pitchFamily="18" charset="0"/>
                          </a:rPr>
                          <m:t>2</m:t>
                        </m:r>
                      </m:sup>
                    </m:sSup>
                    <m:r>
                      <a:rPr lang="tr-TR" i="1" dirty="0">
                        <a:latin typeface="Cambria Math" panose="02040503050406030204" pitchFamily="18" charset="0"/>
                      </a:rPr>
                      <m:t>=2</m:t>
                    </m:r>
                    <m:r>
                      <a:rPr lang="tr-TR" i="1" dirty="0">
                        <a:latin typeface="Cambria Math" panose="02040503050406030204" pitchFamily="18" charset="0"/>
                      </a:rPr>
                      <m:t>𝑡</m:t>
                    </m:r>
                  </m:oMath>
                </a14:m>
                <a:r>
                  <a:rPr lang="en-US" dirty="0"/>
                  <a:t>, </a:t>
                </a:r>
                <a:r>
                  <a:rPr lang="en-US" dirty="0" err="1"/>
                  <a:t>burada</a:t>
                </a:r>
                <a:r>
                  <a:rPr lang="en-US" dirty="0"/>
                  <a:t> </a:t>
                </a:r>
                <a14:m>
                  <m:oMath xmlns:m="http://schemas.openxmlformats.org/officeDocument/2006/math">
                    <m:r>
                      <m:rPr>
                        <m:sty m:val="p"/>
                      </m:rPr>
                      <a:rPr lang="tr-TR" dirty="0">
                        <a:latin typeface="Cambria Math" panose="02040503050406030204" pitchFamily="18" charset="0"/>
                      </a:rPr>
                      <m:t>t</m:t>
                    </m:r>
                    <m:r>
                      <a:rPr lang="tr-TR" i="1" dirty="0">
                        <a:latin typeface="Cambria Math" panose="02040503050406030204" pitchFamily="18" charset="0"/>
                      </a:rPr>
                      <m:t>=2</m:t>
                    </m:r>
                    <m:sSup>
                      <m:sSupPr>
                        <m:ctrlPr>
                          <a:rPr lang="en-US" i="1" dirty="0">
                            <a:latin typeface="Cambria Math" panose="02040503050406030204" pitchFamily="18" charset="0"/>
                          </a:rPr>
                        </m:ctrlPr>
                      </m:sSupPr>
                      <m:e>
                        <m:r>
                          <a:rPr lang="tr-TR" i="1" dirty="0">
                            <a:latin typeface="Cambria Math" panose="02040503050406030204" pitchFamily="18" charset="0"/>
                          </a:rPr>
                          <m:t> </m:t>
                        </m:r>
                        <m:r>
                          <a:rPr lang="tr-TR" i="1" dirty="0">
                            <a:latin typeface="Cambria Math" panose="02040503050406030204" pitchFamily="18" charset="0"/>
                          </a:rPr>
                          <m:t>𝑘</m:t>
                        </m:r>
                      </m:e>
                      <m:sup>
                        <m:r>
                          <a:rPr lang="tr-TR" i="1" dirty="0">
                            <a:latin typeface="Cambria Math" panose="02040503050406030204" pitchFamily="18" charset="0"/>
                          </a:rPr>
                          <m:t>2</m:t>
                        </m:r>
                      </m:sup>
                    </m:sSup>
                  </m:oMath>
                </a14:m>
                <a:r>
                  <a:rPr lang="tr-TR" dirty="0"/>
                  <a:t>’dir</a:t>
                </a:r>
                <a:r>
                  <a:rPr lang="en-US" dirty="0"/>
                  <a:t>. n </a:t>
                </a:r>
                <a:r>
                  <a:rPr lang="en-US" dirty="0" err="1"/>
                  <a:t>bir</a:t>
                </a:r>
                <a:r>
                  <a:rPr lang="en-US" dirty="0"/>
                  <a:t> </a:t>
                </a:r>
                <a:r>
                  <a:rPr lang="en-US" dirty="0" err="1"/>
                  <a:t>tamsayıysa</a:t>
                </a:r>
                <a:r>
                  <a:rPr lang="en-US" dirty="0"/>
                  <a:t> </a:t>
                </a:r>
                <a:r>
                  <a:rPr lang="en-US" dirty="0" err="1"/>
                  <a:t>ve</a:t>
                </a:r>
                <a:r>
                  <a:rPr lang="en-US" dirty="0"/>
                  <a:t> </a:t>
                </a:r>
                <a14:m>
                  <m:oMath xmlns:m="http://schemas.openxmlformats.org/officeDocument/2006/math">
                    <m:sSup>
                      <m:sSupPr>
                        <m:ctrlPr>
                          <a:rPr lang="en-US" i="1" dirty="0">
                            <a:latin typeface="Cambria Math" panose="02040503050406030204" pitchFamily="18" charset="0"/>
                          </a:rPr>
                        </m:ctrlPr>
                      </m:sSupPr>
                      <m:e>
                        <m:r>
                          <a:rPr lang="tr-TR" i="1" dirty="0">
                            <a:latin typeface="Cambria Math" panose="02040503050406030204" pitchFamily="18" charset="0"/>
                          </a:rPr>
                          <m:t> </m:t>
                        </m:r>
                        <m:r>
                          <a:rPr lang="tr-TR" i="1" dirty="0">
                            <a:latin typeface="Cambria Math" panose="02040503050406030204" pitchFamily="18" charset="0"/>
                          </a:rPr>
                          <m:t>𝑛</m:t>
                        </m:r>
                      </m:e>
                      <m:sup>
                        <m:r>
                          <a:rPr lang="tr-TR" i="1" dirty="0">
                            <a:latin typeface="Cambria Math" panose="02040503050406030204" pitchFamily="18" charset="0"/>
                          </a:rPr>
                          <m:t>2</m:t>
                        </m:r>
                      </m:sup>
                    </m:sSup>
                  </m:oMath>
                </a14:m>
                <a:r>
                  <a:rPr lang="tr-TR" dirty="0"/>
                  <a:t> </a:t>
                </a:r>
                <a:r>
                  <a:rPr lang="en-US" dirty="0"/>
                  <a:t>tek </a:t>
                </a:r>
                <a:r>
                  <a:rPr lang="en-US" dirty="0" err="1"/>
                  <a:t>ise</a:t>
                </a:r>
                <a:r>
                  <a:rPr lang="en-US" dirty="0"/>
                  <a:t>, o zaman </a:t>
                </a:r>
                <a:r>
                  <a:rPr lang="en-US" dirty="0" err="1"/>
                  <a:t>n'nin</a:t>
                </a:r>
                <a:r>
                  <a:rPr lang="en-US" dirty="0"/>
                  <a:t> </a:t>
                </a:r>
                <a:r>
                  <a:rPr lang="en-US" dirty="0" err="1"/>
                  <a:t>tek</a:t>
                </a:r>
                <a:r>
                  <a:rPr lang="en-US" dirty="0"/>
                  <a:t> </a:t>
                </a:r>
                <a:r>
                  <a:rPr lang="en-US" dirty="0" err="1"/>
                  <a:t>olduğunu</a:t>
                </a:r>
                <a:r>
                  <a:rPr lang="en-US" dirty="0"/>
                  <a:t> </a:t>
                </a:r>
                <a:r>
                  <a:rPr lang="en-US" dirty="0" err="1"/>
                  <a:t>kanıtladık</a:t>
                </a:r>
                <a:r>
                  <a:rPr lang="tr-TR" dirty="0"/>
                  <a:t>.</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2241" r="-522"/>
                </a:stretch>
              </a:blipFill>
            </p:spPr>
            <p:txBody>
              <a:bodyPr/>
              <a:lstStyle/>
              <a:p>
                <a:r>
                  <a:rPr lang="tr-TR">
                    <a:noFill/>
                  </a:rPr>
                  <a:t> </a:t>
                </a:r>
              </a:p>
            </p:txBody>
          </p:sp>
        </mc:Fallback>
      </mc:AlternateContent>
    </p:spTree>
    <p:extLst>
      <p:ext uri="{BB962C8B-B14F-4D97-AF65-F5344CB8AC3E}">
        <p14:creationId xmlns:p14="http://schemas.microsoft.com/office/powerpoint/2010/main" val="1854875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r>
              <a:rPr lang="tr-TR" dirty="0" err="1"/>
              <a:t>Boolean</a:t>
            </a:r>
            <a:r>
              <a:rPr lang="tr-TR" dirty="0"/>
              <a:t> </a:t>
            </a:r>
            <a:r>
              <a:rPr lang="tr-TR" dirty="0" err="1"/>
              <a:t>Algebra</a:t>
            </a:r>
            <a:endParaRPr lang="tr-TR" dirty="0"/>
          </a:p>
        </p:txBody>
      </p:sp>
      <p:sp>
        <p:nvSpPr>
          <p:cNvPr id="5" name="Alt Başlık 4"/>
          <p:cNvSpPr>
            <a:spLocks noGrp="1"/>
          </p:cNvSpPr>
          <p:nvPr>
            <p:ph type="subTitle" idx="1"/>
          </p:nvPr>
        </p:nvSpPr>
        <p:spPr/>
        <p:txBody>
          <a:bodyPr/>
          <a:lstStyle/>
          <a:p>
            <a:endParaRPr lang="tr-TR"/>
          </a:p>
        </p:txBody>
      </p:sp>
    </p:spTree>
    <p:extLst>
      <p:ext uri="{BB962C8B-B14F-4D97-AF65-F5344CB8AC3E}">
        <p14:creationId xmlns:p14="http://schemas.microsoft.com/office/powerpoint/2010/main" val="36873783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Boole</a:t>
            </a:r>
            <a:r>
              <a:rPr lang="tr-TR" dirty="0"/>
              <a:t> </a:t>
            </a:r>
            <a:r>
              <a:rPr lang="tr-TR" dirty="0" err="1"/>
              <a:t>Cebiri</a:t>
            </a:r>
            <a:endParaRPr lang="tr-TR" dirty="0"/>
          </a:p>
        </p:txBody>
      </p:sp>
      <p:sp>
        <p:nvSpPr>
          <p:cNvPr id="3" name="İçerik Yer Tutucusu 2"/>
          <p:cNvSpPr>
            <a:spLocks noGrp="1"/>
          </p:cNvSpPr>
          <p:nvPr>
            <p:ph idx="1"/>
          </p:nvPr>
        </p:nvSpPr>
        <p:spPr/>
        <p:txBody>
          <a:bodyPr/>
          <a:lstStyle/>
          <a:p>
            <a:r>
              <a:rPr lang="en-US" dirty="0"/>
              <a:t>1854'te George Boole, </a:t>
            </a:r>
            <a:r>
              <a:rPr lang="en-US" dirty="0" err="1"/>
              <a:t>mantığın</a:t>
            </a:r>
            <a:r>
              <a:rPr lang="en-US" dirty="0"/>
              <a:t> </a:t>
            </a:r>
            <a:r>
              <a:rPr lang="en-US" dirty="0" err="1"/>
              <a:t>sistematik</a:t>
            </a:r>
            <a:r>
              <a:rPr lang="en-US" dirty="0"/>
              <a:t> </a:t>
            </a:r>
            <a:r>
              <a:rPr lang="en-US" dirty="0" err="1"/>
              <a:t>bir</a:t>
            </a:r>
            <a:r>
              <a:rPr lang="en-US" dirty="0"/>
              <a:t> </a:t>
            </a:r>
            <a:r>
              <a:rPr lang="en-US" dirty="0" err="1"/>
              <a:t>şekilde</a:t>
            </a:r>
            <a:r>
              <a:rPr lang="en-US" dirty="0"/>
              <a:t> </a:t>
            </a:r>
            <a:r>
              <a:rPr lang="en-US" dirty="0" err="1"/>
              <a:t>ele</a:t>
            </a:r>
            <a:r>
              <a:rPr lang="en-US" dirty="0"/>
              <a:t> </a:t>
            </a:r>
            <a:r>
              <a:rPr lang="en-US" dirty="0" err="1"/>
              <a:t>alınmasını</a:t>
            </a:r>
            <a:r>
              <a:rPr lang="en-US" dirty="0"/>
              <a:t> </a:t>
            </a:r>
            <a:r>
              <a:rPr lang="en-US" dirty="0" err="1"/>
              <a:t>tanıttı</a:t>
            </a:r>
            <a:r>
              <a:rPr lang="en-US" dirty="0"/>
              <a:t> </a:t>
            </a:r>
            <a:r>
              <a:rPr lang="en-US" dirty="0" err="1"/>
              <a:t>ve</a:t>
            </a:r>
            <a:r>
              <a:rPr lang="en-US" dirty="0"/>
              <a:t> </a:t>
            </a:r>
            <a:r>
              <a:rPr lang="en-US" dirty="0" err="1"/>
              <a:t>bu</a:t>
            </a:r>
            <a:r>
              <a:rPr lang="en-US" dirty="0"/>
              <a:t> </a:t>
            </a:r>
            <a:r>
              <a:rPr lang="en-US" dirty="0" err="1"/>
              <a:t>amaçla</a:t>
            </a:r>
            <a:r>
              <a:rPr lang="en-US" dirty="0"/>
              <a:t> </a:t>
            </a:r>
            <a:r>
              <a:rPr lang="en-US" dirty="0" err="1"/>
              <a:t>sembolik</a:t>
            </a:r>
            <a:r>
              <a:rPr lang="en-US" dirty="0"/>
              <a:t> </a:t>
            </a:r>
            <a:r>
              <a:rPr lang="en-US" dirty="0" err="1"/>
              <a:t>mantık</a:t>
            </a:r>
            <a:r>
              <a:rPr lang="en-US" dirty="0"/>
              <a:t> </a:t>
            </a:r>
            <a:r>
              <a:rPr lang="en-US" dirty="0" err="1"/>
              <a:t>veya</a:t>
            </a:r>
            <a:r>
              <a:rPr lang="en-US" dirty="0"/>
              <a:t> Boole </a:t>
            </a:r>
            <a:r>
              <a:rPr lang="en-US" dirty="0" err="1"/>
              <a:t>cebiri</a:t>
            </a:r>
            <a:r>
              <a:rPr lang="en-US" dirty="0"/>
              <a:t> </a:t>
            </a:r>
            <a:r>
              <a:rPr lang="en-US" dirty="0" err="1"/>
              <a:t>olarak</a:t>
            </a:r>
            <a:r>
              <a:rPr lang="en-US" dirty="0"/>
              <a:t> </a:t>
            </a:r>
            <a:r>
              <a:rPr lang="en-US" dirty="0" err="1"/>
              <a:t>bilinen</a:t>
            </a:r>
            <a:r>
              <a:rPr lang="en-US" dirty="0"/>
              <a:t> </a:t>
            </a:r>
            <a:r>
              <a:rPr lang="en-US" dirty="0" err="1"/>
              <a:t>bir</a:t>
            </a:r>
            <a:r>
              <a:rPr lang="en-US" dirty="0"/>
              <a:t> </a:t>
            </a:r>
            <a:r>
              <a:rPr lang="en-US" dirty="0" err="1"/>
              <a:t>cebirsel</a:t>
            </a:r>
            <a:r>
              <a:rPr lang="en-US" dirty="0"/>
              <a:t> </a:t>
            </a:r>
            <a:r>
              <a:rPr lang="en-US" dirty="0" err="1"/>
              <a:t>sistem</a:t>
            </a:r>
            <a:r>
              <a:rPr lang="en-US" dirty="0"/>
              <a:t> </a:t>
            </a:r>
            <a:r>
              <a:rPr lang="en-US" dirty="0" err="1"/>
              <a:t>geliştirdi</a:t>
            </a:r>
            <a:r>
              <a:rPr lang="en-US" dirty="0"/>
              <a:t>.</a:t>
            </a:r>
            <a:endParaRPr lang="tr-TR" dirty="0"/>
          </a:p>
          <a:p>
            <a:r>
              <a:rPr lang="en-US" dirty="0"/>
              <a:t>Boole </a:t>
            </a:r>
            <a:r>
              <a:rPr lang="en-US" dirty="0" err="1"/>
              <a:t>ceb</a:t>
            </a:r>
            <a:r>
              <a:rPr lang="tr-TR" dirty="0"/>
              <a:t>i</a:t>
            </a:r>
            <a:r>
              <a:rPr lang="en-US" dirty="0" err="1"/>
              <a:t>ri</a:t>
            </a:r>
            <a:r>
              <a:rPr lang="en-US" dirty="0"/>
              <a:t>, </a:t>
            </a:r>
            <a:r>
              <a:rPr lang="en-US" dirty="0" err="1"/>
              <a:t>matematiğin</a:t>
            </a:r>
            <a:r>
              <a:rPr lang="en-US" dirty="0"/>
              <a:t> </a:t>
            </a:r>
            <a:r>
              <a:rPr lang="en-US" dirty="0" err="1"/>
              <a:t>bir</a:t>
            </a:r>
            <a:r>
              <a:rPr lang="en-US" dirty="0"/>
              <a:t> </a:t>
            </a:r>
            <a:r>
              <a:rPr lang="en-US" dirty="0" err="1"/>
              <a:t>dalıdır</a:t>
            </a:r>
            <a:r>
              <a:rPr lang="en-US" dirty="0"/>
              <a:t> </a:t>
            </a:r>
            <a:r>
              <a:rPr lang="en-US" dirty="0" err="1"/>
              <a:t>ve</a:t>
            </a:r>
            <a:r>
              <a:rPr lang="en-US" dirty="0"/>
              <a:t> </a:t>
            </a:r>
            <a:r>
              <a:rPr lang="en-US" dirty="0" err="1"/>
              <a:t>ikili</a:t>
            </a:r>
            <a:r>
              <a:rPr lang="en-US" dirty="0"/>
              <a:t> </a:t>
            </a:r>
            <a:r>
              <a:rPr lang="en-US" dirty="0" err="1"/>
              <a:t>bilgilerin</a:t>
            </a:r>
            <a:r>
              <a:rPr lang="en-US" dirty="0"/>
              <a:t> </a:t>
            </a:r>
            <a:r>
              <a:rPr lang="en-US" dirty="0" err="1"/>
              <a:t>işlenmesini</a:t>
            </a:r>
            <a:r>
              <a:rPr lang="en-US" dirty="0"/>
              <a:t> </a:t>
            </a:r>
            <a:r>
              <a:rPr lang="en-US" dirty="0" err="1"/>
              <a:t>tanımlamak</a:t>
            </a:r>
            <a:r>
              <a:rPr lang="en-US" dirty="0"/>
              <a:t> </a:t>
            </a:r>
            <a:r>
              <a:rPr lang="en-US" dirty="0" err="1"/>
              <a:t>için</a:t>
            </a:r>
            <a:r>
              <a:rPr lang="en-US" dirty="0"/>
              <a:t> </a:t>
            </a:r>
            <a:r>
              <a:rPr lang="en-US" dirty="0" err="1"/>
              <a:t>kullanılabilir</a:t>
            </a:r>
            <a:r>
              <a:rPr lang="en-US" dirty="0"/>
              <a:t>. </a:t>
            </a:r>
            <a:r>
              <a:rPr lang="en-US" dirty="0" err="1"/>
              <a:t>İki</a:t>
            </a:r>
            <a:r>
              <a:rPr lang="en-US" dirty="0"/>
              <a:t> </a:t>
            </a:r>
            <a:r>
              <a:rPr lang="en-US" dirty="0" err="1"/>
              <a:t>değerli</a:t>
            </a:r>
            <a:r>
              <a:rPr lang="en-US" dirty="0"/>
              <a:t> Boole </a:t>
            </a:r>
            <a:r>
              <a:rPr lang="en-US" dirty="0" err="1"/>
              <a:t>cebri</a:t>
            </a:r>
            <a:r>
              <a:rPr lang="en-US" dirty="0"/>
              <a:t>, modern </a:t>
            </a:r>
            <a:r>
              <a:rPr lang="en-US" dirty="0" err="1"/>
              <a:t>bilgi</a:t>
            </a:r>
            <a:r>
              <a:rPr lang="tr-TR" dirty="0"/>
              <a:t>sayar </a:t>
            </a:r>
            <a:r>
              <a:rPr lang="en-US" dirty="0" err="1"/>
              <a:t>sistemlerinin</a:t>
            </a:r>
            <a:r>
              <a:rPr lang="en-US" dirty="0"/>
              <a:t> </a:t>
            </a:r>
            <a:r>
              <a:rPr lang="en-US" dirty="0" err="1"/>
              <a:t>tasarımında</a:t>
            </a:r>
            <a:r>
              <a:rPr lang="en-US" dirty="0"/>
              <a:t> </a:t>
            </a:r>
            <a:r>
              <a:rPr lang="en-US" dirty="0" err="1"/>
              <a:t>önemli</a:t>
            </a:r>
            <a:r>
              <a:rPr lang="en-US" dirty="0"/>
              <a:t> </a:t>
            </a:r>
            <a:r>
              <a:rPr lang="en-US" dirty="0" err="1"/>
              <a:t>bir</a:t>
            </a:r>
            <a:r>
              <a:rPr lang="en-US" dirty="0"/>
              <a:t> </a:t>
            </a:r>
            <a:r>
              <a:rPr lang="en-US" dirty="0" err="1"/>
              <a:t>uygulamaya</a:t>
            </a:r>
            <a:r>
              <a:rPr lang="en-US" dirty="0"/>
              <a:t> </a:t>
            </a:r>
            <a:r>
              <a:rPr lang="en-US" dirty="0" err="1"/>
              <a:t>sahiptir</a:t>
            </a:r>
            <a:r>
              <a:rPr lang="en-US" dirty="0"/>
              <a:t>.</a:t>
            </a:r>
            <a:endParaRPr lang="tr-TR" dirty="0"/>
          </a:p>
          <a:p>
            <a:r>
              <a:rPr lang="en-US" dirty="0" err="1"/>
              <a:t>İki</a:t>
            </a:r>
            <a:r>
              <a:rPr lang="en-US" dirty="0"/>
              <a:t> </a:t>
            </a:r>
            <a:r>
              <a:rPr lang="en-US" dirty="0" err="1"/>
              <a:t>değer</a:t>
            </a:r>
            <a:r>
              <a:rPr lang="en-US" dirty="0"/>
              <a:t> - </a:t>
            </a:r>
            <a:r>
              <a:rPr lang="en-US" dirty="0" err="1"/>
              <a:t>doğru</a:t>
            </a:r>
            <a:r>
              <a:rPr lang="en-US" dirty="0"/>
              <a:t> </a:t>
            </a:r>
            <a:r>
              <a:rPr lang="en-US" dirty="0" err="1"/>
              <a:t>ve</a:t>
            </a:r>
            <a:r>
              <a:rPr lang="en-US" dirty="0"/>
              <a:t> </a:t>
            </a:r>
            <a:r>
              <a:rPr lang="en-US" dirty="0" err="1"/>
              <a:t>yanlış</a:t>
            </a:r>
            <a:r>
              <a:rPr lang="en-US" dirty="0"/>
              <a:t>. </a:t>
            </a:r>
            <a:r>
              <a:rPr lang="en-US" dirty="0" err="1"/>
              <a:t>Dijital</a:t>
            </a:r>
            <a:r>
              <a:rPr lang="en-US" dirty="0"/>
              <a:t> </a:t>
            </a:r>
            <a:r>
              <a:rPr lang="en-US" dirty="0" err="1"/>
              <a:t>değer</a:t>
            </a:r>
            <a:r>
              <a:rPr lang="en-US" dirty="0"/>
              <a:t> 0'ın </a:t>
            </a:r>
            <a:r>
              <a:rPr lang="en-US" dirty="0" err="1"/>
              <a:t>yanlış</a:t>
            </a:r>
            <a:r>
              <a:rPr lang="en-US" dirty="0"/>
              <a:t> </a:t>
            </a:r>
            <a:r>
              <a:rPr lang="en-US" dirty="0" err="1"/>
              <a:t>ve</a:t>
            </a:r>
            <a:r>
              <a:rPr lang="en-US" dirty="0"/>
              <a:t> </a:t>
            </a:r>
            <a:r>
              <a:rPr lang="en-US" dirty="0" err="1"/>
              <a:t>dijital</a:t>
            </a:r>
            <a:r>
              <a:rPr lang="en-US" dirty="0"/>
              <a:t> </a:t>
            </a:r>
            <a:r>
              <a:rPr lang="en-US" dirty="0" err="1"/>
              <a:t>değer</a:t>
            </a:r>
            <a:r>
              <a:rPr lang="en-US" dirty="0"/>
              <a:t> 1'in </a:t>
            </a:r>
            <a:r>
              <a:rPr lang="en-US" dirty="0" err="1"/>
              <a:t>doğru</a:t>
            </a:r>
            <a:r>
              <a:rPr lang="en-US" dirty="0"/>
              <a:t> </a:t>
            </a:r>
            <a:r>
              <a:rPr lang="en-US" dirty="0" err="1"/>
              <a:t>olarak</a:t>
            </a:r>
            <a:r>
              <a:rPr lang="en-US" dirty="0"/>
              <a:t> </a:t>
            </a:r>
            <a:r>
              <a:rPr lang="en-US" dirty="0" err="1"/>
              <a:t>yorumlanması</a:t>
            </a:r>
            <a:r>
              <a:rPr lang="en-US" dirty="0"/>
              <a:t> </a:t>
            </a:r>
            <a:r>
              <a:rPr lang="en-US" dirty="0" err="1"/>
              <a:t>yaygındır</a:t>
            </a:r>
            <a:r>
              <a:rPr lang="en-US" dirty="0"/>
              <a:t>.</a:t>
            </a:r>
            <a:endParaRPr lang="tr-TR" dirty="0"/>
          </a:p>
        </p:txBody>
      </p:sp>
    </p:spTree>
    <p:extLst>
      <p:ext uri="{BB962C8B-B14F-4D97-AF65-F5344CB8AC3E}">
        <p14:creationId xmlns:p14="http://schemas.microsoft.com/office/powerpoint/2010/main" val="23025873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Boole</a:t>
            </a:r>
            <a:r>
              <a:rPr lang="tr-TR" dirty="0"/>
              <a:t> </a:t>
            </a:r>
            <a:r>
              <a:rPr lang="tr-TR" dirty="0" err="1"/>
              <a:t>Cebiri</a:t>
            </a:r>
            <a:endParaRPr lang="tr-TR" dirty="0"/>
          </a:p>
        </p:txBody>
      </p:sp>
      <p:sp>
        <p:nvSpPr>
          <p:cNvPr id="3" name="İçerik Yer Tutucusu 2"/>
          <p:cNvSpPr>
            <a:spLocks noGrp="1"/>
          </p:cNvSpPr>
          <p:nvPr>
            <p:ph idx="1"/>
          </p:nvPr>
        </p:nvSpPr>
        <p:spPr/>
        <p:txBody>
          <a:bodyPr>
            <a:normAutofit lnSpcReduction="10000"/>
          </a:bodyPr>
          <a:lstStyle/>
          <a:p>
            <a:r>
              <a:rPr lang="en-US" b="1" dirty="0"/>
              <a:t>Boole </a:t>
            </a:r>
            <a:r>
              <a:rPr lang="tr-TR" b="1" dirty="0"/>
              <a:t>i</a:t>
            </a:r>
            <a:r>
              <a:rPr lang="en-US" b="1" dirty="0" err="1"/>
              <a:t>fadesi</a:t>
            </a:r>
            <a:r>
              <a:rPr lang="tr-TR" dirty="0"/>
              <a:t>,</a:t>
            </a:r>
            <a:r>
              <a:rPr lang="en-US" dirty="0"/>
              <a:t> </a:t>
            </a:r>
            <a:r>
              <a:rPr lang="tr-TR" dirty="0"/>
              <a:t>d</a:t>
            </a:r>
            <a:r>
              <a:rPr lang="en-US" dirty="0" err="1"/>
              <a:t>eğişkenleri</a:t>
            </a:r>
            <a:r>
              <a:rPr lang="en-US" dirty="0"/>
              <a:t> </a:t>
            </a:r>
            <a:r>
              <a:rPr lang="en-US" dirty="0" err="1"/>
              <a:t>ve</a:t>
            </a:r>
            <a:r>
              <a:rPr lang="en-US" dirty="0"/>
              <a:t> </a:t>
            </a:r>
            <a:r>
              <a:rPr lang="en-US" dirty="0" err="1"/>
              <a:t>işlemi</a:t>
            </a:r>
            <a:r>
              <a:rPr lang="en-US" dirty="0"/>
              <a:t> </a:t>
            </a:r>
            <a:r>
              <a:rPr lang="en-US" dirty="0" err="1"/>
              <a:t>birleştirmek</a:t>
            </a:r>
            <a:r>
              <a:rPr lang="en-US" dirty="0"/>
              <a:t> Boolean </a:t>
            </a:r>
            <a:r>
              <a:rPr lang="en-US" dirty="0" err="1"/>
              <a:t>ifadeleri</a:t>
            </a:r>
            <a:r>
              <a:rPr lang="en-US" dirty="0"/>
              <a:t> </a:t>
            </a:r>
            <a:r>
              <a:rPr lang="en-US" dirty="0" err="1"/>
              <a:t>verir</a:t>
            </a:r>
            <a:r>
              <a:rPr lang="en-US" dirty="0"/>
              <a:t>.</a:t>
            </a:r>
            <a:endParaRPr lang="tr-TR" dirty="0"/>
          </a:p>
          <a:p>
            <a:r>
              <a:rPr lang="en-US" dirty="0" err="1"/>
              <a:t>Bir</a:t>
            </a:r>
            <a:r>
              <a:rPr lang="en-US" dirty="0"/>
              <a:t> </a:t>
            </a:r>
            <a:r>
              <a:rPr lang="en-US" b="1" dirty="0"/>
              <a:t>Boole </a:t>
            </a:r>
            <a:r>
              <a:rPr lang="tr-TR" b="1" dirty="0"/>
              <a:t>fonksiyonu</a:t>
            </a:r>
            <a:r>
              <a:rPr lang="en-US" b="1" dirty="0"/>
              <a:t> </a:t>
            </a:r>
            <a:r>
              <a:rPr lang="en-US" dirty="0" err="1"/>
              <a:t>tipik</a:t>
            </a:r>
            <a:r>
              <a:rPr lang="en-US" dirty="0"/>
              <a:t> </a:t>
            </a:r>
            <a:r>
              <a:rPr lang="en-US" dirty="0" err="1"/>
              <a:t>olarak</a:t>
            </a:r>
            <a:r>
              <a:rPr lang="en-US" dirty="0"/>
              <a:t> </a:t>
            </a:r>
            <a:r>
              <a:rPr lang="en-US" dirty="0" err="1"/>
              <a:t>bir</a:t>
            </a:r>
            <a:r>
              <a:rPr lang="en-US" dirty="0"/>
              <a:t> </a:t>
            </a:r>
            <a:r>
              <a:rPr lang="en-US" dirty="0" err="1"/>
              <a:t>veya</a:t>
            </a:r>
            <a:r>
              <a:rPr lang="en-US" dirty="0"/>
              <a:t> </a:t>
            </a:r>
            <a:r>
              <a:rPr lang="en-US" dirty="0" err="1"/>
              <a:t>daha</a:t>
            </a:r>
            <a:r>
              <a:rPr lang="en-US" dirty="0"/>
              <a:t> </a:t>
            </a:r>
            <a:r>
              <a:rPr lang="en-US" dirty="0" err="1"/>
              <a:t>fazla</a:t>
            </a:r>
            <a:r>
              <a:rPr lang="en-US" dirty="0"/>
              <a:t> </a:t>
            </a:r>
            <a:r>
              <a:rPr lang="en-US" dirty="0" err="1"/>
              <a:t>giriş</a:t>
            </a:r>
            <a:r>
              <a:rPr lang="en-US" dirty="0"/>
              <a:t> </a:t>
            </a:r>
            <a:r>
              <a:rPr lang="en-US" dirty="0" err="1"/>
              <a:t>değerine</a:t>
            </a:r>
            <a:r>
              <a:rPr lang="en-US" dirty="0"/>
              <a:t> </a:t>
            </a:r>
            <a:r>
              <a:rPr lang="en-US" dirty="0" err="1"/>
              <a:t>sahiptir</a:t>
            </a:r>
            <a:r>
              <a:rPr lang="en-US" dirty="0"/>
              <a:t> </a:t>
            </a:r>
            <a:r>
              <a:rPr lang="en-US" dirty="0" err="1"/>
              <a:t>ve</a:t>
            </a:r>
            <a:r>
              <a:rPr lang="en-US" dirty="0"/>
              <a:t> </a:t>
            </a:r>
            <a:r>
              <a:rPr lang="en-US" dirty="0" err="1"/>
              <a:t>bu</a:t>
            </a:r>
            <a:r>
              <a:rPr lang="en-US" dirty="0"/>
              <a:t> </a:t>
            </a:r>
            <a:r>
              <a:rPr lang="en-US" dirty="0" err="1"/>
              <a:t>giriş</a:t>
            </a:r>
            <a:r>
              <a:rPr lang="en-US" dirty="0"/>
              <a:t> </a:t>
            </a:r>
            <a:r>
              <a:rPr lang="en-US" dirty="0" err="1"/>
              <a:t>değerine</a:t>
            </a:r>
            <a:r>
              <a:rPr lang="en-US" dirty="0"/>
              <a:t> </a:t>
            </a:r>
            <a:r>
              <a:rPr lang="en-US" dirty="0" err="1"/>
              <a:t>dayalı</a:t>
            </a:r>
            <a:r>
              <a:rPr lang="en-US" dirty="0"/>
              <a:t> </a:t>
            </a:r>
            <a:r>
              <a:rPr lang="en-US" dirty="0" err="1"/>
              <a:t>olarak</a:t>
            </a:r>
            <a:r>
              <a:rPr lang="en-US" dirty="0"/>
              <a:t> {0, 1} </a:t>
            </a:r>
            <a:r>
              <a:rPr lang="en-US" dirty="0" err="1"/>
              <a:t>aralığında</a:t>
            </a:r>
            <a:r>
              <a:rPr lang="en-US" dirty="0"/>
              <a:t> </a:t>
            </a:r>
            <a:r>
              <a:rPr lang="en-US" dirty="0" err="1"/>
              <a:t>bir</a:t>
            </a:r>
            <a:r>
              <a:rPr lang="en-US" dirty="0"/>
              <a:t> </a:t>
            </a:r>
            <a:r>
              <a:rPr lang="en-US" dirty="0" err="1"/>
              <a:t>sonuç</a:t>
            </a:r>
            <a:r>
              <a:rPr lang="en-US" dirty="0"/>
              <a:t> </a:t>
            </a:r>
            <a:r>
              <a:rPr lang="en-US" dirty="0" err="1"/>
              <a:t>verir</a:t>
            </a:r>
            <a:r>
              <a:rPr lang="en-US" dirty="0"/>
              <a:t>.</a:t>
            </a:r>
            <a:endParaRPr lang="tr-TR" dirty="0"/>
          </a:p>
          <a:p>
            <a:r>
              <a:rPr lang="en-US" dirty="0" err="1"/>
              <a:t>Bir</a:t>
            </a:r>
            <a:r>
              <a:rPr lang="en-US" dirty="0"/>
              <a:t> </a:t>
            </a:r>
            <a:r>
              <a:rPr lang="en-US" b="1" dirty="0"/>
              <a:t>Boole </a:t>
            </a:r>
            <a:r>
              <a:rPr lang="en-US" b="1" dirty="0" err="1"/>
              <a:t>operatörü</a:t>
            </a:r>
            <a:r>
              <a:rPr lang="en-US" dirty="0"/>
              <a:t>, </a:t>
            </a:r>
            <a:r>
              <a:rPr lang="en-US" dirty="0" err="1"/>
              <a:t>girdileri</a:t>
            </a:r>
            <a:r>
              <a:rPr lang="en-US" dirty="0"/>
              <a:t>, </a:t>
            </a:r>
            <a:r>
              <a:rPr lang="en-US" dirty="0" err="1"/>
              <a:t>bu</a:t>
            </a:r>
            <a:r>
              <a:rPr lang="en-US" dirty="0"/>
              <a:t> </a:t>
            </a:r>
            <a:r>
              <a:rPr lang="en-US" dirty="0" err="1"/>
              <a:t>girdiler</a:t>
            </a:r>
            <a:r>
              <a:rPr lang="en-US" dirty="0"/>
              <a:t> </a:t>
            </a:r>
            <a:r>
              <a:rPr lang="en-US" dirty="0" err="1"/>
              <a:t>için</a:t>
            </a:r>
            <a:r>
              <a:rPr lang="en-US" dirty="0"/>
              <a:t> </a:t>
            </a:r>
            <a:r>
              <a:rPr lang="en-US" dirty="0" err="1"/>
              <a:t>tüm</a:t>
            </a:r>
            <a:r>
              <a:rPr lang="en-US" dirty="0"/>
              <a:t> </a:t>
            </a:r>
            <a:r>
              <a:rPr lang="en-US" dirty="0" err="1"/>
              <a:t>olası</a:t>
            </a:r>
            <a:r>
              <a:rPr lang="en-US" dirty="0"/>
              <a:t> </a:t>
            </a:r>
            <a:r>
              <a:rPr lang="en-US" dirty="0" err="1"/>
              <a:t>değerleri</a:t>
            </a:r>
            <a:r>
              <a:rPr lang="en-US" dirty="0"/>
              <a:t> </a:t>
            </a:r>
            <a:r>
              <a:rPr lang="en-US" dirty="0" err="1"/>
              <a:t>ve</a:t>
            </a:r>
            <a:r>
              <a:rPr lang="en-US" dirty="0"/>
              <a:t> </a:t>
            </a:r>
            <a:r>
              <a:rPr lang="en-US" dirty="0" err="1"/>
              <a:t>işlemin</a:t>
            </a:r>
            <a:r>
              <a:rPr lang="en-US" dirty="0"/>
              <a:t> </a:t>
            </a:r>
            <a:r>
              <a:rPr lang="en-US" dirty="0" err="1"/>
              <a:t>sonuç</a:t>
            </a:r>
            <a:r>
              <a:rPr lang="en-US" dirty="0"/>
              <a:t> </a:t>
            </a:r>
            <a:r>
              <a:rPr lang="en-US" dirty="0" err="1"/>
              <a:t>değerlerini</a:t>
            </a:r>
            <a:r>
              <a:rPr lang="en-US" dirty="0"/>
              <a:t> </a:t>
            </a:r>
            <a:r>
              <a:rPr lang="en-US" dirty="0" err="1"/>
              <a:t>listeleyen</a:t>
            </a:r>
            <a:r>
              <a:rPr lang="en-US" dirty="0"/>
              <a:t> </a:t>
            </a:r>
            <a:r>
              <a:rPr lang="en-US" dirty="0" err="1"/>
              <a:t>bir</a:t>
            </a:r>
            <a:r>
              <a:rPr lang="en-US" dirty="0"/>
              <a:t> </a:t>
            </a:r>
            <a:r>
              <a:rPr lang="en-US" dirty="0" err="1"/>
              <a:t>tablo</a:t>
            </a:r>
            <a:r>
              <a:rPr lang="en-US" dirty="0"/>
              <a:t> </a:t>
            </a:r>
            <a:r>
              <a:rPr lang="en-US" dirty="0" err="1"/>
              <a:t>kullanılarak</a:t>
            </a:r>
            <a:r>
              <a:rPr lang="en-US" dirty="0"/>
              <a:t> </a:t>
            </a:r>
            <a:r>
              <a:rPr lang="en-US" dirty="0" err="1"/>
              <a:t>tanımlanabilir</a:t>
            </a:r>
            <a:r>
              <a:rPr lang="en-US" dirty="0"/>
              <a:t>.</a:t>
            </a:r>
            <a:endParaRPr lang="tr-TR" dirty="0"/>
          </a:p>
          <a:p>
            <a:r>
              <a:rPr lang="en-US" dirty="0" err="1"/>
              <a:t>Bir</a:t>
            </a:r>
            <a:r>
              <a:rPr lang="en-US" dirty="0"/>
              <a:t> </a:t>
            </a:r>
            <a:r>
              <a:rPr lang="en-US" b="1" dirty="0" err="1"/>
              <a:t>doğruluk</a:t>
            </a:r>
            <a:r>
              <a:rPr lang="en-US" b="1" dirty="0"/>
              <a:t> </a:t>
            </a:r>
            <a:r>
              <a:rPr lang="en-US" b="1" dirty="0" err="1"/>
              <a:t>tablosu</a:t>
            </a:r>
            <a:r>
              <a:rPr lang="en-US" dirty="0"/>
              <a:t>, </a:t>
            </a:r>
            <a:r>
              <a:rPr lang="en-US" dirty="0" err="1"/>
              <a:t>girdi</a:t>
            </a:r>
            <a:r>
              <a:rPr lang="en-US" dirty="0"/>
              <a:t> </a:t>
            </a:r>
            <a:r>
              <a:rPr lang="en-US" dirty="0" err="1"/>
              <a:t>değerleri</a:t>
            </a:r>
            <a:r>
              <a:rPr lang="en-US" dirty="0"/>
              <a:t> </a:t>
            </a:r>
            <a:r>
              <a:rPr lang="en-US" dirty="0" err="1"/>
              <a:t>ile</a:t>
            </a:r>
            <a:r>
              <a:rPr lang="en-US" dirty="0"/>
              <a:t> </a:t>
            </a:r>
            <a:r>
              <a:rPr lang="en-US" dirty="0" err="1"/>
              <a:t>girdi</a:t>
            </a:r>
            <a:r>
              <a:rPr lang="en-US" dirty="0"/>
              <a:t> </a:t>
            </a:r>
            <a:r>
              <a:rPr lang="en-US" dirty="0" err="1"/>
              <a:t>değişkenleri</a:t>
            </a:r>
            <a:r>
              <a:rPr lang="en-US" dirty="0"/>
              <a:t> </a:t>
            </a:r>
            <a:r>
              <a:rPr lang="en-US" dirty="0" err="1"/>
              <a:t>üzerindeki</a:t>
            </a:r>
            <a:r>
              <a:rPr lang="en-US" dirty="0"/>
              <a:t> </a:t>
            </a:r>
            <a:r>
              <a:rPr lang="en-US" dirty="0" err="1"/>
              <a:t>belirli</a:t>
            </a:r>
            <a:r>
              <a:rPr lang="en-US" dirty="0"/>
              <a:t> </a:t>
            </a:r>
            <a:r>
              <a:rPr lang="en-US" dirty="0" err="1"/>
              <a:t>bir</a:t>
            </a:r>
            <a:r>
              <a:rPr lang="en-US" dirty="0"/>
              <a:t> Boole </a:t>
            </a:r>
            <a:r>
              <a:rPr lang="en-US" dirty="0" err="1"/>
              <a:t>operatörünün</a:t>
            </a:r>
            <a:r>
              <a:rPr lang="en-US" dirty="0"/>
              <a:t> </a:t>
            </a:r>
            <a:r>
              <a:rPr lang="en-US" dirty="0" err="1"/>
              <a:t>veya</a:t>
            </a:r>
            <a:r>
              <a:rPr lang="en-US" dirty="0"/>
              <a:t> </a:t>
            </a:r>
            <a:r>
              <a:rPr lang="en-US" dirty="0" err="1"/>
              <a:t>fonksiyonunun</a:t>
            </a:r>
            <a:r>
              <a:rPr lang="en-US" dirty="0"/>
              <a:t> </a:t>
            </a:r>
            <a:r>
              <a:rPr lang="en-US" dirty="0" err="1"/>
              <a:t>sonucu</a:t>
            </a:r>
            <a:r>
              <a:rPr lang="en-US" dirty="0"/>
              <a:t> </a:t>
            </a:r>
            <a:r>
              <a:rPr lang="en-US" dirty="0" err="1"/>
              <a:t>arasındaki</a:t>
            </a:r>
            <a:r>
              <a:rPr lang="en-US" dirty="0"/>
              <a:t> </a:t>
            </a:r>
            <a:r>
              <a:rPr lang="en-US" dirty="0" err="1"/>
              <a:t>ilişkiyi</a:t>
            </a:r>
            <a:r>
              <a:rPr lang="en-US" dirty="0"/>
              <a:t> </a:t>
            </a:r>
            <a:r>
              <a:rPr lang="en-US" dirty="0" err="1"/>
              <a:t>tablo</a:t>
            </a:r>
            <a:r>
              <a:rPr lang="en-US" dirty="0"/>
              <a:t> </a:t>
            </a:r>
            <a:r>
              <a:rPr lang="en-US" dirty="0" err="1"/>
              <a:t>biçiminde</a:t>
            </a:r>
            <a:r>
              <a:rPr lang="en-US" dirty="0"/>
              <a:t> </a:t>
            </a:r>
            <a:r>
              <a:rPr lang="en-US" dirty="0" err="1"/>
              <a:t>gösterir</a:t>
            </a:r>
            <a:r>
              <a:rPr lang="en-US" dirty="0"/>
              <a:t>.</a:t>
            </a:r>
            <a:endParaRPr lang="tr-TR" dirty="0"/>
          </a:p>
        </p:txBody>
      </p:sp>
    </p:spTree>
    <p:extLst>
      <p:ext uri="{BB962C8B-B14F-4D97-AF65-F5344CB8AC3E}">
        <p14:creationId xmlns:p14="http://schemas.microsoft.com/office/powerpoint/2010/main" val="29156462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NOT Operatörü</a:t>
            </a:r>
          </a:p>
        </p:txBody>
      </p:sp>
      <p:sp>
        <p:nvSpPr>
          <p:cNvPr id="3" name="İçerik Yer Tutucusu 2"/>
          <p:cNvSpPr>
            <a:spLocks noGrp="1"/>
          </p:cNvSpPr>
          <p:nvPr>
            <p:ph idx="1"/>
          </p:nvPr>
        </p:nvSpPr>
        <p:spPr/>
        <p:txBody>
          <a:bodyPr/>
          <a:lstStyle/>
          <a:p>
            <a:r>
              <a:rPr lang="tr-TR" dirty="0"/>
              <a:t>Hem</a:t>
            </a:r>
            <a:r>
              <a:rPr lang="en-US" dirty="0"/>
              <a:t> Ā </a:t>
            </a:r>
            <a:r>
              <a:rPr lang="tr-TR" dirty="0"/>
              <a:t>hem de</a:t>
            </a:r>
            <a:r>
              <a:rPr lang="en-US" dirty="0"/>
              <a:t> </a:t>
            </a:r>
            <a:r>
              <a:rPr lang="tr-TR" dirty="0"/>
              <a:t>A</a:t>
            </a:r>
            <a:r>
              <a:rPr lang="en-US" dirty="0"/>
              <a:t>’ </a:t>
            </a:r>
            <a:r>
              <a:rPr lang="tr-TR" dirty="0"/>
              <a:t>olarak ifade edilir ve </a:t>
            </a:r>
            <a:r>
              <a:rPr lang="en-US" dirty="0"/>
              <a:t>“NOT </a:t>
            </a:r>
            <a:r>
              <a:rPr lang="tr-TR" dirty="0"/>
              <a:t>A</a:t>
            </a:r>
            <a:r>
              <a:rPr lang="en-US" dirty="0"/>
              <a:t>”</a:t>
            </a:r>
            <a:r>
              <a:rPr lang="tr-TR" dirty="0"/>
              <a:t> (A’nın </a:t>
            </a:r>
            <a:r>
              <a:rPr lang="tr-TR" dirty="0" err="1"/>
              <a:t>değili</a:t>
            </a:r>
            <a:r>
              <a:rPr lang="tr-TR" dirty="0"/>
              <a:t>) diye okunur. </a:t>
            </a:r>
            <a:r>
              <a:rPr lang="en-US" dirty="0"/>
              <a:t>NOT</a:t>
            </a:r>
            <a:r>
              <a:rPr lang="tr-TR" dirty="0"/>
              <a:t> için doğruluk tablosu</a:t>
            </a:r>
            <a:r>
              <a:rPr lang="en-US" dirty="0"/>
              <a:t> is </a:t>
            </a:r>
            <a:r>
              <a:rPr lang="en-US" dirty="0" err="1"/>
              <a:t>Tabl</a:t>
            </a:r>
            <a:r>
              <a:rPr lang="tr-TR" dirty="0"/>
              <a:t>o</a:t>
            </a:r>
            <a:r>
              <a:rPr lang="en-US" dirty="0"/>
              <a:t> 1</a:t>
            </a:r>
            <a:r>
              <a:rPr lang="tr-TR" dirty="0"/>
              <a:t>’de </a:t>
            </a:r>
            <a:r>
              <a:rPr lang="tr-TR" dirty="0" err="1"/>
              <a:t>geösterilmiştir</a:t>
            </a:r>
            <a:r>
              <a:rPr lang="tr-TR" dirty="0"/>
              <a:t>.</a:t>
            </a:r>
          </a:p>
          <a:p>
            <a:endParaRPr lang="tr-TR" dirty="0"/>
          </a:p>
          <a:p>
            <a:endParaRPr lang="tr-TR" dirty="0"/>
          </a:p>
          <a:p>
            <a:endParaRPr lang="tr-TR" dirty="0"/>
          </a:p>
        </p:txBody>
      </p:sp>
      <p:sp>
        <p:nvSpPr>
          <p:cNvPr id="5" name="Metin kutusu 4"/>
          <p:cNvSpPr txBox="1"/>
          <p:nvPr/>
        </p:nvSpPr>
        <p:spPr>
          <a:xfrm>
            <a:off x="3588326" y="2870901"/>
            <a:ext cx="3403023" cy="369332"/>
          </a:xfrm>
          <a:prstGeom prst="rect">
            <a:avLst/>
          </a:prstGeom>
          <a:noFill/>
        </p:spPr>
        <p:txBody>
          <a:bodyPr wrap="square" rtlCol="0">
            <a:spAutoFit/>
          </a:bodyPr>
          <a:lstStyle/>
          <a:p>
            <a:r>
              <a:rPr lang="tr-TR" b="1" dirty="0"/>
              <a:t>Tablo 1.</a:t>
            </a:r>
            <a:r>
              <a:rPr lang="tr-TR" dirty="0"/>
              <a:t> </a:t>
            </a:r>
            <a:r>
              <a:rPr lang="en-US" dirty="0"/>
              <a:t>NOT</a:t>
            </a:r>
            <a:r>
              <a:rPr lang="tr-TR" dirty="0"/>
              <a:t> için doğruluk tablosu</a:t>
            </a:r>
            <a:r>
              <a:rPr lang="en-US" dirty="0"/>
              <a:t> </a:t>
            </a:r>
            <a:endParaRPr lang="tr-TR" dirty="0"/>
          </a:p>
        </p:txBody>
      </p:sp>
      <p:pic>
        <p:nvPicPr>
          <p:cNvPr id="6" name="Resim 5"/>
          <p:cNvPicPr>
            <a:picLocks noChangeAspect="1"/>
          </p:cNvPicPr>
          <p:nvPr/>
        </p:nvPicPr>
        <p:blipFill>
          <a:blip r:embed="rId2"/>
          <a:stretch>
            <a:fillRect/>
          </a:stretch>
        </p:blipFill>
        <p:spPr>
          <a:xfrm>
            <a:off x="4475451" y="3375170"/>
            <a:ext cx="1370734" cy="1812415"/>
          </a:xfrm>
          <a:prstGeom prst="rect">
            <a:avLst/>
          </a:prstGeom>
        </p:spPr>
      </p:pic>
    </p:spTree>
    <p:extLst>
      <p:ext uri="{BB962C8B-B14F-4D97-AF65-F5344CB8AC3E}">
        <p14:creationId xmlns:p14="http://schemas.microsoft.com/office/powerpoint/2010/main" val="37256252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AND Operatörü</a:t>
            </a:r>
          </a:p>
        </p:txBody>
      </p:sp>
      <p:sp>
        <p:nvSpPr>
          <p:cNvPr id="3" name="İçerik Yer Tutucusu 2"/>
          <p:cNvSpPr>
            <a:spLocks noGrp="1"/>
          </p:cNvSpPr>
          <p:nvPr>
            <p:ph idx="1"/>
          </p:nvPr>
        </p:nvSpPr>
        <p:spPr/>
        <p:txBody>
          <a:bodyPr/>
          <a:lstStyle/>
          <a:p>
            <a:r>
              <a:rPr lang="en-US" dirty="0"/>
              <a:t>AND </a:t>
            </a:r>
            <a:r>
              <a:rPr lang="en-US" dirty="0" err="1"/>
              <a:t>operat</a:t>
            </a:r>
            <a:r>
              <a:rPr lang="tr-TR" dirty="0"/>
              <a:t>ö</a:t>
            </a:r>
            <a:r>
              <a:rPr lang="en-US" dirty="0"/>
              <a:t>r</a:t>
            </a:r>
            <a:r>
              <a:rPr lang="tr-TR" dirty="0"/>
              <a:t>ü</a:t>
            </a:r>
            <a:r>
              <a:rPr lang="en-US" dirty="0"/>
              <a:t> </a:t>
            </a:r>
            <a:r>
              <a:rPr lang="tr-TR" dirty="0" err="1"/>
              <a:t>Boole</a:t>
            </a:r>
            <a:r>
              <a:rPr lang="tr-TR" dirty="0"/>
              <a:t> çarpımı olarak da bilinir</a:t>
            </a:r>
            <a:r>
              <a:rPr lang="en-US" dirty="0"/>
              <a:t>. </a:t>
            </a:r>
            <a:r>
              <a:rPr lang="tr-TR" dirty="0"/>
              <a:t>AB</a:t>
            </a:r>
            <a:r>
              <a:rPr lang="en-US" dirty="0"/>
              <a:t> Boole </a:t>
            </a:r>
            <a:r>
              <a:rPr lang="tr-TR" dirty="0"/>
              <a:t>ifadesi</a:t>
            </a:r>
            <a:r>
              <a:rPr lang="en-US" dirty="0"/>
              <a:t> </a:t>
            </a:r>
            <a:r>
              <a:rPr lang="tr-TR" dirty="0"/>
              <a:t>A.B (A*B) ile eş değerdir ve </a:t>
            </a:r>
            <a:r>
              <a:rPr lang="en-US" dirty="0"/>
              <a:t>“</a:t>
            </a:r>
            <a:r>
              <a:rPr lang="tr-TR" dirty="0"/>
              <a:t>A</a:t>
            </a:r>
            <a:r>
              <a:rPr lang="en-US" dirty="0"/>
              <a:t> </a:t>
            </a:r>
            <a:r>
              <a:rPr lang="tr-TR" dirty="0"/>
              <a:t>AND</a:t>
            </a:r>
            <a:r>
              <a:rPr lang="en-US" dirty="0"/>
              <a:t> </a:t>
            </a:r>
            <a:r>
              <a:rPr lang="tr-TR" dirty="0"/>
              <a:t>B</a:t>
            </a:r>
            <a:r>
              <a:rPr lang="en-US" dirty="0"/>
              <a:t>”</a:t>
            </a:r>
            <a:r>
              <a:rPr lang="tr-TR" dirty="0"/>
              <a:t> (A ve B) diye okunur. </a:t>
            </a:r>
            <a:r>
              <a:rPr lang="en-US" dirty="0"/>
              <a:t> </a:t>
            </a:r>
            <a:endParaRPr lang="tr-TR" dirty="0"/>
          </a:p>
          <a:p>
            <a:endParaRPr lang="tr-TR" dirty="0"/>
          </a:p>
        </p:txBody>
      </p:sp>
      <p:sp>
        <p:nvSpPr>
          <p:cNvPr id="5" name="Metin kutusu 4"/>
          <p:cNvSpPr txBox="1"/>
          <p:nvPr/>
        </p:nvSpPr>
        <p:spPr>
          <a:xfrm>
            <a:off x="3766704" y="3096037"/>
            <a:ext cx="3453246" cy="369332"/>
          </a:xfrm>
          <a:prstGeom prst="rect">
            <a:avLst/>
          </a:prstGeom>
          <a:noFill/>
        </p:spPr>
        <p:txBody>
          <a:bodyPr wrap="square" rtlCol="0">
            <a:spAutoFit/>
          </a:bodyPr>
          <a:lstStyle/>
          <a:p>
            <a:r>
              <a:rPr lang="tr-TR" b="1" dirty="0"/>
              <a:t>Tablo 2.</a:t>
            </a:r>
            <a:r>
              <a:rPr lang="tr-TR" dirty="0"/>
              <a:t> AND için doğruluk tablosu</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4189" y="3600306"/>
            <a:ext cx="1438275" cy="2200275"/>
          </a:xfrm>
          <a:prstGeom prst="rect">
            <a:avLst/>
          </a:prstGeom>
        </p:spPr>
      </p:pic>
    </p:spTree>
    <p:extLst>
      <p:ext uri="{BB962C8B-B14F-4D97-AF65-F5344CB8AC3E}">
        <p14:creationId xmlns:p14="http://schemas.microsoft.com/office/powerpoint/2010/main" val="77005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p:txBody>
          <a:bodyPr>
            <a:normAutofit fontScale="92500" lnSpcReduction="10000"/>
          </a:bodyPr>
          <a:lstStyle/>
          <a:p>
            <a:r>
              <a:rPr lang="en-US" dirty="0" err="1"/>
              <a:t>Mantıkta</a:t>
            </a:r>
            <a:r>
              <a:rPr lang="en-US" dirty="0"/>
              <a:t> </a:t>
            </a:r>
            <a:r>
              <a:rPr lang="en-US" dirty="0" err="1"/>
              <a:t>bazen</a:t>
            </a:r>
            <a:r>
              <a:rPr lang="en-US" dirty="0"/>
              <a:t> </a:t>
            </a:r>
            <a:r>
              <a:rPr lang="en-US" dirty="0" err="1"/>
              <a:t>bir</a:t>
            </a:r>
            <a:r>
              <a:rPr lang="en-US" dirty="0"/>
              <a:t> </a:t>
            </a:r>
            <a:r>
              <a:rPr lang="en-US" dirty="0" err="1"/>
              <a:t>bağlaçta</a:t>
            </a:r>
            <a:r>
              <a:rPr lang="en-US" dirty="0"/>
              <a:t> "</a:t>
            </a:r>
            <a:r>
              <a:rPr lang="en-US" dirty="0" err="1"/>
              <a:t>ve</a:t>
            </a:r>
            <a:r>
              <a:rPr lang="en-US" dirty="0"/>
              <a:t>" </a:t>
            </a:r>
            <a:r>
              <a:rPr lang="en-US" dirty="0" err="1"/>
              <a:t>yerine</a:t>
            </a:r>
            <a:r>
              <a:rPr lang="en-US" dirty="0"/>
              <a:t> "</a:t>
            </a:r>
            <a:r>
              <a:rPr lang="en-US" dirty="0" err="1"/>
              <a:t>ama</a:t>
            </a:r>
            <a:r>
              <a:rPr lang="en-US" dirty="0"/>
              <a:t>" </a:t>
            </a:r>
            <a:r>
              <a:rPr lang="en-US" dirty="0" err="1"/>
              <a:t>kelimesinin</a:t>
            </a:r>
            <a:r>
              <a:rPr lang="en-US" dirty="0"/>
              <a:t> </a:t>
            </a:r>
            <a:r>
              <a:rPr lang="en-US" dirty="0" err="1"/>
              <a:t>kullanıldığını</a:t>
            </a:r>
            <a:r>
              <a:rPr lang="en-US" dirty="0"/>
              <a:t> </a:t>
            </a:r>
            <a:r>
              <a:rPr lang="en-US" dirty="0" err="1"/>
              <a:t>unutmayın</a:t>
            </a:r>
            <a:r>
              <a:rPr lang="en-US" dirty="0"/>
              <a:t>. </a:t>
            </a:r>
            <a:r>
              <a:rPr lang="en-US" dirty="0" err="1"/>
              <a:t>Örneğin</a:t>
            </a:r>
            <a:r>
              <a:rPr lang="en-US" dirty="0"/>
              <a:t>, "</a:t>
            </a:r>
            <a:r>
              <a:rPr lang="en-US" dirty="0" err="1"/>
              <a:t>Güneş</a:t>
            </a:r>
            <a:r>
              <a:rPr lang="en-US" dirty="0"/>
              <a:t> </a:t>
            </a:r>
            <a:r>
              <a:rPr lang="en-US" dirty="0" err="1"/>
              <a:t>parlıyor</a:t>
            </a:r>
            <a:r>
              <a:rPr lang="en-US" dirty="0"/>
              <a:t> </a:t>
            </a:r>
            <a:r>
              <a:rPr lang="en-US" dirty="0" err="1"/>
              <a:t>ama</a:t>
            </a:r>
            <a:r>
              <a:rPr lang="en-US" dirty="0"/>
              <a:t> </a:t>
            </a:r>
            <a:r>
              <a:rPr lang="en-US" dirty="0" err="1"/>
              <a:t>yağmur</a:t>
            </a:r>
            <a:r>
              <a:rPr lang="en-US" dirty="0"/>
              <a:t> </a:t>
            </a:r>
            <a:r>
              <a:rPr lang="en-US" dirty="0" err="1"/>
              <a:t>yağıyor</a:t>
            </a:r>
            <a:r>
              <a:rPr lang="en-US" dirty="0"/>
              <a:t>" </a:t>
            </a:r>
            <a:r>
              <a:rPr lang="en-US" dirty="0" err="1"/>
              <a:t>ifadesi</a:t>
            </a:r>
            <a:r>
              <a:rPr lang="en-US" dirty="0"/>
              <a:t>, "</a:t>
            </a:r>
            <a:r>
              <a:rPr lang="en-US" dirty="0" err="1"/>
              <a:t>Güneş</a:t>
            </a:r>
            <a:r>
              <a:rPr lang="en-US" dirty="0"/>
              <a:t> </a:t>
            </a:r>
            <a:r>
              <a:rPr lang="en-US" dirty="0" err="1"/>
              <a:t>parlıyor</a:t>
            </a:r>
            <a:r>
              <a:rPr lang="en-US" dirty="0"/>
              <a:t> </a:t>
            </a:r>
            <a:r>
              <a:rPr lang="en-US" dirty="0" err="1"/>
              <a:t>ve</a:t>
            </a:r>
            <a:r>
              <a:rPr lang="en-US" dirty="0"/>
              <a:t> </a:t>
            </a:r>
            <a:r>
              <a:rPr lang="en-US" dirty="0" err="1"/>
              <a:t>yağmur</a:t>
            </a:r>
            <a:r>
              <a:rPr lang="en-US" dirty="0"/>
              <a:t> </a:t>
            </a:r>
            <a:r>
              <a:rPr lang="en-US" dirty="0" err="1"/>
              <a:t>yağıyor</a:t>
            </a:r>
            <a:r>
              <a:rPr lang="en-US" dirty="0"/>
              <a:t>" </a:t>
            </a:r>
            <a:r>
              <a:rPr lang="en-US" dirty="0" err="1"/>
              <a:t>demenin</a:t>
            </a:r>
            <a:r>
              <a:rPr lang="en-US" dirty="0"/>
              <a:t> </a:t>
            </a:r>
            <a:r>
              <a:rPr lang="en-US" dirty="0" err="1"/>
              <a:t>başka</a:t>
            </a:r>
            <a:r>
              <a:rPr lang="en-US" dirty="0"/>
              <a:t> </a:t>
            </a:r>
            <a:r>
              <a:rPr lang="en-US" dirty="0" err="1"/>
              <a:t>bir</a:t>
            </a:r>
            <a:r>
              <a:rPr lang="en-US" dirty="0"/>
              <a:t> </a:t>
            </a:r>
            <a:r>
              <a:rPr lang="en-US" dirty="0" err="1"/>
              <a:t>yoludur</a:t>
            </a:r>
            <a:r>
              <a:rPr lang="en-US" dirty="0"/>
              <a:t>.</a:t>
            </a:r>
            <a:endParaRPr lang="tr-TR" dirty="0"/>
          </a:p>
          <a:p>
            <a:r>
              <a:rPr lang="tr-TR" dirty="0"/>
              <a:t>Örnek: p ve q önermelerinin birleşimini bulun; burada p, "</a:t>
            </a:r>
            <a:r>
              <a:rPr lang="tr-TR" dirty="0" err="1"/>
              <a:t>Rebecca'nın</a:t>
            </a:r>
            <a:r>
              <a:rPr lang="tr-TR" dirty="0"/>
              <a:t> bilgisayarı 16 GB'den fazla boş sabit disk alanına sahip" önermesidir ve q, "</a:t>
            </a:r>
            <a:r>
              <a:rPr lang="tr-TR" dirty="0" err="1"/>
              <a:t>Rebecca'nın</a:t>
            </a:r>
            <a:r>
              <a:rPr lang="tr-TR" dirty="0"/>
              <a:t> bilgisayarındaki işlemci 1 </a:t>
            </a:r>
            <a:r>
              <a:rPr lang="tr-TR" dirty="0" err="1"/>
              <a:t>GHz'den</a:t>
            </a:r>
            <a:r>
              <a:rPr lang="tr-TR" dirty="0"/>
              <a:t> daha hızlı çalışır" önermesidir.</a:t>
            </a:r>
          </a:p>
          <a:p>
            <a:r>
              <a:rPr lang="tr-TR" dirty="0"/>
              <a:t>Çözüm: Bu önermelerin birleşimi, p ∧ q, "</a:t>
            </a:r>
            <a:r>
              <a:rPr lang="tr-TR" dirty="0" err="1"/>
              <a:t>Rebecca'nın</a:t>
            </a:r>
            <a:r>
              <a:rPr lang="tr-TR" dirty="0"/>
              <a:t> bilgisayarında 16 GB'den fazla boş sabit disk alanı var ve </a:t>
            </a:r>
            <a:r>
              <a:rPr lang="tr-TR" dirty="0" err="1"/>
              <a:t>Rebecca'nın</a:t>
            </a:r>
            <a:r>
              <a:rPr lang="tr-TR" dirty="0"/>
              <a:t> bilgisayarındaki işlemci 1 </a:t>
            </a:r>
            <a:r>
              <a:rPr lang="tr-TR" dirty="0" err="1"/>
              <a:t>GHz'den</a:t>
            </a:r>
            <a:r>
              <a:rPr lang="tr-TR" dirty="0"/>
              <a:t> daha hızlı çalışıyor" önermesidir. Bu bağlaç daha basit bir şekilde "</a:t>
            </a:r>
            <a:r>
              <a:rPr lang="tr-TR" dirty="0" err="1"/>
              <a:t>Rebecca'nın</a:t>
            </a:r>
            <a:r>
              <a:rPr lang="tr-TR" dirty="0"/>
              <a:t> bilgisayarında 16 GB'den fazla boş sabit disk alanı var ve işlemcisi 1 </a:t>
            </a:r>
            <a:r>
              <a:rPr lang="tr-TR" dirty="0" err="1"/>
              <a:t>GHz'den</a:t>
            </a:r>
            <a:r>
              <a:rPr lang="tr-TR" dirty="0"/>
              <a:t> daha hızlı çalışıyor" şeklinde ifade edilebilir.</a:t>
            </a:r>
          </a:p>
        </p:txBody>
      </p:sp>
    </p:spTree>
    <p:extLst>
      <p:ext uri="{BB962C8B-B14F-4D97-AF65-F5344CB8AC3E}">
        <p14:creationId xmlns:p14="http://schemas.microsoft.com/office/powerpoint/2010/main" val="18375851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OR </a:t>
            </a:r>
            <a:r>
              <a:rPr lang="tr-TR" dirty="0" err="1"/>
              <a:t>Operator</a:t>
            </a:r>
            <a:endParaRPr lang="tr-TR" dirty="0"/>
          </a:p>
        </p:txBody>
      </p:sp>
      <p:sp>
        <p:nvSpPr>
          <p:cNvPr id="3" name="İçerik Yer Tutucusu 2"/>
          <p:cNvSpPr>
            <a:spLocks noGrp="1"/>
          </p:cNvSpPr>
          <p:nvPr>
            <p:ph idx="1"/>
          </p:nvPr>
        </p:nvSpPr>
        <p:spPr/>
        <p:txBody>
          <a:bodyPr/>
          <a:lstStyle/>
          <a:p>
            <a:r>
              <a:rPr lang="tr-TR" dirty="0"/>
              <a:t>OR</a:t>
            </a:r>
            <a:r>
              <a:rPr lang="en-US" dirty="0"/>
              <a:t> </a:t>
            </a:r>
            <a:r>
              <a:rPr lang="tr-TR" dirty="0"/>
              <a:t>o</a:t>
            </a:r>
            <a:r>
              <a:rPr lang="en-US" dirty="0" err="1"/>
              <a:t>peratörü</a:t>
            </a:r>
            <a:r>
              <a:rPr lang="en-US" dirty="0"/>
              <a:t> Boole </a:t>
            </a:r>
            <a:r>
              <a:rPr lang="en-US" dirty="0" err="1"/>
              <a:t>toplamı</a:t>
            </a:r>
            <a:r>
              <a:rPr lang="en-US" dirty="0"/>
              <a:t> </a:t>
            </a:r>
            <a:r>
              <a:rPr lang="en-US" dirty="0" err="1"/>
              <a:t>olarak</a:t>
            </a:r>
            <a:r>
              <a:rPr lang="en-US" dirty="0"/>
              <a:t> da </a:t>
            </a:r>
            <a:r>
              <a:rPr lang="en-US" dirty="0" err="1"/>
              <a:t>bilinir</a:t>
            </a:r>
            <a:r>
              <a:rPr lang="en-US" dirty="0"/>
              <a:t>. A+B Boole </a:t>
            </a:r>
            <a:r>
              <a:rPr lang="en-US" dirty="0" err="1"/>
              <a:t>ifadesi</a:t>
            </a:r>
            <a:r>
              <a:rPr lang="en-US" dirty="0"/>
              <a:t> “A </a:t>
            </a:r>
            <a:r>
              <a:rPr lang="tr-TR" dirty="0"/>
              <a:t>OR</a:t>
            </a:r>
            <a:r>
              <a:rPr lang="en-US" dirty="0"/>
              <a:t> B”</a:t>
            </a:r>
            <a:r>
              <a:rPr lang="tr-TR" dirty="0"/>
              <a:t> (</a:t>
            </a:r>
            <a:r>
              <a:rPr lang="en-US" dirty="0"/>
              <a:t>A </a:t>
            </a:r>
            <a:r>
              <a:rPr lang="en-US" dirty="0" err="1"/>
              <a:t>veya</a:t>
            </a:r>
            <a:r>
              <a:rPr lang="en-US" dirty="0"/>
              <a:t> B</a:t>
            </a:r>
            <a:r>
              <a:rPr lang="tr-TR" dirty="0"/>
              <a:t>)</a:t>
            </a:r>
            <a:r>
              <a:rPr lang="en-US" dirty="0"/>
              <a:t> </a:t>
            </a:r>
            <a:r>
              <a:rPr lang="en-US" dirty="0" err="1"/>
              <a:t>olarak</a:t>
            </a:r>
            <a:r>
              <a:rPr lang="en-US" dirty="0"/>
              <a:t> </a:t>
            </a:r>
            <a:r>
              <a:rPr lang="en-US" dirty="0" err="1"/>
              <a:t>okunur</a:t>
            </a:r>
            <a:r>
              <a:rPr lang="en-US" dirty="0"/>
              <a:t>. Bu </a:t>
            </a:r>
            <a:r>
              <a:rPr lang="en-US" dirty="0" err="1"/>
              <a:t>operatörün</a:t>
            </a:r>
            <a:r>
              <a:rPr lang="en-US" dirty="0"/>
              <a:t> </a:t>
            </a:r>
            <a:r>
              <a:rPr lang="en-US" dirty="0" err="1"/>
              <a:t>davranışı</a:t>
            </a:r>
            <a:r>
              <a:rPr lang="en-US" dirty="0"/>
              <a:t>, </a:t>
            </a:r>
            <a:r>
              <a:rPr lang="en-US" dirty="0" err="1"/>
              <a:t>Tablo</a:t>
            </a:r>
            <a:r>
              <a:rPr lang="en-US" dirty="0"/>
              <a:t> 3'te </a:t>
            </a:r>
            <a:r>
              <a:rPr lang="en-US" dirty="0" err="1"/>
              <a:t>gösterilen</a:t>
            </a:r>
            <a:r>
              <a:rPr lang="en-US" dirty="0"/>
              <a:t> </a:t>
            </a:r>
            <a:r>
              <a:rPr lang="en-US" dirty="0" err="1"/>
              <a:t>doğruluk</a:t>
            </a:r>
            <a:r>
              <a:rPr lang="en-US" dirty="0"/>
              <a:t> </a:t>
            </a:r>
            <a:r>
              <a:rPr lang="en-US" dirty="0" err="1"/>
              <a:t>tablosu</a:t>
            </a:r>
            <a:r>
              <a:rPr lang="en-US" dirty="0"/>
              <a:t> </a:t>
            </a:r>
            <a:r>
              <a:rPr lang="en-US" dirty="0" err="1"/>
              <a:t>ile</a:t>
            </a:r>
            <a:r>
              <a:rPr lang="en-US" dirty="0"/>
              <a:t> </a:t>
            </a:r>
            <a:r>
              <a:rPr lang="en-US" dirty="0" err="1"/>
              <a:t>karakterize</a:t>
            </a:r>
            <a:r>
              <a:rPr lang="en-US" dirty="0"/>
              <a:t> </a:t>
            </a:r>
            <a:r>
              <a:rPr lang="en-US" dirty="0" err="1"/>
              <a:t>edilir</a:t>
            </a:r>
            <a:r>
              <a:rPr lang="en-US" dirty="0"/>
              <a:t>.</a:t>
            </a:r>
            <a:endParaRPr lang="tr-TR" dirty="0"/>
          </a:p>
          <a:p>
            <a:endParaRPr lang="tr-TR" dirty="0"/>
          </a:p>
          <a:p>
            <a:endParaRPr lang="tr-TR" dirty="0"/>
          </a:p>
        </p:txBody>
      </p:sp>
      <p:sp>
        <p:nvSpPr>
          <p:cNvPr id="5" name="Metin kutusu 4"/>
          <p:cNvSpPr txBox="1"/>
          <p:nvPr/>
        </p:nvSpPr>
        <p:spPr>
          <a:xfrm>
            <a:off x="3671454" y="3456400"/>
            <a:ext cx="3255818" cy="369332"/>
          </a:xfrm>
          <a:prstGeom prst="rect">
            <a:avLst/>
          </a:prstGeom>
          <a:noFill/>
        </p:spPr>
        <p:txBody>
          <a:bodyPr wrap="square" rtlCol="0">
            <a:spAutoFit/>
          </a:bodyPr>
          <a:lstStyle/>
          <a:p>
            <a:r>
              <a:rPr lang="tr-TR" b="1" dirty="0"/>
              <a:t>Tablo 3.</a:t>
            </a:r>
            <a:r>
              <a:rPr lang="tr-TR" dirty="0"/>
              <a:t> OR için doğruluk tablosu</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737" y="3939310"/>
            <a:ext cx="1419225" cy="2124075"/>
          </a:xfrm>
          <a:prstGeom prst="rect">
            <a:avLst/>
          </a:prstGeom>
        </p:spPr>
      </p:pic>
    </p:spTree>
    <p:extLst>
      <p:ext uri="{BB962C8B-B14F-4D97-AF65-F5344CB8AC3E}">
        <p14:creationId xmlns:p14="http://schemas.microsoft.com/office/powerpoint/2010/main" val="34069472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Boole</a:t>
            </a:r>
            <a:r>
              <a:rPr lang="tr-TR" dirty="0"/>
              <a:t> İfadeleri</a:t>
            </a:r>
          </a:p>
        </p:txBody>
      </p:sp>
      <p:sp>
        <p:nvSpPr>
          <p:cNvPr id="3" name="İçerik Yer Tutucusu 2"/>
          <p:cNvSpPr>
            <a:spLocks noGrp="1"/>
          </p:cNvSpPr>
          <p:nvPr>
            <p:ph idx="1"/>
          </p:nvPr>
        </p:nvSpPr>
        <p:spPr/>
        <p:txBody>
          <a:bodyPr/>
          <a:lstStyle/>
          <a:p>
            <a:r>
              <a:rPr lang="en-US" dirty="0"/>
              <a:t>Boole </a:t>
            </a:r>
            <a:r>
              <a:rPr lang="tr-TR" dirty="0"/>
              <a:t>operatörleri</a:t>
            </a:r>
            <a:r>
              <a:rPr lang="en-US" dirty="0"/>
              <a:t> </a:t>
            </a:r>
            <a:r>
              <a:rPr lang="en-US" dirty="0" err="1"/>
              <a:t>için</a:t>
            </a:r>
            <a:r>
              <a:rPr lang="en-US" dirty="0"/>
              <a:t> </a:t>
            </a:r>
            <a:r>
              <a:rPr lang="en-US" dirty="0" err="1"/>
              <a:t>öncelik</a:t>
            </a:r>
            <a:r>
              <a:rPr lang="en-US" dirty="0"/>
              <a:t> </a:t>
            </a:r>
            <a:r>
              <a:rPr lang="tr-TR" dirty="0"/>
              <a:t>sırası</a:t>
            </a:r>
            <a:r>
              <a:rPr lang="en-US" dirty="0"/>
              <a:t>, </a:t>
            </a:r>
            <a:r>
              <a:rPr lang="en-US" dirty="0" err="1"/>
              <a:t>en</a:t>
            </a:r>
            <a:r>
              <a:rPr lang="en-US" dirty="0"/>
              <a:t> </a:t>
            </a:r>
            <a:r>
              <a:rPr lang="en-US" dirty="0" err="1"/>
              <a:t>yüksek</a:t>
            </a:r>
            <a:r>
              <a:rPr lang="en-US" dirty="0"/>
              <a:t> </a:t>
            </a:r>
            <a:r>
              <a:rPr lang="en-US" dirty="0" err="1"/>
              <a:t>önceli</a:t>
            </a:r>
            <a:r>
              <a:rPr lang="tr-TR" dirty="0" err="1"/>
              <a:t>kli</a:t>
            </a:r>
            <a:r>
              <a:rPr lang="en-US" dirty="0"/>
              <a:t> </a:t>
            </a:r>
            <a:r>
              <a:rPr lang="tr-TR" dirty="0"/>
              <a:t>NOT</a:t>
            </a:r>
            <a:r>
              <a:rPr lang="en-US" dirty="0"/>
              <a:t>, </a:t>
            </a:r>
            <a:r>
              <a:rPr lang="en-US" dirty="0" err="1"/>
              <a:t>ardından</a:t>
            </a:r>
            <a:r>
              <a:rPr lang="en-US" dirty="0"/>
              <a:t> </a:t>
            </a:r>
            <a:r>
              <a:rPr lang="tr-TR" dirty="0"/>
              <a:t>AND</a:t>
            </a:r>
            <a:r>
              <a:rPr lang="en-US" dirty="0"/>
              <a:t> </a:t>
            </a:r>
            <a:r>
              <a:rPr lang="en-US" dirty="0" err="1"/>
              <a:t>ve</a:t>
            </a:r>
            <a:r>
              <a:rPr lang="en-US" dirty="0"/>
              <a:t> </a:t>
            </a:r>
            <a:r>
              <a:rPr lang="en-US" dirty="0" err="1"/>
              <a:t>ardından</a:t>
            </a:r>
            <a:r>
              <a:rPr lang="en-US" dirty="0"/>
              <a:t> </a:t>
            </a:r>
            <a:r>
              <a:rPr lang="tr-TR" dirty="0"/>
              <a:t>OR şeklindedir.</a:t>
            </a:r>
          </a:p>
        </p:txBody>
      </p:sp>
      <p:sp>
        <p:nvSpPr>
          <p:cNvPr id="7" name="Metin kutusu 6"/>
          <p:cNvSpPr txBox="1"/>
          <p:nvPr/>
        </p:nvSpPr>
        <p:spPr>
          <a:xfrm>
            <a:off x="3671454" y="2798815"/>
            <a:ext cx="4500996" cy="369332"/>
          </a:xfrm>
          <a:prstGeom prst="rect">
            <a:avLst/>
          </a:prstGeom>
          <a:noFill/>
        </p:spPr>
        <p:txBody>
          <a:bodyPr wrap="square" rtlCol="0">
            <a:spAutoFit/>
          </a:bodyPr>
          <a:lstStyle/>
          <a:p>
            <a:r>
              <a:rPr lang="tr-TR" b="1" dirty="0"/>
              <a:t>Tablo 4.</a:t>
            </a:r>
            <a:r>
              <a:rPr lang="tr-TR" dirty="0"/>
              <a:t> F(A, B, C)=A+B’C için doğruluk tablosu</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712" y="3168147"/>
            <a:ext cx="4259793" cy="3008816"/>
          </a:xfrm>
          <a:prstGeom prst="rect">
            <a:avLst/>
          </a:prstGeom>
        </p:spPr>
      </p:pic>
    </p:spTree>
    <p:extLst>
      <p:ext uri="{BB962C8B-B14F-4D97-AF65-F5344CB8AC3E}">
        <p14:creationId xmlns:p14="http://schemas.microsoft.com/office/powerpoint/2010/main" val="30861944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XOR Operatörü</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dirty="0"/>
                  <a:t>XOR</a:t>
                </a:r>
                <a:r>
                  <a:rPr lang="en-US" dirty="0"/>
                  <a:t> “</a:t>
                </a:r>
                <a:r>
                  <a:rPr lang="tr-TR" dirty="0" err="1"/>
                  <a:t>Exclusive</a:t>
                </a:r>
                <a:r>
                  <a:rPr lang="tr-TR" dirty="0"/>
                  <a:t> OR</a:t>
                </a:r>
                <a:r>
                  <a:rPr lang="en-US" dirty="0"/>
                  <a:t>”</a:t>
                </a:r>
                <a:r>
                  <a:rPr lang="tr-TR" dirty="0"/>
                  <a:t> ifadesinin kısaltılmış halidir</a:t>
                </a:r>
                <a:r>
                  <a:rPr lang="en-US" dirty="0"/>
                  <a:t> . </a:t>
                </a:r>
                <a:r>
                  <a:rPr lang="tr-TR" dirty="0"/>
                  <a:t>A</a:t>
                </a:r>
                <a14:m>
                  <m:oMath xmlns:m="http://schemas.openxmlformats.org/officeDocument/2006/math">
                    <m:r>
                      <m:rPr>
                        <m:nor/>
                      </m:rPr>
                      <a:rPr lang="tr-TR"/>
                      <m:t>⊕</m:t>
                    </m:r>
                  </m:oMath>
                </a14:m>
                <a:r>
                  <a:rPr lang="tr-TR" dirty="0"/>
                  <a:t>B</a:t>
                </a:r>
                <a:r>
                  <a:rPr lang="en-US" dirty="0"/>
                  <a:t> </a:t>
                </a:r>
                <a:r>
                  <a:rPr lang="tr-TR" dirty="0" err="1"/>
                  <a:t>Boole</a:t>
                </a:r>
                <a:r>
                  <a:rPr lang="tr-TR" dirty="0"/>
                  <a:t> ifadesi </a:t>
                </a:r>
                <a:r>
                  <a:rPr lang="en-US" dirty="0"/>
                  <a:t>“</a:t>
                </a:r>
                <a:r>
                  <a:rPr lang="tr-TR" dirty="0"/>
                  <a:t>A</a:t>
                </a:r>
                <a:r>
                  <a:rPr lang="en-US" dirty="0"/>
                  <a:t> </a:t>
                </a:r>
                <a:r>
                  <a:rPr lang="tr-TR" dirty="0" err="1"/>
                  <a:t>xor</a:t>
                </a:r>
                <a:r>
                  <a:rPr lang="en-US" dirty="0"/>
                  <a:t> </a:t>
                </a:r>
                <a:r>
                  <a:rPr lang="tr-TR" dirty="0"/>
                  <a:t>B</a:t>
                </a:r>
                <a:r>
                  <a:rPr lang="en-US" dirty="0"/>
                  <a:t>”</a:t>
                </a:r>
                <a:r>
                  <a:rPr lang="tr-TR" dirty="0"/>
                  <a:t> şeklinde okunur.</a:t>
                </a:r>
                <a:r>
                  <a:rPr lang="en-US" dirty="0"/>
                  <a:t> Bu </a:t>
                </a:r>
                <a:r>
                  <a:rPr lang="en-US" dirty="0" err="1"/>
                  <a:t>operatörün</a:t>
                </a:r>
                <a:r>
                  <a:rPr lang="en-US" dirty="0"/>
                  <a:t> </a:t>
                </a:r>
                <a:r>
                  <a:rPr lang="en-US" dirty="0" err="1"/>
                  <a:t>davranışı</a:t>
                </a:r>
                <a:r>
                  <a:rPr lang="en-US" dirty="0"/>
                  <a:t>, </a:t>
                </a:r>
                <a:r>
                  <a:rPr lang="en-US" dirty="0" err="1"/>
                  <a:t>Tablo</a:t>
                </a:r>
                <a:r>
                  <a:rPr lang="en-US" dirty="0"/>
                  <a:t> 5'te </a:t>
                </a:r>
                <a:r>
                  <a:rPr lang="en-US" dirty="0" err="1"/>
                  <a:t>gösterilen</a:t>
                </a:r>
                <a:r>
                  <a:rPr lang="en-US" dirty="0"/>
                  <a:t> </a:t>
                </a:r>
                <a:r>
                  <a:rPr lang="en-US" dirty="0" err="1"/>
                  <a:t>doğruluk</a:t>
                </a:r>
                <a:r>
                  <a:rPr lang="en-US" dirty="0"/>
                  <a:t> </a:t>
                </a:r>
                <a:r>
                  <a:rPr lang="en-US" dirty="0" err="1"/>
                  <a:t>tablosu</a:t>
                </a:r>
                <a:r>
                  <a:rPr lang="en-US" dirty="0"/>
                  <a:t> </a:t>
                </a:r>
                <a:r>
                  <a:rPr lang="en-US" dirty="0" err="1"/>
                  <a:t>ile</a:t>
                </a:r>
                <a:r>
                  <a:rPr lang="en-US" dirty="0"/>
                  <a:t> </a:t>
                </a:r>
                <a:r>
                  <a:rPr lang="en-US" dirty="0" err="1"/>
                  <a:t>karakterize</a:t>
                </a:r>
                <a:r>
                  <a:rPr lang="en-US" dirty="0"/>
                  <a:t> </a:t>
                </a:r>
                <a:r>
                  <a:rPr lang="en-US" dirty="0" err="1"/>
                  <a:t>edilir</a:t>
                </a:r>
                <a:r>
                  <a:rPr lang="en-US" dirty="0"/>
                  <a:t>.</a:t>
                </a:r>
                <a:endParaRPr lang="tr-TR" dirty="0"/>
              </a:p>
              <a:p>
                <a:r>
                  <a:rPr lang="tr-TR" dirty="0"/>
                  <a:t>A</a:t>
                </a:r>
                <a14:m>
                  <m:oMath xmlns:m="http://schemas.openxmlformats.org/officeDocument/2006/math">
                    <m:r>
                      <m:rPr>
                        <m:nor/>
                      </m:rPr>
                      <a:rPr lang="tr-TR"/>
                      <m:t>⊕</m:t>
                    </m:r>
                  </m:oMath>
                </a14:m>
                <a:r>
                  <a:rPr lang="tr-TR" dirty="0"/>
                  <a:t>B=A’B+AB’</a:t>
                </a:r>
              </a:p>
              <a:p>
                <a:endParaRPr lang="tr-TR" dirty="0"/>
              </a:p>
              <a:p>
                <a:endParaRPr lang="tr-TR" dirty="0"/>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2241" r="-986"/>
                </a:stretch>
              </a:blipFill>
            </p:spPr>
            <p:txBody>
              <a:bodyPr/>
              <a:lstStyle/>
              <a:p>
                <a:r>
                  <a:rPr lang="tr-TR">
                    <a:noFill/>
                  </a:rPr>
                  <a:t> </a:t>
                </a:r>
              </a:p>
            </p:txBody>
          </p:sp>
        </mc:Fallback>
      </mc:AlternateContent>
      <p:sp>
        <p:nvSpPr>
          <p:cNvPr id="5" name="Metin kutusu 4"/>
          <p:cNvSpPr txBox="1"/>
          <p:nvPr/>
        </p:nvSpPr>
        <p:spPr>
          <a:xfrm>
            <a:off x="3717563" y="3321463"/>
            <a:ext cx="3569061" cy="369332"/>
          </a:xfrm>
          <a:prstGeom prst="rect">
            <a:avLst/>
          </a:prstGeom>
          <a:noFill/>
        </p:spPr>
        <p:txBody>
          <a:bodyPr wrap="square" rtlCol="0">
            <a:spAutoFit/>
          </a:bodyPr>
          <a:lstStyle/>
          <a:p>
            <a:r>
              <a:rPr lang="tr-TR" b="1" dirty="0"/>
              <a:t>Tablo 5.</a:t>
            </a:r>
            <a:r>
              <a:rPr lang="tr-TR" dirty="0"/>
              <a:t> XOR için doğruluk tablosu</a:t>
            </a:r>
          </a:p>
        </p:txBody>
      </p:sp>
      <p:pic>
        <p:nvPicPr>
          <p:cNvPr id="4" name="Resim 3"/>
          <p:cNvPicPr>
            <a:picLocks noChangeAspect="1"/>
          </p:cNvPicPr>
          <p:nvPr/>
        </p:nvPicPr>
        <p:blipFill>
          <a:blip r:embed="rId3"/>
          <a:stretch>
            <a:fillRect/>
          </a:stretch>
        </p:blipFill>
        <p:spPr>
          <a:xfrm>
            <a:off x="4525673" y="3690795"/>
            <a:ext cx="1639600" cy="2376784"/>
          </a:xfrm>
          <a:prstGeom prst="rect">
            <a:avLst/>
          </a:prstGeom>
        </p:spPr>
      </p:pic>
    </p:spTree>
    <p:extLst>
      <p:ext uri="{BB962C8B-B14F-4D97-AF65-F5344CB8AC3E}">
        <p14:creationId xmlns:p14="http://schemas.microsoft.com/office/powerpoint/2010/main" val="23449026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Boole</a:t>
            </a:r>
            <a:r>
              <a:rPr lang="tr-TR" dirty="0"/>
              <a:t> Özdeşlikleri</a:t>
            </a:r>
          </a:p>
        </p:txBody>
      </p:sp>
      <p:sp>
        <p:nvSpPr>
          <p:cNvPr id="4" name="İçerik Yer Tutucusu 3"/>
          <p:cNvSpPr txBox="1">
            <a:spLocks noGrp="1"/>
          </p:cNvSpPr>
          <p:nvPr>
            <p:ph idx="1"/>
          </p:nvPr>
        </p:nvSpPr>
        <p:spPr>
          <a:xfrm>
            <a:off x="3958936" y="1853334"/>
            <a:ext cx="4274127" cy="341632"/>
          </a:xfrm>
          <a:prstGeom prst="rect">
            <a:avLst/>
          </a:prstGeom>
          <a:noFill/>
        </p:spPr>
        <p:txBody>
          <a:bodyPr wrap="square" rtlCol="0">
            <a:spAutoFit/>
          </a:bodyPr>
          <a:lstStyle/>
          <a:p>
            <a:pPr marL="0" indent="0">
              <a:buNone/>
            </a:pPr>
            <a:r>
              <a:rPr lang="tr-TR" sz="1800" b="1" dirty="0"/>
              <a:t>Tablo 6.</a:t>
            </a:r>
            <a:r>
              <a:rPr lang="tr-TR" sz="1800" dirty="0"/>
              <a:t> </a:t>
            </a:r>
            <a:r>
              <a:rPr lang="tr-TR" sz="1800" dirty="0" err="1"/>
              <a:t>Boole</a:t>
            </a:r>
            <a:r>
              <a:rPr lang="tr-TR" sz="1800" dirty="0"/>
              <a:t> </a:t>
            </a:r>
            <a:r>
              <a:rPr lang="tr-TR" sz="1800" dirty="0" err="1"/>
              <a:t>Cebirinin</a:t>
            </a:r>
            <a:r>
              <a:rPr lang="tr-TR" sz="1800" dirty="0"/>
              <a:t> Temel Özdeşlikleri</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612" y="2281237"/>
            <a:ext cx="8067675" cy="4391025"/>
          </a:xfrm>
          <a:prstGeom prst="rect">
            <a:avLst/>
          </a:prstGeom>
        </p:spPr>
      </p:pic>
    </p:spTree>
    <p:extLst>
      <p:ext uri="{BB962C8B-B14F-4D97-AF65-F5344CB8AC3E}">
        <p14:creationId xmlns:p14="http://schemas.microsoft.com/office/powerpoint/2010/main" val="38640458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Boole</a:t>
            </a:r>
            <a:r>
              <a:rPr lang="tr-TR" dirty="0"/>
              <a:t> İfadelerinin Sadeleştirilmesi</a:t>
            </a: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8812" y="1866901"/>
            <a:ext cx="8973375" cy="2558256"/>
          </a:xfrm>
        </p:spPr>
      </p:pic>
    </p:spTree>
    <p:extLst>
      <p:ext uri="{BB962C8B-B14F-4D97-AF65-F5344CB8AC3E}">
        <p14:creationId xmlns:p14="http://schemas.microsoft.com/office/powerpoint/2010/main" val="9718172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Boole</a:t>
            </a:r>
            <a:r>
              <a:rPr lang="tr-TR" dirty="0"/>
              <a:t> İfadelerinin Sadeleştirilmesi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9262" y="2424906"/>
            <a:ext cx="8753475" cy="3152775"/>
          </a:xfrm>
        </p:spPr>
      </p:pic>
    </p:spTree>
    <p:extLst>
      <p:ext uri="{BB962C8B-B14F-4D97-AF65-F5344CB8AC3E}">
        <p14:creationId xmlns:p14="http://schemas.microsoft.com/office/powerpoint/2010/main" val="8835104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Boole</a:t>
            </a:r>
            <a:r>
              <a:rPr lang="tr-TR" dirty="0"/>
              <a:t> İfadelerinin Sadeleştirilmesi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702659"/>
            <a:ext cx="8101012" cy="3541648"/>
          </a:xfrm>
        </p:spPr>
      </p:pic>
    </p:spTree>
    <p:extLst>
      <p:ext uri="{BB962C8B-B14F-4D97-AF65-F5344CB8AC3E}">
        <p14:creationId xmlns:p14="http://schemas.microsoft.com/office/powerpoint/2010/main" val="21838216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Boole</a:t>
            </a:r>
            <a:r>
              <a:rPr lang="tr-TR" dirty="0"/>
              <a:t> Fonksiyonlarının Temsili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92500" lnSpcReduction="20000"/>
              </a:bodyPr>
              <a:lstStyle/>
              <a:p>
                <a:r>
                  <a:rPr lang="en-US" dirty="0" err="1"/>
                  <a:t>Aslında</a:t>
                </a:r>
                <a:r>
                  <a:rPr lang="en-US" dirty="0"/>
                  <a:t>, </a:t>
                </a:r>
                <a:r>
                  <a:rPr lang="en-US" dirty="0" err="1"/>
                  <a:t>mantıksal</a:t>
                </a:r>
                <a:r>
                  <a:rPr lang="en-US" dirty="0"/>
                  <a:t> </a:t>
                </a:r>
                <a:r>
                  <a:rPr lang="en-US" dirty="0" err="1"/>
                  <a:t>olarak</a:t>
                </a:r>
                <a:r>
                  <a:rPr lang="en-US" dirty="0"/>
                  <a:t> </a:t>
                </a:r>
                <a:r>
                  <a:rPr lang="en-US" dirty="0" err="1"/>
                  <a:t>birbirine</a:t>
                </a:r>
                <a:r>
                  <a:rPr lang="en-US" dirty="0"/>
                  <a:t> </a:t>
                </a:r>
                <a:r>
                  <a:rPr lang="en-US" dirty="0" err="1"/>
                  <a:t>denk</a:t>
                </a:r>
                <a:r>
                  <a:rPr lang="en-US" dirty="0"/>
                  <a:t> </a:t>
                </a:r>
                <a:r>
                  <a:rPr lang="en-US" dirty="0" err="1"/>
                  <a:t>olan</a:t>
                </a:r>
                <a:r>
                  <a:rPr lang="en-US" dirty="0"/>
                  <a:t> </a:t>
                </a:r>
                <a:r>
                  <a:rPr lang="en-US" dirty="0" err="1"/>
                  <a:t>sonsuz</a:t>
                </a:r>
                <a:r>
                  <a:rPr lang="en-US" dirty="0"/>
                  <a:t> </a:t>
                </a:r>
                <a:r>
                  <a:rPr lang="en-US" dirty="0" err="1"/>
                  <a:t>sayıda</a:t>
                </a:r>
                <a:r>
                  <a:rPr lang="en-US" dirty="0"/>
                  <a:t> Boole </a:t>
                </a:r>
                <a:r>
                  <a:rPr lang="en-US" dirty="0" err="1"/>
                  <a:t>ifadesi</a:t>
                </a:r>
                <a:r>
                  <a:rPr lang="en-US" dirty="0"/>
                  <a:t> </a:t>
                </a:r>
                <a:r>
                  <a:rPr lang="en-US" dirty="0" err="1"/>
                  <a:t>vardır</a:t>
                </a:r>
                <a:r>
                  <a:rPr lang="en-US" dirty="0"/>
                  <a:t>.</a:t>
                </a:r>
                <a:endParaRPr lang="tr-TR" dirty="0"/>
              </a:p>
              <a:p>
                <a:r>
                  <a:rPr lang="en-US" dirty="0" err="1"/>
                  <a:t>Aynı</a:t>
                </a:r>
                <a:r>
                  <a:rPr lang="en-US" dirty="0"/>
                  <a:t> </a:t>
                </a:r>
                <a:r>
                  <a:rPr lang="en-US" dirty="0" err="1"/>
                  <a:t>doğruluk</a:t>
                </a:r>
                <a:r>
                  <a:rPr lang="en-US" dirty="0"/>
                  <a:t> </a:t>
                </a:r>
                <a:r>
                  <a:rPr lang="en-US" dirty="0" err="1"/>
                  <a:t>tablosuyla</a:t>
                </a:r>
                <a:r>
                  <a:rPr lang="en-US" dirty="0"/>
                  <a:t> </a:t>
                </a:r>
                <a:r>
                  <a:rPr lang="en-US" dirty="0" err="1"/>
                  <a:t>temsil</a:t>
                </a:r>
                <a:r>
                  <a:rPr lang="en-US" dirty="0"/>
                  <a:t> </a:t>
                </a:r>
                <a:r>
                  <a:rPr lang="en-US" dirty="0" err="1"/>
                  <a:t>edilebilen</a:t>
                </a:r>
                <a:r>
                  <a:rPr lang="en-US" dirty="0"/>
                  <a:t> </a:t>
                </a:r>
                <a:r>
                  <a:rPr lang="en-US" dirty="0" err="1"/>
                  <a:t>iki</a:t>
                </a:r>
                <a:r>
                  <a:rPr lang="en-US" dirty="0"/>
                  <a:t> </a:t>
                </a:r>
                <a:r>
                  <a:rPr lang="en-US" dirty="0" err="1"/>
                  <a:t>ifade</a:t>
                </a:r>
                <a:r>
                  <a:rPr lang="en-US" dirty="0"/>
                  <a:t> </a:t>
                </a:r>
                <a:r>
                  <a:rPr lang="en-US" dirty="0" err="1"/>
                  <a:t>mantıksal</a:t>
                </a:r>
                <a:r>
                  <a:rPr lang="en-US" dirty="0"/>
                  <a:t> </a:t>
                </a:r>
                <a:r>
                  <a:rPr lang="en-US" dirty="0" err="1"/>
                  <a:t>olarak</a:t>
                </a:r>
                <a:r>
                  <a:rPr lang="en-US" dirty="0"/>
                  <a:t> </a:t>
                </a:r>
                <a:r>
                  <a:rPr lang="en-US" dirty="0" err="1"/>
                  <a:t>eşdeğer</a:t>
                </a:r>
                <a:r>
                  <a:rPr lang="en-US" dirty="0"/>
                  <a:t> </a:t>
                </a:r>
                <a:r>
                  <a:rPr lang="en-US" dirty="0" err="1"/>
                  <a:t>kabul</a:t>
                </a:r>
                <a:r>
                  <a:rPr lang="en-US" dirty="0"/>
                  <a:t> </a:t>
                </a:r>
                <a:r>
                  <a:rPr lang="en-US" dirty="0" err="1"/>
                  <a:t>edilir</a:t>
                </a:r>
                <a:r>
                  <a:rPr lang="en-US" dirty="0"/>
                  <a:t>.</a:t>
                </a:r>
                <a:endParaRPr lang="tr-TR" dirty="0"/>
              </a:p>
              <a:p>
                <a:r>
                  <a:rPr lang="tr-TR" dirty="0"/>
                  <a:t>İki en yaygın form çarpımların toplamı ve toplamların çarpımı formudur.</a:t>
                </a:r>
              </a:p>
              <a:p>
                <a:r>
                  <a:rPr lang="tr-TR" b="1" dirty="0"/>
                  <a:t>Çarpımların toplamı</a:t>
                </a:r>
                <a:r>
                  <a:rPr lang="tr-TR" dirty="0"/>
                  <a:t> formunda</a:t>
                </a:r>
                <a:r>
                  <a:rPr lang="en-US" dirty="0"/>
                  <a:t>, AND</a:t>
                </a:r>
                <a:r>
                  <a:rPr lang="tr-TR" dirty="0"/>
                  <a:t>’</a:t>
                </a:r>
                <a:r>
                  <a:rPr lang="tr-TR" dirty="0" err="1"/>
                  <a:t>lenmiş</a:t>
                </a:r>
                <a:r>
                  <a:rPr lang="tr-TR" dirty="0"/>
                  <a:t> değişkenler</a:t>
                </a:r>
                <a:r>
                  <a:rPr lang="en-US" dirty="0"/>
                  <a:t> </a:t>
                </a:r>
                <a:r>
                  <a:rPr lang="tr-TR" dirty="0"/>
                  <a:t>birlikte </a:t>
                </a:r>
                <a:r>
                  <a:rPr lang="tr-TR" dirty="0" err="1"/>
                  <a:t>OR’lanır</a:t>
                </a:r>
                <a:r>
                  <a:rPr lang="tr-TR" dirty="0"/>
                  <a:t>.</a:t>
                </a:r>
                <a:r>
                  <a:rPr lang="en-US" dirty="0"/>
                  <a:t> </a:t>
                </a:r>
                <a:endParaRPr lang="tr-TR" dirty="0"/>
              </a:p>
              <a:p>
                <a:r>
                  <a:rPr lang="tr-TR" dirty="0"/>
                  <a:t>Örneğin,</a:t>
                </a:r>
              </a:p>
              <a:p>
                <a:pPr lvl="1"/>
                <a14:m>
                  <m:oMath xmlns:m="http://schemas.openxmlformats.org/officeDocument/2006/math">
                    <m:r>
                      <a:rPr lang="tr-TR" b="0" i="1" smtClean="0">
                        <a:latin typeface="Cambria Math" panose="02040503050406030204" pitchFamily="18" charset="0"/>
                      </a:rPr>
                      <m:t>𝐹</m:t>
                    </m:r>
                    <m:d>
                      <m:dPr>
                        <m:ctrlPr>
                          <a:rPr lang="tr-TR" b="0" i="1" smtClean="0">
                            <a:latin typeface="Cambria Math" panose="02040503050406030204" pitchFamily="18" charset="0"/>
                          </a:rPr>
                        </m:ctrlPr>
                      </m:dPr>
                      <m:e>
                        <m:r>
                          <a:rPr lang="tr-TR" b="0" i="1" smtClean="0">
                            <a:latin typeface="Cambria Math" panose="02040503050406030204" pitchFamily="18" charset="0"/>
                          </a:rPr>
                          <m:t>𝑥</m:t>
                        </m:r>
                        <m:r>
                          <a:rPr lang="tr-TR" b="0" i="1" smtClean="0">
                            <a:latin typeface="Cambria Math" panose="02040503050406030204" pitchFamily="18" charset="0"/>
                          </a:rPr>
                          <m:t>,</m:t>
                        </m:r>
                        <m:r>
                          <a:rPr lang="tr-TR" b="0" i="1" smtClean="0">
                            <a:latin typeface="Cambria Math" panose="02040503050406030204" pitchFamily="18" charset="0"/>
                          </a:rPr>
                          <m:t>𝑦</m:t>
                        </m:r>
                        <m:r>
                          <a:rPr lang="tr-TR" b="0" i="1" smtClean="0">
                            <a:latin typeface="Cambria Math" panose="02040503050406030204" pitchFamily="18" charset="0"/>
                          </a:rPr>
                          <m:t>,</m:t>
                        </m:r>
                        <m:r>
                          <a:rPr lang="tr-TR" b="0" i="1" smtClean="0">
                            <a:latin typeface="Cambria Math" panose="02040503050406030204" pitchFamily="18" charset="0"/>
                          </a:rPr>
                          <m:t>𝑧</m:t>
                        </m:r>
                      </m:e>
                    </m:d>
                    <m:r>
                      <a:rPr lang="tr-TR" b="0" i="1" smtClean="0">
                        <a:latin typeface="Cambria Math" panose="02040503050406030204" pitchFamily="18" charset="0"/>
                      </a:rPr>
                      <m:t>=</m:t>
                    </m:r>
                    <m:r>
                      <a:rPr lang="tr-TR" b="0" i="1" smtClean="0">
                        <a:latin typeface="Cambria Math" panose="02040503050406030204" pitchFamily="18" charset="0"/>
                      </a:rPr>
                      <m:t>𝑥𝑦</m:t>
                    </m:r>
                    <m:r>
                      <a:rPr lang="tr-TR" b="0" i="1" smtClean="0">
                        <a:latin typeface="Cambria Math" panose="02040503050406030204" pitchFamily="18" charset="0"/>
                      </a:rPr>
                      <m:t>+</m:t>
                    </m:r>
                    <m:r>
                      <a:rPr lang="tr-TR" b="0" i="1" smtClean="0">
                        <a:latin typeface="Cambria Math" panose="02040503050406030204" pitchFamily="18" charset="0"/>
                      </a:rPr>
                      <m:t>𝑦𝑧</m:t>
                    </m:r>
                  </m:oMath>
                </a14:m>
                <a:endParaRPr lang="tr-TR" dirty="0"/>
              </a:p>
              <a:p>
                <a:r>
                  <a:rPr lang="tr-TR" b="1" dirty="0"/>
                  <a:t>Toplamların çarpımı</a:t>
                </a:r>
                <a:r>
                  <a:rPr lang="tr-TR" dirty="0"/>
                  <a:t> formunda</a:t>
                </a:r>
                <a:r>
                  <a:rPr lang="en-US" dirty="0"/>
                  <a:t>, OR</a:t>
                </a:r>
                <a:r>
                  <a:rPr lang="tr-TR" dirty="0"/>
                  <a:t>’lanmış değişkenler</a:t>
                </a:r>
                <a:r>
                  <a:rPr lang="en-US" dirty="0"/>
                  <a:t> </a:t>
                </a:r>
                <a:r>
                  <a:rPr lang="tr-TR" dirty="0"/>
                  <a:t>birlikte </a:t>
                </a:r>
                <a:r>
                  <a:rPr lang="tr-TR" dirty="0" err="1"/>
                  <a:t>AND’lenir</a:t>
                </a:r>
                <a:r>
                  <a:rPr lang="tr-TR" dirty="0"/>
                  <a:t>.</a:t>
                </a:r>
                <a:r>
                  <a:rPr lang="en-US" dirty="0"/>
                  <a:t> </a:t>
                </a:r>
                <a:endParaRPr lang="tr-TR" dirty="0"/>
              </a:p>
              <a:p>
                <a:r>
                  <a:rPr lang="tr-TR" dirty="0"/>
                  <a:t>Örneğin,</a:t>
                </a:r>
              </a:p>
              <a:p>
                <a:pPr lvl="1"/>
                <a14:m>
                  <m:oMath xmlns:m="http://schemas.openxmlformats.org/officeDocument/2006/math">
                    <m:r>
                      <a:rPr lang="tr-TR" i="1">
                        <a:latin typeface="Cambria Math" panose="02040503050406030204" pitchFamily="18" charset="0"/>
                      </a:rPr>
                      <m:t>𝐹</m:t>
                    </m:r>
                    <m:d>
                      <m:dPr>
                        <m:ctrlPr>
                          <a:rPr lang="tr-TR" i="1">
                            <a:latin typeface="Cambria Math" panose="02040503050406030204" pitchFamily="18" charset="0"/>
                          </a:rPr>
                        </m:ctrlPr>
                      </m:dPr>
                      <m:e>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r>
                          <a:rPr lang="tr-TR" i="1">
                            <a:latin typeface="Cambria Math" panose="02040503050406030204" pitchFamily="18" charset="0"/>
                          </a:rPr>
                          <m:t>,</m:t>
                        </m:r>
                        <m:r>
                          <a:rPr lang="tr-TR" i="1">
                            <a:latin typeface="Cambria Math" panose="02040503050406030204" pitchFamily="18" charset="0"/>
                          </a:rPr>
                          <m:t>𝑧</m:t>
                        </m:r>
                      </m:e>
                    </m:d>
                    <m:r>
                      <a:rPr lang="tr-TR" i="1">
                        <a:latin typeface="Cambria Math" panose="02040503050406030204" pitchFamily="18" charset="0"/>
                      </a:rPr>
                      <m:t>=</m:t>
                    </m:r>
                    <m:r>
                      <a:rPr lang="tr-TR" b="0" i="1" smtClean="0">
                        <a:latin typeface="Cambria Math" panose="02040503050406030204" pitchFamily="18" charset="0"/>
                      </a:rPr>
                      <m:t>(</m:t>
                    </m:r>
                    <m:r>
                      <a:rPr lang="tr-TR" b="0" i="1" smtClean="0">
                        <a:latin typeface="Cambria Math" panose="02040503050406030204" pitchFamily="18" charset="0"/>
                      </a:rPr>
                      <m:t>𝑥</m:t>
                    </m:r>
                    <m:r>
                      <a:rPr lang="tr-TR" b="0" i="1" smtClean="0">
                        <a:latin typeface="Cambria Math" panose="02040503050406030204" pitchFamily="18" charset="0"/>
                      </a:rPr>
                      <m:t>+</m:t>
                    </m:r>
                    <m:r>
                      <a:rPr lang="tr-TR" b="0" i="1" smtClean="0">
                        <a:latin typeface="Cambria Math" panose="02040503050406030204" pitchFamily="18" charset="0"/>
                      </a:rPr>
                      <m:t>𝑦</m:t>
                    </m:r>
                    <m:r>
                      <a:rPr lang="tr-TR" b="0" i="1" smtClean="0">
                        <a:latin typeface="Cambria Math" panose="02040503050406030204" pitchFamily="18" charset="0"/>
                      </a:rPr>
                      <m:t>)(</m:t>
                    </m:r>
                    <m:r>
                      <a:rPr lang="tr-TR" b="0" i="1" smtClean="0">
                        <a:latin typeface="Cambria Math" panose="02040503050406030204" pitchFamily="18" charset="0"/>
                      </a:rPr>
                      <m:t>𝑥</m:t>
                    </m:r>
                    <m:r>
                      <a:rPr lang="tr-TR" b="0" i="1" smtClean="0">
                        <a:latin typeface="Cambria Math" panose="02040503050406030204" pitchFamily="18" charset="0"/>
                      </a:rPr>
                      <m:t>+</m:t>
                    </m:r>
                    <m:r>
                      <a:rPr lang="tr-TR" b="0" i="1" smtClean="0">
                        <a:latin typeface="Cambria Math" panose="02040503050406030204" pitchFamily="18" charset="0"/>
                      </a:rPr>
                      <m:t>𝑧</m:t>
                    </m:r>
                    <m:r>
                      <a:rPr lang="tr-TR" b="0" i="1" smtClean="0">
                        <a:latin typeface="Cambria Math" panose="02040503050406030204" pitchFamily="18" charset="0"/>
                      </a:rPr>
                      <m:t>)(</m:t>
                    </m:r>
                    <m:r>
                      <a:rPr lang="tr-TR" b="0" i="1" smtClean="0">
                        <a:latin typeface="Cambria Math" panose="02040503050406030204" pitchFamily="18" charset="0"/>
                      </a:rPr>
                      <m:t>𝑦</m:t>
                    </m:r>
                    <m:r>
                      <a:rPr lang="tr-TR" b="0" i="1" smtClean="0">
                        <a:latin typeface="Cambria Math" panose="02040503050406030204" pitchFamily="18" charset="0"/>
                      </a:rPr>
                      <m:t>+</m:t>
                    </m:r>
                    <m:r>
                      <a:rPr lang="tr-TR" b="0" i="1" smtClean="0">
                        <a:latin typeface="Cambria Math" panose="02040503050406030204" pitchFamily="18" charset="0"/>
                      </a:rPr>
                      <m:t>𝑧</m:t>
                    </m:r>
                    <m:r>
                      <a:rPr lang="tr-TR" b="0" i="1" smtClean="0">
                        <a:latin typeface="Cambria Math" panose="02040503050406030204" pitchFamily="18" charset="0"/>
                      </a:rPr>
                      <m:t>)</m:t>
                    </m:r>
                  </m:oMath>
                </a14:m>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928" t="-3501" r="-986"/>
                </a:stretch>
              </a:blipFill>
            </p:spPr>
            <p:txBody>
              <a:bodyPr/>
              <a:lstStyle/>
              <a:p>
                <a:r>
                  <a:rPr lang="tr-TR">
                    <a:noFill/>
                  </a:rPr>
                  <a:t> </a:t>
                </a:r>
              </a:p>
            </p:txBody>
          </p:sp>
        </mc:Fallback>
      </mc:AlternateContent>
    </p:spTree>
    <p:extLst>
      <p:ext uri="{BB962C8B-B14F-4D97-AF65-F5344CB8AC3E}">
        <p14:creationId xmlns:p14="http://schemas.microsoft.com/office/powerpoint/2010/main" val="28854725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Boole</a:t>
            </a:r>
            <a:r>
              <a:rPr lang="tr-TR" dirty="0"/>
              <a:t> Fonksiyonlarının Temsili</a:t>
            </a:r>
          </a:p>
        </p:txBody>
      </p:sp>
      <p:sp>
        <p:nvSpPr>
          <p:cNvPr id="3" name="İçerik Yer Tutucusu 2"/>
          <p:cNvSpPr>
            <a:spLocks noGrp="1"/>
          </p:cNvSpPr>
          <p:nvPr>
            <p:ph idx="1"/>
          </p:nvPr>
        </p:nvSpPr>
        <p:spPr/>
        <p:txBody>
          <a:bodyPr>
            <a:normAutofit/>
          </a:bodyPr>
          <a:lstStyle/>
          <a:p>
            <a:r>
              <a:rPr lang="en-US" dirty="0" err="1"/>
              <a:t>Bir</a:t>
            </a:r>
            <a:r>
              <a:rPr lang="en-US" dirty="0"/>
              <a:t> </a:t>
            </a:r>
            <a:r>
              <a:rPr lang="en-US" dirty="0" err="1"/>
              <a:t>fonksiyonu</a:t>
            </a:r>
            <a:r>
              <a:rPr lang="en-US" dirty="0"/>
              <a:t>, </a:t>
            </a:r>
            <a:r>
              <a:rPr lang="en-US" dirty="0" err="1"/>
              <a:t>doğruluk</a:t>
            </a:r>
            <a:r>
              <a:rPr lang="en-US" dirty="0"/>
              <a:t> </a:t>
            </a:r>
            <a:r>
              <a:rPr lang="en-US" dirty="0" err="1"/>
              <a:t>tablosunu</a:t>
            </a:r>
            <a:r>
              <a:rPr lang="en-US" dirty="0"/>
              <a:t> </a:t>
            </a:r>
            <a:r>
              <a:rPr lang="en-US" dirty="0" err="1"/>
              <a:t>kullanarak</a:t>
            </a:r>
            <a:r>
              <a:rPr lang="en-US" dirty="0"/>
              <a:t> </a:t>
            </a:r>
            <a:r>
              <a:rPr lang="tr-TR" dirty="0"/>
              <a:t>çarpımların</a:t>
            </a:r>
            <a:r>
              <a:rPr lang="en-US" dirty="0"/>
              <a:t> </a:t>
            </a:r>
            <a:r>
              <a:rPr lang="en-US" dirty="0" err="1"/>
              <a:t>toplamı</a:t>
            </a:r>
            <a:r>
              <a:rPr lang="en-US" dirty="0"/>
              <a:t> </a:t>
            </a:r>
            <a:r>
              <a:rPr lang="en-US" dirty="0" err="1"/>
              <a:t>formuna</a:t>
            </a:r>
            <a:r>
              <a:rPr lang="en-US" dirty="0"/>
              <a:t> </a:t>
            </a:r>
            <a:r>
              <a:rPr lang="en-US" dirty="0" err="1"/>
              <a:t>dönüştürmek</a:t>
            </a:r>
            <a:r>
              <a:rPr lang="en-US" dirty="0"/>
              <a:t> </a:t>
            </a:r>
            <a:r>
              <a:rPr lang="en-US" dirty="0" err="1"/>
              <a:t>kolaydır</a:t>
            </a:r>
            <a:r>
              <a:rPr lang="en-US" dirty="0"/>
              <a:t>. </a:t>
            </a:r>
            <a:r>
              <a:rPr lang="en-US" dirty="0" err="1"/>
              <a:t>Doğruluk</a:t>
            </a:r>
            <a:r>
              <a:rPr lang="en-US" dirty="0"/>
              <a:t> </a:t>
            </a:r>
            <a:r>
              <a:rPr lang="en-US" dirty="0" err="1"/>
              <a:t>tablosu</a:t>
            </a:r>
            <a:r>
              <a:rPr lang="en-US" dirty="0"/>
              <a:t> </a:t>
            </a:r>
            <a:r>
              <a:rPr lang="en-US" dirty="0" err="1"/>
              <a:t>kullanılarak</a:t>
            </a:r>
            <a:r>
              <a:rPr lang="en-US" dirty="0"/>
              <a:t>, </a:t>
            </a:r>
            <a:r>
              <a:rPr lang="en-US" dirty="0" err="1"/>
              <a:t>gerçek</a:t>
            </a:r>
            <a:r>
              <a:rPr lang="en-US" dirty="0"/>
              <a:t> </a:t>
            </a:r>
            <a:r>
              <a:rPr lang="en-US" dirty="0" err="1"/>
              <a:t>bir</a:t>
            </a:r>
            <a:r>
              <a:rPr lang="en-US" dirty="0"/>
              <a:t> </a:t>
            </a:r>
            <a:r>
              <a:rPr lang="en-US" dirty="0" err="1"/>
              <a:t>fonksiyon</a:t>
            </a:r>
            <a:r>
              <a:rPr lang="en-US" dirty="0"/>
              <a:t> </a:t>
            </a:r>
            <a:r>
              <a:rPr lang="en-US" dirty="0" err="1"/>
              <a:t>değeri</a:t>
            </a:r>
            <a:r>
              <a:rPr lang="en-US" dirty="0"/>
              <a:t> </a:t>
            </a:r>
            <a:r>
              <a:rPr lang="en-US" dirty="0" err="1"/>
              <a:t>veren</a:t>
            </a:r>
            <a:r>
              <a:rPr lang="en-US" dirty="0"/>
              <a:t> </a:t>
            </a:r>
            <a:r>
              <a:rPr lang="en-US" dirty="0" err="1"/>
              <a:t>değişkenlerin</a:t>
            </a:r>
            <a:r>
              <a:rPr lang="en-US" dirty="0"/>
              <a:t> </a:t>
            </a:r>
            <a:r>
              <a:rPr lang="en-US" dirty="0" err="1"/>
              <a:t>değerleri</a:t>
            </a:r>
            <a:r>
              <a:rPr lang="en-US" dirty="0"/>
              <a:t> </a:t>
            </a:r>
            <a:r>
              <a:rPr lang="en-US" dirty="0" err="1"/>
              <a:t>listelenir</a:t>
            </a:r>
            <a:r>
              <a:rPr lang="en-US" dirty="0"/>
              <a:t>.</a:t>
            </a:r>
            <a:endParaRPr lang="tr-TR" dirty="0"/>
          </a:p>
          <a:p>
            <a:r>
              <a:rPr lang="en-US" dirty="0"/>
              <a:t>Her </a:t>
            </a:r>
            <a:r>
              <a:rPr lang="en-US" dirty="0" err="1"/>
              <a:t>bir</a:t>
            </a:r>
            <a:r>
              <a:rPr lang="en-US" dirty="0"/>
              <a:t> </a:t>
            </a:r>
            <a:r>
              <a:rPr lang="en-US" dirty="0" err="1"/>
              <a:t>değişken</a:t>
            </a:r>
            <a:r>
              <a:rPr lang="en-US" dirty="0"/>
              <a:t> </a:t>
            </a:r>
            <a:r>
              <a:rPr lang="en-US" dirty="0" err="1"/>
              <a:t>grubu</a:t>
            </a:r>
            <a:r>
              <a:rPr lang="en-US" dirty="0"/>
              <a:t> </a:t>
            </a:r>
            <a:r>
              <a:rPr lang="en-US" dirty="0" err="1"/>
              <a:t>daha</a:t>
            </a:r>
            <a:r>
              <a:rPr lang="en-US" dirty="0"/>
              <a:t> </a:t>
            </a:r>
            <a:r>
              <a:rPr lang="en-US" dirty="0" err="1"/>
              <a:t>sonra</a:t>
            </a:r>
            <a:r>
              <a:rPr lang="en-US" dirty="0"/>
              <a:t> </a:t>
            </a:r>
            <a:r>
              <a:rPr lang="en-US" dirty="0" err="1"/>
              <a:t>birlikte</a:t>
            </a:r>
            <a:r>
              <a:rPr lang="en-US" dirty="0"/>
              <a:t> </a:t>
            </a:r>
            <a:r>
              <a:rPr lang="en-US" dirty="0" err="1"/>
              <a:t>OR'l</a:t>
            </a:r>
            <a:r>
              <a:rPr lang="tr-TR" dirty="0"/>
              <a:t>anı</a:t>
            </a:r>
            <a:r>
              <a:rPr lang="en-US" dirty="0"/>
              <a:t>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512" y="3709987"/>
            <a:ext cx="3000375" cy="2676525"/>
          </a:xfrm>
          <a:prstGeom prst="rect">
            <a:avLst/>
          </a:prstGeom>
        </p:spPr>
      </p:pic>
    </p:spTree>
    <p:extLst>
      <p:ext uri="{BB962C8B-B14F-4D97-AF65-F5344CB8AC3E}">
        <p14:creationId xmlns:p14="http://schemas.microsoft.com/office/powerpoint/2010/main" val="37565452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Boole</a:t>
            </a:r>
            <a:r>
              <a:rPr lang="tr-TR" dirty="0"/>
              <a:t> Fonksiyonlarının Temsili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dirty="0"/>
                  <a:t>Örnek: </a:t>
                </a:r>
                <a14:m>
                  <m:oMath xmlns:m="http://schemas.openxmlformats.org/officeDocument/2006/math">
                    <m:r>
                      <a:rPr lang="tr-TR" b="0" i="1" smtClean="0">
                        <a:latin typeface="Cambria Math" panose="02040503050406030204" pitchFamily="18" charset="0"/>
                      </a:rPr>
                      <m:t>𝐹</m:t>
                    </m:r>
                    <m:d>
                      <m:dPr>
                        <m:ctrlPr>
                          <a:rPr lang="tr-TR" b="0" i="1" smtClean="0">
                            <a:latin typeface="Cambria Math" panose="02040503050406030204" pitchFamily="18" charset="0"/>
                          </a:rPr>
                        </m:ctrlPr>
                      </m:dPr>
                      <m:e>
                        <m:r>
                          <a:rPr lang="tr-TR" b="0" i="1" smtClean="0">
                            <a:latin typeface="Cambria Math" panose="02040503050406030204" pitchFamily="18" charset="0"/>
                          </a:rPr>
                          <m:t>𝑥</m:t>
                        </m:r>
                        <m:r>
                          <a:rPr lang="tr-TR" b="0" i="1" smtClean="0">
                            <a:latin typeface="Cambria Math" panose="02040503050406030204" pitchFamily="18" charset="0"/>
                          </a:rPr>
                          <m:t>, </m:t>
                        </m:r>
                        <m:r>
                          <a:rPr lang="tr-TR" b="0" i="1" smtClean="0">
                            <a:latin typeface="Cambria Math" panose="02040503050406030204" pitchFamily="18" charset="0"/>
                          </a:rPr>
                          <m:t>𝑦</m:t>
                        </m:r>
                        <m:r>
                          <a:rPr lang="tr-TR" b="0" i="1" smtClean="0">
                            <a:latin typeface="Cambria Math" panose="02040503050406030204" pitchFamily="18" charset="0"/>
                          </a:rPr>
                          <m:t>, </m:t>
                        </m:r>
                        <m:r>
                          <a:rPr lang="tr-TR" b="0" i="1" smtClean="0">
                            <a:latin typeface="Cambria Math" panose="02040503050406030204" pitchFamily="18" charset="0"/>
                          </a:rPr>
                          <m:t>𝑧</m:t>
                        </m:r>
                      </m:e>
                    </m:d>
                    <m:r>
                      <a:rPr lang="tr-TR" b="0" i="1" smtClean="0">
                        <a:latin typeface="Cambria Math" panose="02040503050406030204" pitchFamily="18" charset="0"/>
                      </a:rPr>
                      <m:t>=(</m:t>
                    </m:r>
                    <m:r>
                      <a:rPr lang="tr-TR" b="0" i="1" smtClean="0">
                        <a:latin typeface="Cambria Math" panose="02040503050406030204" pitchFamily="18" charset="0"/>
                      </a:rPr>
                      <m:t>𝑥</m:t>
                    </m:r>
                    <m:r>
                      <a:rPr lang="tr-TR" b="0" i="1" smtClean="0">
                        <a:latin typeface="Cambria Math" panose="02040503050406030204" pitchFamily="18" charset="0"/>
                      </a:rPr>
                      <m:t>+</m:t>
                    </m:r>
                    <m:r>
                      <a:rPr lang="tr-TR" b="0" i="1" smtClean="0">
                        <a:latin typeface="Cambria Math" panose="02040503050406030204" pitchFamily="18" charset="0"/>
                      </a:rPr>
                      <m:t>𝑦</m:t>
                    </m:r>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𝑧</m:t>
                        </m:r>
                      </m:e>
                    </m:acc>
                  </m:oMath>
                </a14:m>
                <a:r>
                  <a:rPr lang="tr-TR" dirty="0"/>
                  <a:t> fonksiyonu için çarpımlar toplamını bulun.</a:t>
                </a:r>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tr-TR">
                    <a:noFill/>
                  </a:rPr>
                  <a:t> </a:t>
                </a:r>
              </a:p>
            </p:txBody>
          </p:sp>
        </mc:Fallback>
      </mc:AlternateContent>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92" y="2719388"/>
            <a:ext cx="6619875" cy="1400175"/>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292" y="4281487"/>
            <a:ext cx="5295900" cy="2295525"/>
          </a:xfrm>
          <a:prstGeom prst="rect">
            <a:avLst/>
          </a:prstGeom>
        </p:spPr>
      </p:pic>
    </p:spTree>
    <p:extLst>
      <p:ext uri="{BB962C8B-B14F-4D97-AF65-F5344CB8AC3E}">
        <p14:creationId xmlns:p14="http://schemas.microsoft.com/office/powerpoint/2010/main" val="275343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Önermeli Lojik</a:t>
            </a:r>
          </a:p>
        </p:txBody>
      </p:sp>
      <p:sp>
        <p:nvSpPr>
          <p:cNvPr id="3" name="İçerik Yer Tutucusu 2"/>
          <p:cNvSpPr>
            <a:spLocks noGrp="1"/>
          </p:cNvSpPr>
          <p:nvPr>
            <p:ph idx="1"/>
          </p:nvPr>
        </p:nvSpPr>
        <p:spPr/>
        <p:txBody>
          <a:bodyPr>
            <a:normAutofit/>
          </a:bodyPr>
          <a:lstStyle/>
          <a:p>
            <a:r>
              <a:rPr lang="en-US" dirty="0"/>
              <a:t>p </a:t>
            </a:r>
            <a:r>
              <a:rPr lang="en-US" dirty="0" err="1"/>
              <a:t>ve</a:t>
            </a:r>
            <a:r>
              <a:rPr lang="en-US" dirty="0"/>
              <a:t> q </a:t>
            </a:r>
            <a:r>
              <a:rPr lang="tr-TR" dirty="0"/>
              <a:t>iki </a:t>
            </a:r>
            <a:r>
              <a:rPr lang="en-US" dirty="0" err="1"/>
              <a:t>önerme</a:t>
            </a:r>
            <a:r>
              <a:rPr lang="en-US" dirty="0"/>
              <a:t> </a:t>
            </a:r>
            <a:r>
              <a:rPr lang="en-US" dirty="0" err="1"/>
              <a:t>olsun</a:t>
            </a:r>
            <a:r>
              <a:rPr lang="en-US" dirty="0"/>
              <a:t>. p </a:t>
            </a:r>
            <a:r>
              <a:rPr lang="en-US" dirty="0" err="1"/>
              <a:t>ve</a:t>
            </a:r>
            <a:r>
              <a:rPr lang="en-US" dirty="0"/>
              <a:t> </a:t>
            </a:r>
            <a:r>
              <a:rPr lang="en-US" dirty="0" err="1"/>
              <a:t>q'nun</a:t>
            </a:r>
            <a:r>
              <a:rPr lang="en-US" dirty="0"/>
              <a:t> p ∨ q </a:t>
            </a:r>
            <a:r>
              <a:rPr lang="en-US" dirty="0" err="1"/>
              <a:t>ile</a:t>
            </a:r>
            <a:r>
              <a:rPr lang="en-US" dirty="0"/>
              <a:t> </a:t>
            </a:r>
            <a:r>
              <a:rPr lang="en-US" dirty="0" err="1"/>
              <a:t>gösterilen</a:t>
            </a:r>
            <a:r>
              <a:rPr lang="en-US" dirty="0"/>
              <a:t> </a:t>
            </a:r>
            <a:r>
              <a:rPr lang="en-US" dirty="0" err="1"/>
              <a:t>ayrımı</a:t>
            </a:r>
            <a:r>
              <a:rPr lang="en-US" dirty="0"/>
              <a:t>, "</a:t>
            </a:r>
            <a:r>
              <a:rPr lang="en-US" b="1" dirty="0"/>
              <a:t>p </a:t>
            </a:r>
            <a:r>
              <a:rPr lang="en-US" b="1" dirty="0" err="1"/>
              <a:t>veya</a:t>
            </a:r>
            <a:r>
              <a:rPr lang="en-US" b="1" dirty="0"/>
              <a:t> q</a:t>
            </a:r>
            <a:r>
              <a:rPr lang="en-US" dirty="0"/>
              <a:t>" </a:t>
            </a:r>
            <a:r>
              <a:rPr lang="en-US" dirty="0" err="1"/>
              <a:t>önermesidir</a:t>
            </a:r>
            <a:r>
              <a:rPr lang="en-US" dirty="0"/>
              <a:t>. p ∨ q </a:t>
            </a:r>
            <a:r>
              <a:rPr lang="en-US" dirty="0" err="1"/>
              <a:t>ayrımı</a:t>
            </a:r>
            <a:r>
              <a:rPr lang="en-US" dirty="0"/>
              <a:t>, hem p hem de q </a:t>
            </a:r>
            <a:r>
              <a:rPr lang="en-US" dirty="0" err="1"/>
              <a:t>yanlış</a:t>
            </a:r>
            <a:r>
              <a:rPr lang="en-US" dirty="0"/>
              <a:t> </a:t>
            </a:r>
            <a:r>
              <a:rPr lang="en-US" dirty="0" err="1"/>
              <a:t>olduğunda</a:t>
            </a:r>
            <a:r>
              <a:rPr lang="en-US" dirty="0"/>
              <a:t> </a:t>
            </a:r>
            <a:r>
              <a:rPr lang="en-US" dirty="0" err="1"/>
              <a:t>yanlıştır</a:t>
            </a:r>
            <a:r>
              <a:rPr lang="en-US" dirty="0"/>
              <a:t>, </a:t>
            </a:r>
            <a:r>
              <a:rPr lang="en-US" dirty="0" err="1"/>
              <a:t>aksi</a:t>
            </a:r>
            <a:r>
              <a:rPr lang="en-US" dirty="0"/>
              <a:t> </a:t>
            </a:r>
            <a:r>
              <a:rPr lang="en-US" dirty="0" err="1"/>
              <a:t>halde</a:t>
            </a:r>
            <a:r>
              <a:rPr lang="en-US" dirty="0"/>
              <a:t> </a:t>
            </a:r>
            <a:r>
              <a:rPr lang="en-US" dirty="0" err="1"/>
              <a:t>doğrudur</a:t>
            </a:r>
            <a:r>
              <a:rPr lang="en-US" dirty="0"/>
              <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037" y="3595687"/>
            <a:ext cx="3895725" cy="2143125"/>
          </a:xfrm>
          <a:prstGeom prst="rect">
            <a:avLst/>
          </a:prstGeom>
        </p:spPr>
      </p:pic>
    </p:spTree>
    <p:extLst>
      <p:ext uri="{BB962C8B-B14F-4D97-AF65-F5344CB8AC3E}">
        <p14:creationId xmlns:p14="http://schemas.microsoft.com/office/powerpoint/2010/main" val="23388441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Lojik Kapılar</a:t>
            </a:r>
          </a:p>
        </p:txBody>
      </p:sp>
      <p:sp>
        <p:nvSpPr>
          <p:cNvPr id="3" name="İçerik Yer Tutucusu 2"/>
          <p:cNvSpPr>
            <a:spLocks noGrp="1"/>
          </p:cNvSpPr>
          <p:nvPr>
            <p:ph idx="1"/>
          </p:nvPr>
        </p:nvSpPr>
        <p:spPr/>
        <p:txBody>
          <a:bodyPr>
            <a:normAutofit/>
          </a:bodyPr>
          <a:lstStyle/>
          <a:p>
            <a:r>
              <a:rPr lang="tr-TR" dirty="0" err="1"/>
              <a:t>Boole</a:t>
            </a:r>
            <a:r>
              <a:rPr lang="tr-TR" dirty="0"/>
              <a:t> cebri, elektronik cihazların devrelerini modellemek için kullanılır. Böyle bir cihazın her girdisi ve çıktısı {0, 1} kümesinin bir üyesi olarak düşünülebilir. Bir bilgisayar veya başka bir elektronik cihaz, bir dizi devreden oluşur. Her devre </a:t>
            </a:r>
            <a:r>
              <a:rPr lang="tr-TR" dirty="0" err="1"/>
              <a:t>Boole</a:t>
            </a:r>
            <a:r>
              <a:rPr lang="tr-TR" dirty="0"/>
              <a:t> cebri kuralları kullanılarak tasarlanabilir. Devrelerin temel elemanlarına kapılar (</a:t>
            </a:r>
            <a:r>
              <a:rPr lang="tr-TR" dirty="0" err="1"/>
              <a:t>gates</a:t>
            </a:r>
            <a:r>
              <a:rPr lang="tr-TR" dirty="0"/>
              <a:t>) denir. Her tür kapı, bir </a:t>
            </a:r>
            <a:r>
              <a:rPr lang="tr-TR" dirty="0" err="1"/>
              <a:t>Boole</a:t>
            </a:r>
            <a:r>
              <a:rPr lang="tr-TR" dirty="0"/>
              <a:t> işlemi uygular. </a:t>
            </a:r>
          </a:p>
          <a:p>
            <a:r>
              <a:rPr lang="tr-TR" dirty="0"/>
              <a:t>NOT Kapısı (</a:t>
            </a:r>
            <a:r>
              <a:rPr lang="tr-TR" dirty="0" err="1"/>
              <a:t>Inverter</a:t>
            </a:r>
            <a:r>
              <a:rPr lang="tr-TR" dirty="0"/>
              <a:t>), OR Kapısı, AND Kapısı.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720526"/>
            <a:ext cx="10058400" cy="1591374"/>
          </a:xfrm>
          <a:prstGeom prst="rect">
            <a:avLst/>
          </a:prstGeom>
        </p:spPr>
      </p:pic>
    </p:spTree>
    <p:extLst>
      <p:ext uri="{BB962C8B-B14F-4D97-AF65-F5344CB8AC3E}">
        <p14:creationId xmlns:p14="http://schemas.microsoft.com/office/powerpoint/2010/main" val="29963028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Lojik Kapılar</a:t>
            </a:r>
          </a:p>
        </p:txBody>
      </p:sp>
      <p:sp>
        <p:nvSpPr>
          <p:cNvPr id="3" name="İçerik Yer Tutucusu 2"/>
          <p:cNvSpPr>
            <a:spLocks noGrp="1"/>
          </p:cNvSpPr>
          <p:nvPr>
            <p:ph idx="1"/>
          </p:nvPr>
        </p:nvSpPr>
        <p:spPr/>
        <p:txBody>
          <a:bodyPr/>
          <a:lstStyle/>
          <a:p>
            <a:r>
              <a:rPr lang="tr-TR" dirty="0"/>
              <a:t>XOR Kapısı</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487" y="2790825"/>
            <a:ext cx="2867025" cy="1276350"/>
          </a:xfrm>
          <a:prstGeom prst="rect">
            <a:avLst/>
          </a:prstGeom>
        </p:spPr>
      </p:pic>
    </p:spTree>
    <p:extLst>
      <p:ext uri="{BB962C8B-B14F-4D97-AF65-F5344CB8AC3E}">
        <p14:creationId xmlns:p14="http://schemas.microsoft.com/office/powerpoint/2010/main" val="32684974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Lojik Kapılar</a:t>
            </a:r>
          </a:p>
        </p:txBody>
      </p:sp>
      <p:sp>
        <p:nvSpPr>
          <p:cNvPr id="3" name="İçerik Yer Tutucusu 2"/>
          <p:cNvSpPr>
            <a:spLocks noGrp="1"/>
          </p:cNvSpPr>
          <p:nvPr>
            <p:ph idx="1"/>
          </p:nvPr>
        </p:nvSpPr>
        <p:spPr/>
        <p:txBody>
          <a:bodyPr/>
          <a:lstStyle/>
          <a:p>
            <a:r>
              <a:rPr lang="tr-TR" dirty="0"/>
              <a:t>NAND (NOT-AND) Doğruluk Tablosu ve NAND Kapısı</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862" y="2909887"/>
            <a:ext cx="3038475" cy="164782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067050"/>
            <a:ext cx="2857500" cy="1066800"/>
          </a:xfrm>
          <a:prstGeom prst="rect">
            <a:avLst/>
          </a:prstGeom>
        </p:spPr>
      </p:pic>
    </p:spTree>
    <p:extLst>
      <p:ext uri="{BB962C8B-B14F-4D97-AF65-F5344CB8AC3E}">
        <p14:creationId xmlns:p14="http://schemas.microsoft.com/office/powerpoint/2010/main" val="39016395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Lojik Kapılar</a:t>
            </a:r>
          </a:p>
        </p:txBody>
      </p:sp>
      <p:sp>
        <p:nvSpPr>
          <p:cNvPr id="3" name="İçerik Yer Tutucusu 2"/>
          <p:cNvSpPr>
            <a:spLocks noGrp="1"/>
          </p:cNvSpPr>
          <p:nvPr>
            <p:ph idx="1"/>
          </p:nvPr>
        </p:nvSpPr>
        <p:spPr/>
        <p:txBody>
          <a:bodyPr/>
          <a:lstStyle/>
          <a:p>
            <a:r>
              <a:rPr lang="tr-TR" dirty="0"/>
              <a:t>NOR (NOT-OR) Doğruluk Tablosu ve NOR Kapısı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262" y="2909887"/>
            <a:ext cx="3000375" cy="1647825"/>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012" y="2909887"/>
            <a:ext cx="2847975" cy="1362075"/>
          </a:xfrm>
          <a:prstGeom prst="rect">
            <a:avLst/>
          </a:prstGeom>
        </p:spPr>
      </p:pic>
    </p:spTree>
    <p:extLst>
      <p:ext uri="{BB962C8B-B14F-4D97-AF65-F5344CB8AC3E}">
        <p14:creationId xmlns:p14="http://schemas.microsoft.com/office/powerpoint/2010/main" val="21792571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Lojik Kapılar</a:t>
            </a:r>
          </a:p>
        </p:txBody>
      </p:sp>
      <p:sp>
        <p:nvSpPr>
          <p:cNvPr id="3" name="İçerik Yer Tutucusu 2"/>
          <p:cNvSpPr>
            <a:spLocks noGrp="1"/>
          </p:cNvSpPr>
          <p:nvPr>
            <p:ph idx="1"/>
          </p:nvPr>
        </p:nvSpPr>
        <p:spPr/>
        <p:txBody>
          <a:bodyPr/>
          <a:lstStyle/>
          <a:p>
            <a:r>
              <a:rPr lang="tr-TR" dirty="0"/>
              <a:t>XNOR Doğruluk Tablosu ve XNOR Kapısı</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050" y="3036074"/>
            <a:ext cx="2857500" cy="1257300"/>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312" y="2840812"/>
            <a:ext cx="3000375" cy="1647825"/>
          </a:xfrm>
          <a:prstGeom prst="rect">
            <a:avLst/>
          </a:prstGeom>
        </p:spPr>
      </p:pic>
    </p:spTree>
    <p:extLst>
      <p:ext uri="{BB962C8B-B14F-4D97-AF65-F5344CB8AC3E}">
        <p14:creationId xmlns:p14="http://schemas.microsoft.com/office/powerpoint/2010/main" val="28817254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Lojik Kapılar</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14:m>
                  <m:oMath xmlns:m="http://schemas.openxmlformats.org/officeDocument/2006/math">
                    <m:r>
                      <a:rPr lang="tr-TR" i="1" dirty="0" smtClean="0">
                        <a:latin typeface="Cambria Math" panose="02040503050406030204" pitchFamily="18" charset="0"/>
                      </a:rPr>
                      <m:t>𝑛</m:t>
                    </m:r>
                  </m:oMath>
                </a14:m>
                <a:r>
                  <a:rPr lang="tr-TR" dirty="0"/>
                  <a:t> Girişli Kapılar</a:t>
                </a:r>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t="-2241"/>
                </a:stretch>
              </a:blipFill>
            </p:spPr>
            <p:txBody>
              <a:bodyPr/>
              <a:lstStyle/>
              <a:p>
                <a:r>
                  <a:rPr lang="tr-TR">
                    <a:noFill/>
                  </a:rPr>
                  <a:t> </a:t>
                </a:r>
              </a:p>
            </p:txBody>
          </p:sp>
        </mc:Fallback>
      </mc:AlternateContent>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587" y="2547937"/>
            <a:ext cx="8543925" cy="962025"/>
          </a:xfrm>
          <a:prstGeom prst="rect">
            <a:avLst/>
          </a:prstGeom>
        </p:spPr>
      </p:pic>
    </p:spTree>
    <p:extLst>
      <p:ext uri="{BB962C8B-B14F-4D97-AF65-F5344CB8AC3E}">
        <p14:creationId xmlns:p14="http://schemas.microsoft.com/office/powerpoint/2010/main" val="11168464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Lojik Kapılar</a:t>
            </a:r>
          </a:p>
        </p:txBody>
      </p:sp>
      <p:sp>
        <p:nvSpPr>
          <p:cNvPr id="3" name="İçerik Yer Tutucusu 2"/>
          <p:cNvSpPr>
            <a:spLocks noGrp="1"/>
          </p:cNvSpPr>
          <p:nvPr>
            <p:ph idx="1"/>
          </p:nvPr>
        </p:nvSpPr>
        <p:spPr/>
        <p:txBody>
          <a:bodyPr/>
          <a:lstStyle/>
          <a:p>
            <a:pPr marL="0" indent="0">
              <a:buNone/>
            </a:pPr>
            <a:r>
              <a:rPr lang="tr-TR" dirty="0"/>
              <a:t>Kapıların Kombinasyonu</a:t>
            </a:r>
          </a:p>
          <a:p>
            <a:pPr marL="0" indent="0">
              <a:buNone/>
            </a:pPr>
            <a:endParaRPr lang="tr-TR" dirty="0"/>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137" y="795337"/>
            <a:ext cx="6410325" cy="5495925"/>
          </a:xfrm>
          <a:prstGeom prst="rect">
            <a:avLst/>
          </a:prstGeom>
        </p:spPr>
      </p:pic>
    </p:spTree>
    <p:extLst>
      <p:ext uri="{BB962C8B-B14F-4D97-AF65-F5344CB8AC3E}">
        <p14:creationId xmlns:p14="http://schemas.microsoft.com/office/powerpoint/2010/main" val="41256658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Lojik Kapılar</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pPr marL="0" indent="0">
                  <a:buNone/>
                </a:pPr>
                <a:r>
                  <a:rPr lang="tr-TR" dirty="0"/>
                  <a:t>Kapıların Kombinasyonu</a:t>
                </a:r>
              </a:p>
              <a:p>
                <a:r>
                  <a:rPr lang="tr-TR" dirty="0"/>
                  <a:t>Örnek: Aşağıda verilen çıkışları üreten devreyi inşa edin:</a:t>
                </a:r>
              </a:p>
              <a:p>
                <a:r>
                  <a:rPr lang="en-US" dirty="0"/>
                  <a:t>(a) </a:t>
                </a:r>
                <a14:m>
                  <m:oMath xmlns:m="http://schemas.openxmlformats.org/officeDocument/2006/math">
                    <m:d>
                      <m:dPr>
                        <m:ctrlPr>
                          <a:rPr lang="tr-TR" i="1">
                            <a:latin typeface="Cambria Math" panose="02040503050406030204" pitchFamily="18" charset="0"/>
                          </a:rPr>
                        </m:ctrlPr>
                      </m:dPr>
                      <m:e>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e>
                    </m:d>
                    <m:acc>
                      <m:accPr>
                        <m:chr m:val="̅"/>
                        <m:ctrlPr>
                          <a:rPr lang="tr-TR" i="1">
                            <a:latin typeface="Cambria Math" panose="02040503050406030204" pitchFamily="18" charset="0"/>
                          </a:rPr>
                        </m:ctrlPr>
                      </m:accPr>
                      <m:e>
                        <m:r>
                          <a:rPr lang="tr-TR" i="1">
                            <a:latin typeface="Cambria Math" panose="02040503050406030204" pitchFamily="18" charset="0"/>
                          </a:rPr>
                          <m:t>𝑥</m:t>
                        </m:r>
                      </m:e>
                    </m:acc>
                  </m:oMath>
                </a14:m>
                <a:r>
                  <a:rPr lang="tr-TR" dirty="0"/>
                  <a:t>.</a:t>
                </a:r>
              </a:p>
              <a:p>
                <a:endParaRPr lang="tr-TR" dirty="0"/>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tr-TR">
                    <a:noFill/>
                  </a:rPr>
                  <a:t> </a:t>
                </a:r>
              </a:p>
            </p:txBody>
          </p:sp>
        </mc:Fallback>
      </mc:AlternateContent>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162" y="3519487"/>
            <a:ext cx="5438775" cy="2028825"/>
          </a:xfrm>
          <a:prstGeom prst="rect">
            <a:avLst/>
          </a:prstGeom>
        </p:spPr>
      </p:pic>
    </p:spTree>
    <p:extLst>
      <p:ext uri="{BB962C8B-B14F-4D97-AF65-F5344CB8AC3E}">
        <p14:creationId xmlns:p14="http://schemas.microsoft.com/office/powerpoint/2010/main" val="37800792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Lojik Kapılar</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pPr marL="0" indent="0">
                  <a:buNone/>
                </a:pPr>
                <a:r>
                  <a:rPr lang="tr-TR" dirty="0"/>
                  <a:t>Kapıların Kombinasyonu</a:t>
                </a:r>
              </a:p>
              <a:p>
                <a:r>
                  <a:rPr lang="en-US" dirty="0"/>
                  <a:t>(</a:t>
                </a:r>
                <a:r>
                  <a:rPr lang="tr-TR" dirty="0"/>
                  <a:t>b</a:t>
                </a:r>
                <a:r>
                  <a:rPr lang="en-US" dirty="0"/>
                  <a:t>) </a:t>
                </a:r>
                <a14:m>
                  <m:oMath xmlns:m="http://schemas.openxmlformats.org/officeDocument/2006/math">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b="0" i="1" smtClean="0">
                        <a:latin typeface="Cambria Math" panose="02040503050406030204" pitchFamily="18" charset="0"/>
                      </a:rPr>
                      <m:t>(</m:t>
                    </m:r>
                    <m:acc>
                      <m:accPr>
                        <m:chr m:val="̅"/>
                        <m:ctrlPr>
                          <a:rPr lang="tr-TR" i="1" dirty="0" smtClean="0">
                            <a:latin typeface="Cambria Math" panose="02040503050406030204" pitchFamily="18" charset="0"/>
                          </a:rPr>
                        </m:ctrlPr>
                      </m:accPr>
                      <m:e>
                        <m:r>
                          <a:rPr lang="tr-TR" b="0" i="1" dirty="0" smtClean="0">
                            <a:latin typeface="Cambria Math" panose="02040503050406030204" pitchFamily="18" charset="0"/>
                          </a:rPr>
                          <m:t>𝑦</m:t>
                        </m:r>
                        <m:r>
                          <a:rPr lang="tr-TR" b="0" i="1" dirty="0" smtClean="0">
                            <a:latin typeface="Cambria Math" panose="02040503050406030204" pitchFamily="18" charset="0"/>
                          </a:rPr>
                          <m:t>+</m:t>
                        </m:r>
                        <m:acc>
                          <m:accPr>
                            <m:chr m:val="̅"/>
                            <m:ctrlPr>
                              <a:rPr lang="tr-TR" b="0" i="1" dirty="0" smtClean="0">
                                <a:latin typeface="Cambria Math" panose="02040503050406030204" pitchFamily="18" charset="0"/>
                              </a:rPr>
                            </m:ctrlPr>
                          </m:accPr>
                          <m:e>
                            <m:r>
                              <a:rPr lang="tr-TR" b="0" i="1" dirty="0" smtClean="0">
                                <a:latin typeface="Cambria Math" panose="02040503050406030204" pitchFamily="18" charset="0"/>
                              </a:rPr>
                              <m:t>𝑧</m:t>
                            </m:r>
                          </m:e>
                        </m:acc>
                      </m:e>
                    </m:acc>
                    <m:r>
                      <a:rPr lang="tr-TR" b="0" i="1" smtClean="0">
                        <a:latin typeface="Cambria Math" panose="02040503050406030204" pitchFamily="18" charset="0"/>
                      </a:rPr>
                      <m:t>)</m:t>
                    </m:r>
                  </m:oMath>
                </a14:m>
                <a:r>
                  <a:rPr lang="tr-TR" dirty="0"/>
                  <a:t>.</a:t>
                </a:r>
              </a:p>
              <a:p>
                <a:endParaRPr lang="tr-TR" dirty="0"/>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tr-TR">
                    <a:noFill/>
                  </a:rPr>
                  <a:t> </a:t>
                </a:r>
              </a:p>
            </p:txBody>
          </p:sp>
        </mc:Fallback>
      </mc:AlternateContent>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812" y="3186112"/>
            <a:ext cx="9096375" cy="2428875"/>
          </a:xfrm>
          <a:prstGeom prst="rect">
            <a:avLst/>
          </a:prstGeom>
        </p:spPr>
      </p:pic>
    </p:spTree>
    <p:extLst>
      <p:ext uri="{BB962C8B-B14F-4D97-AF65-F5344CB8AC3E}">
        <p14:creationId xmlns:p14="http://schemas.microsoft.com/office/powerpoint/2010/main" val="10694983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Lojik Kapılar</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pPr marL="0" indent="0">
                  <a:buNone/>
                </a:pPr>
                <a:r>
                  <a:rPr lang="tr-TR" dirty="0"/>
                  <a:t>Kapıların Kombinasyonu</a:t>
                </a:r>
              </a:p>
              <a:p>
                <a:r>
                  <a:rPr lang="en-US" dirty="0"/>
                  <a:t>(</a:t>
                </a:r>
                <a:r>
                  <a:rPr lang="tr-TR" dirty="0"/>
                  <a:t>c</a:t>
                </a:r>
                <a:r>
                  <a:rPr lang="en-US" dirty="0"/>
                  <a:t>) </a:t>
                </a:r>
                <a14:m>
                  <m:oMath xmlns:m="http://schemas.openxmlformats.org/officeDocument/2006/math">
                    <m:r>
                      <a:rPr lang="tr-TR" b="0" i="0" smtClean="0">
                        <a:latin typeface="Cambria Math" panose="02040503050406030204" pitchFamily="18" charset="0"/>
                      </a:rPr>
                      <m:t>(</m:t>
                    </m:r>
                    <m:r>
                      <m:rPr>
                        <m:sty m:val="p"/>
                      </m:rPr>
                      <a:rPr lang="tr-TR" b="0" i="0" smtClean="0">
                        <a:latin typeface="Cambria Math" panose="02040503050406030204" pitchFamily="18" charset="0"/>
                      </a:rPr>
                      <m:t>x</m:t>
                    </m:r>
                    <m:r>
                      <a:rPr lang="tr-TR" b="0" i="0" smtClean="0">
                        <a:latin typeface="Cambria Math" panose="02040503050406030204" pitchFamily="18" charset="0"/>
                      </a:rPr>
                      <m:t>+</m:t>
                    </m:r>
                    <m:r>
                      <m:rPr>
                        <m:sty m:val="p"/>
                      </m:rPr>
                      <a:rPr lang="tr-TR" b="0" i="0" smtClean="0">
                        <a:latin typeface="Cambria Math" panose="02040503050406030204" pitchFamily="18" charset="0"/>
                      </a:rPr>
                      <m:t>y</m:t>
                    </m:r>
                    <m:r>
                      <a:rPr lang="tr-TR" b="0" i="0" smtClean="0">
                        <a:latin typeface="Cambria Math" panose="02040503050406030204" pitchFamily="18" charset="0"/>
                      </a:rPr>
                      <m:t>+</m:t>
                    </m:r>
                    <m:r>
                      <m:rPr>
                        <m:sty m:val="p"/>
                      </m:rPr>
                      <a:rPr lang="tr-TR" b="0" i="0" smtClean="0">
                        <a:latin typeface="Cambria Math" panose="02040503050406030204" pitchFamily="18" charset="0"/>
                      </a:rPr>
                      <m:t>z</m:t>
                    </m:r>
                    <m:r>
                      <a:rPr lang="tr-TR" b="0" i="0" smtClean="0">
                        <a:latin typeface="Cambria Math" panose="02040503050406030204" pitchFamily="18" charset="0"/>
                      </a:rPr>
                      <m:t>)(</m:t>
                    </m:r>
                    <m:acc>
                      <m:accPr>
                        <m:chr m:val="̅"/>
                        <m:ctrlPr>
                          <a:rPr lang="tr-TR" i="1">
                            <a:latin typeface="Cambria Math" panose="02040503050406030204" pitchFamily="18" charset="0"/>
                          </a:rPr>
                        </m:ctrlPr>
                      </m:accPr>
                      <m:e>
                        <m:r>
                          <a:rPr lang="tr-TR" i="1">
                            <a:latin typeface="Cambria Math" panose="02040503050406030204" pitchFamily="18" charset="0"/>
                          </a:rPr>
                          <m:t>𝑥</m:t>
                        </m:r>
                      </m:e>
                    </m:acc>
                    <m:acc>
                      <m:accPr>
                        <m:chr m:val="̅"/>
                        <m:ctrlPr>
                          <a:rPr lang="tr-TR" b="0" i="1" dirty="0" smtClean="0">
                            <a:latin typeface="Cambria Math" panose="02040503050406030204" pitchFamily="18" charset="0"/>
                          </a:rPr>
                        </m:ctrlPr>
                      </m:accPr>
                      <m:e>
                        <m:r>
                          <a:rPr lang="tr-TR" b="0" i="1" dirty="0" smtClean="0">
                            <a:latin typeface="Cambria Math" panose="02040503050406030204" pitchFamily="18" charset="0"/>
                          </a:rPr>
                          <m:t>𝑦</m:t>
                        </m:r>
                      </m:e>
                    </m:acc>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𝑧</m:t>
                        </m:r>
                      </m:e>
                    </m:acc>
                    <m:r>
                      <a:rPr lang="tr-TR" b="0" i="1" smtClean="0">
                        <a:latin typeface="Cambria Math" panose="02040503050406030204" pitchFamily="18" charset="0"/>
                      </a:rPr>
                      <m:t>)</m:t>
                    </m:r>
                  </m:oMath>
                </a14:m>
                <a:r>
                  <a:rPr lang="tr-TR" dirty="0"/>
                  <a:t>.</a:t>
                </a:r>
              </a:p>
              <a:p>
                <a:endParaRPr lang="tr-TR" dirty="0"/>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tr-TR">
                    <a:noFill/>
                  </a:rPr>
                  <a:t> </a:t>
                </a:r>
              </a:p>
            </p:txBody>
          </p:sp>
        </mc:Fallback>
      </mc:AlternateContent>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937" y="2881312"/>
            <a:ext cx="6677025" cy="3533775"/>
          </a:xfrm>
          <a:prstGeom prst="rect">
            <a:avLst/>
          </a:prstGeom>
        </p:spPr>
      </p:pic>
    </p:spTree>
    <p:extLst>
      <p:ext uri="{BB962C8B-B14F-4D97-AF65-F5344CB8AC3E}">
        <p14:creationId xmlns:p14="http://schemas.microsoft.com/office/powerpoint/2010/main" val="211968089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1356</TotalTime>
  <Words>8154</Words>
  <Application>Microsoft Office PowerPoint</Application>
  <PresentationFormat>Geniş ekran</PresentationFormat>
  <Paragraphs>581</Paragraphs>
  <Slides>118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118</vt:i4>
      </vt:variant>
    </vt:vector>
  </HeadingPairs>
  <TitlesOfParts>
    <vt:vector size="123" baseType="lpstr">
      <vt:lpstr>Arial</vt:lpstr>
      <vt:lpstr>Calibri</vt:lpstr>
      <vt:lpstr>Calibri Light</vt:lpstr>
      <vt:lpstr>Cambria Math</vt:lpstr>
      <vt:lpstr>Office Teması</vt:lpstr>
      <vt:lpstr>Matematiksel Lojik ve Boole Cebiri</vt:lpstr>
      <vt:lpstr>Lojiğin Temel Kavramları</vt:lpstr>
      <vt:lpstr>Önermeli Lojik</vt:lpstr>
      <vt:lpstr>Önermeli Lojik</vt:lpstr>
      <vt:lpstr>Önermeli Lojik</vt:lpstr>
      <vt:lpstr>Önermeli Lojik</vt:lpstr>
      <vt:lpstr>Önermeli Lojik</vt:lpstr>
      <vt:lpstr>Önermeli Lojik</vt:lpstr>
      <vt:lpstr>Önermeli Lojik</vt:lpstr>
      <vt:lpstr>Önermeli Lojik</vt:lpstr>
      <vt:lpstr>Önermeli Lojik</vt:lpstr>
      <vt:lpstr>Önermeli Lojik</vt:lpstr>
      <vt:lpstr>Önermeli Lojik</vt:lpstr>
      <vt:lpstr>Önermeli Lojik</vt:lpstr>
      <vt:lpstr>Önermeli Lojik</vt:lpstr>
      <vt:lpstr>Önermeli Lojik</vt:lpstr>
      <vt:lpstr>Önermeli Lojik</vt:lpstr>
      <vt:lpstr>Önermeli Lojik</vt:lpstr>
      <vt:lpstr>Önermeli Lojik</vt:lpstr>
      <vt:lpstr>Önermeli Lojik</vt:lpstr>
      <vt:lpstr>Önermelerin Eşdeğerliği</vt:lpstr>
      <vt:lpstr>Önermelerin Eşdeğerliği</vt:lpstr>
      <vt:lpstr>Önermelerin Eşdeğerliği</vt:lpstr>
      <vt:lpstr>Önermelerin Eşdeğerliği</vt:lpstr>
      <vt:lpstr>Önermelerin Eşdeğerliği</vt:lpstr>
      <vt:lpstr>Önermelerin Eşdeğerliği</vt:lpstr>
      <vt:lpstr>Özet: Önermeli Lojik</vt:lpstr>
      <vt:lpstr>Yüklemler Lojiği</vt:lpstr>
      <vt:lpstr>Yüklemler Lojiği</vt:lpstr>
      <vt:lpstr>Yüklemler Lojiği</vt:lpstr>
      <vt:lpstr>Yüklemler Lojiği</vt:lpstr>
      <vt:lpstr>Yüklemler Lojiği</vt:lpstr>
      <vt:lpstr>Yüklemler Lojiği</vt:lpstr>
      <vt:lpstr>Niceleyiciler</vt:lpstr>
      <vt:lpstr>Evrensel Niceleyici</vt:lpstr>
      <vt:lpstr>Evrensel Niceleyici</vt:lpstr>
      <vt:lpstr>Varlık Niceleyicisi</vt:lpstr>
      <vt:lpstr>Varlık Niceleyicisi</vt:lpstr>
      <vt:lpstr>Teklik Niceleyicisi</vt:lpstr>
      <vt:lpstr>Niceleyicilerin Önceliği</vt:lpstr>
      <vt:lpstr>Bağımsız ve Bağımlı Değişkenler</vt:lpstr>
      <vt:lpstr>Bağımsız ve Bağımlı Değişkenler</vt:lpstr>
      <vt:lpstr>Sınırlı Alanda Niceleyiciler</vt:lpstr>
      <vt:lpstr>Niceleyicileri İçeren Mantıksal Eşdeğerlikler</vt:lpstr>
      <vt:lpstr>Niceleyicilerin Değili</vt:lpstr>
      <vt:lpstr>Niceleyicilerin Değili</vt:lpstr>
      <vt:lpstr>Niceleyicilerin Değili</vt:lpstr>
      <vt:lpstr>Niceleyicilerin Değili</vt:lpstr>
      <vt:lpstr>İç İçe Niceleyiciler</vt:lpstr>
      <vt:lpstr>İç İçe Niceleyiciler</vt:lpstr>
      <vt:lpstr>Çıkarım Kuralları</vt:lpstr>
      <vt:lpstr>Geçerli İfadeler</vt:lpstr>
      <vt:lpstr>Çıkarım Kuralları</vt:lpstr>
      <vt:lpstr>Çıkarım Kuralları</vt:lpstr>
      <vt:lpstr>Çıkarım Kuralları</vt:lpstr>
      <vt:lpstr>Çıkarım Kuralları</vt:lpstr>
      <vt:lpstr>Çıkarım Kuralları</vt:lpstr>
      <vt:lpstr>Çıkarım Kuralları</vt:lpstr>
      <vt:lpstr>Çıkarım Kuralları</vt:lpstr>
      <vt:lpstr>Çıkarım Kuralları</vt:lpstr>
      <vt:lpstr>Çıkarım Kuralları</vt:lpstr>
      <vt:lpstr>Çıkarım Kuralları</vt:lpstr>
      <vt:lpstr>Çıkarım Kuralları</vt:lpstr>
      <vt:lpstr>İspat</vt:lpstr>
      <vt:lpstr>Teoremleri Kanıtlama Yöntemleri</vt:lpstr>
      <vt:lpstr>Doğrudan İspat</vt:lpstr>
      <vt:lpstr>Aşikar İspat</vt:lpstr>
      <vt:lpstr>İçi Boş İspat</vt:lpstr>
      <vt:lpstr>Dolaylı İspat (Karşıt Tersi İle)</vt:lpstr>
      <vt:lpstr>Dolaylı İspat (Olmayana Ergi Yöntemi)</vt:lpstr>
      <vt:lpstr>Dolaylı İspat (Olmayana Ergi Yöntemi)</vt:lpstr>
      <vt:lpstr>Dolaylı İspat (Olmayana Ergi Yöntemi)</vt:lpstr>
      <vt:lpstr>Denkliklerin İspatları</vt:lpstr>
      <vt:lpstr>Denkliklerin İspatı</vt:lpstr>
      <vt:lpstr>Boolean Algebra</vt:lpstr>
      <vt:lpstr>Boole Cebiri</vt:lpstr>
      <vt:lpstr>Boole Cebiri</vt:lpstr>
      <vt:lpstr>NOT Operatörü</vt:lpstr>
      <vt:lpstr>AND Operatörü</vt:lpstr>
      <vt:lpstr>OR Operator</vt:lpstr>
      <vt:lpstr>Boole İfadeleri</vt:lpstr>
      <vt:lpstr>XOR Operatörü</vt:lpstr>
      <vt:lpstr>Boole Özdeşlikleri</vt:lpstr>
      <vt:lpstr>Boole İfadelerinin Sadeleştirilmesi</vt:lpstr>
      <vt:lpstr>Boole İfadelerinin Sadeleştirilmesi</vt:lpstr>
      <vt:lpstr>Boole İfadelerinin Sadeleştirilmesi</vt:lpstr>
      <vt:lpstr>Boole Fonksiyonlarının Temsili</vt:lpstr>
      <vt:lpstr>Boole Fonksiyonlarının Temsili</vt:lpstr>
      <vt:lpstr>Boole Fonksiyonlarının Temsili</vt:lpstr>
      <vt:lpstr>Lojik Kapılar</vt:lpstr>
      <vt:lpstr>Lojik Kapılar</vt:lpstr>
      <vt:lpstr>Lojik Kapılar</vt:lpstr>
      <vt:lpstr>Lojik Kapılar</vt:lpstr>
      <vt:lpstr>Lojik Kapılar</vt:lpstr>
      <vt:lpstr>Lojik Kapılar</vt:lpstr>
      <vt:lpstr>Lojik Kapılar</vt:lpstr>
      <vt:lpstr>Lojik Kapılar</vt:lpstr>
      <vt:lpstr>Lojik Kapılar</vt:lpstr>
      <vt:lpstr>Lojik Kapılar</vt:lpstr>
      <vt:lpstr>Lojik Kapılar</vt:lpstr>
      <vt:lpstr>Devrelerin Minimizasyonu</vt:lpstr>
      <vt:lpstr>Devrelerin Minimizasyonu</vt:lpstr>
      <vt:lpstr>K-Haritası</vt:lpstr>
      <vt:lpstr>K-Haritası</vt:lpstr>
      <vt:lpstr>K-Haritası</vt:lpstr>
      <vt:lpstr>K-Haritası</vt:lpstr>
      <vt:lpstr>K-Haritası</vt:lpstr>
      <vt:lpstr>K-Haritası</vt:lpstr>
      <vt:lpstr>K-Haritası</vt:lpstr>
      <vt:lpstr>K-Haritası</vt:lpstr>
      <vt:lpstr>K-Haritası</vt:lpstr>
      <vt:lpstr>K-Haritası</vt:lpstr>
      <vt:lpstr>K-Haritası</vt:lpstr>
      <vt:lpstr>K-Haritası</vt:lpstr>
      <vt:lpstr>K-Haritası</vt:lpstr>
      <vt:lpstr>K-Haritası</vt:lpstr>
      <vt:lpstr>K-Haritası</vt:lpstr>
      <vt:lpstr>Referanslar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Boolean Algebra and Logic</dc:title>
  <dc:creator>Packard Bell</dc:creator>
  <cp:lastModifiedBy>Şeyma ALTAY</cp:lastModifiedBy>
  <cp:revision>243</cp:revision>
  <dcterms:created xsi:type="dcterms:W3CDTF">2022-01-24T07:59:40Z</dcterms:created>
  <dcterms:modified xsi:type="dcterms:W3CDTF">2025-04-09T19:13:23Z</dcterms:modified>
</cp:coreProperties>
</file>