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62" r:id="rId5"/>
    <p:sldId id="259" r:id="rId6"/>
    <p:sldId id="263" r:id="rId7"/>
    <p:sldId id="261" r:id="rId8"/>
    <p:sldId id="260" r:id="rId9"/>
    <p:sldId id="264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3" r:id="rId31"/>
    <p:sldId id="288" r:id="rId32"/>
    <p:sldId id="289" r:id="rId33"/>
    <p:sldId id="290" r:id="rId34"/>
    <p:sldId id="291" r:id="rId35"/>
    <p:sldId id="292" r:id="rId36"/>
    <p:sldId id="293" r:id="rId37"/>
    <p:sldId id="297" r:id="rId38"/>
    <p:sldId id="294" r:id="rId39"/>
    <p:sldId id="295" r:id="rId40"/>
    <p:sldId id="296" r:id="rId41"/>
    <p:sldId id="298" r:id="rId42"/>
    <p:sldId id="299" r:id="rId4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1CF9C-5966-41F8-98E9-B356B4E3DC38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78768-EC6F-4D0D-91CE-F0559A7DF0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186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78768-EC6F-4D0D-91CE-F0559A7DF0B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093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D20-3D46-4E29-9B89-6F4644DBDC87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F7FD-27F7-42C8-B565-6BD2C49F3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190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D20-3D46-4E29-9B89-6F4644DBDC87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F7FD-27F7-42C8-B565-6BD2C49F3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040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D20-3D46-4E29-9B89-6F4644DBDC87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F7FD-27F7-42C8-B565-6BD2C49F3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44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D20-3D46-4E29-9B89-6F4644DBDC87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F7FD-27F7-42C8-B565-6BD2C49F3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831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D20-3D46-4E29-9B89-6F4644DBDC87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F7FD-27F7-42C8-B565-6BD2C49F3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349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D20-3D46-4E29-9B89-6F4644DBDC87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F7FD-27F7-42C8-B565-6BD2C49F3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41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D20-3D46-4E29-9B89-6F4644DBDC87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F7FD-27F7-42C8-B565-6BD2C49F3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74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D20-3D46-4E29-9B89-6F4644DBDC87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F7FD-27F7-42C8-B565-6BD2C49F3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15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D20-3D46-4E29-9B89-6F4644DBDC87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F7FD-27F7-42C8-B565-6BD2C49F3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14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D20-3D46-4E29-9B89-6F4644DBDC87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F7FD-27F7-42C8-B565-6BD2C49F3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48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8D20-3D46-4E29-9B89-6F4644DBDC87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2F7FD-27F7-42C8-B565-6BD2C49F3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23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B8D20-3D46-4E29-9B89-6F4644DBDC87}" type="datetimeFigureOut">
              <a:rPr lang="tr-TR" smtClean="0"/>
              <a:t>10.04.2025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2F7FD-27F7-42C8-B565-6BD2C49F3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42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psiburada.com/palmeyayincilikakademikkitapla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Fonksiyonlar ve Bağıntılar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 </a:t>
            </a:r>
            <a:r>
              <a:rPr lang="tr-TR" dirty="0" err="1"/>
              <a:t>Öğr</a:t>
            </a:r>
            <a:r>
              <a:rPr lang="tr-TR" dirty="0"/>
              <a:t>. Üyesi Şeyma YÜCEL ALTAY</a:t>
            </a:r>
          </a:p>
        </p:txBody>
      </p:sp>
    </p:spTree>
    <p:extLst>
      <p:ext uri="{BB962C8B-B14F-4D97-AF65-F5344CB8AC3E}">
        <p14:creationId xmlns:p14="http://schemas.microsoft.com/office/powerpoint/2010/main" val="158357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Birebir Fonksiyon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Örnek: Tam sayılar kümesinden tam sayılar kümesine tanımlanan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</a:t>
                </a:r>
                <a:r>
                  <a:rPr lang="tr-TR" dirty="0" err="1"/>
                  <a:t>onksiyonunun</a:t>
                </a:r>
                <a:r>
                  <a:rPr lang="tr-TR" dirty="0"/>
                  <a:t> birebir olup olmadığını araştırın.</a:t>
                </a:r>
              </a:p>
              <a:p>
                <a:r>
                  <a:rPr lang="tr-TR" dirty="0"/>
                  <a:t>Çözüm: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/>
                  <a:t> fonksiyonu birebir değildir, çünkü </a:t>
                </a:r>
                <a:r>
                  <a:rPr lang="tr-TR" dirty="0" err="1"/>
                  <a:t>one-to-one</a:t>
                </a:r>
                <a:r>
                  <a:rPr lang="tr-TR" dirty="0"/>
                  <a:t> </a:t>
                </a:r>
                <a:r>
                  <a:rPr lang="tr-TR" dirty="0" err="1"/>
                  <a:t>because</a:t>
                </a:r>
                <a:r>
                  <a:rPr lang="tr-TR" dirty="0"/>
                  <a:t> , örneğin 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/>
                  <a:t>, ancak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</m:oMath>
                </a14:m>
                <a:r>
                  <a:rPr lang="tr-TR" dirty="0"/>
                  <a:t>.</a:t>
                </a:r>
              </a:p>
              <a:p>
                <a:endParaRPr lang="tr-TR" dirty="0"/>
              </a:p>
              <a:p>
                <a:r>
                  <a:rPr lang="tr-TR" dirty="0"/>
                  <a:t>Örnek: Reel sayılar kümesinden reel sayılar kümesine tanımlanan </a:t>
                </a:r>
                <a:r>
                  <a:rPr lang="en-US" i="1" dirty="0"/>
                  <a:t>f (x) </a:t>
                </a:r>
                <a:r>
                  <a:rPr lang="en-US" dirty="0"/>
                  <a:t>= </a:t>
                </a:r>
                <a:r>
                  <a:rPr lang="en-US" i="1" dirty="0"/>
                  <a:t>x </a:t>
                </a:r>
                <a:r>
                  <a:rPr lang="en-US" dirty="0"/>
                  <a:t>+ 1 </a:t>
                </a:r>
                <a:r>
                  <a:rPr lang="tr-TR" dirty="0"/>
                  <a:t>fonksiyonunun birebir olup olmadığını araştırın</a:t>
                </a:r>
                <a:r>
                  <a:rPr lang="en-US" dirty="0"/>
                  <a:t>.</a:t>
                </a:r>
              </a:p>
              <a:p>
                <a:r>
                  <a:rPr lang="tr-TR" dirty="0"/>
                  <a:t>Çözüm</a:t>
                </a:r>
                <a:r>
                  <a:rPr lang="en-US" i="1" dirty="0"/>
                  <a:t>: f (x) </a:t>
                </a:r>
                <a:r>
                  <a:rPr lang="en-US" dirty="0"/>
                  <a:t>= </a:t>
                </a:r>
                <a:r>
                  <a:rPr lang="en-US" i="1" dirty="0"/>
                  <a:t>x </a:t>
                </a:r>
                <a:r>
                  <a:rPr lang="en-US" dirty="0"/>
                  <a:t>+ 1 </a:t>
                </a:r>
                <a:r>
                  <a:rPr lang="tr-TR" dirty="0"/>
                  <a:t>fonksiyonu birebirdir</a:t>
                </a:r>
                <a:r>
                  <a:rPr lang="en-US" dirty="0"/>
                  <a:t>.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tr-TR" dirty="0"/>
                  <a:t>iken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+1≠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tr-TR" dirty="0"/>
                  <a:t>’dir.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8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19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Birebir Fonksiyon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>
                <a:ea typeface="굴림" panose="020B0600000101010101" pitchFamily="34" charset="-127"/>
              </a:rPr>
              <a:t>1-1</a:t>
            </a:r>
            <a:r>
              <a:rPr lang="tr-TR" altLang="ko-KR" dirty="0">
                <a:ea typeface="굴림" panose="020B0600000101010101" pitchFamily="34" charset="-127"/>
              </a:rPr>
              <a:t> durumu için yeterli şartlar:</a:t>
            </a:r>
          </a:p>
          <a:p>
            <a:r>
              <a:rPr lang="en-US" altLang="ko-KR" dirty="0" err="1">
                <a:ea typeface="굴림" panose="020B0600000101010101" pitchFamily="34" charset="-127"/>
              </a:rPr>
              <a:t>Tanımlar</a:t>
            </a:r>
            <a:r>
              <a:rPr lang="en-US" altLang="ko-KR" dirty="0">
                <a:ea typeface="굴림" panose="020B0600000101010101" pitchFamily="34" charset="-127"/>
              </a:rPr>
              <a:t> (</a:t>
            </a:r>
            <a:r>
              <a:rPr lang="en-US" altLang="ko-KR" dirty="0" err="1">
                <a:ea typeface="굴림" panose="020B0600000101010101" pitchFamily="34" charset="-127"/>
              </a:rPr>
              <a:t>sayılar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üzerinde</a:t>
            </a:r>
            <a:r>
              <a:rPr lang="en-US" altLang="ko-KR" dirty="0">
                <a:ea typeface="굴림" panose="020B0600000101010101" pitchFamily="34" charset="-127"/>
              </a:rPr>
              <a:t> f </a:t>
            </a:r>
            <a:r>
              <a:rPr lang="en-US" altLang="ko-KR" dirty="0" err="1">
                <a:ea typeface="굴림" panose="020B0600000101010101" pitchFamily="34" charset="-127"/>
              </a:rPr>
              <a:t>fonksiyonları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için</a:t>
            </a:r>
            <a:r>
              <a:rPr lang="en-US" altLang="ko-KR" dirty="0">
                <a:ea typeface="굴림" panose="020B0600000101010101" pitchFamily="34" charset="-127"/>
              </a:rPr>
              <a:t>):</a:t>
            </a:r>
            <a:endParaRPr lang="tr-TR" altLang="ko-KR" dirty="0">
              <a:ea typeface="굴림" panose="020B0600000101010101" pitchFamily="34" charset="-127"/>
            </a:endParaRPr>
          </a:p>
          <a:p>
            <a:pPr lvl="1"/>
            <a:r>
              <a:rPr lang="en-US" altLang="ko-KR" i="1" dirty="0">
                <a:ea typeface="굴림" panose="020B0600000101010101" pitchFamily="34" charset="-127"/>
              </a:rPr>
              <a:t>x&gt;y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f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(</a:t>
            </a:r>
            <a:r>
              <a:rPr lang="en-US" altLang="ko-KR" i="1" dirty="0">
                <a:ea typeface="굴림" panose="020B0600000101010101" pitchFamily="34" charset="-127"/>
              </a:rPr>
              <a:t>x)&gt;f(y) </a:t>
            </a:r>
            <a:r>
              <a:rPr lang="tr-TR" altLang="ko-KR" dirty="0">
                <a:ea typeface="굴림" panose="020B0600000101010101" pitchFamily="34" charset="-127"/>
              </a:rPr>
              <a:t>ise tanım kümesindeki tüm </a:t>
            </a:r>
            <a:r>
              <a:rPr lang="tr-TR" altLang="ko-KR" dirty="0" err="1">
                <a:ea typeface="굴림" panose="020B0600000101010101" pitchFamily="34" charset="-127"/>
              </a:rPr>
              <a:t>x,y</a:t>
            </a:r>
            <a:r>
              <a:rPr lang="tr-TR" altLang="ko-KR" dirty="0">
                <a:ea typeface="굴림" panose="020B0600000101010101" pitchFamily="34" charset="-127"/>
              </a:rPr>
              <a:t> için </a:t>
            </a:r>
            <a:r>
              <a:rPr lang="en-US" altLang="ko-KR" i="1" dirty="0">
                <a:ea typeface="굴림" panose="020B0600000101010101" pitchFamily="34" charset="-127"/>
              </a:rPr>
              <a:t>f</a:t>
            </a:r>
            <a:r>
              <a:rPr lang="tr-TR" altLang="ko-KR" dirty="0">
                <a:ea typeface="굴림" panose="020B0600000101010101" pitchFamily="34" charset="-127"/>
              </a:rPr>
              <a:t> kesinlikle (veya monoton olarak) </a:t>
            </a:r>
            <a:r>
              <a:rPr lang="tr-TR" altLang="ko-KR" i="1" dirty="0">
                <a:ea typeface="굴림" panose="020B0600000101010101" pitchFamily="34" charset="-127"/>
              </a:rPr>
              <a:t>artıyor.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/>
            <a:r>
              <a:rPr lang="en-US" altLang="ko-KR" i="1" dirty="0">
                <a:ea typeface="굴림" panose="020B0600000101010101" pitchFamily="34" charset="-127"/>
              </a:rPr>
              <a:t>x&gt;y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f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(</a:t>
            </a:r>
            <a:r>
              <a:rPr lang="en-US" altLang="ko-KR" i="1" dirty="0">
                <a:ea typeface="굴림" panose="020B0600000101010101" pitchFamily="34" charset="-127"/>
              </a:rPr>
              <a:t>x)&lt;f(y) </a:t>
            </a:r>
            <a:r>
              <a:rPr lang="tr-TR" altLang="ko-KR" dirty="0">
                <a:ea typeface="굴림" panose="020B0600000101010101" pitchFamily="34" charset="-127"/>
              </a:rPr>
              <a:t>ise tanım kümesindeki tüm </a:t>
            </a:r>
            <a:r>
              <a:rPr lang="tr-TR" altLang="ko-KR" dirty="0" err="1">
                <a:ea typeface="굴림" panose="020B0600000101010101" pitchFamily="34" charset="-127"/>
              </a:rPr>
              <a:t>x,y</a:t>
            </a:r>
            <a:r>
              <a:rPr lang="tr-TR" altLang="ko-KR" dirty="0">
                <a:ea typeface="굴림" panose="020B0600000101010101" pitchFamily="34" charset="-127"/>
              </a:rPr>
              <a:t> için </a:t>
            </a:r>
            <a:r>
              <a:rPr lang="en-US" altLang="ko-KR" i="1" dirty="0">
                <a:ea typeface="굴림" panose="020B0600000101010101" pitchFamily="34" charset="-127"/>
              </a:rPr>
              <a:t>f</a:t>
            </a:r>
            <a:r>
              <a:rPr lang="tr-TR" altLang="ko-KR" dirty="0">
                <a:ea typeface="굴림" panose="020B0600000101010101" pitchFamily="34" charset="-127"/>
              </a:rPr>
              <a:t> kesinlikle (veya monoton olarak) </a:t>
            </a:r>
            <a:r>
              <a:rPr lang="tr-TR" altLang="ko-KR" i="1" dirty="0">
                <a:ea typeface="굴림" panose="020B0600000101010101" pitchFamily="34" charset="-127"/>
              </a:rPr>
              <a:t>azalıyor</a:t>
            </a:r>
            <a:r>
              <a:rPr lang="tr-TR" altLang="ko-KR" dirty="0">
                <a:ea typeface="굴림" panose="020B0600000101010101" pitchFamily="34" charset="-127"/>
              </a:rPr>
              <a:t>. </a:t>
            </a:r>
            <a:endParaRPr lang="en-US" altLang="ko-KR" dirty="0">
              <a:ea typeface="굴림" panose="020B0600000101010101" pitchFamily="34" charset="-127"/>
            </a:endParaRPr>
          </a:p>
          <a:p>
            <a:r>
              <a:rPr lang="tr-TR" altLang="ko-KR" i="1" dirty="0">
                <a:ea typeface="굴림" panose="020B0600000101010101" pitchFamily="34" charset="-127"/>
              </a:rPr>
              <a:t>Eğer f tam olarak artıyor ya da tam olarak azalıyorsa, o zaman f bire birdir.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/>
            <a:r>
              <a:rPr lang="tr-TR" altLang="ko-KR" i="1" dirty="0">
                <a:ea typeface="굴림" panose="020B0600000101010101" pitchFamily="34" charset="-127"/>
              </a:rPr>
              <a:t>Örneğin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i="1" dirty="0">
                <a:ea typeface="굴림" panose="020B0600000101010101" pitchFamily="34" charset="-127"/>
              </a:rPr>
              <a:t>f(x)=x</a:t>
            </a:r>
            <a:r>
              <a:rPr lang="en-US" altLang="ko-KR" baseline="30000" dirty="0">
                <a:ea typeface="굴림" panose="020B0600000101010101" pitchFamily="34" charset="-127"/>
              </a:rPr>
              <a:t>3</a:t>
            </a:r>
            <a:endParaRPr lang="en-US" altLang="ko-KR" i="1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964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Örten Fonksiyon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i="1" dirty="0">
                <a:ea typeface="굴림" panose="020B0600000101010101" pitchFamily="34" charset="-127"/>
              </a:rPr>
              <a:t>f</a:t>
            </a:r>
            <a:r>
              <a:rPr lang="en-US" altLang="ko-KR" dirty="0">
                <a:ea typeface="굴림" panose="020B0600000101010101" pitchFamily="34" charset="-127"/>
              </a:rPr>
              <a:t>:</a:t>
            </a:r>
            <a:r>
              <a:rPr lang="en-US" altLang="ko-KR" i="1" dirty="0">
                <a:ea typeface="굴림" panose="020B0600000101010101" pitchFamily="34" charset="-127"/>
              </a:rPr>
              <a:t>A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B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tr-TR" altLang="ko-KR" dirty="0">
                <a:ea typeface="굴림" panose="020B0600000101010101" pitchFamily="34" charset="-127"/>
                <a:sym typeface="Symbol" panose="05050102010706020507" pitchFamily="18" charset="2"/>
              </a:rPr>
              <a:t>fonksiyonu görüntü kümesi değer kümesine eşitse örtendir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(</a:t>
            </a:r>
            <a:r>
              <a:rPr lang="en-US" altLang="ko-KR" i="1" dirty="0" err="1">
                <a:ea typeface="굴림" panose="020B0600000101010101" pitchFamily="34" charset="-127"/>
                <a:sym typeface="Symbol" panose="05050102010706020507" pitchFamily="18" charset="2"/>
              </a:rPr>
              <a:t>b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</a:t>
            </a:r>
            <a:r>
              <a:rPr lang="en-US" altLang="ko-KR" i="1" dirty="0" err="1">
                <a:ea typeface="굴림" panose="020B0600000101010101" pitchFamily="34" charset="-127"/>
                <a:sym typeface="Symbol" panose="05050102010706020507" pitchFamily="18" charset="2"/>
              </a:rPr>
              <a:t>B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, </a:t>
            </a:r>
            <a:r>
              <a:rPr lang="en-US" altLang="ko-KR" i="1" dirty="0" err="1">
                <a:ea typeface="굴림" panose="020B0600000101010101" pitchFamily="34" charset="-127"/>
                <a:sym typeface="Symbol" panose="05050102010706020507" pitchFamily="18" charset="2"/>
              </a:rPr>
              <a:t>a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</a:t>
            </a:r>
            <a:r>
              <a:rPr lang="en-US" altLang="ko-KR" i="1" dirty="0" err="1">
                <a:ea typeface="굴림" panose="020B0600000101010101" pitchFamily="34" charset="-127"/>
                <a:sym typeface="Symbol" panose="05050102010706020507" pitchFamily="18" charset="2"/>
              </a:rPr>
              <a:t>A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: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f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(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a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)=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b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).</a:t>
            </a:r>
          </a:p>
          <a:p>
            <a:r>
              <a:rPr lang="tr-TR" altLang="ko-KR" dirty="0">
                <a:ea typeface="굴림" panose="020B0600000101010101" pitchFamily="34" charset="-127"/>
                <a:sym typeface="Symbol" panose="05050102010706020507" pitchFamily="18" charset="2"/>
              </a:rPr>
              <a:t>Bir örten fonksiyon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A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kümesini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, 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yalnızca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bir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parçasının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üzerine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değil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,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B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kümesinin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tamamına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 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eşler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.</a:t>
            </a:r>
            <a:endParaRPr lang="tr-TR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/>
            <a:r>
              <a:rPr lang="tr-TR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Örneğin, </a:t>
            </a:r>
            <a:r>
              <a:rPr lang="tr-TR" altLang="ko-KR" dirty="0">
                <a:ea typeface="굴림" panose="020B0600000101010101" pitchFamily="34" charset="-127"/>
                <a:sym typeface="Symbol" panose="05050102010706020507" pitchFamily="18" charset="2"/>
              </a:rPr>
              <a:t>tanım ve değer kümesi </a:t>
            </a:r>
            <a:r>
              <a:rPr lang="en-US" altLang="ko-KR" b="1" dirty="0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tr-TR" altLang="ko-KR" b="1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tr-TR" altLang="ko-KR" dirty="0">
                <a:ea typeface="굴림" panose="020B0600000101010101" pitchFamily="34" charset="-127"/>
                <a:sym typeface="Symbol" panose="05050102010706020507" pitchFamily="18" charset="2"/>
              </a:rPr>
              <a:t>için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,</a:t>
            </a:r>
            <a:r>
              <a:rPr lang="en-US" altLang="ko-KR" b="1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x</a:t>
            </a:r>
            <a:r>
              <a:rPr lang="en-US" altLang="ko-KR" baseline="30000" dirty="0">
                <a:ea typeface="굴림" panose="020B0600000101010101" pitchFamily="34" charset="-127"/>
                <a:sym typeface="Symbol" panose="05050102010706020507" pitchFamily="18" charset="2"/>
              </a:rPr>
              <a:t>3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is </a:t>
            </a:r>
            <a:r>
              <a:rPr lang="tr-TR" altLang="ko-KR" dirty="0">
                <a:ea typeface="굴림" panose="020B0600000101010101" pitchFamily="34" charset="-127"/>
                <a:sym typeface="Symbol" panose="05050102010706020507" pitchFamily="18" charset="2"/>
              </a:rPr>
              <a:t>örten iken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x</a:t>
            </a:r>
            <a:r>
              <a:rPr lang="en-US" altLang="ko-KR" baseline="30000" dirty="0">
                <a:ea typeface="굴림" panose="020B0600000101010101" pitchFamily="34" charset="-127"/>
                <a:sym typeface="Symbol" panose="05050102010706020507" pitchFamily="18" charset="2"/>
              </a:rPr>
              <a:t>2 </a:t>
            </a:r>
            <a:r>
              <a:rPr lang="tr-TR" altLang="ko-KR" dirty="0">
                <a:ea typeface="굴림" panose="020B0600000101010101" pitchFamily="34" charset="-127"/>
                <a:sym typeface="Symbol" panose="05050102010706020507" pitchFamily="18" charset="2"/>
              </a:rPr>
              <a:t>değildir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.  (</a:t>
            </a:r>
            <a:r>
              <a:rPr lang="tr-TR" altLang="ko-KR" dirty="0">
                <a:ea typeface="굴림" panose="020B0600000101010101" pitchFamily="34" charset="-127"/>
                <a:sym typeface="Symbol" panose="05050102010706020507" pitchFamily="18" charset="2"/>
              </a:rPr>
              <a:t>Neden?)</a:t>
            </a:r>
            <a:endParaRPr lang="en-US" altLang="ko-KR" i="1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4268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Örten Fonksiyon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ko-KR" dirty="0">
                <a:ea typeface="굴림" panose="020B0600000101010101" pitchFamily="34" charset="-127"/>
              </a:rPr>
              <a:t>Örten olan veya olmayan bazı fonksiyonlar</a:t>
            </a:r>
            <a:endParaRPr lang="en-US" altLang="ko-KR" dirty="0">
              <a:ea typeface="굴림" panose="020B0600000101010101" pitchFamily="34" charset="-127"/>
            </a:endParaRPr>
          </a:p>
          <a:p>
            <a:endParaRPr lang="tr-T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43899" y="4108877"/>
            <a:ext cx="14462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400" dirty="0"/>
              <a:t>Örten</a:t>
            </a:r>
            <a:br>
              <a:rPr lang="en-US" altLang="tr-TR" sz="2400" dirty="0"/>
            </a:br>
            <a:r>
              <a:rPr lang="en-US" altLang="tr-TR" sz="2400" dirty="0"/>
              <a:t>(1-1</a:t>
            </a:r>
            <a:r>
              <a:rPr lang="tr-TR" altLang="tr-TR" sz="2400" dirty="0"/>
              <a:t> değil</a:t>
            </a:r>
            <a:r>
              <a:rPr lang="en-US" altLang="tr-TR" sz="2400" dirty="0"/>
              <a:t>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62150" y="35337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62150" y="31527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62150" y="28479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62150" y="25431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105150" y="33051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962150" y="39147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105150" y="29241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105150" y="25431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114550" y="2771775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2114550" y="2771775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114550" y="3381375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114550" y="3762375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105150" y="36861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2114550" y="3914775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034037" y="4108877"/>
            <a:ext cx="15807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400" dirty="0"/>
              <a:t>Örten değil</a:t>
            </a:r>
            <a:br>
              <a:rPr lang="en-US" altLang="tr-TR" sz="2400" dirty="0"/>
            </a:br>
            <a:r>
              <a:rPr lang="en-US" altLang="tr-TR" sz="2400" dirty="0"/>
              <a:t>(1-1</a:t>
            </a:r>
            <a:r>
              <a:rPr lang="tr-TR" altLang="tr-TR" sz="2400" dirty="0"/>
              <a:t> değil</a:t>
            </a:r>
            <a:r>
              <a:rPr lang="en-US" altLang="tr-TR" sz="2400" dirty="0"/>
              <a:t>)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019550" y="35337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019550" y="31527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019550" y="28479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019550" y="25431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162550" y="33051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019550" y="39147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162550" y="29241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162550" y="25431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4171950" y="2771775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4171950" y="2771775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4171950" y="3152775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171950" y="3762375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5162550" y="36861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4171950" y="3914775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5904507" y="4185077"/>
            <a:ext cx="14990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400" dirty="0"/>
              <a:t>Hem</a:t>
            </a:r>
            <a:r>
              <a:rPr lang="en-US" altLang="tr-TR" sz="2400" dirty="0"/>
              <a:t> 1-1</a:t>
            </a:r>
            <a:br>
              <a:rPr lang="en-US" altLang="tr-TR" sz="2400" dirty="0"/>
            </a:br>
            <a:r>
              <a:rPr lang="tr-TR" altLang="tr-TR" sz="2400" dirty="0"/>
              <a:t>hem örten</a:t>
            </a:r>
            <a:endParaRPr lang="en-US" altLang="tr-TR" sz="2400" dirty="0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5848350" y="36099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5848350" y="32289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5848350" y="29241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5848350" y="26193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6991350" y="33813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6991350" y="30003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6991350" y="26193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 flipV="1">
            <a:off x="6000750" y="2847975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V="1">
            <a:off x="6000750" y="3228975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6000750" y="2847975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6991350" y="37623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 flipV="1">
            <a:off x="6076950" y="3609975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7753350" y="4185077"/>
            <a:ext cx="15278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 dirty="0"/>
              <a:t>1-1</a:t>
            </a:r>
            <a:r>
              <a:rPr lang="tr-TR" altLang="tr-TR" sz="2400" dirty="0"/>
              <a:t> (örten değil)</a:t>
            </a:r>
            <a:endParaRPr lang="en-US" altLang="tr-TR" sz="2400" dirty="0"/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7524750" y="36099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7524750" y="32289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7524750" y="29241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7524750" y="26193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8667750" y="33813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53" name="Text Box 53"/>
          <p:cNvSpPr txBox="1">
            <a:spLocks noChangeArrowheads="1"/>
          </p:cNvSpPr>
          <p:nvPr/>
        </p:nvSpPr>
        <p:spPr bwMode="auto">
          <a:xfrm>
            <a:off x="8667750" y="30003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54" name="Text Box 54"/>
          <p:cNvSpPr txBox="1">
            <a:spLocks noChangeArrowheads="1"/>
          </p:cNvSpPr>
          <p:nvPr/>
        </p:nvSpPr>
        <p:spPr bwMode="auto">
          <a:xfrm>
            <a:off x="8667750" y="26193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V="1">
            <a:off x="7677150" y="2847975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V="1">
            <a:off x="7677150" y="3228975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7677150" y="2847975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8667750" y="37623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V="1">
            <a:off x="7753350" y="3609975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8667750" y="22383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257623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34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Birebir ve Örten Fonksiyon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ko-KR" dirty="0">
                <a:ea typeface="굴림" panose="020B0600000101010101" pitchFamily="34" charset="-127"/>
              </a:rPr>
              <a:t>Bir fonksiyon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i="1" dirty="0">
                <a:ea typeface="굴림" panose="020B0600000101010101" pitchFamily="34" charset="-127"/>
              </a:rPr>
              <a:t>f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tr-TR" altLang="ko-KR" dirty="0">
                <a:ea typeface="굴림" panose="020B0600000101010101" pitchFamily="34" charset="-127"/>
              </a:rPr>
              <a:t>hem birebir hem de örten ise birebir ve örten fonksiyon (veya tersinir) denir.</a:t>
            </a:r>
            <a:endParaRPr lang="en-US" altLang="ko-KR" dirty="0">
              <a:ea typeface="굴림" panose="020B0600000101010101" pitchFamily="34" charset="-127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7036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Ters Fonksiyon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6463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 </a:t>
                </a:r>
                <a:r>
                  <a:rPr lang="en-US" i="1" dirty="0"/>
                  <a:t>f A </a:t>
                </a:r>
                <a:r>
                  <a:rPr lang="tr-TR" dirty="0"/>
                  <a:t>kümesinden</a:t>
                </a:r>
                <a:r>
                  <a:rPr lang="en-US" dirty="0"/>
                  <a:t> </a:t>
                </a:r>
                <a:r>
                  <a:rPr lang="en-US" i="1" dirty="0"/>
                  <a:t>B</a:t>
                </a:r>
                <a:r>
                  <a:rPr lang="tr-TR" dirty="0"/>
                  <a:t> kümesine birebir ve örten fonksiyon olsun. </a:t>
                </a:r>
                <a:r>
                  <a:rPr lang="tr-TR" b="1" i="1" dirty="0"/>
                  <a:t>f’nin ters fonksiyonu</a:t>
                </a:r>
                <a:r>
                  <a:rPr lang="en-US" b="1" i="1" dirty="0"/>
                  <a:t> </a:t>
                </a:r>
                <a:r>
                  <a:rPr lang="en-US" i="1" dirty="0"/>
                  <a:t>B</a:t>
                </a:r>
                <a:r>
                  <a:rPr lang="tr-TR" dirty="0"/>
                  <a:t>’ye ait</a:t>
                </a:r>
                <a:r>
                  <a:rPr lang="en-US" i="1" dirty="0"/>
                  <a:t> </a:t>
                </a:r>
                <a:r>
                  <a:rPr lang="tr-TR" dirty="0"/>
                  <a:t>bir</a:t>
                </a:r>
                <a:r>
                  <a:rPr lang="tr-TR" i="1" dirty="0"/>
                  <a:t> </a:t>
                </a:r>
                <a:r>
                  <a:rPr lang="en-US" i="1" dirty="0"/>
                  <a:t>b</a:t>
                </a:r>
                <a:r>
                  <a:rPr lang="tr-TR" dirty="0"/>
                  <a:t> elemanını</a:t>
                </a:r>
                <a:r>
                  <a:rPr lang="en-US" dirty="0"/>
                  <a:t> </a:t>
                </a:r>
                <a:r>
                  <a:rPr lang="en-US" i="1" dirty="0"/>
                  <a:t>A</a:t>
                </a:r>
                <a:r>
                  <a:rPr lang="tr-TR" dirty="0"/>
                  <a:t>’ya ait tek bir </a:t>
                </a:r>
                <a:r>
                  <a:rPr lang="tr-TR" i="1" dirty="0"/>
                  <a:t> </a:t>
                </a:r>
                <a:r>
                  <a:rPr lang="en-US" i="1" dirty="0"/>
                  <a:t>a</a:t>
                </a:r>
                <a:r>
                  <a:rPr lang="en-US" dirty="0"/>
                  <a:t> </a:t>
                </a:r>
                <a:r>
                  <a:rPr lang="tr-TR"/>
                  <a:t>elemanına atar</a:t>
                </a:r>
                <a:r>
                  <a:rPr lang="tr-TR" dirty="0"/>
                  <a:t>. </a:t>
                </a:r>
                <a:r>
                  <a:rPr lang="tr-TR" i="1" dirty="0"/>
                  <a:t>f’</a:t>
                </a:r>
                <a:r>
                  <a:rPr lang="tr-TR" dirty="0"/>
                  <a:t>nin</a:t>
                </a:r>
                <a:r>
                  <a:rPr lang="en-US" i="1" dirty="0"/>
                  <a:t> </a:t>
                </a:r>
                <a:r>
                  <a:rPr lang="tr-TR" dirty="0"/>
                  <a:t>ters fonksiyonu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tr-TR" dirty="0"/>
                  <a:t> ile gösterilir.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dirty="0"/>
                  <a:t> iken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dır</a:t>
                </a:r>
                <a:r>
                  <a:rPr lang="tr-TR" dirty="0"/>
                  <a:t>.</a:t>
                </a:r>
              </a:p>
              <a:p>
                <a:pPr lvl="0"/>
                <a:r>
                  <a:rPr lang="tr-TR" altLang="tr-TR" dirty="0">
                    <a:solidFill>
                      <a:srgbClr val="202124"/>
                    </a:solidFill>
                    <a:latin typeface="inherit"/>
                  </a:rPr>
                  <a:t>Birebir örten fonksiyona ters çevrilebilir denir çünkü bu fonksiyonun tersini tanımlayabiliriz. Bir fonksiyon birebir karşılık gelmiyorsa, böyle bir fonksiyonun tersi olmadığı için tersi alınamaz.</a:t>
                </a:r>
                <a:r>
                  <a:rPr lang="tr-TR" altLang="tr-TR" sz="1200" dirty="0"/>
                  <a:t> 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646362"/>
              </a:xfrm>
              <a:blipFill>
                <a:blip r:embed="rId2"/>
                <a:stretch>
                  <a:fillRect l="-1043" t="-5057" b="-52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12" y="4471987"/>
            <a:ext cx="4752975" cy="2257425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81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Ters Fonksiyon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/>
                  <a:t>Örnek: </a:t>
                </a:r>
                <a:r>
                  <a:rPr lang="en-US" i="1" dirty="0"/>
                  <a:t>f </a:t>
                </a:r>
                <a:r>
                  <a:rPr lang="en-US" dirty="0"/>
                  <a:t>: </a:t>
                </a:r>
                <a:r>
                  <a:rPr lang="en-US" b="1" dirty="0"/>
                  <a:t>Z </a:t>
                </a:r>
                <a:r>
                  <a:rPr lang="en-US" dirty="0"/>
                  <a:t>→ </a:t>
                </a:r>
                <a:r>
                  <a:rPr lang="en-US" b="1" dirty="0"/>
                  <a:t>Z </a:t>
                </a:r>
                <a:r>
                  <a:rPr lang="tr-TR" dirty="0"/>
                  <a:t>v</a:t>
                </a:r>
                <a:r>
                  <a:rPr lang="en-US" dirty="0"/>
                  <a:t>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tr-TR" dirty="0"/>
                  <a:t> olsun.</a:t>
                </a:r>
                <a:r>
                  <a:rPr lang="en-US" dirty="0"/>
                  <a:t> </a:t>
                </a:r>
                <a:r>
                  <a:rPr lang="en-US" i="1" dirty="0"/>
                  <a:t>f </a:t>
                </a:r>
                <a:r>
                  <a:rPr lang="tr-TR" dirty="0"/>
                  <a:t>tersinir mi ve eğer öyleyse tersi nedir?</a:t>
                </a:r>
                <a:endParaRPr lang="en-US" dirty="0"/>
              </a:p>
              <a:p>
                <a:r>
                  <a:rPr lang="tr-TR" dirty="0"/>
                  <a:t>Çözüm</a:t>
                </a:r>
                <a:r>
                  <a:rPr lang="en-US" i="1" dirty="0"/>
                  <a:t>: </a:t>
                </a:r>
                <a:endParaRPr lang="tr-TR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US" dirty="0"/>
                  <a:t> </a:t>
                </a:r>
                <a:r>
                  <a:rPr lang="tr-TR" dirty="0"/>
                  <a:t>birebirdir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tr-TR" dirty="0"/>
                  <a:t>olduğu zaman</a:t>
                </a:r>
                <a:r>
                  <a:rPr lang="en-US" dirty="0"/>
                  <a:t>, 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tr-TR" dirty="0"/>
                  <a:t>’dir</a:t>
                </a:r>
                <a:r>
                  <a:rPr lang="en-US" dirty="0"/>
                  <a:t>.</a:t>
                </a:r>
                <a:endParaRPr lang="tr-TR" dirty="0"/>
              </a:p>
              <a:p>
                <a:pPr lvl="1"/>
                <a:r>
                  <a:rPr lang="tr-TR" dirty="0"/>
                  <a:t>Bu fonksiyon örtendir, çünkü her tamsayı </a:t>
                </a:r>
                <a:r>
                  <a:rPr lang="en-US" i="1" dirty="0"/>
                  <a:t>y </a:t>
                </a:r>
                <a:r>
                  <a:rPr lang="tr-TR" dirty="0"/>
                  <a:t>için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dirty="0"/>
                  <a:t> fonksiyonunu karşılayan bir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/>
                  <a:t> vardır.</a:t>
                </a:r>
                <a:r>
                  <a:rPr lang="en-US" dirty="0"/>
                  <a:t> </a:t>
                </a:r>
                <a:r>
                  <a:rPr lang="en-US" dirty="0" err="1"/>
                  <a:t>Bunu</a:t>
                </a:r>
                <a:r>
                  <a:rPr lang="en-US" dirty="0"/>
                  <a:t> </a:t>
                </a:r>
                <a:r>
                  <a:rPr lang="en-US" dirty="0" err="1"/>
                  <a:t>görmek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ancak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ancak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ise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bu</a:t>
                </a:r>
                <a:r>
                  <a:rPr lang="en-US" dirty="0"/>
                  <a:t> </a:t>
                </a:r>
                <a:r>
                  <a:rPr lang="en-US" dirty="0" err="1"/>
                  <a:t>ancak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ancak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− 1 </m:t>
                    </m:r>
                  </m:oMath>
                </a14:m>
                <a:r>
                  <a:rPr lang="en-US" dirty="0" err="1"/>
                  <a:t>ise</a:t>
                </a:r>
                <a:r>
                  <a:rPr lang="en-US" dirty="0"/>
                  <a:t> </a:t>
                </a:r>
                <a:r>
                  <a:rPr lang="en-US" dirty="0" err="1"/>
                  <a:t>geçerlidir</a:t>
                </a:r>
                <a:r>
                  <a:rPr lang="en-US" dirty="0"/>
                  <a:t>.</a:t>
                </a:r>
                <a:endParaRPr lang="tr-TR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fonksiyonunun</a:t>
                </a:r>
                <a:r>
                  <a:rPr lang="en-US" dirty="0"/>
                  <a:t> </a:t>
                </a:r>
                <a:r>
                  <a:rPr lang="en-US" dirty="0" err="1"/>
                  <a:t>tersi</a:t>
                </a:r>
                <a:r>
                  <a:rPr lang="en-US" dirty="0"/>
                  <a:t> </a:t>
                </a:r>
                <a:r>
                  <a:rPr lang="en-US" dirty="0" err="1"/>
                  <a:t>vardır</a:t>
                </a:r>
                <a:r>
                  <a:rPr lang="en-US" dirty="0"/>
                  <a:t> </a:t>
                </a:r>
                <a:r>
                  <a:rPr lang="en-US" dirty="0" err="1"/>
                  <a:t>çünkü</a:t>
                </a:r>
                <a:r>
                  <a:rPr lang="en-US" dirty="0"/>
                  <a:t> </a:t>
                </a:r>
                <a:r>
                  <a:rPr lang="en-US" dirty="0" err="1"/>
                  <a:t>birebir</a:t>
                </a:r>
                <a:r>
                  <a:rPr lang="en-US" dirty="0"/>
                  <a:t> </a:t>
                </a:r>
                <a:r>
                  <a:rPr lang="tr-TR" dirty="0"/>
                  <a:t>örtendir</a:t>
                </a:r>
                <a:r>
                  <a:rPr lang="en-US" dirty="0"/>
                  <a:t>. </a:t>
                </a:r>
                <a:r>
                  <a:rPr lang="tr-TR" dirty="0"/>
                  <a:t>Fonksiyonu</a:t>
                </a:r>
                <a:r>
                  <a:rPr lang="en-US" dirty="0"/>
                  <a:t> </a:t>
                </a:r>
                <a:r>
                  <a:rPr lang="en-US" dirty="0" err="1"/>
                  <a:t>tersine</a:t>
                </a:r>
                <a:r>
                  <a:rPr lang="en-US" dirty="0"/>
                  <a:t> </a:t>
                </a:r>
                <a:r>
                  <a:rPr lang="en-US" dirty="0" err="1"/>
                  <a:t>çevirmek</a:t>
                </a:r>
                <a:r>
                  <a:rPr lang="en-US" dirty="0"/>
                  <a:t> </a:t>
                </a:r>
                <a:r>
                  <a:rPr lang="en-US" dirty="0" err="1"/>
                  <a:t>için</a:t>
                </a:r>
                <a:r>
                  <a:rPr lang="en-US" dirty="0"/>
                  <a:t>, </a:t>
                </a:r>
                <a:r>
                  <a:rPr lang="en-US" dirty="0" err="1"/>
                  <a:t>y'nin</a:t>
                </a:r>
                <a:r>
                  <a:rPr lang="en-US" dirty="0"/>
                  <a:t> </a:t>
                </a:r>
                <a:r>
                  <a:rPr lang="en-US" dirty="0" err="1"/>
                  <a:t>x'in</a:t>
                </a:r>
                <a:r>
                  <a:rPr lang="en-US" dirty="0"/>
                  <a:t> </a:t>
                </a:r>
                <a:r>
                  <a:rPr lang="en-US" dirty="0" err="1"/>
                  <a:t>görüntüsü</a:t>
                </a:r>
                <a:r>
                  <a:rPr lang="en-US" dirty="0"/>
                  <a:t> </a:t>
                </a:r>
                <a:r>
                  <a:rPr lang="en-US" dirty="0" err="1"/>
                  <a:t>olduğunu</a:t>
                </a:r>
                <a:r>
                  <a:rPr lang="en-US" dirty="0"/>
                  <a:t> </a:t>
                </a:r>
                <a:r>
                  <a:rPr lang="en-US" dirty="0" err="1"/>
                  <a:t>ve</a:t>
                </a:r>
                <a:r>
                  <a:rPr lang="en-US" dirty="0"/>
                  <a:t> </a:t>
                </a:r>
                <a:r>
                  <a:rPr lang="en-US" dirty="0" err="1"/>
                  <a:t>böylece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 </m:t>
                    </m:r>
                  </m:oMath>
                </a14:m>
                <a:r>
                  <a:rPr lang="en-US" dirty="0" err="1"/>
                  <a:t>olduğunu</a:t>
                </a:r>
                <a:r>
                  <a:rPr lang="en-US" dirty="0"/>
                  <a:t> </a:t>
                </a:r>
                <a:r>
                  <a:rPr lang="en-US" dirty="0" err="1"/>
                  <a:t>varsayalım</a:t>
                </a:r>
                <a:r>
                  <a:rPr lang="en-US" dirty="0"/>
                  <a:t>. O </a:t>
                </a:r>
                <a:r>
                  <a:rPr lang="en-US" dirty="0" err="1"/>
                  <a:t>halde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− 1</m:t>
                    </m:r>
                  </m:oMath>
                </a14:m>
                <a:r>
                  <a:rPr lang="en-US" dirty="0"/>
                  <a:t>. Bu, y − 1'in, </a:t>
                </a:r>
                <a:r>
                  <a:rPr lang="en-US" dirty="0" err="1"/>
                  <a:t>y'ye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tarafından</a:t>
                </a:r>
                <a:r>
                  <a:rPr lang="en-US" dirty="0"/>
                  <a:t> </a:t>
                </a:r>
                <a:r>
                  <a:rPr lang="en-US" dirty="0" err="1"/>
                  <a:t>gönderilen</a:t>
                </a:r>
                <a:r>
                  <a:rPr lang="en-US" dirty="0"/>
                  <a:t> </a:t>
                </a:r>
                <a:r>
                  <a:rPr lang="tr-TR" dirty="0"/>
                  <a:t>tek</a:t>
                </a:r>
                <a:r>
                  <a:rPr lang="en-US" dirty="0"/>
                  <a:t> </a:t>
                </a:r>
                <a:r>
                  <a:rPr lang="en-US" b="1" dirty="0"/>
                  <a:t>Z</a:t>
                </a:r>
                <a:r>
                  <a:rPr lang="en-US" dirty="0"/>
                  <a:t> </a:t>
                </a:r>
                <a:r>
                  <a:rPr lang="en-US" dirty="0" err="1"/>
                  <a:t>öğesi</a:t>
                </a:r>
                <a:r>
                  <a:rPr lang="en-US" dirty="0"/>
                  <a:t> </a:t>
                </a:r>
                <a:r>
                  <a:rPr lang="en-US" dirty="0" err="1"/>
                  <a:t>olduğu</a:t>
                </a:r>
                <a:r>
                  <a:rPr lang="en-US" dirty="0"/>
                  <a:t> </a:t>
                </a:r>
                <a:r>
                  <a:rPr lang="en-US" dirty="0" err="1"/>
                  <a:t>anlamına</a:t>
                </a:r>
                <a:r>
                  <a:rPr lang="en-US" dirty="0"/>
                  <a:t> </a:t>
                </a:r>
                <a:r>
                  <a:rPr lang="en-US" dirty="0" err="1"/>
                  <a:t>gelir</a:t>
                </a:r>
                <a:r>
                  <a:rPr lang="en-US" dirty="0"/>
                  <a:t>. </a:t>
                </a:r>
                <a:r>
                  <a:rPr lang="en-US" dirty="0" err="1"/>
                  <a:t>Sonuç</a:t>
                </a:r>
                <a:r>
                  <a:rPr lang="en-US" dirty="0"/>
                  <a:t> </a:t>
                </a:r>
                <a:r>
                  <a:rPr lang="en-US" dirty="0" err="1"/>
                  <a:t>olarak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− 1</m:t>
                    </m:r>
                  </m:oMath>
                </a14:m>
                <a:r>
                  <a:rPr lang="tr-TR" dirty="0"/>
                  <a:t>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91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094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Birim Fonksiyon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tr-TR" altLang="ko-KR" dirty="0">
                    <a:ea typeface="굴림" panose="020B0600000101010101" pitchFamily="34" charset="-127"/>
                  </a:rPr>
                  <a:t>Herhangi bir </a:t>
                </a:r>
                <a:r>
                  <a:rPr lang="en-US" altLang="ko-KR" i="1" dirty="0">
                    <a:ea typeface="굴림" panose="020B0600000101010101" pitchFamily="34" charset="-127"/>
                  </a:rPr>
                  <a:t>A</a:t>
                </a:r>
                <a:r>
                  <a:rPr lang="tr-TR" altLang="ko-KR" dirty="0">
                    <a:ea typeface="굴림" panose="020B0600000101010101" pitchFamily="34" charset="-127"/>
                  </a:rPr>
                  <a:t> tanım kümesi için, </a:t>
                </a:r>
                <a:r>
                  <a:rPr lang="en-US" altLang="ko-KR" dirty="0">
                    <a:ea typeface="굴림" panose="020B0600000101010101" pitchFamily="34" charset="-127"/>
                  </a:rPr>
                  <a:t> </a:t>
                </a:r>
                <a:r>
                  <a:rPr lang="tr-TR" altLang="ko-KR" dirty="0">
                    <a:ea typeface="굴림" panose="020B0600000101010101" pitchFamily="34" charset="-127"/>
                  </a:rPr>
                  <a:t>birim fonksiyon </a:t>
                </a:r>
                <a:r>
                  <a:rPr lang="en-US" altLang="ko-KR" i="1" dirty="0">
                    <a:ea typeface="굴림" panose="020B0600000101010101" pitchFamily="34" charset="-127"/>
                  </a:rPr>
                  <a:t>I:A</a:t>
                </a:r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</a:t>
                </a:r>
                <a:r>
                  <a:rPr lang="en-US" altLang="ko-KR" i="1" dirty="0">
                    <a:ea typeface="굴림" panose="020B0600000101010101" pitchFamily="34" charset="-127"/>
                    <a:sym typeface="Symbol" panose="05050102010706020507" pitchFamily="18" charset="2"/>
                  </a:rPr>
                  <a:t>A</a:t>
                </a:r>
                <a:r>
                  <a:rPr lang="en-US" altLang="ko-KR" dirty="0">
                    <a:ea typeface="굴림" panose="020B0600000101010101" pitchFamily="34" charset="-127"/>
                  </a:rPr>
                  <a:t> (</a:t>
                </a:r>
                <a:r>
                  <a:rPr lang="tr-TR" altLang="ko-KR" dirty="0">
                    <a:ea typeface="굴림" panose="020B0600000101010101" pitchFamily="34" charset="-127"/>
                  </a:rPr>
                  <a:t>çeşitli şekillerde yazılabilir</a:t>
                </a:r>
                <a:r>
                  <a:rPr lang="en-US" altLang="ko-KR" dirty="0">
                    <a:ea typeface="굴림" panose="020B0600000101010101" pitchFamily="34" charset="-127"/>
                  </a:rPr>
                  <a:t>, </a:t>
                </a:r>
                <a:r>
                  <a:rPr lang="en-US" altLang="ko-KR" i="1" dirty="0">
                    <a:ea typeface="굴림" panose="020B0600000101010101" pitchFamily="34" charset="-127"/>
                  </a:rPr>
                  <a:t>I</a:t>
                </a:r>
                <a:r>
                  <a:rPr lang="en-US" altLang="ko-KR" i="1" baseline="-25000" dirty="0">
                    <a:ea typeface="굴림" panose="020B0600000101010101" pitchFamily="34" charset="-127"/>
                  </a:rPr>
                  <a:t>A</a:t>
                </a:r>
                <a:r>
                  <a:rPr lang="en-US" altLang="ko-KR" i="1" dirty="0">
                    <a:ea typeface="굴림" panose="020B0600000101010101" pitchFamily="34" charset="-127"/>
                  </a:rPr>
                  <a:t>, </a:t>
                </a:r>
                <a:r>
                  <a:rPr lang="en-US" altLang="ko-KR" b="1" dirty="0">
                    <a:ea typeface="굴림" panose="020B0600000101010101" pitchFamily="34" charset="-127"/>
                  </a:rPr>
                  <a:t>1</a:t>
                </a:r>
                <a:r>
                  <a:rPr lang="en-US" altLang="ko-KR" dirty="0">
                    <a:ea typeface="굴림" panose="020B0600000101010101" pitchFamily="34" charset="-127"/>
                  </a:rPr>
                  <a:t>, </a:t>
                </a:r>
                <a:r>
                  <a:rPr lang="en-US" altLang="ko-KR" b="1" dirty="0">
                    <a:ea typeface="굴림" panose="020B0600000101010101" pitchFamily="34" charset="-127"/>
                  </a:rPr>
                  <a:t>1</a:t>
                </a:r>
                <a:r>
                  <a:rPr lang="en-US" altLang="ko-KR" i="1" baseline="-25000" dirty="0">
                    <a:ea typeface="굴림" panose="020B0600000101010101" pitchFamily="34" charset="-127"/>
                  </a:rPr>
                  <a:t>A</a:t>
                </a:r>
                <a:r>
                  <a:rPr lang="en-US" altLang="ko-KR" dirty="0">
                    <a:ea typeface="굴림" panose="020B0600000101010101" pitchFamily="34" charset="-127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  <a:sym typeface="Symbol" panose="05050102010706020507" pitchFamily="18" charset="2"/>
                      </a:rPr>
                      <m:t></m:t>
                    </m:r>
                    <m:r>
                      <a:rPr lang="tr-TR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ko-KR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굴림" panose="020B0600000101010101" pitchFamily="34" charset="-127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굴림" panose="020B0600000101010101" pitchFamily="34" charset="-127"/>
                        <a:sym typeface="Symbol" panose="05050102010706020507" pitchFamily="18" charset="2"/>
                      </a:rPr>
                      <m:t>: </m:t>
                    </m:r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 panose="02040503050406030204" pitchFamily="18" charset="0"/>
                            <a:ea typeface="굴림" panose="020B0600000101010101" pitchFamily="34" charset="-127"/>
                            <a:sym typeface="Symbol" panose="05050102010706020507" pitchFamily="18" charset="2"/>
                          </a:rPr>
                          <m:t>𝐼</m:t>
                        </m:r>
                      </m:e>
                      <m:sub>
                        <m:r>
                          <a:rPr lang="tr-TR" altLang="ko-KR" b="0" i="1" dirty="0" smtClean="0">
                            <a:latin typeface="Cambria Math" panose="02040503050406030204" pitchFamily="18" charset="0"/>
                            <a:ea typeface="굴림" panose="020B0600000101010101" pitchFamily="34" charset="-127"/>
                            <a:sym typeface="Symbol" panose="05050102010706020507" pitchFamily="18" charset="2"/>
                          </a:rPr>
                          <m:t>𝐴</m:t>
                        </m:r>
                      </m:sub>
                    </m:sSub>
                    <m:r>
                      <a:rPr lang="en-US" altLang="ko-KR" i="1" dirty="0">
                        <a:latin typeface="Cambria Math" panose="02040503050406030204" pitchFamily="18" charset="0"/>
                        <a:ea typeface="굴림" panose="020B0600000101010101" pitchFamily="34" charset="-127"/>
                        <a:sym typeface="Symbol" panose="05050102010706020507" pitchFamily="18" charset="2"/>
                      </a:rPr>
                      <m:t>(</m:t>
                    </m:r>
                    <m:r>
                      <a:rPr lang="tr-TR" altLang="ko-KR" b="0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ko-KR" i="1" dirty="0">
                        <a:latin typeface="Cambria Math" panose="02040503050406030204" pitchFamily="18" charset="0"/>
                        <a:ea typeface="굴림" panose="020B0600000101010101" pitchFamily="34" charset="-127"/>
                        <a:sym typeface="Symbol" panose="05050102010706020507" pitchFamily="18" charset="2"/>
                      </a:rPr>
                      <m:t>)=</m:t>
                    </m:r>
                    <m:r>
                      <a:rPr lang="tr-TR" altLang="ko-KR" b="0" i="1" dirty="0" smtClean="0">
                        <a:latin typeface="Cambria Math" panose="02040503050406030204" pitchFamily="18" charset="0"/>
                        <a:ea typeface="굴림" panose="020B0600000101010101" pitchFamily="34" charset="-127"/>
                        <a:sym typeface="Symbol" panose="05050102010706020507" pitchFamily="18" charset="2"/>
                      </a:rPr>
                      <m:t>𝑥</m:t>
                    </m:r>
                  </m:oMath>
                </a14:m>
                <a:r>
                  <a:rPr lang="en-US" altLang="ko-KR" dirty="0">
                    <a:ea typeface="굴림" panose="020B0600000101010101" pitchFamily="34" charset="-127"/>
                  </a:rPr>
                  <a:t> </a:t>
                </a:r>
                <a:r>
                  <a:rPr lang="tr-TR" altLang="ko-KR" dirty="0">
                    <a:ea typeface="굴림" panose="020B0600000101010101" pitchFamily="34" charset="-127"/>
                  </a:rPr>
                  <a:t>şartını sağlayan tek fonksiyondur.</a:t>
                </a:r>
                <a:endParaRPr lang="en-US" altLang="ko-KR" dirty="0">
                  <a:ea typeface="굴림" panose="020B0600000101010101" pitchFamily="34" charset="-127"/>
                  <a:sym typeface="Symbol" panose="05050102010706020507" pitchFamily="18" charset="2"/>
                </a:endParaRPr>
              </a:p>
              <a:p>
                <a:pPr>
                  <a:defRPr/>
                </a:pPr>
                <a:r>
                  <a:rPr lang="tr-TR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Birim fonksiyon birebir ve örtendir.</a:t>
                </a:r>
                <a:endParaRPr lang="en-US" altLang="ko-KR" dirty="0">
                  <a:ea typeface="굴림" panose="020B0600000101010101" pitchFamily="34" charset="-127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929731" y="3657600"/>
            <a:ext cx="2286000" cy="25908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tr-TR" altLang="tr-TR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459956" y="4308475"/>
            <a:ext cx="436563" cy="568325"/>
            <a:chOff x="958" y="2234"/>
            <a:chExt cx="275" cy="358"/>
          </a:xfrm>
        </p:grpSpPr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1008" y="2304"/>
              <a:ext cx="1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tr-TR" sz="2400"/>
                <a:t>•</a:t>
              </a: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958" y="2234"/>
              <a:ext cx="275" cy="214"/>
            </a:xfrm>
            <a:custGeom>
              <a:avLst/>
              <a:gdLst>
                <a:gd name="T0" fmla="*/ 193 w 275"/>
                <a:gd name="T1" fmla="*/ 206 h 214"/>
                <a:gd name="T2" fmla="*/ 266 w 275"/>
                <a:gd name="T3" fmla="*/ 93 h 214"/>
                <a:gd name="T4" fmla="*/ 137 w 275"/>
                <a:gd name="T5" fmla="*/ 4 h 214"/>
                <a:gd name="T6" fmla="*/ 7 w 275"/>
                <a:gd name="T7" fmla="*/ 69 h 214"/>
                <a:gd name="T8" fmla="*/ 96 w 275"/>
                <a:gd name="T9" fmla="*/ 214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214">
                  <a:moveTo>
                    <a:pt x="193" y="206"/>
                  </a:moveTo>
                  <a:cubicBezTo>
                    <a:pt x="205" y="187"/>
                    <a:pt x="275" y="127"/>
                    <a:pt x="266" y="93"/>
                  </a:cubicBezTo>
                  <a:cubicBezTo>
                    <a:pt x="257" y="59"/>
                    <a:pt x="180" y="8"/>
                    <a:pt x="137" y="4"/>
                  </a:cubicBezTo>
                  <a:cubicBezTo>
                    <a:pt x="94" y="0"/>
                    <a:pt x="14" y="34"/>
                    <a:pt x="7" y="69"/>
                  </a:cubicBezTo>
                  <a:cubicBezTo>
                    <a:pt x="0" y="104"/>
                    <a:pt x="78" y="184"/>
                    <a:pt x="96" y="21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844131" y="4648200"/>
            <a:ext cx="436563" cy="568325"/>
            <a:chOff x="958" y="2234"/>
            <a:chExt cx="275" cy="358"/>
          </a:xfrm>
        </p:grpSpPr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1008" y="2304"/>
              <a:ext cx="1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tr-TR" sz="2400"/>
                <a:t>•</a:t>
              </a:r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958" y="2234"/>
              <a:ext cx="275" cy="214"/>
            </a:xfrm>
            <a:custGeom>
              <a:avLst/>
              <a:gdLst>
                <a:gd name="T0" fmla="*/ 193 w 275"/>
                <a:gd name="T1" fmla="*/ 206 h 214"/>
                <a:gd name="T2" fmla="*/ 266 w 275"/>
                <a:gd name="T3" fmla="*/ 93 h 214"/>
                <a:gd name="T4" fmla="*/ 137 w 275"/>
                <a:gd name="T5" fmla="*/ 4 h 214"/>
                <a:gd name="T6" fmla="*/ 7 w 275"/>
                <a:gd name="T7" fmla="*/ 69 h 214"/>
                <a:gd name="T8" fmla="*/ 96 w 275"/>
                <a:gd name="T9" fmla="*/ 214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214">
                  <a:moveTo>
                    <a:pt x="193" y="206"/>
                  </a:moveTo>
                  <a:cubicBezTo>
                    <a:pt x="205" y="187"/>
                    <a:pt x="275" y="127"/>
                    <a:pt x="266" y="93"/>
                  </a:cubicBezTo>
                  <a:cubicBezTo>
                    <a:pt x="257" y="59"/>
                    <a:pt x="180" y="8"/>
                    <a:pt x="137" y="4"/>
                  </a:cubicBezTo>
                  <a:cubicBezTo>
                    <a:pt x="94" y="0"/>
                    <a:pt x="14" y="34"/>
                    <a:pt x="7" y="69"/>
                  </a:cubicBezTo>
                  <a:cubicBezTo>
                    <a:pt x="0" y="104"/>
                    <a:pt x="78" y="184"/>
                    <a:pt x="96" y="21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4377531" y="5486400"/>
            <a:ext cx="436563" cy="568325"/>
            <a:chOff x="958" y="2234"/>
            <a:chExt cx="275" cy="358"/>
          </a:xfrm>
        </p:grpSpPr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1008" y="2304"/>
              <a:ext cx="1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tr-TR" sz="2400"/>
                <a:t>•</a:t>
              </a: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958" y="2234"/>
              <a:ext cx="275" cy="214"/>
            </a:xfrm>
            <a:custGeom>
              <a:avLst/>
              <a:gdLst>
                <a:gd name="T0" fmla="*/ 193 w 275"/>
                <a:gd name="T1" fmla="*/ 206 h 214"/>
                <a:gd name="T2" fmla="*/ 266 w 275"/>
                <a:gd name="T3" fmla="*/ 93 h 214"/>
                <a:gd name="T4" fmla="*/ 137 w 275"/>
                <a:gd name="T5" fmla="*/ 4 h 214"/>
                <a:gd name="T6" fmla="*/ 7 w 275"/>
                <a:gd name="T7" fmla="*/ 69 h 214"/>
                <a:gd name="T8" fmla="*/ 96 w 275"/>
                <a:gd name="T9" fmla="*/ 214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214">
                  <a:moveTo>
                    <a:pt x="193" y="206"/>
                  </a:moveTo>
                  <a:cubicBezTo>
                    <a:pt x="205" y="187"/>
                    <a:pt x="275" y="127"/>
                    <a:pt x="266" y="93"/>
                  </a:cubicBezTo>
                  <a:cubicBezTo>
                    <a:pt x="257" y="59"/>
                    <a:pt x="180" y="8"/>
                    <a:pt x="137" y="4"/>
                  </a:cubicBezTo>
                  <a:cubicBezTo>
                    <a:pt x="94" y="0"/>
                    <a:pt x="14" y="34"/>
                    <a:pt x="7" y="69"/>
                  </a:cubicBezTo>
                  <a:cubicBezTo>
                    <a:pt x="0" y="104"/>
                    <a:pt x="78" y="184"/>
                    <a:pt x="96" y="21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4453731" y="5105400"/>
            <a:ext cx="436563" cy="568325"/>
            <a:chOff x="958" y="2234"/>
            <a:chExt cx="275" cy="358"/>
          </a:xfrm>
        </p:grpSpPr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008" y="2304"/>
              <a:ext cx="1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tr-TR" sz="2400"/>
                <a:t>•</a:t>
              </a:r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958" y="2234"/>
              <a:ext cx="275" cy="214"/>
            </a:xfrm>
            <a:custGeom>
              <a:avLst/>
              <a:gdLst>
                <a:gd name="T0" fmla="*/ 193 w 275"/>
                <a:gd name="T1" fmla="*/ 206 h 214"/>
                <a:gd name="T2" fmla="*/ 266 w 275"/>
                <a:gd name="T3" fmla="*/ 93 h 214"/>
                <a:gd name="T4" fmla="*/ 137 w 275"/>
                <a:gd name="T5" fmla="*/ 4 h 214"/>
                <a:gd name="T6" fmla="*/ 7 w 275"/>
                <a:gd name="T7" fmla="*/ 69 h 214"/>
                <a:gd name="T8" fmla="*/ 96 w 275"/>
                <a:gd name="T9" fmla="*/ 214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214">
                  <a:moveTo>
                    <a:pt x="193" y="206"/>
                  </a:moveTo>
                  <a:cubicBezTo>
                    <a:pt x="205" y="187"/>
                    <a:pt x="275" y="127"/>
                    <a:pt x="266" y="93"/>
                  </a:cubicBezTo>
                  <a:cubicBezTo>
                    <a:pt x="257" y="59"/>
                    <a:pt x="180" y="8"/>
                    <a:pt x="137" y="4"/>
                  </a:cubicBezTo>
                  <a:cubicBezTo>
                    <a:pt x="94" y="0"/>
                    <a:pt x="14" y="34"/>
                    <a:pt x="7" y="69"/>
                  </a:cubicBezTo>
                  <a:cubicBezTo>
                    <a:pt x="0" y="104"/>
                    <a:pt x="78" y="184"/>
                    <a:pt x="96" y="21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</p:grp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4301331" y="4419600"/>
            <a:ext cx="436563" cy="568325"/>
            <a:chOff x="958" y="2234"/>
            <a:chExt cx="275" cy="358"/>
          </a:xfrm>
        </p:grpSpPr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1008" y="2304"/>
              <a:ext cx="1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tr-TR" sz="2400"/>
                <a:t>•</a:t>
              </a: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958" y="2234"/>
              <a:ext cx="275" cy="214"/>
            </a:xfrm>
            <a:custGeom>
              <a:avLst/>
              <a:gdLst>
                <a:gd name="T0" fmla="*/ 193 w 275"/>
                <a:gd name="T1" fmla="*/ 206 h 214"/>
                <a:gd name="T2" fmla="*/ 266 w 275"/>
                <a:gd name="T3" fmla="*/ 93 h 214"/>
                <a:gd name="T4" fmla="*/ 137 w 275"/>
                <a:gd name="T5" fmla="*/ 4 h 214"/>
                <a:gd name="T6" fmla="*/ 7 w 275"/>
                <a:gd name="T7" fmla="*/ 69 h 214"/>
                <a:gd name="T8" fmla="*/ 96 w 275"/>
                <a:gd name="T9" fmla="*/ 214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214">
                  <a:moveTo>
                    <a:pt x="193" y="206"/>
                  </a:moveTo>
                  <a:cubicBezTo>
                    <a:pt x="205" y="187"/>
                    <a:pt x="275" y="127"/>
                    <a:pt x="266" y="93"/>
                  </a:cubicBezTo>
                  <a:cubicBezTo>
                    <a:pt x="257" y="59"/>
                    <a:pt x="180" y="8"/>
                    <a:pt x="137" y="4"/>
                  </a:cubicBezTo>
                  <a:cubicBezTo>
                    <a:pt x="94" y="0"/>
                    <a:pt x="14" y="34"/>
                    <a:pt x="7" y="69"/>
                  </a:cubicBezTo>
                  <a:cubicBezTo>
                    <a:pt x="0" y="104"/>
                    <a:pt x="78" y="184"/>
                    <a:pt x="96" y="21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4072731" y="4038600"/>
            <a:ext cx="436563" cy="568325"/>
            <a:chOff x="958" y="2234"/>
            <a:chExt cx="275" cy="358"/>
          </a:xfrm>
        </p:grpSpPr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1008" y="2304"/>
              <a:ext cx="1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tr-TR" sz="2400"/>
                <a:t>•</a:t>
              </a: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958" y="2234"/>
              <a:ext cx="275" cy="214"/>
            </a:xfrm>
            <a:custGeom>
              <a:avLst/>
              <a:gdLst>
                <a:gd name="T0" fmla="*/ 193 w 275"/>
                <a:gd name="T1" fmla="*/ 206 h 214"/>
                <a:gd name="T2" fmla="*/ 266 w 275"/>
                <a:gd name="T3" fmla="*/ 93 h 214"/>
                <a:gd name="T4" fmla="*/ 137 w 275"/>
                <a:gd name="T5" fmla="*/ 4 h 214"/>
                <a:gd name="T6" fmla="*/ 7 w 275"/>
                <a:gd name="T7" fmla="*/ 69 h 214"/>
                <a:gd name="T8" fmla="*/ 96 w 275"/>
                <a:gd name="T9" fmla="*/ 214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214">
                  <a:moveTo>
                    <a:pt x="193" y="206"/>
                  </a:moveTo>
                  <a:cubicBezTo>
                    <a:pt x="205" y="187"/>
                    <a:pt x="275" y="127"/>
                    <a:pt x="266" y="93"/>
                  </a:cubicBezTo>
                  <a:cubicBezTo>
                    <a:pt x="257" y="59"/>
                    <a:pt x="180" y="8"/>
                    <a:pt x="137" y="4"/>
                  </a:cubicBezTo>
                  <a:cubicBezTo>
                    <a:pt x="94" y="0"/>
                    <a:pt x="14" y="34"/>
                    <a:pt x="7" y="69"/>
                  </a:cubicBezTo>
                  <a:cubicBezTo>
                    <a:pt x="0" y="104"/>
                    <a:pt x="78" y="184"/>
                    <a:pt x="96" y="21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</p:grpSp>
      <p:grpSp>
        <p:nvGrpSpPr>
          <p:cNvPr id="11" name="Group 23"/>
          <p:cNvGrpSpPr>
            <a:grpSpLocks/>
          </p:cNvGrpSpPr>
          <p:nvPr/>
        </p:nvGrpSpPr>
        <p:grpSpPr bwMode="auto">
          <a:xfrm>
            <a:off x="3691731" y="5410200"/>
            <a:ext cx="436563" cy="568325"/>
            <a:chOff x="958" y="2234"/>
            <a:chExt cx="275" cy="358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1008" y="2304"/>
              <a:ext cx="1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tr-TR" sz="2400"/>
                <a:t>•</a:t>
              </a: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958" y="2234"/>
              <a:ext cx="275" cy="214"/>
            </a:xfrm>
            <a:custGeom>
              <a:avLst/>
              <a:gdLst>
                <a:gd name="T0" fmla="*/ 193 w 275"/>
                <a:gd name="T1" fmla="*/ 206 h 214"/>
                <a:gd name="T2" fmla="*/ 266 w 275"/>
                <a:gd name="T3" fmla="*/ 93 h 214"/>
                <a:gd name="T4" fmla="*/ 137 w 275"/>
                <a:gd name="T5" fmla="*/ 4 h 214"/>
                <a:gd name="T6" fmla="*/ 7 w 275"/>
                <a:gd name="T7" fmla="*/ 69 h 214"/>
                <a:gd name="T8" fmla="*/ 96 w 275"/>
                <a:gd name="T9" fmla="*/ 214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214">
                  <a:moveTo>
                    <a:pt x="193" y="206"/>
                  </a:moveTo>
                  <a:cubicBezTo>
                    <a:pt x="205" y="187"/>
                    <a:pt x="275" y="127"/>
                    <a:pt x="266" y="93"/>
                  </a:cubicBezTo>
                  <a:cubicBezTo>
                    <a:pt x="257" y="59"/>
                    <a:pt x="180" y="8"/>
                    <a:pt x="137" y="4"/>
                  </a:cubicBezTo>
                  <a:cubicBezTo>
                    <a:pt x="94" y="0"/>
                    <a:pt x="14" y="34"/>
                    <a:pt x="7" y="69"/>
                  </a:cubicBezTo>
                  <a:cubicBezTo>
                    <a:pt x="0" y="104"/>
                    <a:pt x="78" y="184"/>
                    <a:pt x="96" y="21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</p:grpSp>
      <p:grpSp>
        <p:nvGrpSpPr>
          <p:cNvPr id="12" name="Group 26"/>
          <p:cNvGrpSpPr>
            <a:grpSpLocks/>
          </p:cNvGrpSpPr>
          <p:nvPr/>
        </p:nvGrpSpPr>
        <p:grpSpPr bwMode="auto">
          <a:xfrm>
            <a:off x="3310731" y="5105400"/>
            <a:ext cx="436563" cy="568325"/>
            <a:chOff x="958" y="2234"/>
            <a:chExt cx="275" cy="358"/>
          </a:xfrm>
        </p:grpSpPr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1008" y="2304"/>
              <a:ext cx="1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tr-TR" sz="2400"/>
                <a:t>•</a:t>
              </a:r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958" y="2234"/>
              <a:ext cx="275" cy="214"/>
            </a:xfrm>
            <a:custGeom>
              <a:avLst/>
              <a:gdLst>
                <a:gd name="T0" fmla="*/ 193 w 275"/>
                <a:gd name="T1" fmla="*/ 206 h 214"/>
                <a:gd name="T2" fmla="*/ 266 w 275"/>
                <a:gd name="T3" fmla="*/ 93 h 214"/>
                <a:gd name="T4" fmla="*/ 137 w 275"/>
                <a:gd name="T5" fmla="*/ 4 h 214"/>
                <a:gd name="T6" fmla="*/ 7 w 275"/>
                <a:gd name="T7" fmla="*/ 69 h 214"/>
                <a:gd name="T8" fmla="*/ 96 w 275"/>
                <a:gd name="T9" fmla="*/ 214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214">
                  <a:moveTo>
                    <a:pt x="193" y="206"/>
                  </a:moveTo>
                  <a:cubicBezTo>
                    <a:pt x="205" y="187"/>
                    <a:pt x="275" y="127"/>
                    <a:pt x="266" y="93"/>
                  </a:cubicBezTo>
                  <a:cubicBezTo>
                    <a:pt x="257" y="59"/>
                    <a:pt x="180" y="8"/>
                    <a:pt x="137" y="4"/>
                  </a:cubicBezTo>
                  <a:cubicBezTo>
                    <a:pt x="94" y="0"/>
                    <a:pt x="14" y="34"/>
                    <a:pt x="7" y="69"/>
                  </a:cubicBezTo>
                  <a:cubicBezTo>
                    <a:pt x="0" y="104"/>
                    <a:pt x="78" y="184"/>
                    <a:pt x="96" y="21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</p:grp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3082131" y="4648200"/>
            <a:ext cx="436563" cy="568325"/>
            <a:chOff x="958" y="2234"/>
            <a:chExt cx="275" cy="358"/>
          </a:xfrm>
        </p:grpSpPr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1008" y="2304"/>
              <a:ext cx="1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tr-TR" sz="2400"/>
                <a:t>•</a:t>
              </a: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958" y="2234"/>
              <a:ext cx="275" cy="214"/>
            </a:xfrm>
            <a:custGeom>
              <a:avLst/>
              <a:gdLst>
                <a:gd name="T0" fmla="*/ 193 w 275"/>
                <a:gd name="T1" fmla="*/ 206 h 214"/>
                <a:gd name="T2" fmla="*/ 266 w 275"/>
                <a:gd name="T3" fmla="*/ 93 h 214"/>
                <a:gd name="T4" fmla="*/ 137 w 275"/>
                <a:gd name="T5" fmla="*/ 4 h 214"/>
                <a:gd name="T6" fmla="*/ 7 w 275"/>
                <a:gd name="T7" fmla="*/ 69 h 214"/>
                <a:gd name="T8" fmla="*/ 96 w 275"/>
                <a:gd name="T9" fmla="*/ 214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214">
                  <a:moveTo>
                    <a:pt x="193" y="206"/>
                  </a:moveTo>
                  <a:cubicBezTo>
                    <a:pt x="205" y="187"/>
                    <a:pt x="275" y="127"/>
                    <a:pt x="266" y="93"/>
                  </a:cubicBezTo>
                  <a:cubicBezTo>
                    <a:pt x="257" y="59"/>
                    <a:pt x="180" y="8"/>
                    <a:pt x="137" y="4"/>
                  </a:cubicBezTo>
                  <a:cubicBezTo>
                    <a:pt x="94" y="0"/>
                    <a:pt x="14" y="34"/>
                    <a:pt x="7" y="69"/>
                  </a:cubicBezTo>
                  <a:cubicBezTo>
                    <a:pt x="0" y="104"/>
                    <a:pt x="78" y="184"/>
                    <a:pt x="96" y="21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CC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tr-TR"/>
            </a:p>
          </p:txBody>
        </p:sp>
      </p:grp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412930" y="6284268"/>
            <a:ext cx="3330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2400" dirty="0"/>
              <a:t>Tanım ve görüntü kümesi</a:t>
            </a:r>
            <a:endParaRPr lang="en-US" altLang="tr-TR" sz="2400" dirty="0"/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6939756" y="3781425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>
            <a:off x="6939756" y="6143625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 flipV="1">
            <a:off x="6939756" y="4010025"/>
            <a:ext cx="2133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7655719" y="629602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 i="1"/>
              <a:t>x</a:t>
            </a:r>
            <a:endParaRPr lang="en-US" altLang="tr-TR" sz="2400"/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6398419" y="461962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 i="1"/>
              <a:t>y</a:t>
            </a:r>
            <a:endParaRPr lang="en-US" altLang="tr-TR" sz="2400"/>
          </a:p>
        </p:txBody>
      </p:sp>
    </p:spTree>
    <p:extLst>
      <p:ext uri="{BB962C8B-B14F-4D97-AF65-F5344CB8AC3E}">
        <p14:creationId xmlns:p14="http://schemas.microsoft.com/office/powerpoint/2010/main" val="3233276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Bileşke Fonksiyon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tr-TR" dirty="0"/>
                  <a:t>, A kümesinden B kümesine bir fonksiyon olsun 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tr-TR" dirty="0"/>
                  <a:t>, B kümesinden C kümesine bir fonksiyon olsun. Tüm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için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tr-TR" dirty="0"/>
                  <a:t> ile gösterilen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tr-TR" dirty="0"/>
                  <a:t> fonksiyonlarının bileşkesi şu şekilde tanımlanır: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tr-TR" i="1" dirty="0"/>
                  <a:t>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 r="-1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81" y="3436349"/>
            <a:ext cx="6691312" cy="30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69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Bileşke Fonksiyon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/>
                  <a:t>Örnek:</a:t>
                </a:r>
                <a:r>
                  <a:rPr lang="en-US" dirty="0"/>
                  <a:t> </a:t>
                </a:r>
                <a:r>
                  <a:rPr lang="en-US" i="1" dirty="0"/>
                  <a:t>f </a:t>
                </a:r>
                <a:r>
                  <a:rPr lang="tr-TR" dirty="0"/>
                  <a:t>ve</a:t>
                </a:r>
                <a:r>
                  <a:rPr lang="en-US" dirty="0"/>
                  <a:t> </a:t>
                </a:r>
                <a:r>
                  <a:rPr lang="en-US" i="1" dirty="0"/>
                  <a:t>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+ 3 </m:t>
                    </m:r>
                  </m:oMath>
                </a14:m>
                <a:r>
                  <a:rPr lang="tr-TR" dirty="0"/>
                  <a:t>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+ 2</m:t>
                    </m:r>
                  </m:oMath>
                </a14:m>
                <a:r>
                  <a:rPr lang="tr-TR" dirty="0"/>
                  <a:t> ile tanımlanan tam sayılar kümesinden tam sayılar kümesine iki fonksiyon olsun</a:t>
                </a:r>
                <a:r>
                  <a:rPr lang="en-US" dirty="0"/>
                  <a:t>. </a:t>
                </a:r>
                <a:r>
                  <a:rPr lang="en-US" i="1" dirty="0"/>
                  <a:t>f </a:t>
                </a:r>
                <a:r>
                  <a:rPr lang="tr-TR" dirty="0"/>
                  <a:t>ve</a:t>
                </a:r>
                <a:r>
                  <a:rPr lang="en-US" dirty="0"/>
                  <a:t> </a:t>
                </a:r>
                <a:r>
                  <a:rPr lang="en-US" i="1" dirty="0"/>
                  <a:t>g</a:t>
                </a:r>
                <a:r>
                  <a:rPr lang="tr-TR" dirty="0"/>
                  <a:t>’</a:t>
                </a:r>
                <a:r>
                  <a:rPr lang="tr-TR" dirty="0" err="1"/>
                  <a:t>nin</a:t>
                </a:r>
                <a:r>
                  <a:rPr lang="tr-TR" dirty="0"/>
                  <a:t> bileşkesi nedir?</a:t>
                </a:r>
                <a:r>
                  <a:rPr lang="en-US" dirty="0"/>
                  <a:t> </a:t>
                </a:r>
                <a:r>
                  <a:rPr lang="tr-TR" i="1" dirty="0"/>
                  <a:t>g </a:t>
                </a:r>
                <a:r>
                  <a:rPr lang="tr-TR" dirty="0"/>
                  <a:t>ve </a:t>
                </a:r>
                <a:r>
                  <a:rPr lang="tr-TR" i="1" dirty="0" err="1"/>
                  <a:t>f</a:t>
                </a:r>
                <a:r>
                  <a:rPr lang="tr-TR" dirty="0" err="1"/>
                  <a:t>’in</a:t>
                </a:r>
                <a:r>
                  <a:rPr lang="tr-TR" dirty="0"/>
                  <a:t> bileşkesi nedir?</a:t>
                </a:r>
              </a:p>
              <a:p>
                <a:r>
                  <a:rPr lang="tr-TR" dirty="0"/>
                  <a:t>Çözüm</a:t>
                </a:r>
                <a:r>
                  <a:rPr lang="en-US" i="1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</a:t>
                </a:r>
                <a:r>
                  <a:rPr lang="tr-TR" dirty="0"/>
                  <a:t>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tr-TR" dirty="0"/>
                  <a:t>şu şekilde tanımlanır: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(3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+ 2)=2(3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+ 2) + 3= 6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+ 7</m:t>
                    </m:r>
                  </m:oMath>
                </a14:m>
                <a:endParaRPr lang="tr-TR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tr-TR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tr-TR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+2=6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10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Fonksiyonlar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Çoğu durumda, bir kümenin her bir elemanına ikinci bir kümenin belirli bir elemanını atarız (bu, birinciyle aynı olabilir). Örneğin, ayrık bir matematik sınıfındaki her öğrenciye {A,B,C,D, F} kümesinden bir harf notu verildiğini varsayalım. Ve notların Adams için A, </a:t>
            </a:r>
            <a:r>
              <a:rPr lang="tr-TR" dirty="0" err="1"/>
              <a:t>Chou</a:t>
            </a:r>
            <a:r>
              <a:rPr lang="tr-TR" dirty="0"/>
              <a:t> için C, </a:t>
            </a:r>
            <a:r>
              <a:rPr lang="tr-TR" dirty="0" err="1"/>
              <a:t>Goodfriend</a:t>
            </a:r>
            <a:r>
              <a:rPr lang="tr-TR" dirty="0"/>
              <a:t> için B, </a:t>
            </a:r>
            <a:r>
              <a:rPr lang="tr-TR" dirty="0" err="1"/>
              <a:t>Rodriguez</a:t>
            </a:r>
            <a:r>
              <a:rPr lang="tr-TR" dirty="0"/>
              <a:t> için A ve Stevens için F olduğunu varsayalım. Bu atama bir fonksiyon örneğidir.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04" y="4416933"/>
            <a:ext cx="44481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75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Fonksiyonların Grafiği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f, A kümesinden B kümesine bir fonksiyon olsun. f fonksiyonunun grafiği sıralı çiftler kümesidir </a:t>
            </a:r>
            <a:r>
              <a:rPr lang="en-US" dirty="0"/>
              <a:t>{</a:t>
            </a:r>
            <a:r>
              <a:rPr lang="en-US" i="1" dirty="0"/>
              <a:t>(a, b) </a:t>
            </a:r>
            <a:r>
              <a:rPr lang="en-US" dirty="0"/>
              <a:t>| </a:t>
            </a:r>
            <a:r>
              <a:rPr lang="en-US" i="1" dirty="0"/>
              <a:t>a </a:t>
            </a:r>
            <a:r>
              <a:rPr lang="en-US" dirty="0"/>
              <a:t>∈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f (a) </a:t>
            </a:r>
            <a:r>
              <a:rPr lang="en-US" dirty="0"/>
              <a:t>= </a:t>
            </a:r>
            <a:r>
              <a:rPr lang="en-US" i="1" dirty="0"/>
              <a:t>b</a:t>
            </a:r>
            <a:r>
              <a:rPr lang="en-US" dirty="0"/>
              <a:t>}.</a:t>
            </a:r>
            <a:endParaRPr lang="tr-TR" dirty="0"/>
          </a:p>
          <a:p>
            <a:r>
              <a:rPr lang="tr-TR" dirty="0"/>
              <a:t>A'dan B'ye f fonksiyonunun grafiği, ikinci girişi f tarafından birinci girişe atanan B öğesine eşit olan sıralı çiftleri içeren A × B'nin alt kümesidir.</a:t>
            </a:r>
          </a:p>
          <a:p>
            <a:r>
              <a:rPr lang="tr-TR" dirty="0"/>
              <a:t>Sayılar üzerindeki fonksiyonlar için, sıralı bir (</a:t>
            </a:r>
            <a:r>
              <a:rPr lang="tr-TR" dirty="0" err="1"/>
              <a:t>x,y</a:t>
            </a:r>
            <a:r>
              <a:rPr lang="tr-TR" dirty="0"/>
              <a:t>) çiftini düzlemde bir nokta olarak gösterebiliriz. Daha sonra bir fonksiyon, her x için yalnızca bir y içeren bir eğri (nokta kümesi) olarak çizilir.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24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Fonksiyonların Grafiği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2" y="2210594"/>
            <a:ext cx="8220075" cy="3581400"/>
          </a:xfrm>
        </p:spPr>
      </p:pic>
    </p:spTree>
    <p:extLst>
      <p:ext uri="{BB962C8B-B14F-4D97-AF65-F5344CB8AC3E}">
        <p14:creationId xmlns:p14="http://schemas.microsoft.com/office/powerpoint/2010/main" val="4074411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 Çift Özel Fonksiyon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825625"/>
            <a:ext cx="767715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 err="1">
                <a:ea typeface="굴림" panose="020B0600000101010101" pitchFamily="34" charset="-127"/>
              </a:rPr>
              <a:t>Ayrık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matematikte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ea typeface="굴림" panose="020B0600000101010101" pitchFamily="34" charset="-127"/>
              </a:rPr>
              <a:t>aşağıdaki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tr-TR" altLang="ko-KR" dirty="0">
                <a:ea typeface="굴림" panose="020B0600000101010101" pitchFamily="34" charset="-127"/>
              </a:rPr>
              <a:t>fonksiyonları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gerçek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sayılar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üzerinde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sıklıkla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err="1">
                <a:ea typeface="굴림" panose="020B0600000101010101" pitchFamily="34" charset="-127"/>
              </a:rPr>
              <a:t>kullanırız</a:t>
            </a:r>
            <a:r>
              <a:rPr lang="en-US" altLang="ko-KR" dirty="0">
                <a:ea typeface="굴림" panose="020B0600000101010101" pitchFamily="34" charset="-127"/>
              </a:rPr>
              <a:t>. :</a:t>
            </a:r>
          </a:p>
          <a:p>
            <a:pPr lvl="1">
              <a:defRPr/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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x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 (“floor</a:t>
            </a:r>
            <a:r>
              <a:rPr lang="tr-TR" altLang="ko-KR" dirty="0">
                <a:ea typeface="굴림" panose="020B0600000101010101" pitchFamily="34" charset="-127"/>
                <a:sym typeface="Symbol" panose="05050102010706020507" pitchFamily="18" charset="2"/>
              </a:rPr>
              <a:t>(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x</a:t>
            </a:r>
            <a:r>
              <a:rPr lang="tr-TR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)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”) </a:t>
            </a:r>
            <a:r>
              <a:rPr lang="tr-TR" altLang="ko-KR" dirty="0">
                <a:ea typeface="굴림" panose="020B0600000101010101" pitchFamily="34" charset="-127"/>
                <a:sym typeface="Symbol" panose="05050102010706020507" pitchFamily="18" charset="2"/>
              </a:rPr>
              <a:t>en büyük tam sayı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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x.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</a:p>
          <a:p>
            <a:pPr lvl="1">
              <a:defRPr/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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x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 (“ceil</a:t>
            </a:r>
            <a:r>
              <a:rPr lang="tr-TR" altLang="ko-KR" dirty="0">
                <a:ea typeface="굴림" panose="020B0600000101010101" pitchFamily="34" charset="-127"/>
                <a:sym typeface="Symbol" panose="05050102010706020507" pitchFamily="18" charset="2"/>
              </a:rPr>
              <a:t>(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x</a:t>
            </a:r>
            <a:r>
              <a:rPr lang="tr-TR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)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”) </a:t>
            </a:r>
            <a:r>
              <a:rPr lang="tr-TR" altLang="ko-KR" dirty="0">
                <a:ea typeface="굴림" panose="020B0600000101010101" pitchFamily="34" charset="-127"/>
                <a:sym typeface="Symbol" panose="05050102010706020507" pitchFamily="18" charset="2"/>
              </a:rPr>
              <a:t>en küçük tam sayı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x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.</a:t>
            </a:r>
            <a:endParaRPr lang="tr-TR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altLang="ko-KR" i="1" dirty="0" err="1">
                <a:ea typeface="굴림" panose="020B0600000101010101" pitchFamily="34" charset="-127"/>
              </a:rPr>
              <a:t>x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</a:t>
            </a:r>
            <a:r>
              <a:rPr lang="en-US" altLang="ko-KR" b="1" dirty="0" err="1">
                <a:ea typeface="굴림" panose="020B0600000101010101" pitchFamily="34" charset="-127"/>
                <a:sym typeface="Symbol" panose="05050102010706020507" pitchFamily="18" charset="2"/>
              </a:rPr>
              <a:t>Z</a:t>
            </a:r>
            <a:r>
              <a:rPr lang="tr-TR" altLang="ko-KR" dirty="0">
                <a:ea typeface="굴림" panose="020B0600000101010101" pitchFamily="34" charset="-127"/>
                <a:sym typeface="Symbol" panose="05050102010706020507" pitchFamily="18" charset="2"/>
              </a:rPr>
              <a:t> ise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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x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   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x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 &amp;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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x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   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x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</a:t>
            </a:r>
          </a:p>
          <a:p>
            <a:pPr>
              <a:defRPr/>
            </a:pPr>
            <a:r>
              <a:rPr lang="en-US" altLang="ko-KR" i="1" dirty="0" err="1">
                <a:ea typeface="굴림" panose="020B0600000101010101" pitchFamily="34" charset="-127"/>
              </a:rPr>
              <a:t>x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</a:t>
            </a:r>
            <a:r>
              <a:rPr lang="en-US" altLang="ko-KR" b="1" dirty="0" err="1">
                <a:ea typeface="굴림" panose="020B0600000101010101" pitchFamily="34" charset="-127"/>
                <a:sym typeface="Symbol" panose="05050102010706020507" pitchFamily="18" charset="2"/>
              </a:rPr>
              <a:t>Z</a:t>
            </a:r>
            <a:r>
              <a:rPr lang="tr-TR" altLang="ko-KR" dirty="0">
                <a:ea typeface="굴림" panose="020B0600000101010101" pitchFamily="34" charset="-127"/>
                <a:sym typeface="Symbol" panose="05050102010706020507" pitchFamily="18" charset="2"/>
              </a:rPr>
              <a:t> ise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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x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 = 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x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 =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x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.</a:t>
            </a:r>
          </a:p>
          <a:p>
            <a:endParaRPr lang="tr-TR" dirty="0"/>
          </a:p>
        </p:txBody>
      </p:sp>
      <p:sp>
        <p:nvSpPr>
          <p:cNvPr id="47" name="Line 4"/>
          <p:cNvSpPr>
            <a:spLocks noChangeShapeType="1"/>
          </p:cNvSpPr>
          <p:nvPr/>
        </p:nvSpPr>
        <p:spPr bwMode="auto">
          <a:xfrm flipV="1">
            <a:off x="9191625" y="2590800"/>
            <a:ext cx="0" cy="3276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8" name="Line 5"/>
          <p:cNvSpPr>
            <a:spLocks noChangeShapeType="1"/>
          </p:cNvSpPr>
          <p:nvPr/>
        </p:nvSpPr>
        <p:spPr bwMode="auto">
          <a:xfrm>
            <a:off x="9039225" y="2895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9" name="Line 6"/>
          <p:cNvSpPr>
            <a:spLocks noChangeShapeType="1"/>
          </p:cNvSpPr>
          <p:nvPr/>
        </p:nvSpPr>
        <p:spPr bwMode="auto">
          <a:xfrm>
            <a:off x="9039225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>
            <a:off x="9039225" y="3733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1" name="Line 8"/>
          <p:cNvSpPr>
            <a:spLocks noChangeShapeType="1"/>
          </p:cNvSpPr>
          <p:nvPr/>
        </p:nvSpPr>
        <p:spPr bwMode="auto">
          <a:xfrm>
            <a:off x="9039225" y="4191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2" name="Line 9"/>
          <p:cNvSpPr>
            <a:spLocks noChangeShapeType="1"/>
          </p:cNvSpPr>
          <p:nvPr/>
        </p:nvSpPr>
        <p:spPr bwMode="auto">
          <a:xfrm>
            <a:off x="9039225" y="4648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3" name="Line 10"/>
          <p:cNvSpPr>
            <a:spLocks noChangeShapeType="1"/>
          </p:cNvSpPr>
          <p:nvPr/>
        </p:nvSpPr>
        <p:spPr bwMode="auto">
          <a:xfrm>
            <a:off x="9039225" y="5105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4" name="Line 11"/>
          <p:cNvSpPr>
            <a:spLocks noChangeShapeType="1"/>
          </p:cNvSpPr>
          <p:nvPr/>
        </p:nvSpPr>
        <p:spPr bwMode="auto">
          <a:xfrm>
            <a:off x="9039225" y="5562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8734425" y="3962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/>
              <a:t>0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8582025" y="44196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 dirty="0">
                <a:sym typeface="Symbol" panose="05050102010706020507" pitchFamily="18" charset="2"/>
              </a:rPr>
              <a:t></a:t>
            </a:r>
            <a:r>
              <a:rPr lang="en-US" altLang="tr-TR" sz="2400" dirty="0"/>
              <a:t>1</a:t>
            </a: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8734425" y="3505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/>
              <a:t>1</a:t>
            </a: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8734425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/>
              <a:t>2</a:t>
            </a: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8734425" y="2667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/>
              <a:t>3</a:t>
            </a: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8582025" y="48768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>
                <a:sym typeface="Symbol" panose="05050102010706020507" pitchFamily="18" charset="2"/>
              </a:rPr>
              <a:t></a:t>
            </a:r>
            <a:r>
              <a:rPr lang="en-US" altLang="tr-TR" sz="2400"/>
              <a:t>2</a:t>
            </a:r>
          </a:p>
        </p:txBody>
      </p:sp>
      <p:sp>
        <p:nvSpPr>
          <p:cNvPr id="61" name="Text Box 18"/>
          <p:cNvSpPr txBox="1">
            <a:spLocks noChangeArrowheads="1"/>
          </p:cNvSpPr>
          <p:nvPr/>
        </p:nvSpPr>
        <p:spPr bwMode="auto">
          <a:xfrm>
            <a:off x="8582025" y="53340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>
                <a:sym typeface="Symbol" panose="05050102010706020507" pitchFamily="18" charset="2"/>
              </a:rPr>
              <a:t></a:t>
            </a:r>
            <a:r>
              <a:rPr lang="en-US" altLang="tr-TR" sz="2400"/>
              <a:t>3</a:t>
            </a: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9420225" y="312420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/>
              <a:t>.</a:t>
            </a: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9591675" y="340995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/>
              <a:t>.</a:t>
            </a:r>
          </a:p>
        </p:txBody>
      </p:sp>
      <p:sp>
        <p:nvSpPr>
          <p:cNvPr id="64" name="Text Box 21"/>
          <p:cNvSpPr txBox="1">
            <a:spLocks noChangeArrowheads="1"/>
          </p:cNvSpPr>
          <p:nvPr/>
        </p:nvSpPr>
        <p:spPr bwMode="auto">
          <a:xfrm>
            <a:off x="9725025" y="295275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/>
              <a:t>.</a:t>
            </a:r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auto">
          <a:xfrm>
            <a:off x="9725025" y="432435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/>
              <a:t>.</a:t>
            </a:r>
          </a:p>
        </p:txBody>
      </p:sp>
      <p:sp>
        <p:nvSpPr>
          <p:cNvPr id="66" name="Text Box 23"/>
          <p:cNvSpPr txBox="1">
            <a:spLocks noChangeArrowheads="1"/>
          </p:cNvSpPr>
          <p:nvPr/>
        </p:nvSpPr>
        <p:spPr bwMode="auto">
          <a:xfrm>
            <a:off x="9496425" y="449580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/>
              <a:t>.</a:t>
            </a:r>
          </a:p>
        </p:txBody>
      </p:sp>
      <p:sp>
        <p:nvSpPr>
          <p:cNvPr id="67" name="Text Box 24"/>
          <p:cNvSpPr txBox="1">
            <a:spLocks noChangeArrowheads="1"/>
          </p:cNvSpPr>
          <p:nvPr/>
        </p:nvSpPr>
        <p:spPr bwMode="auto">
          <a:xfrm>
            <a:off x="9953625" y="478155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/>
              <a:t>.</a:t>
            </a:r>
          </a:p>
        </p:txBody>
      </p:sp>
      <p:sp>
        <p:nvSpPr>
          <p:cNvPr id="68" name="Freeform 25"/>
          <p:cNvSpPr>
            <a:spLocks/>
          </p:cNvSpPr>
          <p:nvPr/>
        </p:nvSpPr>
        <p:spPr bwMode="auto">
          <a:xfrm>
            <a:off x="9574213" y="3462338"/>
            <a:ext cx="141287" cy="257175"/>
          </a:xfrm>
          <a:custGeom>
            <a:avLst/>
            <a:gdLst>
              <a:gd name="T0" fmla="*/ 0 w 89"/>
              <a:gd name="T1" fmla="*/ 0 h 162"/>
              <a:gd name="T2" fmla="*/ 77787 w 89"/>
              <a:gd name="T3" fmla="*/ 77788 h 162"/>
              <a:gd name="T4" fmla="*/ 128587 w 89"/>
              <a:gd name="T5" fmla="*/ 193675 h 162"/>
              <a:gd name="T6" fmla="*/ 141287 w 89"/>
              <a:gd name="T7" fmla="*/ 257175 h 1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" h="162">
                <a:moveTo>
                  <a:pt x="0" y="0"/>
                </a:moveTo>
                <a:cubicBezTo>
                  <a:pt x="39" y="13"/>
                  <a:pt x="23" y="21"/>
                  <a:pt x="49" y="49"/>
                </a:cubicBezTo>
                <a:cubicBezTo>
                  <a:pt x="68" y="106"/>
                  <a:pt x="56" y="83"/>
                  <a:pt x="81" y="122"/>
                </a:cubicBezTo>
                <a:cubicBezTo>
                  <a:pt x="84" y="135"/>
                  <a:pt x="89" y="162"/>
                  <a:pt x="89" y="16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9" name="Freeform 26"/>
          <p:cNvSpPr>
            <a:spLocks/>
          </p:cNvSpPr>
          <p:nvPr/>
        </p:nvSpPr>
        <p:spPr bwMode="auto">
          <a:xfrm>
            <a:off x="9572625" y="3321050"/>
            <a:ext cx="266700" cy="127000"/>
          </a:xfrm>
          <a:custGeom>
            <a:avLst/>
            <a:gdLst>
              <a:gd name="T0" fmla="*/ 0 w 168"/>
              <a:gd name="T1" fmla="*/ 127000 h 80"/>
              <a:gd name="T2" fmla="*/ 152400 w 168"/>
              <a:gd name="T3" fmla="*/ 88900 h 80"/>
              <a:gd name="T4" fmla="*/ 190500 w 168"/>
              <a:gd name="T5" fmla="*/ 76200 h 80"/>
              <a:gd name="T6" fmla="*/ 228600 w 168"/>
              <a:gd name="T7" fmla="*/ 50800 h 80"/>
              <a:gd name="T8" fmla="*/ 266700 w 168"/>
              <a:gd name="T9" fmla="*/ 0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" h="80">
                <a:moveTo>
                  <a:pt x="0" y="80"/>
                </a:moveTo>
                <a:cubicBezTo>
                  <a:pt x="32" y="69"/>
                  <a:pt x="64" y="65"/>
                  <a:pt x="96" y="56"/>
                </a:cubicBezTo>
                <a:cubicBezTo>
                  <a:pt x="104" y="54"/>
                  <a:pt x="112" y="51"/>
                  <a:pt x="120" y="48"/>
                </a:cubicBezTo>
                <a:cubicBezTo>
                  <a:pt x="129" y="45"/>
                  <a:pt x="144" y="32"/>
                  <a:pt x="144" y="32"/>
                </a:cubicBezTo>
                <a:cubicBezTo>
                  <a:pt x="152" y="21"/>
                  <a:pt x="162" y="12"/>
                  <a:pt x="168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9496425" y="523875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/>
              <a:t>.</a:t>
            </a:r>
          </a:p>
        </p:txBody>
      </p:sp>
      <p:sp>
        <p:nvSpPr>
          <p:cNvPr id="71" name="Text Box 28"/>
          <p:cNvSpPr txBox="1">
            <a:spLocks noChangeArrowheads="1"/>
          </p:cNvSpPr>
          <p:nvPr/>
        </p:nvSpPr>
        <p:spPr bwMode="auto">
          <a:xfrm>
            <a:off x="9648825" y="523875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/>
              <a:t>.</a:t>
            </a:r>
          </a:p>
        </p:txBody>
      </p:sp>
      <p:sp>
        <p:nvSpPr>
          <p:cNvPr id="72" name="Text Box 29"/>
          <p:cNvSpPr txBox="1">
            <a:spLocks noChangeArrowheads="1"/>
          </p:cNvSpPr>
          <p:nvPr/>
        </p:nvSpPr>
        <p:spPr bwMode="auto">
          <a:xfrm>
            <a:off x="9890125" y="5238750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/>
              <a:t>.</a:t>
            </a:r>
          </a:p>
        </p:txBody>
      </p:sp>
      <p:sp>
        <p:nvSpPr>
          <p:cNvPr id="73" name="Freeform 30"/>
          <p:cNvSpPr>
            <a:spLocks/>
          </p:cNvSpPr>
          <p:nvPr/>
        </p:nvSpPr>
        <p:spPr bwMode="auto">
          <a:xfrm>
            <a:off x="9642475" y="4826000"/>
            <a:ext cx="433388" cy="273050"/>
          </a:xfrm>
          <a:custGeom>
            <a:avLst/>
            <a:gdLst>
              <a:gd name="T0" fmla="*/ 0 w 273"/>
              <a:gd name="T1" fmla="*/ 0 h 172"/>
              <a:gd name="T2" fmla="*/ 222250 w 273"/>
              <a:gd name="T3" fmla="*/ 57150 h 172"/>
              <a:gd name="T4" fmla="*/ 279400 w 273"/>
              <a:gd name="T5" fmla="*/ 76200 h 172"/>
              <a:gd name="T6" fmla="*/ 317500 w 273"/>
              <a:gd name="T7" fmla="*/ 88900 h 172"/>
              <a:gd name="T8" fmla="*/ 374650 w 273"/>
              <a:gd name="T9" fmla="*/ 133350 h 172"/>
              <a:gd name="T10" fmla="*/ 381000 w 273"/>
              <a:gd name="T11" fmla="*/ 152400 h 172"/>
              <a:gd name="T12" fmla="*/ 400050 w 273"/>
              <a:gd name="T13" fmla="*/ 165100 h 172"/>
              <a:gd name="T14" fmla="*/ 412750 w 273"/>
              <a:gd name="T15" fmla="*/ 203200 h 172"/>
              <a:gd name="T16" fmla="*/ 425450 w 273"/>
              <a:gd name="T17" fmla="*/ 222250 h 172"/>
              <a:gd name="T18" fmla="*/ 431800 w 273"/>
              <a:gd name="T19" fmla="*/ 273050 h 1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3" h="172">
                <a:moveTo>
                  <a:pt x="0" y="0"/>
                </a:moveTo>
                <a:cubicBezTo>
                  <a:pt x="45" y="15"/>
                  <a:pt x="94" y="24"/>
                  <a:pt x="140" y="36"/>
                </a:cubicBezTo>
                <a:cubicBezTo>
                  <a:pt x="152" y="39"/>
                  <a:pt x="164" y="44"/>
                  <a:pt x="176" y="48"/>
                </a:cubicBezTo>
                <a:cubicBezTo>
                  <a:pt x="184" y="51"/>
                  <a:pt x="200" y="56"/>
                  <a:pt x="200" y="56"/>
                </a:cubicBezTo>
                <a:cubicBezTo>
                  <a:pt x="211" y="67"/>
                  <a:pt x="236" y="84"/>
                  <a:pt x="236" y="84"/>
                </a:cubicBezTo>
                <a:cubicBezTo>
                  <a:pt x="237" y="88"/>
                  <a:pt x="237" y="93"/>
                  <a:pt x="240" y="96"/>
                </a:cubicBezTo>
                <a:cubicBezTo>
                  <a:pt x="243" y="100"/>
                  <a:pt x="249" y="100"/>
                  <a:pt x="252" y="104"/>
                </a:cubicBezTo>
                <a:cubicBezTo>
                  <a:pt x="256" y="111"/>
                  <a:pt x="255" y="121"/>
                  <a:pt x="260" y="128"/>
                </a:cubicBezTo>
                <a:cubicBezTo>
                  <a:pt x="263" y="132"/>
                  <a:pt x="265" y="136"/>
                  <a:pt x="268" y="140"/>
                </a:cubicBezTo>
                <a:cubicBezTo>
                  <a:pt x="273" y="161"/>
                  <a:pt x="272" y="151"/>
                  <a:pt x="272" y="17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4" name="Freeform 31"/>
          <p:cNvSpPr>
            <a:spLocks/>
          </p:cNvSpPr>
          <p:nvPr/>
        </p:nvSpPr>
        <p:spPr bwMode="auto">
          <a:xfrm>
            <a:off x="9636125" y="4705350"/>
            <a:ext cx="190500" cy="114300"/>
          </a:xfrm>
          <a:custGeom>
            <a:avLst/>
            <a:gdLst>
              <a:gd name="T0" fmla="*/ 0 w 120"/>
              <a:gd name="T1" fmla="*/ 114300 h 72"/>
              <a:gd name="T2" fmla="*/ 101600 w 120"/>
              <a:gd name="T3" fmla="*/ 82550 h 72"/>
              <a:gd name="T4" fmla="*/ 158750 w 120"/>
              <a:gd name="T5" fmla="*/ 38100 h 72"/>
              <a:gd name="T6" fmla="*/ 190500 w 120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" h="72">
                <a:moveTo>
                  <a:pt x="0" y="72"/>
                </a:moveTo>
                <a:cubicBezTo>
                  <a:pt x="21" y="65"/>
                  <a:pt x="43" y="59"/>
                  <a:pt x="64" y="52"/>
                </a:cubicBezTo>
                <a:cubicBezTo>
                  <a:pt x="77" y="48"/>
                  <a:pt x="88" y="32"/>
                  <a:pt x="100" y="24"/>
                </a:cubicBezTo>
                <a:cubicBezTo>
                  <a:pt x="104" y="18"/>
                  <a:pt x="120" y="6"/>
                  <a:pt x="12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5" name="Freeform 32"/>
          <p:cNvSpPr>
            <a:spLocks/>
          </p:cNvSpPr>
          <p:nvPr/>
        </p:nvSpPr>
        <p:spPr bwMode="auto">
          <a:xfrm>
            <a:off x="9623425" y="5365750"/>
            <a:ext cx="381000" cy="177800"/>
          </a:xfrm>
          <a:custGeom>
            <a:avLst/>
            <a:gdLst>
              <a:gd name="T0" fmla="*/ 0 w 252"/>
              <a:gd name="T1" fmla="*/ 177800 h 112"/>
              <a:gd name="T2" fmla="*/ 145143 w 252"/>
              <a:gd name="T3" fmla="*/ 38100 h 112"/>
              <a:gd name="T4" fmla="*/ 205619 w 252"/>
              <a:gd name="T5" fmla="*/ 12700 h 112"/>
              <a:gd name="T6" fmla="*/ 241905 w 252"/>
              <a:gd name="T7" fmla="*/ 0 h 112"/>
              <a:gd name="T8" fmla="*/ 350762 w 252"/>
              <a:gd name="T9" fmla="*/ 31750 h 112"/>
              <a:gd name="T10" fmla="*/ 381000 w 252"/>
              <a:gd name="T11" fmla="*/ 127000 h 112"/>
              <a:gd name="T12" fmla="*/ 374952 w 252"/>
              <a:gd name="T13" fmla="*/ 165100 h 1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2" h="112">
                <a:moveTo>
                  <a:pt x="0" y="112"/>
                </a:moveTo>
                <a:cubicBezTo>
                  <a:pt x="25" y="74"/>
                  <a:pt x="56" y="44"/>
                  <a:pt x="96" y="24"/>
                </a:cubicBezTo>
                <a:cubicBezTo>
                  <a:pt x="109" y="17"/>
                  <a:pt x="122" y="12"/>
                  <a:pt x="136" y="8"/>
                </a:cubicBezTo>
                <a:cubicBezTo>
                  <a:pt x="144" y="6"/>
                  <a:pt x="160" y="0"/>
                  <a:pt x="160" y="0"/>
                </a:cubicBezTo>
                <a:cubicBezTo>
                  <a:pt x="188" y="3"/>
                  <a:pt x="209" y="5"/>
                  <a:pt x="232" y="20"/>
                </a:cubicBezTo>
                <a:cubicBezTo>
                  <a:pt x="239" y="42"/>
                  <a:pt x="248" y="56"/>
                  <a:pt x="252" y="80"/>
                </a:cubicBezTo>
                <a:cubicBezTo>
                  <a:pt x="251" y="88"/>
                  <a:pt x="248" y="104"/>
                  <a:pt x="248" y="10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6" name="Freeform 33"/>
          <p:cNvSpPr>
            <a:spLocks/>
          </p:cNvSpPr>
          <p:nvPr/>
        </p:nvSpPr>
        <p:spPr bwMode="auto">
          <a:xfrm>
            <a:off x="9604375" y="5581650"/>
            <a:ext cx="209550" cy="165100"/>
          </a:xfrm>
          <a:custGeom>
            <a:avLst/>
            <a:gdLst>
              <a:gd name="T0" fmla="*/ 6350 w 132"/>
              <a:gd name="T1" fmla="*/ 0 h 104"/>
              <a:gd name="T2" fmla="*/ 31750 w 132"/>
              <a:gd name="T3" fmla="*/ 133350 h 104"/>
              <a:gd name="T4" fmla="*/ 88900 w 132"/>
              <a:gd name="T5" fmla="*/ 165100 h 104"/>
              <a:gd name="T6" fmla="*/ 196850 w 132"/>
              <a:gd name="T7" fmla="*/ 146050 h 104"/>
              <a:gd name="T8" fmla="*/ 184150 w 132"/>
              <a:gd name="T9" fmla="*/ 6350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" h="104">
                <a:moveTo>
                  <a:pt x="4" y="0"/>
                </a:moveTo>
                <a:cubicBezTo>
                  <a:pt x="0" y="13"/>
                  <a:pt x="11" y="75"/>
                  <a:pt x="20" y="84"/>
                </a:cubicBezTo>
                <a:cubicBezTo>
                  <a:pt x="30" y="94"/>
                  <a:pt x="56" y="104"/>
                  <a:pt x="56" y="104"/>
                </a:cubicBezTo>
                <a:cubicBezTo>
                  <a:pt x="80" y="101"/>
                  <a:pt x="101" y="100"/>
                  <a:pt x="124" y="92"/>
                </a:cubicBezTo>
                <a:cubicBezTo>
                  <a:pt x="132" y="59"/>
                  <a:pt x="131" y="34"/>
                  <a:pt x="116" y="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7" name="Text Box 34"/>
          <p:cNvSpPr txBox="1">
            <a:spLocks noChangeArrowheads="1"/>
          </p:cNvSpPr>
          <p:nvPr/>
        </p:nvSpPr>
        <p:spPr bwMode="auto">
          <a:xfrm>
            <a:off x="9220200" y="3316288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tr-TR" sz="1200"/>
              <a:t>1.6</a:t>
            </a:r>
            <a:endParaRPr lang="en-US" altLang="tr-TR" sz="2400"/>
          </a:p>
        </p:txBody>
      </p:sp>
      <p:sp>
        <p:nvSpPr>
          <p:cNvPr id="78" name="Text Box 35"/>
          <p:cNvSpPr txBox="1">
            <a:spLocks noChangeArrowheads="1"/>
          </p:cNvSpPr>
          <p:nvPr/>
        </p:nvSpPr>
        <p:spPr bwMode="auto">
          <a:xfrm>
            <a:off x="9801225" y="2971800"/>
            <a:ext cx="654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tr-TR" sz="1200">
                <a:sym typeface="Symbol" panose="05050102010706020507" pitchFamily="18" charset="2"/>
              </a:rPr>
              <a:t></a:t>
            </a:r>
            <a:r>
              <a:rPr lang="en-US" altLang="tr-TR" sz="1200"/>
              <a:t>1.6</a:t>
            </a:r>
            <a:r>
              <a:rPr lang="en-US" altLang="tr-TR" sz="1200">
                <a:sym typeface="Symbol" panose="05050102010706020507" pitchFamily="18" charset="2"/>
              </a:rPr>
              <a:t>=2</a:t>
            </a:r>
            <a:endParaRPr lang="en-US" altLang="tr-TR" sz="2400"/>
          </a:p>
        </p:txBody>
      </p:sp>
      <p:sp>
        <p:nvSpPr>
          <p:cNvPr id="79" name="Text Box 36"/>
          <p:cNvSpPr txBox="1">
            <a:spLocks noChangeArrowheads="1"/>
          </p:cNvSpPr>
          <p:nvPr/>
        </p:nvSpPr>
        <p:spPr bwMode="auto">
          <a:xfrm>
            <a:off x="10029825" y="5105400"/>
            <a:ext cx="860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tr-TR" sz="1200">
                <a:sym typeface="Symbol" panose="05050102010706020507" pitchFamily="18" charset="2"/>
              </a:rPr>
              <a:t></a:t>
            </a:r>
            <a:r>
              <a:rPr lang="en-US" altLang="tr-TR" sz="1200"/>
              <a:t>1.4</a:t>
            </a:r>
            <a:r>
              <a:rPr lang="en-US" altLang="tr-TR" sz="1200">
                <a:sym typeface="Symbol" panose="05050102010706020507" pitchFamily="18" charset="2"/>
              </a:rPr>
              <a:t>= 2</a:t>
            </a:r>
          </a:p>
        </p:txBody>
      </p:sp>
      <p:sp>
        <p:nvSpPr>
          <p:cNvPr id="80" name="Text Box 37"/>
          <p:cNvSpPr txBox="1">
            <a:spLocks noChangeArrowheads="1"/>
          </p:cNvSpPr>
          <p:nvPr/>
        </p:nvSpPr>
        <p:spPr bwMode="auto">
          <a:xfrm>
            <a:off x="9223375" y="4681538"/>
            <a:ext cx="4587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tr-TR" sz="1200">
                <a:sym typeface="Symbol" panose="05050102010706020507" pitchFamily="18" charset="2"/>
              </a:rPr>
              <a:t></a:t>
            </a:r>
            <a:r>
              <a:rPr lang="en-US" altLang="tr-TR" sz="1200"/>
              <a:t>1.4</a:t>
            </a:r>
            <a:endParaRPr lang="en-US" altLang="tr-TR" sz="2400"/>
          </a:p>
        </p:txBody>
      </p:sp>
      <p:sp>
        <p:nvSpPr>
          <p:cNvPr id="81" name="Text Box 38"/>
          <p:cNvSpPr txBox="1">
            <a:spLocks noChangeArrowheads="1"/>
          </p:cNvSpPr>
          <p:nvPr/>
        </p:nvSpPr>
        <p:spPr bwMode="auto">
          <a:xfrm>
            <a:off x="9725025" y="4343400"/>
            <a:ext cx="860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tr-TR" sz="1200" dirty="0">
                <a:sym typeface="Symbol" panose="05050102010706020507" pitchFamily="18" charset="2"/>
              </a:rPr>
              <a:t></a:t>
            </a:r>
            <a:r>
              <a:rPr lang="en-US" altLang="tr-TR" sz="1200" dirty="0"/>
              <a:t>1.4</a:t>
            </a:r>
            <a:r>
              <a:rPr lang="en-US" altLang="tr-TR" sz="1200" dirty="0">
                <a:sym typeface="Symbol" panose="05050102010706020507" pitchFamily="18" charset="2"/>
              </a:rPr>
              <a:t>= </a:t>
            </a:r>
            <a:r>
              <a:rPr lang="en-US" altLang="tr-TR" sz="1200" dirty="0"/>
              <a:t>1</a:t>
            </a:r>
          </a:p>
        </p:txBody>
      </p:sp>
      <p:sp>
        <p:nvSpPr>
          <p:cNvPr id="82" name="Line 39"/>
          <p:cNvSpPr>
            <a:spLocks noChangeShapeType="1"/>
          </p:cNvSpPr>
          <p:nvPr/>
        </p:nvSpPr>
        <p:spPr bwMode="auto">
          <a:xfrm>
            <a:off x="9420225" y="3276600"/>
            <a:ext cx="1295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3" name="Line 40"/>
          <p:cNvSpPr>
            <a:spLocks noChangeShapeType="1"/>
          </p:cNvSpPr>
          <p:nvPr/>
        </p:nvSpPr>
        <p:spPr bwMode="auto">
          <a:xfrm>
            <a:off x="9420225" y="3733800"/>
            <a:ext cx="1295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4" name="Line 41"/>
          <p:cNvSpPr>
            <a:spLocks noChangeShapeType="1"/>
          </p:cNvSpPr>
          <p:nvPr/>
        </p:nvSpPr>
        <p:spPr bwMode="auto">
          <a:xfrm>
            <a:off x="9420225" y="4648200"/>
            <a:ext cx="1295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5" name="Line 42"/>
          <p:cNvSpPr>
            <a:spLocks noChangeShapeType="1"/>
          </p:cNvSpPr>
          <p:nvPr/>
        </p:nvSpPr>
        <p:spPr bwMode="auto">
          <a:xfrm>
            <a:off x="9420225" y="5105400"/>
            <a:ext cx="1295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6" name="Line 43"/>
          <p:cNvSpPr>
            <a:spLocks noChangeShapeType="1"/>
          </p:cNvSpPr>
          <p:nvPr/>
        </p:nvSpPr>
        <p:spPr bwMode="auto">
          <a:xfrm>
            <a:off x="9420225" y="5562600"/>
            <a:ext cx="1295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7" name="Text Box 44"/>
          <p:cNvSpPr txBox="1">
            <a:spLocks noChangeArrowheads="1"/>
          </p:cNvSpPr>
          <p:nvPr/>
        </p:nvSpPr>
        <p:spPr bwMode="auto">
          <a:xfrm>
            <a:off x="9648825" y="3733800"/>
            <a:ext cx="654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tr-TR" sz="1200">
                <a:sym typeface="Symbol" panose="05050102010706020507" pitchFamily="18" charset="2"/>
              </a:rPr>
              <a:t></a:t>
            </a:r>
            <a:r>
              <a:rPr lang="en-US" altLang="tr-TR" sz="1200"/>
              <a:t>1.6</a:t>
            </a:r>
            <a:r>
              <a:rPr lang="en-US" altLang="tr-TR" sz="1200">
                <a:sym typeface="Symbol" panose="05050102010706020507" pitchFamily="18" charset="2"/>
              </a:rPr>
              <a:t>=1</a:t>
            </a:r>
            <a:endParaRPr lang="en-US" altLang="tr-TR" sz="2400"/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9359900" y="5334000"/>
            <a:ext cx="344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tr-TR" sz="1200">
                <a:sym typeface="Symbol" panose="05050102010706020507" pitchFamily="18" charset="2"/>
              </a:rPr>
              <a:t></a:t>
            </a:r>
            <a:r>
              <a:rPr lang="en-US" altLang="tr-TR" sz="1200"/>
              <a:t>3</a:t>
            </a:r>
          </a:p>
        </p:txBody>
      </p:sp>
      <p:sp>
        <p:nvSpPr>
          <p:cNvPr id="89" name="Text Box 46"/>
          <p:cNvSpPr txBox="1">
            <a:spLocks noChangeArrowheads="1"/>
          </p:cNvSpPr>
          <p:nvPr/>
        </p:nvSpPr>
        <p:spPr bwMode="auto">
          <a:xfrm>
            <a:off x="9801225" y="5562600"/>
            <a:ext cx="1109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tr-TR" sz="1200">
                <a:sym typeface="Symbol" panose="05050102010706020507" pitchFamily="18" charset="2"/>
              </a:rPr>
              <a:t></a:t>
            </a:r>
            <a:r>
              <a:rPr lang="en-US" altLang="tr-TR" sz="1200"/>
              <a:t>3</a:t>
            </a:r>
            <a:r>
              <a:rPr lang="en-US" altLang="tr-TR" sz="1200">
                <a:sym typeface="Symbol" panose="05050102010706020507" pitchFamily="18" charset="2"/>
              </a:rPr>
              <a:t>=</a:t>
            </a:r>
            <a:r>
              <a:rPr lang="en-US" altLang="tr-TR" sz="1200"/>
              <a:t>3</a:t>
            </a:r>
            <a:r>
              <a:rPr lang="en-US" altLang="tr-TR" sz="1200">
                <a:sym typeface="Symbol" panose="05050102010706020507" pitchFamily="18" charset="2"/>
              </a:rPr>
              <a:t>= </a:t>
            </a:r>
            <a:r>
              <a:rPr lang="en-US" altLang="tr-TR" sz="12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84467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 Çift Özel Fonksiyon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i="1" dirty="0">
                <a:ea typeface="굴림" panose="020B0600000101010101" pitchFamily="34" charset="-127"/>
              </a:rPr>
              <a:t>f</a:t>
            </a:r>
            <a:r>
              <a:rPr lang="en-US" altLang="ko-KR" dirty="0">
                <a:ea typeface="굴림" panose="020B0600000101010101" pitchFamily="34" charset="-127"/>
              </a:rPr>
              <a:t>(</a:t>
            </a:r>
            <a:r>
              <a:rPr lang="en-US" altLang="ko-KR" i="1" dirty="0">
                <a:ea typeface="굴림" panose="020B0600000101010101" pitchFamily="34" charset="-127"/>
              </a:rPr>
              <a:t>x</a:t>
            </a:r>
            <a:r>
              <a:rPr lang="en-US" altLang="ko-KR" dirty="0">
                <a:ea typeface="굴림" panose="020B0600000101010101" pitchFamily="34" charset="-127"/>
              </a:rPr>
              <a:t>) =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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x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/3</a:t>
            </a:r>
            <a:r>
              <a:rPr lang="tr-TR" altLang="ko-KR" dirty="0">
                <a:ea typeface="굴림" panose="020B0600000101010101" pitchFamily="34" charset="-127"/>
                <a:sym typeface="Symbol" panose="05050102010706020507" pitchFamily="18" charset="2"/>
              </a:rPr>
              <a:t> fonksiyonunun grafiğini çizin:</a:t>
            </a: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endParaRPr lang="tr-TR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4572000" y="2733675"/>
            <a:ext cx="0" cy="3276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43000" y="4333875"/>
            <a:ext cx="716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029200" y="4181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486400" y="4181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943600" y="4181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400800" y="4181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858000" y="4181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315200" y="4181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7772400" y="4181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4419600" y="38766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4419600" y="34956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4419600" y="31146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4419600" y="4714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4419600" y="5095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4419600" y="547687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114800" y="4181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3657600" y="4181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200400" y="4181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2743200" y="4181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2286000" y="4181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1828800" y="4181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4495800" y="425767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5867400" y="380047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7239000" y="341947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3124200" y="463867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1752600" y="5019675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5867400" y="4257675"/>
            <a:ext cx="152400" cy="1524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4572000" y="4333875"/>
            <a:ext cx="12954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5943600" y="3876675"/>
            <a:ext cx="12954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7315200" y="3495675"/>
            <a:ext cx="10668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3200400" y="4714875"/>
            <a:ext cx="12954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1828800" y="5095875"/>
            <a:ext cx="12954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7239000" y="3800475"/>
            <a:ext cx="152400" cy="1524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4495800" y="4638675"/>
            <a:ext cx="152400" cy="1524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3124200" y="5019675"/>
            <a:ext cx="152400" cy="1524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7924800" y="425767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tr-TR" sz="2400" i="1"/>
              <a:t>x</a:t>
            </a:r>
            <a:endParaRPr lang="en-US" altLang="tr-TR" sz="2400"/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4648200" y="2505075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tr-TR" sz="2400" i="1"/>
              <a:t>f(x)</a:t>
            </a:r>
            <a:endParaRPr lang="en-US" altLang="tr-TR" sz="2400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762000" y="5476875"/>
            <a:ext cx="9906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1752600" y="5400675"/>
            <a:ext cx="152400" cy="15240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1060119" y="3264843"/>
            <a:ext cx="31550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tr-TR" sz="2400" dirty="0">
                <a:solidFill>
                  <a:schemeClr val="accent2"/>
                </a:solidFill>
              </a:rPr>
              <a:t>(</a:t>
            </a:r>
            <a:r>
              <a:rPr lang="en-US" altLang="tr-TR" sz="2400" i="1" dirty="0">
                <a:solidFill>
                  <a:schemeClr val="accent2"/>
                </a:solidFill>
              </a:rPr>
              <a:t>x</a:t>
            </a:r>
            <a:r>
              <a:rPr lang="en-US" altLang="tr-TR" sz="2400" dirty="0">
                <a:solidFill>
                  <a:schemeClr val="accent2"/>
                </a:solidFill>
              </a:rPr>
              <a:t>, </a:t>
            </a:r>
            <a:r>
              <a:rPr lang="en-US" altLang="tr-TR" sz="2400" i="1" dirty="0">
                <a:solidFill>
                  <a:schemeClr val="accent2"/>
                </a:solidFill>
              </a:rPr>
              <a:t>f</a:t>
            </a:r>
            <a:r>
              <a:rPr lang="en-US" altLang="tr-TR" sz="2400" dirty="0">
                <a:solidFill>
                  <a:schemeClr val="accent2"/>
                </a:solidFill>
              </a:rPr>
              <a:t>(</a:t>
            </a:r>
            <a:r>
              <a:rPr lang="en-US" altLang="tr-TR" sz="2400" i="1" dirty="0">
                <a:solidFill>
                  <a:schemeClr val="accent2"/>
                </a:solidFill>
              </a:rPr>
              <a:t>x</a:t>
            </a:r>
            <a:r>
              <a:rPr lang="en-US" altLang="tr-TR" sz="2400" dirty="0">
                <a:solidFill>
                  <a:schemeClr val="accent2"/>
                </a:solidFill>
              </a:rPr>
              <a:t>))</a:t>
            </a:r>
            <a:r>
              <a:rPr lang="tr-TR" altLang="tr-TR" sz="2400" dirty="0">
                <a:solidFill>
                  <a:schemeClr val="accent2"/>
                </a:solidFill>
              </a:rPr>
              <a:t> noktalar kümesi</a:t>
            </a:r>
            <a:endParaRPr lang="en-US" altLang="tr-TR" sz="2400" dirty="0"/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5715000" y="4333875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tr-TR" sz="2400"/>
              <a:t>+3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4727575" y="4867275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tr-TR" sz="2400">
                <a:sym typeface="Symbol" panose="05050102010706020507" pitchFamily="18" charset="2"/>
              </a:rPr>
              <a:t></a:t>
            </a:r>
            <a:r>
              <a:rPr lang="en-US" altLang="tr-TR" sz="2400"/>
              <a:t>2</a:t>
            </a:r>
          </a:p>
        </p:txBody>
      </p:sp>
      <p:sp>
        <p:nvSpPr>
          <p:cNvPr id="46" name="Text Box 46"/>
          <p:cNvSpPr txBox="1">
            <a:spLocks noChangeArrowheads="1"/>
          </p:cNvSpPr>
          <p:nvPr/>
        </p:nvSpPr>
        <p:spPr bwMode="auto">
          <a:xfrm>
            <a:off x="4800600" y="3267075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tr-TR" sz="2400"/>
              <a:t>+2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2971800" y="4257675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tr-TR" sz="2400">
                <a:sym typeface="Symbol" panose="05050102010706020507" pitchFamily="18" charset="2"/>
              </a:rPr>
              <a:t></a:t>
            </a:r>
            <a:r>
              <a:rPr lang="en-US" altLang="tr-TR" sz="24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2621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Bağıntılar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ve</a:t>
            </a:r>
            <a:r>
              <a:rPr lang="en-US" dirty="0"/>
              <a:t> B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küme</a:t>
            </a:r>
            <a:r>
              <a:rPr lang="en-US" dirty="0"/>
              <a:t> </a:t>
            </a:r>
            <a:r>
              <a:rPr lang="en-US" dirty="0" err="1"/>
              <a:t>olsun</a:t>
            </a:r>
            <a:r>
              <a:rPr lang="en-US" dirty="0"/>
              <a:t>. </a:t>
            </a:r>
            <a:r>
              <a:rPr lang="en-US" dirty="0" err="1"/>
              <a:t>A'dan</a:t>
            </a:r>
            <a:r>
              <a:rPr lang="en-US" dirty="0"/>
              <a:t> </a:t>
            </a:r>
            <a:r>
              <a:rPr lang="en-US" dirty="0" err="1"/>
              <a:t>B'ye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ikili</a:t>
            </a:r>
            <a:r>
              <a:rPr lang="en-US" dirty="0"/>
              <a:t> </a:t>
            </a:r>
            <a:r>
              <a:rPr lang="en-US" dirty="0" err="1"/>
              <a:t>ilişki</a:t>
            </a:r>
            <a:r>
              <a:rPr lang="en-US" dirty="0"/>
              <a:t>, A x B </a:t>
            </a:r>
            <a:r>
              <a:rPr lang="tr-TR" dirty="0"/>
              <a:t>k</a:t>
            </a:r>
            <a:r>
              <a:rPr lang="en-US" dirty="0" err="1"/>
              <a:t>artezyen</a:t>
            </a:r>
            <a:r>
              <a:rPr lang="en-US" dirty="0"/>
              <a:t> </a:t>
            </a:r>
            <a:r>
              <a:rPr lang="tr-TR" dirty="0"/>
              <a:t>çarpımının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alt </a:t>
            </a:r>
            <a:r>
              <a:rPr lang="en-US" dirty="0" err="1"/>
              <a:t>kümesidir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R ⊆A x B </a:t>
            </a:r>
            <a:r>
              <a:rPr lang="en-US" dirty="0" err="1"/>
              <a:t>olsun</a:t>
            </a:r>
            <a:r>
              <a:rPr lang="en-US" dirty="0"/>
              <a:t>, R, a ∈ A </a:t>
            </a:r>
            <a:r>
              <a:rPr lang="en-US" dirty="0" err="1"/>
              <a:t>ve</a:t>
            </a:r>
            <a:r>
              <a:rPr lang="en-US" dirty="0"/>
              <a:t> b ∈ B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(</a:t>
            </a:r>
            <a:r>
              <a:rPr lang="en-US" dirty="0" err="1"/>
              <a:t>a,b</a:t>
            </a:r>
            <a:r>
              <a:rPr lang="en-US" dirty="0"/>
              <a:t>) </a:t>
            </a:r>
            <a:r>
              <a:rPr lang="en-US" dirty="0" err="1"/>
              <a:t>formunun</a:t>
            </a:r>
            <a:r>
              <a:rPr lang="en-US" dirty="0"/>
              <a:t> </a:t>
            </a:r>
            <a:r>
              <a:rPr lang="en-US" dirty="0" err="1"/>
              <a:t>sıralı</a:t>
            </a:r>
            <a:r>
              <a:rPr lang="en-US" dirty="0"/>
              <a:t> </a:t>
            </a:r>
            <a:r>
              <a:rPr lang="en-US" dirty="0" err="1"/>
              <a:t>çiftlerinin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kümesidir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∈ </a:t>
            </a:r>
            <a:r>
              <a:rPr lang="en-US" dirty="0" err="1"/>
              <a:t>R'yi</a:t>
            </a:r>
            <a:r>
              <a:rPr lang="en-US" dirty="0"/>
              <a:t> </a:t>
            </a:r>
            <a:r>
              <a:rPr lang="en-US" dirty="0" err="1"/>
              <a:t>belirtmek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a R b </a:t>
            </a:r>
            <a:r>
              <a:rPr lang="en-US" dirty="0" err="1"/>
              <a:t>gösterimini</a:t>
            </a:r>
            <a:r>
              <a:rPr lang="en-US" dirty="0"/>
              <a:t> </a:t>
            </a:r>
            <a:r>
              <a:rPr lang="en-US" dirty="0" err="1"/>
              <a:t>kullanırız</a:t>
            </a:r>
            <a:r>
              <a:rPr lang="en-US" dirty="0"/>
              <a:t>. </a:t>
            </a:r>
            <a:r>
              <a:rPr lang="tr-TR" dirty="0"/>
              <a:t>a</a:t>
            </a:r>
            <a:r>
              <a:rPr lang="en-US" dirty="0"/>
              <a:t> R b </a:t>
            </a:r>
            <a:r>
              <a:rPr lang="en-US" dirty="0" err="1"/>
              <a:t>ise</a:t>
            </a:r>
            <a:r>
              <a:rPr lang="en-US" dirty="0"/>
              <a:t>, </a:t>
            </a:r>
            <a:r>
              <a:rPr lang="en-US" dirty="0" err="1"/>
              <a:t>a'nın</a:t>
            </a:r>
            <a:r>
              <a:rPr lang="en-US" dirty="0"/>
              <a:t> b </a:t>
            </a:r>
            <a:r>
              <a:rPr lang="en-US" dirty="0" err="1"/>
              <a:t>ile</a:t>
            </a:r>
            <a:r>
              <a:rPr lang="en-US" dirty="0"/>
              <a:t> R </a:t>
            </a:r>
            <a:r>
              <a:rPr lang="tr-TR" dirty="0"/>
              <a:t>bağıntısı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ilişkili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söyleriz</a:t>
            </a:r>
            <a:r>
              <a:rPr lang="en-US" dirty="0"/>
              <a:t>.</a:t>
            </a:r>
            <a:endParaRPr lang="tr-TR" dirty="0"/>
          </a:p>
          <a:p>
            <a:r>
              <a:rPr lang="en-US" dirty="0" err="1"/>
              <a:t>Örnek</a:t>
            </a:r>
            <a:r>
              <a:rPr lang="en-US" dirty="0"/>
              <a:t>:</a:t>
            </a:r>
            <a:r>
              <a:rPr lang="tr-TR" dirty="0"/>
              <a:t> </a:t>
            </a:r>
            <a:r>
              <a:rPr lang="en-US" dirty="0"/>
              <a:t>S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kümesi</a:t>
            </a:r>
            <a:r>
              <a:rPr lang="en-US" dirty="0"/>
              <a:t> </a:t>
            </a:r>
            <a:r>
              <a:rPr lang="en-US" dirty="0" err="1"/>
              <a:t>olsun</a:t>
            </a:r>
            <a:r>
              <a:rPr lang="en-US" dirty="0"/>
              <a:t>.</a:t>
            </a:r>
            <a:r>
              <a:rPr lang="tr-TR" dirty="0"/>
              <a:t> </a:t>
            </a:r>
            <a:r>
              <a:rPr lang="en-US" dirty="0"/>
              <a:t>C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dizi</a:t>
            </a:r>
            <a:r>
              <a:rPr lang="en-US" dirty="0"/>
              <a:t>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olsun</a:t>
            </a:r>
            <a:r>
              <a:rPr lang="en-US" dirty="0"/>
              <a:t>.</a:t>
            </a:r>
            <a:endParaRPr lang="tr-TR" dirty="0"/>
          </a:p>
          <a:p>
            <a:pPr lvl="1"/>
            <a:r>
              <a:rPr lang="en-US" dirty="0"/>
              <a:t>R = { (s, c) | </a:t>
            </a:r>
            <a:r>
              <a:rPr lang="en-US" dirty="0" err="1"/>
              <a:t>öğrenci</a:t>
            </a:r>
            <a:r>
              <a:rPr lang="en-US" dirty="0"/>
              <a:t> s c </a:t>
            </a:r>
            <a:r>
              <a:rPr lang="en-US" dirty="0" err="1"/>
              <a:t>dersini</a:t>
            </a:r>
            <a:r>
              <a:rPr lang="en-US" dirty="0"/>
              <a:t> </a:t>
            </a:r>
            <a:r>
              <a:rPr lang="en-US" dirty="0" err="1"/>
              <a:t>alıyor</a:t>
            </a:r>
            <a:r>
              <a:rPr lang="tr-TR" dirty="0"/>
              <a:t>}</a:t>
            </a:r>
            <a:r>
              <a:rPr lang="en-US" dirty="0"/>
              <a:t>.</a:t>
            </a:r>
            <a:endParaRPr lang="tr-TR" dirty="0"/>
          </a:p>
          <a:p>
            <a:pPr lvl="1"/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dersi</a:t>
            </a:r>
            <a:r>
              <a:rPr lang="en-US" dirty="0"/>
              <a:t> </a:t>
            </a:r>
            <a:r>
              <a:rPr lang="en-US" dirty="0" err="1"/>
              <a:t>alabilir</a:t>
            </a:r>
            <a:r>
              <a:rPr lang="en-US" dirty="0"/>
              <a:t>.</a:t>
            </a:r>
            <a:endParaRPr lang="tr-TR" dirty="0"/>
          </a:p>
          <a:p>
            <a:pPr lvl="1"/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öğrenci</a:t>
            </a:r>
            <a:r>
              <a:rPr lang="en-US" dirty="0"/>
              <a:t> </a:t>
            </a:r>
            <a:r>
              <a:rPr lang="en-US" dirty="0" err="1"/>
              <a:t>birçok</a:t>
            </a:r>
            <a:r>
              <a:rPr lang="en-US" dirty="0"/>
              <a:t>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alabilir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283773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Bağıntılar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Örnek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" y="2528888"/>
            <a:ext cx="100107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4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Küme Üzerinde Bağıntı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</a:t>
                </a:r>
                <a:r>
                  <a:rPr lang="tr-TR" dirty="0"/>
                  <a:t> kümesindeki bir bağıntı</a:t>
                </a:r>
                <a:r>
                  <a:rPr lang="en-US" dirty="0"/>
                  <a:t> is </a:t>
                </a:r>
                <a:r>
                  <a:rPr lang="tr-TR" dirty="0"/>
                  <a:t>A’dan kendine bir ilişkidir.</a:t>
                </a:r>
              </a:p>
              <a:p>
                <a:r>
                  <a:rPr lang="tr-TR" dirty="0"/>
                  <a:t>Örnek: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={1, 2, 3, 4}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𝑑𝑖𝑣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𝑦𝑖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ö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𝑙𝑒𝑟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tr-TR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𝑑𝑖𝑣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,(4,4)}</m:t>
                    </m:r>
                  </m:oMath>
                </a14:m>
                <a:r>
                  <a:rPr lang="tr-TR" dirty="0"/>
                  <a:t>.</a:t>
                </a:r>
              </a:p>
              <a:p>
                <a:pPr lvl="1"/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3405187"/>
            <a:ext cx="16859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17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Küme Üzerinde Bağıntı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/>
                  <a:t>Örnek: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={1, 2, 3, 4}</m:t>
                    </m:r>
                  </m:oMath>
                </a14:m>
                <a:r>
                  <a:rPr lang="tr-TR" dirty="0"/>
                  <a:t> olsun. Ancak ve ancak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dirty="0"/>
                  <a:t> iken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yi</a:t>
                </a:r>
                <a:r>
                  <a:rPr lang="tr-TR" dirty="0"/>
                  <a:t> tanımla.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tr-TR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tr-TR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,(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3)}</m:t>
                    </m:r>
                  </m:oMath>
                </a14:m>
                <a:endParaRPr lang="tr-TR" dirty="0"/>
              </a:p>
              <a:p>
                <a:pPr lvl="1"/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3490912"/>
            <a:ext cx="17240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14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İkili Bağıntı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/>
                  <a:t>Teorem: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/>
                  <a:t> kümesi üzerindeki ikili ilişkilerin sayısı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</a:t>
                </a:r>
                <a:r>
                  <a:rPr lang="tr-TR" dirty="0"/>
                  <a:t>e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tr-TR" dirty="0"/>
                  <a:t>’dir.</a:t>
                </a:r>
              </a:p>
              <a:p>
                <a:r>
                  <a:rPr lang="tr-TR" dirty="0"/>
                  <a:t>İspat: Eğer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ise</a:t>
                </a:r>
                <a:r>
                  <a:rPr lang="en-US" dirty="0"/>
                  <a:t> </a:t>
                </a:r>
                <a:r>
                  <a:rPr lang="tr-TR" dirty="0"/>
                  <a:t>Kartezyen çarpımın eleman sayısı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/>
                  <a:t>.</a:t>
                </a:r>
              </a:p>
              <a:p>
                <a:r>
                  <a:rPr lang="tr-TR" dirty="0"/>
                  <a:t>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⊆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/>
                  <a:t> ise </a:t>
                </a:r>
                <a:r>
                  <a:rPr lang="en-US" dirty="0"/>
                  <a:t>(</a:t>
                </a:r>
                <a:r>
                  <a:rPr lang="tr-TR" dirty="0"/>
                  <a:t>yani</a:t>
                </a:r>
                <a:r>
                  <a:rPr lang="en-US" dirty="0"/>
                  <a:t>, R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nın</a:t>
                </a:r>
                <a:r>
                  <a:rPr lang="tr-TR" dirty="0"/>
                  <a:t> bir alt kümesi ise</a:t>
                </a:r>
                <a:r>
                  <a:rPr lang="en-US" dirty="0"/>
                  <a:t>)</a:t>
                </a:r>
                <a:r>
                  <a:rPr lang="tr-TR" dirty="0"/>
                  <a:t> </a:t>
                </a:r>
                <a:r>
                  <a:rPr lang="en-US" dirty="0"/>
                  <a:t>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/>
                  <a:t> üzerinde bir ikili ilişkidir</a:t>
                </a:r>
                <a:r>
                  <a:rPr lang="en-US" dirty="0"/>
                  <a:t>.</a:t>
                </a:r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elem</a:t>
                </a:r>
                <a:r>
                  <a:rPr lang="tr-TR" dirty="0"/>
                  <a:t>anlı</a:t>
                </a:r>
                <a:r>
                  <a:rPr lang="en-US" dirty="0"/>
                  <a:t> </a:t>
                </a:r>
                <a:r>
                  <a:rPr lang="tr-TR" dirty="0"/>
                  <a:t>bir kümenin alt kümeleri sayısı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/>
                  <a:t>’</a:t>
                </a:r>
                <a:r>
                  <a:rPr lang="tr-TR" dirty="0" err="1"/>
                  <a:t>nın</a:t>
                </a:r>
                <a:r>
                  <a:rPr lang="tr-TR" dirty="0"/>
                  <a:t> alt kümeleri sayısı</a:t>
                </a:r>
                <a:r>
                  <a:rPr lang="en-US" dirty="0"/>
                  <a:t> :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9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030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İkili Bağıntı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/>
                  <a:t>Örnek</a:t>
                </a:r>
                <a:r>
                  <a:rPr lang="en-US" dirty="0"/>
                  <a:t>: A = {1,2} </a:t>
                </a:r>
                <a:r>
                  <a:rPr lang="tr-TR" dirty="0"/>
                  <a:t>olsun.</a:t>
                </a:r>
              </a:p>
              <a:p>
                <a:r>
                  <a:rPr lang="en-US" dirty="0"/>
                  <a:t>A x A = {(1,1),(1,2),(2,1),(2,2)} </a:t>
                </a:r>
                <a:endParaRPr lang="tr-TR" dirty="0"/>
              </a:p>
              <a:p>
                <a:r>
                  <a:rPr lang="tr-TR" dirty="0"/>
                  <a:t>Muhtemel bağıntıların listesi </a:t>
                </a:r>
                <a:r>
                  <a:rPr lang="en-US" dirty="0"/>
                  <a:t>(A x A</a:t>
                </a:r>
                <a:r>
                  <a:rPr lang="tr-TR" dirty="0"/>
                  <a:t>’</a:t>
                </a:r>
                <a:r>
                  <a:rPr lang="tr-TR" dirty="0" err="1"/>
                  <a:t>nın</a:t>
                </a:r>
                <a:r>
                  <a:rPr lang="tr-TR" dirty="0"/>
                  <a:t> alt kümeleri</a:t>
                </a:r>
                <a:r>
                  <a:rPr lang="en-US" dirty="0"/>
                  <a:t>):</a:t>
                </a:r>
                <a:endParaRPr lang="tr-TR" dirty="0"/>
              </a:p>
              <a:p>
                <a:pPr lvl="1"/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tr-TR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tr-TR" dirty="0"/>
                  <a:t>{(1,1)}, {(1,2)}, {(2,1)}, {(2,2)}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,2</m:t>
                            </m:r>
                          </m:e>
                        </m:d>
                      </m:e>
                    </m:d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,2</m:t>
                            </m:r>
                          </m:e>
                        </m:d>
                      </m:e>
                    </m:d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,2</m:t>
                            </m:r>
                          </m:e>
                        </m:d>
                      </m:e>
                    </m:d>
                  </m:oMath>
                </a14:m>
                <a:endParaRPr lang="tr-TR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,(2,1)</m:t>
                        </m:r>
                      </m:e>
                    </m:d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,(2,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,(2,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,(2,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tr-TR" dirty="0"/>
              </a:p>
              <a:p>
                <a:pPr lvl="1"/>
                <a:r>
                  <a:rPr lang="tr-TR" dirty="0"/>
                  <a:t>{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,(2,1)</m:t>
                    </m:r>
                  </m:oMath>
                </a14:m>
                <a:r>
                  <a:rPr lang="tr-TR" dirty="0"/>
                  <a:t>,(2,2)}</a:t>
                </a:r>
              </a:p>
              <a:p>
                <a:pPr lvl="1"/>
                <a:endParaRPr lang="tr-TR" dirty="0"/>
              </a:p>
              <a:p>
                <a:pPr lvl="1"/>
                <a:endParaRPr lang="tr-TR" dirty="0"/>
              </a:p>
              <a:p>
                <a:pPr lvl="1"/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1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Fonksiyonlar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 ve B boş olmayan kümeler olsun. A'dan B'ye bir f fonksiyonu, B'nin tam olarak bir elemanının A'nın her elemanına atanmasıdır. Eğer b, A'nın a elemanına f fonksiyonu tarafından atanan B'nin tek elemanı ise f (a) = b yazarız. f A'dan B'ye bir fonksiyon ise, f : A → B yazarız.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7" y="3862387"/>
            <a:ext cx="45815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43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Bağıntıların Özellikleri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/>
                  <a:t>Yansıyan bağıntı:</a:t>
                </a:r>
                <a:r>
                  <a:rPr lang="tr-TR" dirty="0"/>
                  <a:t> </a:t>
                </a:r>
                <a:r>
                  <a:rPr lang="en-US" dirty="0"/>
                  <a:t>A</a:t>
                </a:r>
                <a:r>
                  <a:rPr lang="tr-TR" dirty="0"/>
                  <a:t> kümesi üzerinde bir R bağıntısı</a:t>
                </a:r>
                <a:r>
                  <a:rPr lang="en-US" dirty="0"/>
                  <a:t> </a:t>
                </a:r>
                <a:r>
                  <a:rPr lang="tr-TR" dirty="0"/>
                  <a:t>her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/>
                  <a:t> için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)∈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tr-TR" dirty="0"/>
                  <a:t> ise yansıyandır.</a:t>
                </a:r>
              </a:p>
              <a:p>
                <a:r>
                  <a:rPr lang="tr-TR" dirty="0"/>
                  <a:t>Örnek: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={1, 2, 3, 4}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𝑑𝑖𝑣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𝑦𝑖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ö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𝑙𝑒𝑟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tr-TR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𝑑𝑖𝑣</m:t>
                        </m:r>
                      </m:sub>
                    </m:sSub>
                  </m:oMath>
                </a14:m>
                <a:r>
                  <a:rPr lang="tr-TR" dirty="0"/>
                  <a:t> yansıyan mıdır?</a:t>
                </a:r>
              </a:p>
              <a:p>
                <a:r>
                  <a:rPr lang="tr-TR" dirty="0"/>
                  <a:t>Çözüm: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𝑑𝑖𝑣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,(4,4)}</m:t>
                    </m:r>
                  </m:oMath>
                </a14:m>
                <a:r>
                  <a:rPr lang="tr-TR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,(4,4)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𝑑𝑖𝑣</m:t>
                        </m:r>
                      </m:sub>
                    </m:sSub>
                  </m:oMath>
                </a14:m>
                <a:r>
                  <a:rPr lang="tr-TR" dirty="0"/>
                  <a:t>. Bu yüzden,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𝑑𝑖𝑣</m:t>
                        </m:r>
                      </m:sub>
                    </m:sSub>
                  </m:oMath>
                </a14:m>
                <a:r>
                  <a:rPr lang="tr-TR" dirty="0"/>
                  <a:t> yansıyandır.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130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Bağıntıların Özellikleri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b="1" dirty="0"/>
                  <a:t>Yansımasız bağıntı:</a:t>
                </a:r>
                <a:r>
                  <a:rPr lang="tr-TR" dirty="0"/>
                  <a:t> </a:t>
                </a:r>
                <a:r>
                  <a:rPr lang="en-US" dirty="0"/>
                  <a:t>A</a:t>
                </a:r>
                <a:r>
                  <a:rPr lang="tr-TR" dirty="0"/>
                  <a:t> kümesi üzerinde bir R bağıntısı</a:t>
                </a:r>
                <a:r>
                  <a:rPr lang="en-US" dirty="0"/>
                  <a:t> </a:t>
                </a:r>
                <a:r>
                  <a:rPr lang="tr-TR" dirty="0"/>
                  <a:t>her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/>
                  <a:t> için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)∉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tr-TR" dirty="0"/>
                  <a:t> ise </a:t>
                </a:r>
                <a:r>
                  <a:rPr lang="tr-TR" dirty="0" err="1"/>
                  <a:t>yansımasızdır</a:t>
                </a:r>
                <a:r>
                  <a:rPr lang="en-US" dirty="0"/>
                  <a:t>.</a:t>
                </a:r>
                <a:endParaRPr lang="tr-TR" dirty="0"/>
              </a:p>
              <a:p>
                <a:r>
                  <a:rPr lang="tr-TR" dirty="0"/>
                  <a:t>Örnek: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1, 2, 3, 4</m:t>
                        </m:r>
                      </m:e>
                    </m:d>
                  </m:oMath>
                </a14:m>
                <a:r>
                  <a:rPr lang="tr-TR" dirty="0"/>
                  <a:t> kümesi üzerinde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</m:oMath>
                </a14:m>
                <a:r>
                  <a:rPr lang="tr-TR" dirty="0"/>
                  <a:t> bağıntısı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dirty="0"/>
                  <a:t> (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yansımasız</a:t>
                </a:r>
                <a:r>
                  <a:rPr lang="tr-TR" dirty="0"/>
                  <a:t> bağıntı mıdır?</a:t>
                </a:r>
              </a:p>
              <a:p>
                <a:r>
                  <a:rPr lang="tr-TR" dirty="0"/>
                  <a:t>Çözüm: Evet.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4,1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4,2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,(4,3)}</m:t>
                    </m:r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3,3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,(4,4)</m:t>
                    </m:r>
                  </m:oMath>
                </a14:m>
                <a:r>
                  <a:rPr lang="tr-TR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</m:oMath>
                </a14:m>
                <a:r>
                  <a:rPr lang="tr-TR" dirty="0"/>
                  <a:t>.</a:t>
                </a:r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r="-5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905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Bağıntıların Özellikleri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b="1" dirty="0"/>
                  <a:t>Simetrik bağıntı:</a:t>
                </a:r>
                <a:r>
                  <a:rPr lang="tr-TR" dirty="0"/>
                  <a:t> A kümesi üzerinde bir R bağıntısı şu şart sağlanırsa simetriktir:</a:t>
                </a:r>
                <a:endParaRPr lang="tr-T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b="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)∈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)∈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  <a:endParaRPr lang="tr-TR" dirty="0"/>
              </a:p>
              <a:p>
                <a:pPr lvl="1"/>
                <a:endParaRPr lang="tr-TR" b="0" dirty="0">
                  <a:ea typeface="Cambria Math" panose="02040503050406030204" pitchFamily="18" charset="0"/>
                </a:endParaRPr>
              </a:p>
              <a:p>
                <a:r>
                  <a:rPr lang="tr-TR" dirty="0"/>
                  <a:t>Örnek: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1, 2, 3, 4</m:t>
                        </m:r>
                      </m:e>
                    </m:d>
                  </m:oMath>
                </a14:m>
                <a:r>
                  <a:rPr lang="tr-TR" dirty="0"/>
                  <a:t> kümesi üzerindeki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</m:oMath>
                </a14:m>
                <a:r>
                  <a:rPr lang="tr-TR" dirty="0"/>
                  <a:t> bağıntısı simetrik midir?</a:t>
                </a:r>
              </a:p>
              <a:p>
                <a:r>
                  <a:rPr lang="tr-TR" dirty="0"/>
                  <a:t>Çözüm: Evet.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4,1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4,2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,(4,3)</m:t>
                    </m:r>
                    <m:r>
                      <a:rPr lang="tr-TR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tr-TR" dirty="0"/>
                  <a:t>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4,1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4,2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tr-TR" b="0" i="0" smtClean="0">
                        <a:latin typeface="Cambria Math" panose="02040503050406030204" pitchFamily="18" charset="0"/>
                      </a:rPr>
                      <m:t>,(4,3)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tr-TR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sub>
                    </m:sSub>
                  </m:oMath>
                </a14:m>
                <a:r>
                  <a:rPr lang="tr-TR" dirty="0"/>
                  <a:t>.</a:t>
                </a:r>
              </a:p>
              <a:p>
                <a:r>
                  <a:rPr lang="tr-TR" dirty="0"/>
                  <a:t>Bir R bağıntısı tüm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dirty="0"/>
                  <a:t> için ancak ve ancak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/>
                  <a:t> ise simetriktir.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5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973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Bağıntıların Özellikleri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tr-TR" b="1" dirty="0"/>
                  <a:t>Ters simetrik bağıntı:</a:t>
                </a:r>
                <a:r>
                  <a:rPr lang="tr-TR" dirty="0"/>
                  <a:t> A kümesi üzerinde bir R bağıntısı tüm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için 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)∈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tr-TR" b="0" dirty="0">
                    <a:ea typeface="Cambria Math" panose="02040503050406030204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)∈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tr-TR" dirty="0"/>
                  <a:t>, iken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dirty="0"/>
                  <a:t> ise ters simetriktir</a:t>
                </a:r>
                <a:r>
                  <a:rPr lang="en-US" dirty="0"/>
                  <a:t>.</a:t>
                </a:r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((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tr-T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tr-TR" dirty="0"/>
              </a:p>
              <a:p>
                <a:endParaRPr lang="tr-TR" dirty="0"/>
              </a:p>
              <a:p>
                <a:r>
                  <a:rPr lang="tr-TR" altLang="tr-TR" dirty="0"/>
                  <a:t>Örnek: </a:t>
                </a:r>
                <a:r>
                  <a:rPr lang="en-US" altLang="tr-TR" dirty="0"/>
                  <a:t>{1, 2, 3, 4}</a:t>
                </a:r>
                <a:r>
                  <a:rPr lang="tr-TR" altLang="tr-TR" dirty="0"/>
                  <a:t> kümesi üzerindeki şu bağıntıları düşünün.</a:t>
                </a:r>
                <a:endParaRPr lang="en-US" altLang="tr-TR" dirty="0"/>
              </a:p>
              <a:p>
                <a:pPr lvl="1"/>
                <a:r>
                  <a:rPr lang="en-US" altLang="tr-TR" dirty="0"/>
                  <a:t>    R</a:t>
                </a:r>
                <a:r>
                  <a:rPr lang="en-US" altLang="tr-TR" baseline="-25000" dirty="0"/>
                  <a:t>1</a:t>
                </a:r>
                <a:r>
                  <a:rPr lang="en-US" altLang="tr-TR" dirty="0"/>
                  <a:t>={(1,1),(1,2),(2,1),(2,2),(3,4),(4,1),(4,4)}</a:t>
                </a:r>
              </a:p>
              <a:p>
                <a:pPr lvl="1"/>
                <a:r>
                  <a:rPr lang="en-US" altLang="tr-TR" dirty="0"/>
                  <a:t>    R</a:t>
                </a:r>
                <a:r>
                  <a:rPr lang="en-US" altLang="tr-TR" baseline="-25000" dirty="0"/>
                  <a:t>2</a:t>
                </a:r>
                <a:r>
                  <a:rPr lang="en-US" altLang="tr-TR" dirty="0"/>
                  <a:t>={(1,1),(1,2),(2,1)}</a:t>
                </a:r>
              </a:p>
              <a:p>
                <a:pPr lvl="1"/>
                <a:r>
                  <a:rPr lang="en-US" altLang="tr-TR" dirty="0"/>
                  <a:t>    R</a:t>
                </a:r>
                <a:r>
                  <a:rPr lang="en-US" altLang="tr-TR" baseline="-25000" dirty="0"/>
                  <a:t>3</a:t>
                </a:r>
                <a:r>
                  <a:rPr lang="en-US" altLang="tr-TR" dirty="0"/>
                  <a:t>={(1,1),(1,2),(1,4),(2,1),(2,2),(3,3),(4,1),(4,4)}</a:t>
                </a:r>
              </a:p>
              <a:p>
                <a:pPr lvl="1"/>
                <a:r>
                  <a:rPr lang="en-US" altLang="tr-TR" dirty="0"/>
                  <a:t>    R</a:t>
                </a:r>
                <a:r>
                  <a:rPr lang="en-US" altLang="tr-TR" baseline="-25000" dirty="0"/>
                  <a:t>4</a:t>
                </a:r>
                <a:r>
                  <a:rPr lang="en-US" altLang="tr-TR" dirty="0"/>
                  <a:t>={(2,1),(3,1),(3,2),(4,1),(4,2),(4,3)}</a:t>
                </a:r>
              </a:p>
              <a:p>
                <a:pPr lvl="1"/>
                <a:r>
                  <a:rPr lang="en-US" altLang="tr-TR" dirty="0"/>
                  <a:t>    R</a:t>
                </a:r>
                <a:r>
                  <a:rPr lang="en-US" altLang="tr-TR" baseline="-25000" dirty="0"/>
                  <a:t>5</a:t>
                </a:r>
                <a:r>
                  <a:rPr lang="en-US" altLang="tr-TR" dirty="0"/>
                  <a:t>={(1,1),(1,2),(1,3),(1,4),(2,2),(2,3),(2,4),(3,3),(3,4),(4,4)}</a:t>
                </a:r>
              </a:p>
              <a:p>
                <a:pPr lvl="1"/>
                <a:r>
                  <a:rPr lang="en-US" altLang="tr-TR" dirty="0"/>
                  <a:t>    R</a:t>
                </a:r>
                <a:r>
                  <a:rPr lang="en-US" altLang="tr-TR" baseline="-25000" dirty="0"/>
                  <a:t>6</a:t>
                </a:r>
                <a:r>
                  <a:rPr lang="en-US" altLang="tr-TR" dirty="0"/>
                  <a:t>={(3,4)}</a:t>
                </a:r>
              </a:p>
              <a:p>
                <a:pPr>
                  <a:buNone/>
                </a:pPr>
                <a:r>
                  <a:rPr lang="en-US" altLang="tr-TR" dirty="0"/>
                  <a:t>    </a:t>
                </a:r>
                <a:r>
                  <a:rPr lang="tr-TR" altLang="tr-TR" dirty="0"/>
                  <a:t>Bu bağıntılardan hangisi simetrik ya da ters simetriktir</a:t>
                </a:r>
                <a:r>
                  <a:rPr lang="en-US" altLang="tr-TR" dirty="0"/>
                  <a:t>?</a:t>
                </a:r>
                <a:endParaRPr lang="tr-TR" altLang="tr-TR" dirty="0"/>
              </a:p>
              <a:p>
                <a:r>
                  <a:rPr lang="tr-TR" altLang="tr-TR" dirty="0"/>
                  <a:t>Çözüm: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alt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altLang="tr-T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alt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alt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alt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alt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alt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r-TR" altLang="tr-TR" dirty="0"/>
                  <a:t> simetriktir.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alt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alt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alt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tr-TR" alt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alt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alt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alt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tr-TR" altLang="tr-TR" dirty="0"/>
                  <a:t>,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alt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altLang="tr-T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altLang="tr-T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tr-TR" altLang="tr-TR" dirty="0"/>
                  <a:t> ters simetriktir.</a:t>
                </a:r>
                <a:endParaRPr lang="en-US" alt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5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613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Bağıntıların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>
            <a:normAutofit fontScale="85000" lnSpcReduction="20000"/>
          </a:bodyPr>
          <a:lstStyle/>
          <a:p>
            <a:r>
              <a:rPr lang="tr-TR" altLang="tr-TR" dirty="0"/>
              <a:t>Örnek: Aşağıdaki bağıntılardan hangisi simetrik ya da ters simetriktir</a:t>
            </a:r>
            <a:r>
              <a:rPr lang="en-US" altLang="tr-TR" dirty="0"/>
              <a:t>?</a:t>
            </a:r>
          </a:p>
          <a:p>
            <a:pPr lvl="1"/>
            <a:r>
              <a:rPr lang="en-US" altLang="tr-TR" dirty="0"/>
              <a:t>R</a:t>
            </a:r>
            <a:r>
              <a:rPr lang="en-US" altLang="tr-TR" baseline="-25000" dirty="0"/>
              <a:t>1</a:t>
            </a:r>
            <a:r>
              <a:rPr lang="en-US" altLang="tr-TR" dirty="0"/>
              <a:t>={(</a:t>
            </a:r>
            <a:r>
              <a:rPr lang="en-US" altLang="tr-TR" dirty="0" err="1"/>
              <a:t>a,b</a:t>
            </a:r>
            <a:r>
              <a:rPr lang="en-US" altLang="tr-TR" dirty="0"/>
              <a:t>)|</a:t>
            </a:r>
            <a:r>
              <a:rPr lang="en-US" altLang="tr-TR" dirty="0" err="1"/>
              <a:t>a≤b</a:t>
            </a:r>
            <a:r>
              <a:rPr lang="en-US" altLang="tr-TR" dirty="0"/>
              <a:t>}</a:t>
            </a:r>
          </a:p>
          <a:p>
            <a:pPr lvl="1"/>
            <a:r>
              <a:rPr lang="en-US" altLang="tr-TR" dirty="0"/>
              <a:t>R</a:t>
            </a:r>
            <a:r>
              <a:rPr lang="en-US" altLang="tr-TR" baseline="-25000" dirty="0"/>
              <a:t>2</a:t>
            </a:r>
            <a:r>
              <a:rPr lang="en-US" altLang="tr-TR" dirty="0"/>
              <a:t>={(</a:t>
            </a:r>
            <a:r>
              <a:rPr lang="en-US" altLang="tr-TR" dirty="0" err="1"/>
              <a:t>a,b</a:t>
            </a:r>
            <a:r>
              <a:rPr lang="en-US" altLang="tr-TR" dirty="0"/>
              <a:t>)|a&gt;b}</a:t>
            </a:r>
          </a:p>
          <a:p>
            <a:pPr lvl="1"/>
            <a:r>
              <a:rPr lang="en-US" altLang="tr-TR" dirty="0"/>
              <a:t>R</a:t>
            </a:r>
            <a:r>
              <a:rPr lang="en-US" altLang="tr-TR" baseline="-25000" dirty="0"/>
              <a:t>3</a:t>
            </a:r>
            <a:r>
              <a:rPr lang="en-US" altLang="tr-TR" dirty="0"/>
              <a:t>={(</a:t>
            </a:r>
            <a:r>
              <a:rPr lang="en-US" altLang="tr-TR" dirty="0" err="1"/>
              <a:t>a,b</a:t>
            </a:r>
            <a:r>
              <a:rPr lang="en-US" altLang="tr-TR" dirty="0"/>
              <a:t>)|a=b or a=-b}</a:t>
            </a:r>
          </a:p>
          <a:p>
            <a:pPr lvl="1"/>
            <a:r>
              <a:rPr lang="en-US" altLang="tr-TR" dirty="0"/>
              <a:t>R</a:t>
            </a:r>
            <a:r>
              <a:rPr lang="en-US" altLang="tr-TR" baseline="-25000" dirty="0"/>
              <a:t>4</a:t>
            </a:r>
            <a:r>
              <a:rPr lang="en-US" altLang="tr-TR" dirty="0"/>
              <a:t>={(</a:t>
            </a:r>
            <a:r>
              <a:rPr lang="en-US" altLang="tr-TR" dirty="0" err="1"/>
              <a:t>a,b</a:t>
            </a:r>
            <a:r>
              <a:rPr lang="en-US" altLang="tr-TR" dirty="0"/>
              <a:t>)|a=b}</a:t>
            </a:r>
          </a:p>
          <a:p>
            <a:pPr lvl="1"/>
            <a:r>
              <a:rPr lang="en-US" altLang="tr-TR" dirty="0"/>
              <a:t>R</a:t>
            </a:r>
            <a:r>
              <a:rPr lang="en-US" altLang="tr-TR" baseline="-25000" dirty="0"/>
              <a:t>5</a:t>
            </a:r>
            <a:r>
              <a:rPr lang="en-US" altLang="tr-TR" dirty="0"/>
              <a:t>={(</a:t>
            </a:r>
            <a:r>
              <a:rPr lang="en-US" altLang="tr-TR" dirty="0" err="1"/>
              <a:t>a,b</a:t>
            </a:r>
            <a:r>
              <a:rPr lang="en-US" altLang="tr-TR" dirty="0"/>
              <a:t>)|a=b+1}</a:t>
            </a:r>
          </a:p>
          <a:p>
            <a:pPr lvl="1"/>
            <a:r>
              <a:rPr lang="en-US" altLang="tr-TR" dirty="0"/>
              <a:t>R</a:t>
            </a:r>
            <a:r>
              <a:rPr lang="en-US" altLang="tr-TR" baseline="-25000" dirty="0"/>
              <a:t>6</a:t>
            </a:r>
            <a:r>
              <a:rPr lang="en-US" altLang="tr-TR" dirty="0"/>
              <a:t>={(</a:t>
            </a:r>
            <a:r>
              <a:rPr lang="en-US" altLang="tr-TR" dirty="0" err="1"/>
              <a:t>a,b</a:t>
            </a:r>
            <a:r>
              <a:rPr lang="en-US" altLang="tr-TR" dirty="0"/>
              <a:t>)|a+b≤3}</a:t>
            </a:r>
            <a:endParaRPr lang="en-US" altLang="tr-TR" sz="3200" dirty="0"/>
          </a:p>
          <a:p>
            <a:r>
              <a:rPr lang="tr-TR" altLang="tr-TR" dirty="0"/>
              <a:t>Çözüm:</a:t>
            </a:r>
          </a:p>
          <a:p>
            <a:pPr lvl="1"/>
            <a:r>
              <a:rPr lang="tr-TR" altLang="tr-TR" dirty="0"/>
              <a:t>Simetrik</a:t>
            </a:r>
            <a:r>
              <a:rPr lang="en-US" altLang="tr-TR" dirty="0"/>
              <a:t>:  R</a:t>
            </a:r>
            <a:r>
              <a:rPr lang="en-US" altLang="tr-TR" baseline="-25000" dirty="0"/>
              <a:t>3</a:t>
            </a:r>
            <a:r>
              <a:rPr lang="en-US" altLang="tr-TR" dirty="0"/>
              <a:t>, R</a:t>
            </a:r>
            <a:r>
              <a:rPr lang="en-US" altLang="tr-TR" baseline="-25000" dirty="0"/>
              <a:t>4</a:t>
            </a:r>
            <a:r>
              <a:rPr lang="en-US" altLang="tr-TR" dirty="0"/>
              <a:t>,</a:t>
            </a:r>
            <a:r>
              <a:rPr lang="en-US" altLang="tr-TR" baseline="-25000" dirty="0"/>
              <a:t> </a:t>
            </a:r>
            <a:r>
              <a:rPr lang="en-US" altLang="tr-TR" dirty="0"/>
              <a:t>R</a:t>
            </a:r>
            <a:r>
              <a:rPr lang="en-US" altLang="tr-TR" baseline="-25000" dirty="0"/>
              <a:t>6</a:t>
            </a:r>
            <a:r>
              <a:rPr lang="en-US" altLang="tr-TR" dirty="0"/>
              <a:t>. </a:t>
            </a:r>
            <a:endParaRPr lang="tr-TR" altLang="tr-TR" dirty="0"/>
          </a:p>
          <a:p>
            <a:pPr lvl="2"/>
            <a:r>
              <a:rPr lang="en-US" altLang="tr-TR" dirty="0"/>
              <a:t>R</a:t>
            </a:r>
            <a:r>
              <a:rPr lang="en-US" altLang="tr-TR" baseline="-25000" dirty="0"/>
              <a:t>3  </a:t>
            </a:r>
            <a:r>
              <a:rPr lang="tr-TR" altLang="tr-TR" dirty="0"/>
              <a:t>simetriktir. Eğer</a:t>
            </a:r>
            <a:r>
              <a:rPr lang="en-US" altLang="tr-TR" dirty="0"/>
              <a:t> a=b (</a:t>
            </a:r>
            <a:r>
              <a:rPr lang="tr-TR" altLang="tr-TR" dirty="0"/>
              <a:t>ya da</a:t>
            </a:r>
            <a:r>
              <a:rPr lang="en-US" altLang="tr-TR" dirty="0"/>
              <a:t> a=-b)</a:t>
            </a:r>
            <a:r>
              <a:rPr lang="tr-TR" altLang="tr-TR" dirty="0"/>
              <a:t> ise</a:t>
            </a:r>
            <a:r>
              <a:rPr lang="en-US" altLang="tr-TR" dirty="0"/>
              <a:t> b=a  (b=-a)</a:t>
            </a:r>
            <a:r>
              <a:rPr lang="tr-TR" altLang="tr-TR" dirty="0"/>
              <a:t>’</a:t>
            </a:r>
            <a:r>
              <a:rPr lang="tr-TR" altLang="tr-TR" dirty="0" err="1"/>
              <a:t>dır</a:t>
            </a:r>
            <a:r>
              <a:rPr lang="tr-TR" altLang="tr-TR" dirty="0"/>
              <a:t>.</a:t>
            </a:r>
          </a:p>
          <a:p>
            <a:pPr lvl="2"/>
            <a:r>
              <a:rPr lang="en-US" altLang="tr-TR" dirty="0"/>
              <a:t>R</a:t>
            </a:r>
            <a:r>
              <a:rPr lang="en-US" altLang="tr-TR" baseline="-25000" dirty="0"/>
              <a:t>4</a:t>
            </a:r>
            <a:r>
              <a:rPr lang="en-US" altLang="tr-TR" dirty="0"/>
              <a:t> </a:t>
            </a:r>
            <a:r>
              <a:rPr lang="tr-TR" altLang="tr-TR" dirty="0"/>
              <a:t>simetriktir. </a:t>
            </a:r>
            <a:r>
              <a:rPr lang="en-US" altLang="tr-TR" dirty="0"/>
              <a:t>a=b</a:t>
            </a:r>
            <a:r>
              <a:rPr lang="tr-TR" altLang="tr-TR" dirty="0"/>
              <a:t>,</a:t>
            </a:r>
            <a:r>
              <a:rPr lang="en-US" altLang="tr-TR" dirty="0"/>
              <a:t> b=a</a:t>
            </a:r>
            <a:r>
              <a:rPr lang="tr-TR" altLang="tr-TR" dirty="0"/>
              <a:t> anlamına gelir.</a:t>
            </a:r>
          </a:p>
          <a:p>
            <a:pPr lvl="2"/>
            <a:r>
              <a:rPr lang="en-US" altLang="tr-TR" dirty="0"/>
              <a:t>R</a:t>
            </a:r>
            <a:r>
              <a:rPr lang="en-US" altLang="tr-TR" baseline="-25000" dirty="0"/>
              <a:t>6 </a:t>
            </a:r>
            <a:r>
              <a:rPr lang="tr-TR" altLang="tr-TR" dirty="0"/>
              <a:t>simetriktir, çünkü</a:t>
            </a:r>
            <a:r>
              <a:rPr lang="en-US" altLang="tr-TR" dirty="0"/>
              <a:t> a+b≤3</a:t>
            </a:r>
            <a:r>
              <a:rPr lang="tr-TR" altLang="tr-TR" dirty="0"/>
              <a:t>,</a:t>
            </a:r>
            <a:r>
              <a:rPr lang="en-US" altLang="tr-TR" dirty="0"/>
              <a:t> b+a≤3</a:t>
            </a:r>
            <a:r>
              <a:rPr lang="tr-TR" altLang="tr-TR" dirty="0"/>
              <a:t> anlamına gelir.</a:t>
            </a:r>
            <a:endParaRPr lang="en-US" altLang="tr-TR" dirty="0"/>
          </a:p>
          <a:p>
            <a:pPr lvl="1"/>
            <a:r>
              <a:rPr lang="tr-TR" altLang="tr-TR" dirty="0"/>
              <a:t>Ters simetrik</a:t>
            </a:r>
            <a:r>
              <a:rPr lang="en-US" altLang="tr-TR" dirty="0"/>
              <a:t>: R</a:t>
            </a:r>
            <a:r>
              <a:rPr lang="en-US" altLang="tr-TR" baseline="-25000" dirty="0"/>
              <a:t>1</a:t>
            </a:r>
            <a:r>
              <a:rPr lang="en-US" altLang="tr-TR" dirty="0"/>
              <a:t>, R</a:t>
            </a:r>
            <a:r>
              <a:rPr lang="en-US" altLang="tr-TR" baseline="-25000" dirty="0"/>
              <a:t>2</a:t>
            </a:r>
            <a:r>
              <a:rPr lang="en-US" altLang="tr-TR" dirty="0"/>
              <a:t>,</a:t>
            </a:r>
            <a:r>
              <a:rPr lang="en-US" altLang="tr-TR" baseline="-25000" dirty="0"/>
              <a:t> </a:t>
            </a:r>
            <a:r>
              <a:rPr lang="en-US" altLang="tr-TR" dirty="0"/>
              <a:t>R</a:t>
            </a:r>
            <a:r>
              <a:rPr lang="en-US" altLang="tr-TR" baseline="-25000" dirty="0"/>
              <a:t>4</a:t>
            </a:r>
            <a:r>
              <a:rPr lang="en-US" altLang="tr-TR" dirty="0"/>
              <a:t>,</a:t>
            </a:r>
            <a:r>
              <a:rPr lang="en-US" altLang="tr-TR" baseline="-25000" dirty="0"/>
              <a:t> </a:t>
            </a:r>
            <a:r>
              <a:rPr lang="en-US" altLang="tr-TR" dirty="0"/>
              <a:t>R</a:t>
            </a:r>
            <a:r>
              <a:rPr lang="en-US" altLang="tr-TR" baseline="-25000" dirty="0"/>
              <a:t>5 </a:t>
            </a:r>
            <a:r>
              <a:rPr lang="en-US" altLang="tr-TR" dirty="0"/>
              <a:t>. </a:t>
            </a:r>
            <a:endParaRPr lang="tr-TR" altLang="tr-TR" dirty="0"/>
          </a:p>
          <a:p>
            <a:pPr lvl="2"/>
            <a:r>
              <a:rPr lang="en-US" altLang="tr-TR" dirty="0"/>
              <a:t>R</a:t>
            </a:r>
            <a:r>
              <a:rPr lang="en-US" altLang="tr-TR" baseline="-25000" dirty="0"/>
              <a:t>1</a:t>
            </a:r>
            <a:r>
              <a:rPr lang="en-US" altLang="tr-TR" dirty="0"/>
              <a:t> </a:t>
            </a:r>
            <a:r>
              <a:rPr lang="tr-TR" altLang="tr-TR" dirty="0"/>
              <a:t>ters simetriktir çünkü </a:t>
            </a:r>
            <a:r>
              <a:rPr lang="en-US" altLang="tr-TR" dirty="0" err="1"/>
              <a:t>a≤b</a:t>
            </a:r>
            <a:r>
              <a:rPr lang="en-US" altLang="tr-TR" dirty="0"/>
              <a:t> </a:t>
            </a:r>
            <a:r>
              <a:rPr lang="tr-TR" altLang="tr-TR" dirty="0"/>
              <a:t>ve</a:t>
            </a:r>
            <a:r>
              <a:rPr lang="en-US" altLang="tr-TR" dirty="0"/>
              <a:t> </a:t>
            </a:r>
            <a:r>
              <a:rPr lang="en-US" altLang="tr-TR" dirty="0" err="1"/>
              <a:t>b≤a</a:t>
            </a:r>
            <a:r>
              <a:rPr lang="tr-TR" altLang="tr-TR" dirty="0"/>
              <a:t>,</a:t>
            </a:r>
            <a:r>
              <a:rPr lang="en-US" altLang="tr-TR" dirty="0"/>
              <a:t> a=b</a:t>
            </a:r>
            <a:r>
              <a:rPr lang="tr-TR" altLang="tr-TR" dirty="0"/>
              <a:t> anlamına gelir.</a:t>
            </a:r>
          </a:p>
          <a:p>
            <a:pPr lvl="2"/>
            <a:r>
              <a:rPr lang="en-US" altLang="tr-TR" dirty="0"/>
              <a:t>R</a:t>
            </a:r>
            <a:r>
              <a:rPr lang="en-US" altLang="tr-TR" baseline="-25000" dirty="0"/>
              <a:t>2 </a:t>
            </a:r>
            <a:r>
              <a:rPr lang="en-US" altLang="tr-TR" dirty="0"/>
              <a:t> </a:t>
            </a:r>
            <a:r>
              <a:rPr lang="tr-TR" altLang="tr-TR" dirty="0"/>
              <a:t>ters simetriktir çünkü </a:t>
            </a:r>
            <a:r>
              <a:rPr lang="en-US" altLang="tr-TR" dirty="0"/>
              <a:t>a&gt;b </a:t>
            </a:r>
            <a:r>
              <a:rPr lang="tr-TR" altLang="tr-TR" dirty="0"/>
              <a:t>ve</a:t>
            </a:r>
            <a:r>
              <a:rPr lang="en-US" altLang="tr-TR" dirty="0"/>
              <a:t> b&gt;a</a:t>
            </a:r>
            <a:r>
              <a:rPr lang="tr-TR" altLang="tr-TR" dirty="0"/>
              <a:t> şartı aynı anda sağlanamaz.</a:t>
            </a:r>
          </a:p>
          <a:p>
            <a:pPr lvl="2"/>
            <a:r>
              <a:rPr lang="en-US" altLang="tr-TR" dirty="0"/>
              <a:t>R</a:t>
            </a:r>
            <a:r>
              <a:rPr lang="en-US" altLang="tr-TR" baseline="-25000" dirty="0"/>
              <a:t>4 </a:t>
            </a:r>
            <a:r>
              <a:rPr lang="tr-TR" altLang="tr-TR" dirty="0"/>
              <a:t>ters simetriktir çünkü</a:t>
            </a:r>
            <a:r>
              <a:rPr lang="en-US" altLang="tr-TR" dirty="0"/>
              <a:t> </a:t>
            </a:r>
            <a:r>
              <a:rPr lang="tr-TR" altLang="tr-TR" dirty="0"/>
              <a:t>iki</a:t>
            </a:r>
            <a:r>
              <a:rPr lang="en-US" altLang="tr-TR" dirty="0"/>
              <a:t> </a:t>
            </a:r>
            <a:r>
              <a:rPr lang="en-US" altLang="tr-TR" dirty="0" err="1"/>
              <a:t>elem</a:t>
            </a:r>
            <a:r>
              <a:rPr lang="tr-TR" altLang="tr-TR" dirty="0"/>
              <a:t>an eşittir</a:t>
            </a:r>
            <a:r>
              <a:rPr lang="en-US" altLang="tr-TR" dirty="0"/>
              <a:t>. </a:t>
            </a:r>
            <a:endParaRPr lang="tr-TR" altLang="tr-TR" dirty="0"/>
          </a:p>
          <a:p>
            <a:pPr lvl="2"/>
            <a:r>
              <a:rPr lang="en-US" altLang="tr-TR" dirty="0"/>
              <a:t>R</a:t>
            </a:r>
            <a:r>
              <a:rPr lang="en-US" altLang="tr-TR" baseline="-25000" dirty="0"/>
              <a:t>5 </a:t>
            </a:r>
            <a:r>
              <a:rPr lang="tr-TR" altLang="tr-TR" dirty="0"/>
              <a:t>ters simetriktir çünkü </a:t>
            </a:r>
            <a:r>
              <a:rPr lang="en-US" altLang="tr-TR" dirty="0"/>
              <a:t>a=b+1 </a:t>
            </a:r>
            <a:r>
              <a:rPr lang="tr-TR" altLang="tr-TR" dirty="0"/>
              <a:t>iken</a:t>
            </a:r>
            <a:r>
              <a:rPr lang="en-US" altLang="tr-TR" dirty="0"/>
              <a:t> b=a+1</a:t>
            </a:r>
            <a:r>
              <a:rPr lang="tr-TR" altLang="tr-TR" dirty="0"/>
              <a:t> olamaz.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824956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Bağıntıların Özellikleri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tr-TR" b="1" dirty="0"/>
                  <a:t>Geçişli bağıntı:</a:t>
                </a:r>
                <a:r>
                  <a:rPr lang="tr-TR" dirty="0"/>
                  <a:t> A kümesi üzerindeki bir R bağıntısı tüm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i</a:t>
                </a:r>
                <a:r>
                  <a:rPr lang="tr-TR" dirty="0" err="1"/>
                  <a:t>çin</a:t>
                </a:r>
                <a:r>
                  <a:rPr lang="tr-TR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)∈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tr-TR" b="0" dirty="0">
                    <a:ea typeface="Cambria Math" panose="02040503050406030204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)∈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tr-TR" dirty="0"/>
                  <a:t> iken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tr-TR" dirty="0"/>
                  <a:t> ise geçişlidir</a:t>
                </a:r>
                <a:r>
                  <a:rPr lang="en-US" dirty="0"/>
                  <a:t>.</a:t>
                </a:r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>
                        <a:latin typeface="Cambria Math" panose="02040503050406030204" pitchFamily="18" charset="0"/>
                      </a:rPr>
                      <m:t>((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tr-T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)→(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  <a:endParaRPr lang="tr-TR" dirty="0"/>
              </a:p>
              <a:p>
                <a:r>
                  <a:rPr lang="tr-TR" altLang="tr-TR" dirty="0"/>
                  <a:t>Örnek:  Hangisi geçişlidir</a:t>
                </a:r>
                <a:r>
                  <a:rPr lang="en-US" altLang="tr-TR" dirty="0"/>
                  <a:t>?</a:t>
                </a:r>
              </a:p>
              <a:p>
                <a:pPr lvl="1">
                  <a:buNone/>
                </a:pPr>
                <a:r>
                  <a:rPr lang="en-US" altLang="tr-TR" dirty="0"/>
                  <a:t>    R</a:t>
                </a:r>
                <a:r>
                  <a:rPr lang="en-US" altLang="tr-TR" baseline="-25000" dirty="0"/>
                  <a:t>1</a:t>
                </a:r>
                <a:r>
                  <a:rPr lang="en-US" altLang="tr-TR" dirty="0"/>
                  <a:t>={(1,1),(1,2),(2,1),(2,2),(3,4),(4,1),(4,4)}</a:t>
                </a:r>
              </a:p>
              <a:p>
                <a:pPr lvl="1">
                  <a:buNone/>
                </a:pPr>
                <a:r>
                  <a:rPr lang="en-US" altLang="tr-TR" dirty="0"/>
                  <a:t>    R</a:t>
                </a:r>
                <a:r>
                  <a:rPr lang="en-US" altLang="tr-TR" baseline="-25000" dirty="0"/>
                  <a:t>2</a:t>
                </a:r>
                <a:r>
                  <a:rPr lang="en-US" altLang="tr-TR" dirty="0"/>
                  <a:t>={(1,1),(1,2),(2,1)}</a:t>
                </a:r>
              </a:p>
              <a:p>
                <a:pPr lvl="1">
                  <a:buNone/>
                </a:pPr>
                <a:r>
                  <a:rPr lang="en-US" altLang="tr-TR" dirty="0"/>
                  <a:t>    R</a:t>
                </a:r>
                <a:r>
                  <a:rPr lang="en-US" altLang="tr-TR" baseline="-25000" dirty="0"/>
                  <a:t>3</a:t>
                </a:r>
                <a:r>
                  <a:rPr lang="en-US" altLang="tr-TR" dirty="0"/>
                  <a:t>={(1,1),(1,2),(1,4),(2,1),(2,2),(3,3),(4,1),(4,4)}</a:t>
                </a:r>
              </a:p>
              <a:p>
                <a:pPr lvl="1">
                  <a:buNone/>
                </a:pPr>
                <a:r>
                  <a:rPr lang="en-US" altLang="tr-TR" dirty="0"/>
                  <a:t>    R</a:t>
                </a:r>
                <a:r>
                  <a:rPr lang="en-US" altLang="tr-TR" baseline="-25000" dirty="0"/>
                  <a:t>4</a:t>
                </a:r>
                <a:r>
                  <a:rPr lang="en-US" altLang="tr-TR" dirty="0"/>
                  <a:t>={(2,1),(3,1),(3,2),(4,1),(4,2),(4,3)}</a:t>
                </a:r>
              </a:p>
              <a:p>
                <a:pPr lvl="1">
                  <a:buNone/>
                </a:pPr>
                <a:r>
                  <a:rPr lang="en-US" altLang="tr-TR" dirty="0"/>
                  <a:t>    R</a:t>
                </a:r>
                <a:r>
                  <a:rPr lang="en-US" altLang="tr-TR" baseline="-25000" dirty="0"/>
                  <a:t>5</a:t>
                </a:r>
                <a:r>
                  <a:rPr lang="en-US" altLang="tr-TR" dirty="0"/>
                  <a:t>={(1,1),(1,2),(1,3),(1,4),(2,2),(2,3),(2,4),(3,3),(3,4),(4,4)}</a:t>
                </a:r>
              </a:p>
              <a:p>
                <a:pPr lvl="1">
                  <a:buNone/>
                </a:pPr>
                <a:r>
                  <a:rPr lang="en-US" altLang="tr-TR" dirty="0"/>
                  <a:t>    R</a:t>
                </a:r>
                <a:r>
                  <a:rPr lang="en-US" altLang="tr-TR" baseline="-25000" dirty="0"/>
                  <a:t>6</a:t>
                </a:r>
                <a:r>
                  <a:rPr lang="en-US" altLang="tr-TR" dirty="0"/>
                  <a:t>={(3,4)}</a:t>
                </a:r>
                <a:endParaRPr lang="tr-TR" altLang="tr-TR" dirty="0"/>
              </a:p>
              <a:p>
                <a:r>
                  <a:rPr lang="tr-TR" altLang="tr-TR" dirty="0"/>
                  <a:t>Çözüm:</a:t>
                </a:r>
                <a:endParaRPr lang="en-US" altLang="tr-TR" dirty="0"/>
              </a:p>
              <a:p>
                <a:pPr lvl="1"/>
                <a:r>
                  <a:rPr lang="en-US" altLang="tr-TR" dirty="0"/>
                  <a:t>R</a:t>
                </a:r>
                <a:r>
                  <a:rPr lang="en-US" altLang="tr-TR" baseline="-25000" dirty="0"/>
                  <a:t>4 </a:t>
                </a:r>
                <a:r>
                  <a:rPr lang="en-US" altLang="tr-TR" dirty="0"/>
                  <a:t>R</a:t>
                </a:r>
                <a:r>
                  <a:rPr lang="en-US" altLang="tr-TR" baseline="-25000" dirty="0"/>
                  <a:t>5</a:t>
                </a:r>
                <a:r>
                  <a:rPr lang="en-US" altLang="tr-TR" dirty="0"/>
                  <a:t> R</a:t>
                </a:r>
                <a:r>
                  <a:rPr lang="en-US" altLang="tr-TR" baseline="-25000" dirty="0"/>
                  <a:t>6 </a:t>
                </a:r>
                <a:r>
                  <a:rPr lang="tr-TR" altLang="tr-TR" dirty="0"/>
                  <a:t>geçişlidir.</a:t>
                </a:r>
                <a:endParaRPr lang="en-US" altLang="tr-TR" dirty="0"/>
              </a:p>
              <a:p>
                <a:pPr lvl="1"/>
                <a:r>
                  <a:rPr lang="en-US" altLang="tr-TR" dirty="0"/>
                  <a:t>R</a:t>
                </a:r>
                <a:r>
                  <a:rPr lang="en-US" altLang="tr-TR" baseline="-25000" dirty="0"/>
                  <a:t>1</a:t>
                </a:r>
                <a:r>
                  <a:rPr lang="en-US" altLang="tr-TR" dirty="0"/>
                  <a:t> </a:t>
                </a:r>
                <a:r>
                  <a:rPr lang="tr-TR" altLang="tr-TR" dirty="0"/>
                  <a:t>geçişli değildir çünkü </a:t>
                </a:r>
                <a:r>
                  <a:rPr lang="en-US" altLang="tr-TR" dirty="0"/>
                  <a:t>(3,1) R</a:t>
                </a:r>
                <a:r>
                  <a:rPr lang="en-US" altLang="tr-TR" baseline="-25000" dirty="0"/>
                  <a:t>1</a:t>
                </a:r>
                <a:r>
                  <a:rPr lang="tr-TR" altLang="tr-TR" baseline="-25000" dirty="0"/>
                  <a:t> </a:t>
                </a:r>
                <a:r>
                  <a:rPr lang="tr-TR" altLang="tr-TR" dirty="0"/>
                  <a:t>de mevcut değildir.</a:t>
                </a:r>
                <a:endParaRPr lang="en-US" altLang="tr-TR" baseline="-25000" dirty="0"/>
              </a:p>
              <a:p>
                <a:pPr lvl="1"/>
                <a:r>
                  <a:rPr lang="en-US" altLang="tr-TR" dirty="0"/>
                  <a:t>R</a:t>
                </a:r>
                <a:r>
                  <a:rPr lang="en-US" altLang="tr-TR" baseline="-25000" dirty="0"/>
                  <a:t>2 </a:t>
                </a:r>
                <a:r>
                  <a:rPr lang="tr-TR" altLang="tr-TR" dirty="0"/>
                  <a:t>geçişli değildir çünkü </a:t>
                </a:r>
                <a:r>
                  <a:rPr lang="en-US" altLang="tr-TR" dirty="0"/>
                  <a:t>(2,2) </a:t>
                </a:r>
                <a:r>
                  <a:rPr lang="tr-TR" altLang="tr-TR" dirty="0"/>
                  <a:t>mevcut değildir.</a:t>
                </a:r>
              </a:p>
              <a:p>
                <a:pPr lvl="1"/>
                <a:r>
                  <a:rPr lang="en-US" altLang="tr-TR" dirty="0"/>
                  <a:t>R</a:t>
                </a:r>
                <a:r>
                  <a:rPr lang="en-US" altLang="tr-TR" baseline="-25000" dirty="0"/>
                  <a:t>3 </a:t>
                </a:r>
                <a:r>
                  <a:rPr lang="tr-TR" altLang="tr-TR" dirty="0"/>
                  <a:t>geçişli değildir çünkü </a:t>
                </a:r>
                <a:r>
                  <a:rPr lang="en-US" altLang="tr-TR" dirty="0"/>
                  <a:t>(4,2) </a:t>
                </a:r>
                <a:r>
                  <a:rPr lang="tr-TR" altLang="tr-TR" dirty="0"/>
                  <a:t>mevcut değildir.</a:t>
                </a:r>
                <a:endParaRPr lang="en-US" alt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 b="-16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571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Bağıntıların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altLang="tr-TR" dirty="0"/>
              <a:t>Örnek:  Hangi bağıntı geçişlidir</a:t>
            </a:r>
            <a:r>
              <a:rPr lang="en-US" altLang="tr-TR" dirty="0"/>
              <a:t>?</a:t>
            </a:r>
            <a:endParaRPr lang="tr-TR" altLang="tr-TR" dirty="0"/>
          </a:p>
          <a:p>
            <a:pPr lvl="1"/>
            <a:r>
              <a:rPr lang="en-US" altLang="tr-TR" sz="2000" dirty="0"/>
              <a:t>R</a:t>
            </a:r>
            <a:r>
              <a:rPr lang="en-US" altLang="tr-TR" sz="2000" baseline="-25000" dirty="0"/>
              <a:t>1</a:t>
            </a:r>
            <a:r>
              <a:rPr lang="en-US" altLang="tr-TR" sz="2000" dirty="0"/>
              <a:t>={(</a:t>
            </a:r>
            <a:r>
              <a:rPr lang="en-US" altLang="tr-TR" sz="2000" dirty="0" err="1"/>
              <a:t>a,b</a:t>
            </a:r>
            <a:r>
              <a:rPr lang="en-US" altLang="tr-TR" sz="2000" dirty="0"/>
              <a:t>)|</a:t>
            </a:r>
            <a:r>
              <a:rPr lang="en-US" altLang="tr-TR" sz="2000" dirty="0" err="1"/>
              <a:t>a≤b</a:t>
            </a:r>
            <a:r>
              <a:rPr lang="en-US" altLang="tr-TR" sz="2000" dirty="0"/>
              <a:t>}</a:t>
            </a:r>
            <a:endParaRPr lang="tr-TR" altLang="tr-TR" sz="2000" dirty="0"/>
          </a:p>
          <a:p>
            <a:pPr lvl="1"/>
            <a:r>
              <a:rPr lang="en-US" altLang="tr-TR" sz="2000" dirty="0"/>
              <a:t>R</a:t>
            </a:r>
            <a:r>
              <a:rPr lang="en-US" altLang="tr-TR" sz="2000" baseline="-25000" dirty="0"/>
              <a:t>2</a:t>
            </a:r>
            <a:r>
              <a:rPr lang="en-US" altLang="tr-TR" sz="2000" dirty="0"/>
              <a:t>={(</a:t>
            </a:r>
            <a:r>
              <a:rPr lang="en-US" altLang="tr-TR" sz="2000" dirty="0" err="1"/>
              <a:t>a,b</a:t>
            </a:r>
            <a:r>
              <a:rPr lang="en-US" altLang="tr-TR" sz="2000" dirty="0"/>
              <a:t>)|a&gt;b}</a:t>
            </a:r>
            <a:endParaRPr lang="tr-TR" altLang="tr-TR" sz="2000" dirty="0"/>
          </a:p>
          <a:p>
            <a:pPr lvl="1"/>
            <a:r>
              <a:rPr lang="en-US" altLang="tr-TR" sz="2000" dirty="0"/>
              <a:t>R</a:t>
            </a:r>
            <a:r>
              <a:rPr lang="en-US" altLang="tr-TR" sz="2000" baseline="-25000" dirty="0"/>
              <a:t>3</a:t>
            </a:r>
            <a:r>
              <a:rPr lang="en-US" altLang="tr-TR" sz="2000" dirty="0"/>
              <a:t>={(</a:t>
            </a:r>
            <a:r>
              <a:rPr lang="en-US" altLang="tr-TR" sz="2000" dirty="0" err="1"/>
              <a:t>a,b</a:t>
            </a:r>
            <a:r>
              <a:rPr lang="en-US" altLang="tr-TR" sz="2000" dirty="0"/>
              <a:t>)|a=b}</a:t>
            </a:r>
          </a:p>
          <a:p>
            <a:pPr lvl="1"/>
            <a:r>
              <a:rPr lang="en-US" altLang="tr-TR" sz="2000" dirty="0"/>
              <a:t>R</a:t>
            </a:r>
            <a:r>
              <a:rPr lang="en-US" altLang="tr-TR" sz="2000" baseline="-25000" dirty="0"/>
              <a:t>4</a:t>
            </a:r>
            <a:r>
              <a:rPr lang="en-US" altLang="tr-TR" sz="2000" dirty="0"/>
              <a:t>={(</a:t>
            </a:r>
            <a:r>
              <a:rPr lang="en-US" altLang="tr-TR" sz="2000" dirty="0" err="1"/>
              <a:t>a,b</a:t>
            </a:r>
            <a:r>
              <a:rPr lang="en-US" altLang="tr-TR" sz="2000" dirty="0"/>
              <a:t>)|a=b}</a:t>
            </a:r>
          </a:p>
          <a:p>
            <a:pPr lvl="1"/>
            <a:r>
              <a:rPr lang="en-US" altLang="tr-TR" sz="2000" dirty="0"/>
              <a:t>R</a:t>
            </a:r>
            <a:r>
              <a:rPr lang="en-US" altLang="tr-TR" sz="2000" baseline="-25000" dirty="0"/>
              <a:t>5</a:t>
            </a:r>
            <a:r>
              <a:rPr lang="en-US" altLang="tr-TR" sz="2000" dirty="0"/>
              <a:t>={(</a:t>
            </a:r>
            <a:r>
              <a:rPr lang="en-US" altLang="tr-TR" sz="2000" dirty="0" err="1"/>
              <a:t>a,b</a:t>
            </a:r>
            <a:r>
              <a:rPr lang="en-US" altLang="tr-TR" sz="2000" dirty="0"/>
              <a:t>)|a=b+1}</a:t>
            </a:r>
          </a:p>
          <a:p>
            <a:pPr lvl="1"/>
            <a:r>
              <a:rPr lang="en-US" altLang="tr-TR" sz="2000" dirty="0"/>
              <a:t>R</a:t>
            </a:r>
            <a:r>
              <a:rPr lang="en-US" altLang="tr-TR" sz="2000" baseline="-25000" dirty="0"/>
              <a:t>6</a:t>
            </a:r>
            <a:r>
              <a:rPr lang="en-US" altLang="tr-TR" sz="2000" dirty="0"/>
              <a:t>={(</a:t>
            </a:r>
            <a:r>
              <a:rPr lang="en-US" altLang="tr-TR" sz="2000" dirty="0" err="1"/>
              <a:t>a,b</a:t>
            </a:r>
            <a:r>
              <a:rPr lang="en-US" altLang="tr-TR" sz="2000" dirty="0"/>
              <a:t>)|a+b≤3}</a:t>
            </a:r>
            <a:endParaRPr lang="en-US" altLang="tr-TR" dirty="0"/>
          </a:p>
          <a:p>
            <a:r>
              <a:rPr lang="tr-TR" altLang="tr-TR" dirty="0"/>
              <a:t>Çözüm:</a:t>
            </a:r>
          </a:p>
          <a:p>
            <a:pPr lvl="1"/>
            <a:r>
              <a:rPr lang="en-US" altLang="tr-TR" dirty="0"/>
              <a:t>R</a:t>
            </a:r>
            <a:r>
              <a:rPr lang="en-US" altLang="tr-TR" baseline="-25000" dirty="0"/>
              <a:t>1 </a:t>
            </a:r>
            <a:r>
              <a:rPr lang="tr-TR" altLang="tr-TR" dirty="0"/>
              <a:t>geçişlidir çünkü</a:t>
            </a:r>
            <a:r>
              <a:rPr lang="en-US" altLang="tr-TR" dirty="0"/>
              <a:t> </a:t>
            </a:r>
            <a:r>
              <a:rPr lang="en-US" altLang="tr-TR" dirty="0" err="1"/>
              <a:t>a≤b</a:t>
            </a:r>
            <a:r>
              <a:rPr lang="en-US" altLang="tr-TR" dirty="0"/>
              <a:t> </a:t>
            </a:r>
            <a:r>
              <a:rPr lang="tr-TR" altLang="tr-TR" dirty="0"/>
              <a:t>ve</a:t>
            </a:r>
            <a:r>
              <a:rPr lang="en-US" altLang="tr-TR" dirty="0"/>
              <a:t> </a:t>
            </a:r>
            <a:r>
              <a:rPr lang="en-US" altLang="tr-TR" dirty="0" err="1"/>
              <a:t>b≤c</a:t>
            </a:r>
            <a:r>
              <a:rPr lang="en-US" altLang="tr-TR" dirty="0"/>
              <a:t> </a:t>
            </a:r>
            <a:r>
              <a:rPr lang="tr-TR" altLang="tr-TR" dirty="0"/>
              <a:t>ise</a:t>
            </a:r>
            <a:r>
              <a:rPr lang="en-US" altLang="tr-TR" dirty="0"/>
              <a:t> </a:t>
            </a:r>
            <a:r>
              <a:rPr lang="en-US" altLang="tr-TR" dirty="0" err="1"/>
              <a:t>a≤c</a:t>
            </a:r>
            <a:r>
              <a:rPr lang="tr-TR" altLang="tr-TR" dirty="0"/>
              <a:t>’</a:t>
            </a:r>
            <a:r>
              <a:rPr lang="tr-TR" altLang="tr-TR" dirty="0" err="1"/>
              <a:t>dir</a:t>
            </a:r>
            <a:r>
              <a:rPr lang="en-US" altLang="tr-TR" dirty="0"/>
              <a:t>. </a:t>
            </a:r>
            <a:endParaRPr lang="tr-TR" altLang="tr-TR" dirty="0"/>
          </a:p>
          <a:p>
            <a:pPr lvl="1"/>
            <a:r>
              <a:rPr lang="en-US" altLang="tr-TR" dirty="0"/>
              <a:t>R</a:t>
            </a:r>
            <a:r>
              <a:rPr lang="en-US" altLang="tr-TR" baseline="-25000" dirty="0"/>
              <a:t>2</a:t>
            </a:r>
            <a:r>
              <a:rPr lang="en-US" altLang="tr-TR" dirty="0"/>
              <a:t> is </a:t>
            </a:r>
            <a:r>
              <a:rPr lang="tr-TR" altLang="tr-TR" dirty="0"/>
              <a:t>geçişlidir çünkü</a:t>
            </a:r>
            <a:r>
              <a:rPr lang="en-US" altLang="tr-TR" dirty="0"/>
              <a:t> a</a:t>
            </a:r>
            <a:r>
              <a:rPr lang="tr-TR" altLang="tr-TR" dirty="0"/>
              <a:t>&gt;</a:t>
            </a:r>
            <a:r>
              <a:rPr lang="en-US" altLang="tr-TR" dirty="0"/>
              <a:t>b </a:t>
            </a:r>
            <a:r>
              <a:rPr lang="tr-TR" altLang="tr-TR" dirty="0"/>
              <a:t>ve</a:t>
            </a:r>
            <a:r>
              <a:rPr lang="en-US" altLang="tr-TR" dirty="0"/>
              <a:t> b</a:t>
            </a:r>
            <a:r>
              <a:rPr lang="tr-TR" altLang="tr-TR" dirty="0"/>
              <a:t>&gt;</a:t>
            </a:r>
            <a:r>
              <a:rPr lang="en-US" altLang="tr-TR" dirty="0"/>
              <a:t>c </a:t>
            </a:r>
            <a:r>
              <a:rPr lang="tr-TR" altLang="tr-TR" dirty="0"/>
              <a:t>ise</a:t>
            </a:r>
            <a:r>
              <a:rPr lang="en-US" altLang="tr-TR" dirty="0"/>
              <a:t> a</a:t>
            </a:r>
            <a:r>
              <a:rPr lang="tr-TR" altLang="tr-TR" dirty="0"/>
              <a:t>&gt;</a:t>
            </a:r>
            <a:r>
              <a:rPr lang="en-US" altLang="tr-TR" dirty="0"/>
              <a:t>c</a:t>
            </a:r>
            <a:r>
              <a:rPr lang="tr-TR" altLang="tr-TR" dirty="0"/>
              <a:t>’</a:t>
            </a:r>
            <a:r>
              <a:rPr lang="tr-TR" altLang="tr-TR" dirty="0" err="1"/>
              <a:t>dir</a:t>
            </a:r>
            <a:endParaRPr lang="en-US" altLang="tr-TR" dirty="0"/>
          </a:p>
          <a:p>
            <a:pPr lvl="1"/>
            <a:r>
              <a:rPr lang="en-US" altLang="tr-TR" dirty="0"/>
              <a:t>R</a:t>
            </a:r>
            <a:r>
              <a:rPr lang="en-US" altLang="tr-TR" baseline="-25000" dirty="0"/>
              <a:t>3</a:t>
            </a:r>
            <a:r>
              <a:rPr lang="en-US" altLang="tr-TR" dirty="0"/>
              <a:t> , R</a:t>
            </a:r>
            <a:r>
              <a:rPr lang="en-US" altLang="tr-TR" baseline="-25000" dirty="0"/>
              <a:t>4</a:t>
            </a:r>
            <a:r>
              <a:rPr lang="en-US" altLang="tr-TR" dirty="0"/>
              <a:t> </a:t>
            </a:r>
            <a:r>
              <a:rPr lang="tr-TR" altLang="tr-TR" dirty="0"/>
              <a:t>geçişlidir.</a:t>
            </a:r>
            <a:endParaRPr lang="en-US" altLang="tr-TR" dirty="0"/>
          </a:p>
          <a:p>
            <a:pPr lvl="1"/>
            <a:r>
              <a:rPr lang="en-US" altLang="tr-TR" dirty="0"/>
              <a:t>R</a:t>
            </a:r>
            <a:r>
              <a:rPr lang="en-US" altLang="tr-TR" baseline="-25000" dirty="0"/>
              <a:t>5</a:t>
            </a:r>
            <a:r>
              <a:rPr lang="en-US" altLang="tr-TR" dirty="0"/>
              <a:t> </a:t>
            </a:r>
            <a:r>
              <a:rPr lang="tr-TR" altLang="tr-TR" dirty="0"/>
              <a:t>geçişli değildir</a:t>
            </a:r>
            <a:r>
              <a:rPr lang="en-US" altLang="tr-TR" dirty="0"/>
              <a:t> (</a:t>
            </a:r>
            <a:r>
              <a:rPr lang="tr-TR" altLang="tr-TR" dirty="0"/>
              <a:t>örneğin </a:t>
            </a:r>
            <a:r>
              <a:rPr lang="en-US" altLang="tr-TR" dirty="0"/>
              <a:t>(2,1), (1,0)). </a:t>
            </a:r>
            <a:endParaRPr lang="tr-TR" altLang="tr-TR" dirty="0"/>
          </a:p>
          <a:p>
            <a:pPr lvl="1"/>
            <a:r>
              <a:rPr lang="en-US" altLang="tr-TR" dirty="0"/>
              <a:t>R</a:t>
            </a:r>
            <a:r>
              <a:rPr lang="en-US" altLang="tr-TR" baseline="-25000" dirty="0"/>
              <a:t>6</a:t>
            </a:r>
            <a:r>
              <a:rPr lang="en-US" altLang="tr-TR" dirty="0"/>
              <a:t> </a:t>
            </a:r>
            <a:r>
              <a:rPr lang="tr-TR" altLang="tr-TR" dirty="0"/>
              <a:t>geçişli değildir </a:t>
            </a:r>
            <a:r>
              <a:rPr lang="en-US" altLang="tr-TR" dirty="0"/>
              <a:t>(</a:t>
            </a:r>
            <a:r>
              <a:rPr lang="tr-TR" altLang="tr-TR" dirty="0"/>
              <a:t>örneğin</a:t>
            </a:r>
            <a:r>
              <a:rPr lang="en-US" altLang="tr-TR" dirty="0"/>
              <a:t> (2,1),(1,2))</a:t>
            </a:r>
            <a:r>
              <a:rPr lang="tr-TR" altLang="tr-TR" dirty="0"/>
              <a:t>.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432272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Bağıntıların Özellikleri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dirty="0"/>
              <a:t>Örnek: </a:t>
            </a:r>
            <a:r>
              <a:rPr lang="tr-TR" dirty="0"/>
              <a:t>A kümesi </a:t>
            </a:r>
            <a:r>
              <a:rPr lang="en-US" dirty="0"/>
              <a:t>{1,2,3,4} </a:t>
            </a:r>
            <a:r>
              <a:rPr lang="tr-TR" dirty="0"/>
              <a:t>ve A üzerinde tanımlı R bağıntısı </a:t>
            </a:r>
            <a:r>
              <a:rPr lang="en-US" dirty="0"/>
              <a:t>R = {(1,1),(1,2),(2,1),(2,2),(3,3),(4,4)}</a:t>
            </a:r>
            <a:r>
              <a:rPr lang="tr-TR" dirty="0"/>
              <a:t> olsun</a:t>
            </a:r>
            <a:r>
              <a:rPr lang="en-US" dirty="0"/>
              <a:t>. </a:t>
            </a:r>
            <a:r>
              <a:rPr lang="en-US" dirty="0" err="1"/>
              <a:t>Beş</a:t>
            </a:r>
            <a:r>
              <a:rPr lang="en-US" dirty="0"/>
              <a:t> </a:t>
            </a:r>
            <a:r>
              <a:rPr lang="en-US" dirty="0" err="1"/>
              <a:t>özellikten</a:t>
            </a:r>
            <a:r>
              <a:rPr lang="en-US" dirty="0"/>
              <a:t> </a:t>
            </a:r>
            <a:r>
              <a:rPr lang="en-US" dirty="0" err="1"/>
              <a:t>hangisinin</a:t>
            </a:r>
            <a:r>
              <a:rPr lang="en-US" dirty="0"/>
              <a:t> </a:t>
            </a:r>
            <a:r>
              <a:rPr lang="en-US" dirty="0" err="1"/>
              <a:t>karşılandığını</a:t>
            </a:r>
            <a:r>
              <a:rPr lang="en-US" dirty="0"/>
              <a:t> </a:t>
            </a:r>
            <a:r>
              <a:rPr lang="en-US" dirty="0" err="1"/>
              <a:t>belirleyin</a:t>
            </a:r>
            <a:r>
              <a:rPr lang="en-US" dirty="0"/>
              <a:t>.</a:t>
            </a:r>
            <a:endParaRPr lang="tr-TR" dirty="0"/>
          </a:p>
          <a:p>
            <a:r>
              <a:rPr lang="tr-TR" dirty="0"/>
              <a:t>Çözüm:</a:t>
            </a:r>
            <a:endParaRPr lang="en-US" dirty="0"/>
          </a:p>
          <a:p>
            <a:pPr lvl="1"/>
            <a:r>
              <a:rPr lang="tr-TR" dirty="0"/>
              <a:t>Yansıma</a:t>
            </a:r>
            <a:r>
              <a:rPr lang="en-US" dirty="0"/>
              <a:t>: </a:t>
            </a:r>
            <a:r>
              <a:rPr lang="tr-TR" dirty="0"/>
              <a:t>Evet,</a:t>
            </a:r>
            <a:r>
              <a:rPr lang="en-US" dirty="0"/>
              <a:t> </a:t>
            </a:r>
            <a:r>
              <a:rPr lang="tr-TR" dirty="0"/>
              <a:t>tüm A elemanları için A</a:t>
            </a:r>
            <a:r>
              <a:rPr lang="en-US" dirty="0"/>
              <a:t> = 1,2,3,4</a:t>
            </a:r>
            <a:r>
              <a:rPr lang="tr-TR" dirty="0"/>
              <a:t> </a:t>
            </a:r>
            <a:r>
              <a:rPr lang="en-US" dirty="0"/>
              <a:t>(1,1),(2,2),(3,3) </a:t>
            </a:r>
            <a:r>
              <a:rPr lang="tr-TR" dirty="0"/>
              <a:t>ve</a:t>
            </a:r>
            <a:r>
              <a:rPr lang="en-US" dirty="0"/>
              <a:t> (4,4)</a:t>
            </a:r>
            <a:r>
              <a:rPr lang="tr-TR" dirty="0"/>
              <a:t> bağıntıda mevcut</a:t>
            </a:r>
            <a:r>
              <a:rPr lang="en-US" dirty="0"/>
              <a:t>.</a:t>
            </a:r>
          </a:p>
          <a:p>
            <a:pPr lvl="1"/>
            <a:r>
              <a:rPr lang="tr-TR" dirty="0" err="1"/>
              <a:t>Yansımasız</a:t>
            </a:r>
            <a:r>
              <a:rPr lang="en-US" dirty="0"/>
              <a:t>: </a:t>
            </a:r>
            <a:r>
              <a:rPr lang="tr-TR" dirty="0"/>
              <a:t>Hayır</a:t>
            </a:r>
            <a:r>
              <a:rPr lang="en-US" dirty="0"/>
              <a:t>, </a:t>
            </a:r>
            <a:r>
              <a:rPr lang="tr-TR" dirty="0"/>
              <a:t>çünkü bağıntı </a:t>
            </a:r>
            <a:r>
              <a:rPr lang="en-US" dirty="0"/>
              <a:t>(a, a)</a:t>
            </a:r>
            <a:r>
              <a:rPr lang="tr-TR" dirty="0"/>
              <a:t>’</a:t>
            </a:r>
            <a:r>
              <a:rPr lang="tr-TR" dirty="0" err="1"/>
              <a:t>yı</a:t>
            </a:r>
            <a:r>
              <a:rPr lang="tr-TR" dirty="0"/>
              <a:t> içeriyor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</a:t>
            </a:r>
            <a:r>
              <a:rPr lang="tr-TR" dirty="0" err="1"/>
              <a:t>imetrik</a:t>
            </a:r>
            <a:r>
              <a:rPr lang="en-US" dirty="0"/>
              <a:t>: </a:t>
            </a:r>
            <a:r>
              <a:rPr lang="tr-TR" dirty="0"/>
              <a:t>Evet</a:t>
            </a:r>
            <a:r>
              <a:rPr lang="en-US" dirty="0"/>
              <a:t>,</a:t>
            </a:r>
            <a:r>
              <a:rPr lang="tr-TR" dirty="0"/>
              <a:t> bağıntıda yer alan her 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</a:t>
            </a:r>
            <a:r>
              <a:rPr lang="tr-TR" dirty="0"/>
              <a:t>için </a:t>
            </a:r>
            <a:r>
              <a:rPr lang="en-US" dirty="0"/>
              <a:t>(</a:t>
            </a:r>
            <a:r>
              <a:rPr lang="en-US" dirty="0" err="1"/>
              <a:t>b,a</a:t>
            </a:r>
            <a:r>
              <a:rPr lang="en-US" dirty="0"/>
              <a:t>)</a:t>
            </a:r>
            <a:r>
              <a:rPr lang="tr-TR" dirty="0"/>
              <a:t> mevcuttur (</a:t>
            </a:r>
            <a:r>
              <a:rPr lang="en-US" dirty="0"/>
              <a:t>(1,2) </a:t>
            </a:r>
            <a:r>
              <a:rPr lang="tr-TR" dirty="0"/>
              <a:t>ve</a:t>
            </a:r>
            <a:r>
              <a:rPr lang="en-US" dirty="0"/>
              <a:t> (2,1)</a:t>
            </a:r>
            <a:r>
              <a:rPr lang="tr-TR" dirty="0"/>
              <a:t>)</a:t>
            </a:r>
            <a:r>
              <a:rPr lang="en-US" dirty="0"/>
              <a:t>.</a:t>
            </a:r>
          </a:p>
          <a:p>
            <a:pPr lvl="1"/>
            <a:r>
              <a:rPr lang="tr-TR" dirty="0"/>
              <a:t>Ters simetrik</a:t>
            </a:r>
            <a:r>
              <a:rPr lang="en-US" dirty="0"/>
              <a:t>: </a:t>
            </a:r>
            <a:r>
              <a:rPr lang="tr-TR" dirty="0"/>
              <a:t>Hayır</a:t>
            </a:r>
            <a:r>
              <a:rPr lang="en-US" dirty="0"/>
              <a:t>, </a:t>
            </a:r>
            <a:r>
              <a:rPr lang="tr-TR" dirty="0"/>
              <a:t>çünkü </a:t>
            </a:r>
            <a:r>
              <a:rPr lang="en-US" dirty="0"/>
              <a:t>(1,2) </a:t>
            </a:r>
            <a:r>
              <a:rPr lang="tr-TR" dirty="0"/>
              <a:t>ve</a:t>
            </a:r>
            <a:r>
              <a:rPr lang="en-US" dirty="0"/>
              <a:t> (2,1)</a:t>
            </a:r>
            <a:r>
              <a:rPr lang="tr-TR" dirty="0"/>
              <a:t> bağıntıda mevcuttur ancak</a:t>
            </a:r>
            <a:r>
              <a:rPr lang="en-US" dirty="0"/>
              <a:t> 1 2</a:t>
            </a:r>
            <a:r>
              <a:rPr lang="tr-TR" dirty="0"/>
              <a:t>’ye eşit değildir</a:t>
            </a:r>
            <a:r>
              <a:rPr lang="en-US" dirty="0"/>
              <a:t>.</a:t>
            </a:r>
          </a:p>
          <a:p>
            <a:pPr lvl="1"/>
            <a:r>
              <a:rPr lang="tr-TR" dirty="0"/>
              <a:t>Geçişli</a:t>
            </a:r>
            <a:r>
              <a:rPr lang="en-US" dirty="0"/>
              <a:t>: </a:t>
            </a:r>
            <a:r>
              <a:rPr lang="tr-TR" dirty="0"/>
              <a:t>Evet</a:t>
            </a:r>
            <a:r>
              <a:rPr lang="en-US" dirty="0"/>
              <a:t>, </a:t>
            </a:r>
            <a:r>
              <a:rPr lang="tr-TR" dirty="0"/>
              <a:t>çünkü bağıntıda</a:t>
            </a:r>
            <a:r>
              <a:rPr lang="en-US" dirty="0"/>
              <a:t> (1,2) </a:t>
            </a:r>
            <a:r>
              <a:rPr lang="tr-TR" dirty="0"/>
              <a:t>ve</a:t>
            </a:r>
            <a:r>
              <a:rPr lang="en-US" dirty="0"/>
              <a:t> (2,1) </a:t>
            </a:r>
            <a:r>
              <a:rPr lang="tr-TR" dirty="0"/>
              <a:t>varken</a:t>
            </a:r>
            <a:r>
              <a:rPr lang="en-US" dirty="0"/>
              <a:t> (1,1)</a:t>
            </a:r>
            <a:r>
              <a:rPr lang="tr-TR" dirty="0"/>
              <a:t>’de yer almaktadır,</a:t>
            </a:r>
            <a:r>
              <a:rPr lang="en-US" dirty="0"/>
              <a:t> a</a:t>
            </a:r>
            <a:r>
              <a:rPr lang="tr-TR" dirty="0" err="1"/>
              <a:t>yrıca</a:t>
            </a:r>
            <a:r>
              <a:rPr lang="en-US" dirty="0"/>
              <a:t> (2,1) </a:t>
            </a:r>
            <a:r>
              <a:rPr lang="tr-TR" dirty="0"/>
              <a:t>ve</a:t>
            </a:r>
            <a:r>
              <a:rPr lang="en-US" dirty="0"/>
              <a:t> (</a:t>
            </a:r>
            <a:r>
              <a:rPr lang="tr-TR" dirty="0"/>
              <a:t>1</a:t>
            </a:r>
            <a:r>
              <a:rPr lang="en-US" dirty="0"/>
              <a:t>,</a:t>
            </a:r>
            <a:r>
              <a:rPr lang="tr-TR" dirty="0"/>
              <a:t>2</a:t>
            </a:r>
            <a:r>
              <a:rPr lang="en-US" dirty="0"/>
              <a:t>) </a:t>
            </a:r>
            <a:r>
              <a:rPr lang="tr-TR" dirty="0"/>
              <a:t>varken</a:t>
            </a:r>
            <a:r>
              <a:rPr lang="en-US" dirty="0"/>
              <a:t> (2,2)</a:t>
            </a:r>
            <a:r>
              <a:rPr lang="tr-TR" dirty="0"/>
              <a:t>’de mevcuttur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7920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Bağıntıların Bileşkesi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tr-TR" dirty="0"/>
              <a:t>R A </a:t>
            </a:r>
            <a:r>
              <a:rPr lang="tr-TR" altLang="tr-TR" dirty="0"/>
              <a:t>kümesinden </a:t>
            </a:r>
            <a:r>
              <a:rPr lang="en-US" altLang="tr-TR" dirty="0"/>
              <a:t>B</a:t>
            </a:r>
            <a:r>
              <a:rPr lang="tr-TR" altLang="tr-TR" dirty="0"/>
              <a:t> kümesine ve </a:t>
            </a:r>
            <a:r>
              <a:rPr lang="en-US" altLang="tr-TR" dirty="0"/>
              <a:t>S B </a:t>
            </a:r>
            <a:r>
              <a:rPr lang="tr-TR" altLang="tr-TR" dirty="0"/>
              <a:t>kümesinden </a:t>
            </a:r>
            <a:r>
              <a:rPr lang="en-US" altLang="tr-TR" dirty="0"/>
              <a:t>C</a:t>
            </a:r>
            <a:r>
              <a:rPr lang="tr-TR" altLang="tr-TR" dirty="0"/>
              <a:t> kümesine iki bağıntıdır.</a:t>
            </a:r>
            <a:endParaRPr lang="en-US" altLang="tr-TR" dirty="0"/>
          </a:p>
          <a:p>
            <a:r>
              <a:rPr lang="en-US" altLang="tr-TR" dirty="0"/>
              <a:t>R </a:t>
            </a:r>
            <a:r>
              <a:rPr lang="en-US" altLang="tr-TR" dirty="0" err="1"/>
              <a:t>ve</a:t>
            </a:r>
            <a:r>
              <a:rPr lang="en-US" altLang="tr-TR" dirty="0"/>
              <a:t> </a:t>
            </a:r>
            <a:r>
              <a:rPr lang="en-US" altLang="tr-TR" dirty="0" err="1"/>
              <a:t>S'nin</a:t>
            </a:r>
            <a:r>
              <a:rPr lang="en-US" altLang="tr-TR" dirty="0"/>
              <a:t> </a:t>
            </a:r>
            <a:r>
              <a:rPr lang="en-US" altLang="tr-TR" dirty="0" err="1"/>
              <a:t>bileşimi</a:t>
            </a:r>
            <a:r>
              <a:rPr lang="en-US" altLang="tr-TR" dirty="0"/>
              <a:t>, </a:t>
            </a:r>
            <a:r>
              <a:rPr lang="en-US" altLang="tr-TR" dirty="0" err="1"/>
              <a:t>a∊A</a:t>
            </a:r>
            <a:r>
              <a:rPr lang="en-US" altLang="tr-TR" dirty="0"/>
              <a:t>, </a:t>
            </a:r>
            <a:r>
              <a:rPr lang="en-US" altLang="tr-TR" dirty="0" err="1"/>
              <a:t>c∊C</a:t>
            </a:r>
            <a:r>
              <a:rPr lang="en-US" altLang="tr-TR" dirty="0"/>
              <a:t> </a:t>
            </a:r>
            <a:r>
              <a:rPr lang="en-US" altLang="tr-TR" dirty="0" err="1"/>
              <a:t>olan</a:t>
            </a:r>
            <a:r>
              <a:rPr lang="en-US" altLang="tr-TR" dirty="0"/>
              <a:t> </a:t>
            </a:r>
            <a:r>
              <a:rPr lang="en-US" altLang="tr-TR" dirty="0" err="1"/>
              <a:t>ve</a:t>
            </a:r>
            <a:r>
              <a:rPr lang="en-US" altLang="tr-TR" dirty="0"/>
              <a:t> </a:t>
            </a:r>
            <a:r>
              <a:rPr lang="en-US" altLang="tr-TR" dirty="0" err="1"/>
              <a:t>kendileri</a:t>
            </a:r>
            <a:r>
              <a:rPr lang="en-US" altLang="tr-TR" dirty="0"/>
              <a:t> </a:t>
            </a:r>
            <a:r>
              <a:rPr lang="en-US" altLang="tr-TR" dirty="0" err="1"/>
              <a:t>için</a:t>
            </a:r>
            <a:r>
              <a:rPr lang="en-US" altLang="tr-TR" dirty="0"/>
              <a:t> </a:t>
            </a:r>
            <a:r>
              <a:rPr lang="en-US" altLang="tr-TR" dirty="0" err="1"/>
              <a:t>bir</a:t>
            </a:r>
            <a:r>
              <a:rPr lang="en-US" altLang="tr-TR" dirty="0"/>
              <a:t> </a:t>
            </a:r>
            <a:r>
              <a:rPr lang="en-US" altLang="tr-TR" dirty="0" err="1"/>
              <a:t>b∊B</a:t>
            </a:r>
            <a:r>
              <a:rPr lang="en-US" altLang="tr-TR" dirty="0"/>
              <a:t> </a:t>
            </a:r>
            <a:r>
              <a:rPr lang="en-US" altLang="tr-TR" dirty="0" err="1"/>
              <a:t>öğesi</a:t>
            </a:r>
            <a:r>
              <a:rPr lang="en-US" altLang="tr-TR" dirty="0"/>
              <a:t> </a:t>
            </a:r>
            <a:r>
              <a:rPr lang="en-US" altLang="tr-TR" dirty="0" err="1"/>
              <a:t>bulunan</a:t>
            </a:r>
            <a:r>
              <a:rPr lang="en-US" altLang="tr-TR" dirty="0"/>
              <a:t> (</a:t>
            </a:r>
            <a:r>
              <a:rPr lang="en-US" altLang="tr-TR" dirty="0" err="1"/>
              <a:t>a,c</a:t>
            </a:r>
            <a:r>
              <a:rPr lang="en-US" altLang="tr-TR" dirty="0"/>
              <a:t>) </a:t>
            </a:r>
            <a:r>
              <a:rPr lang="en-US" altLang="tr-TR" dirty="0" err="1"/>
              <a:t>sıralı</a:t>
            </a:r>
            <a:r>
              <a:rPr lang="en-US" altLang="tr-TR" dirty="0"/>
              <a:t> </a:t>
            </a:r>
            <a:r>
              <a:rPr lang="en-US" altLang="tr-TR" dirty="0" err="1"/>
              <a:t>çiftlerinden</a:t>
            </a:r>
            <a:r>
              <a:rPr lang="en-US" altLang="tr-TR" dirty="0"/>
              <a:t> </a:t>
            </a:r>
            <a:r>
              <a:rPr lang="en-US" altLang="tr-TR" dirty="0" err="1"/>
              <a:t>oluşan</a:t>
            </a:r>
            <a:r>
              <a:rPr lang="en-US" altLang="tr-TR" dirty="0"/>
              <a:t> </a:t>
            </a:r>
            <a:r>
              <a:rPr lang="en-US" altLang="tr-TR" dirty="0" err="1"/>
              <a:t>bağıntıdır</a:t>
            </a:r>
            <a:r>
              <a:rPr lang="en-US" altLang="tr-TR" dirty="0"/>
              <a:t>. (</a:t>
            </a:r>
            <a:r>
              <a:rPr lang="en-US" altLang="tr-TR" dirty="0" err="1"/>
              <a:t>a,b</a:t>
            </a:r>
            <a:r>
              <a:rPr lang="en-US" altLang="tr-TR" dirty="0"/>
              <a:t>)∊R </a:t>
            </a:r>
            <a:r>
              <a:rPr lang="en-US" altLang="tr-TR" dirty="0" err="1"/>
              <a:t>ve</a:t>
            </a:r>
            <a:r>
              <a:rPr lang="en-US" altLang="tr-TR" dirty="0"/>
              <a:t> (</a:t>
            </a:r>
            <a:r>
              <a:rPr lang="en-US" altLang="tr-TR" dirty="0" err="1"/>
              <a:t>b,c</a:t>
            </a:r>
            <a:r>
              <a:rPr lang="en-US" altLang="tr-TR" dirty="0"/>
              <a:t>)∊S. R </a:t>
            </a:r>
            <a:r>
              <a:rPr lang="en-US" altLang="tr-TR" dirty="0" err="1"/>
              <a:t>ve</a:t>
            </a:r>
            <a:r>
              <a:rPr lang="en-US" altLang="tr-TR" dirty="0"/>
              <a:t> </a:t>
            </a:r>
            <a:r>
              <a:rPr lang="en-US" altLang="tr-TR" dirty="0" err="1"/>
              <a:t>S'nin</a:t>
            </a:r>
            <a:r>
              <a:rPr lang="en-US" altLang="tr-TR" dirty="0"/>
              <a:t> </a:t>
            </a:r>
            <a:r>
              <a:rPr lang="en-US" altLang="tr-TR" dirty="0" err="1"/>
              <a:t>bileşimini</a:t>
            </a:r>
            <a:r>
              <a:rPr lang="en-US" altLang="tr-TR" dirty="0"/>
              <a:t> S∘R </a:t>
            </a:r>
            <a:r>
              <a:rPr lang="en-US" altLang="tr-TR" dirty="0" err="1"/>
              <a:t>ile</a:t>
            </a:r>
            <a:r>
              <a:rPr lang="en-US" altLang="tr-TR" dirty="0"/>
              <a:t> </a:t>
            </a:r>
            <a:r>
              <a:rPr lang="en-US" altLang="tr-TR" dirty="0" err="1"/>
              <a:t>gösteriyoruz</a:t>
            </a:r>
            <a:r>
              <a:rPr lang="en-US" altLang="tr-TR" dirty="0"/>
              <a:t>.</a:t>
            </a:r>
            <a:endParaRPr lang="tr-TR" altLang="tr-TR" dirty="0"/>
          </a:p>
          <a:p>
            <a:pPr lvl="1"/>
            <a:r>
              <a:rPr lang="en-US" dirty="0"/>
              <a:t>S </a:t>
            </a:r>
            <a:r>
              <a:rPr lang="en-US" altLang="tr-TR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∘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R = { ( a, c ) | </a:t>
            </a:r>
            <a:r>
              <a:rPr lang="en-US" b="1" dirty="0">
                <a:sym typeface="Symbol" pitchFamily="18" charset="2"/>
              </a:rPr>
              <a:t></a:t>
            </a:r>
            <a:r>
              <a:rPr lang="en-US" dirty="0">
                <a:sym typeface="Symbol" pitchFamily="18" charset="2"/>
              </a:rPr>
              <a:t>b ( </a:t>
            </a:r>
            <a:r>
              <a:rPr lang="en-US" dirty="0" err="1">
                <a:sym typeface="Symbol" pitchFamily="18" charset="2"/>
              </a:rPr>
              <a:t>aRb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>
                <a:sym typeface="Symbol" pitchFamily="18" charset="2"/>
              </a:rPr>
              <a:t> </a:t>
            </a:r>
            <a:r>
              <a:rPr lang="en-US" dirty="0" err="1">
                <a:sym typeface="Symbol" pitchFamily="18" charset="2"/>
              </a:rPr>
              <a:t>bSc</a:t>
            </a:r>
            <a:r>
              <a:rPr lang="en-US" dirty="0">
                <a:sym typeface="Symbol" pitchFamily="18" charset="2"/>
              </a:rPr>
              <a:t> ) }. </a:t>
            </a:r>
            <a:endParaRPr lang="en-US" altLang="tr-TR" dirty="0"/>
          </a:p>
          <a:p>
            <a:r>
              <a:rPr lang="en-US" altLang="tr-TR" dirty="0" err="1"/>
              <a:t>S'deki</a:t>
            </a:r>
            <a:r>
              <a:rPr lang="en-US" altLang="tr-TR" dirty="0"/>
              <a:t> </a:t>
            </a:r>
            <a:r>
              <a:rPr lang="en-US" altLang="tr-TR" dirty="0" err="1"/>
              <a:t>sıralı</a:t>
            </a:r>
            <a:r>
              <a:rPr lang="en-US" altLang="tr-TR" dirty="0"/>
              <a:t> </a:t>
            </a:r>
            <a:r>
              <a:rPr lang="en-US" altLang="tr-TR" dirty="0" err="1"/>
              <a:t>ikilinin</a:t>
            </a:r>
            <a:r>
              <a:rPr lang="en-US" altLang="tr-TR" dirty="0"/>
              <a:t> 1. </a:t>
            </a:r>
            <a:r>
              <a:rPr lang="en-US" altLang="tr-TR" dirty="0" err="1"/>
              <a:t>öğesinin</a:t>
            </a:r>
            <a:r>
              <a:rPr lang="en-US" altLang="tr-TR" dirty="0"/>
              <a:t> </a:t>
            </a:r>
            <a:r>
              <a:rPr lang="en-US" altLang="tr-TR" dirty="0" err="1"/>
              <a:t>aynısı</a:t>
            </a:r>
            <a:r>
              <a:rPr lang="en-US" altLang="tr-TR" dirty="0"/>
              <a:t> </a:t>
            </a:r>
            <a:r>
              <a:rPr lang="tr-TR" altLang="tr-TR" dirty="0"/>
              <a:t>olan</a:t>
            </a:r>
            <a:r>
              <a:rPr lang="en-US" altLang="tr-TR" dirty="0"/>
              <a:t> </a:t>
            </a:r>
            <a:r>
              <a:rPr lang="en-US" altLang="tr-TR" dirty="0" err="1"/>
              <a:t>R'deki</a:t>
            </a:r>
            <a:r>
              <a:rPr lang="en-US" altLang="tr-TR" dirty="0"/>
              <a:t> </a:t>
            </a:r>
            <a:r>
              <a:rPr lang="en-US" altLang="tr-TR" dirty="0" err="1"/>
              <a:t>sıralı</a:t>
            </a:r>
            <a:r>
              <a:rPr lang="en-US" altLang="tr-TR" dirty="0"/>
              <a:t> </a:t>
            </a:r>
            <a:r>
              <a:rPr lang="en-US" altLang="tr-TR" dirty="0" err="1"/>
              <a:t>çiftin</a:t>
            </a:r>
            <a:r>
              <a:rPr lang="en-US" altLang="tr-TR" dirty="0"/>
              <a:t> 2. </a:t>
            </a:r>
            <a:r>
              <a:rPr lang="en-US" altLang="tr-TR" dirty="0" err="1"/>
              <a:t>öğesini</a:t>
            </a:r>
            <a:r>
              <a:rPr lang="en-US" altLang="tr-TR" dirty="0"/>
              <a:t> </a:t>
            </a:r>
            <a:r>
              <a:rPr lang="en-US" altLang="tr-TR" dirty="0" err="1"/>
              <a:t>bulmamız</a:t>
            </a:r>
            <a:r>
              <a:rPr lang="en-US" altLang="tr-TR" dirty="0"/>
              <a:t> </a:t>
            </a:r>
            <a:r>
              <a:rPr lang="en-US" altLang="tr-TR" dirty="0" err="1"/>
              <a:t>gerekiyor</a:t>
            </a:r>
            <a:r>
              <a:rPr lang="en-US" alt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460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Bağıntıların Bileşkesi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Örnek: R ve S bağıntılarının bileşkesi nedir? Burada </a:t>
            </a:r>
            <a:r>
              <a:rPr lang="en-US" altLang="tr-TR" dirty="0"/>
              <a:t>R {1,2,3}</a:t>
            </a:r>
            <a:r>
              <a:rPr lang="tr-TR" altLang="tr-TR" dirty="0"/>
              <a:t>’ten</a:t>
            </a:r>
            <a:r>
              <a:rPr lang="en-US" altLang="tr-TR" dirty="0"/>
              <a:t> {1,2,3,4}</a:t>
            </a:r>
            <a:r>
              <a:rPr lang="tr-TR" altLang="tr-TR" dirty="0"/>
              <a:t>’e</a:t>
            </a:r>
            <a:r>
              <a:rPr lang="en-US" altLang="tr-TR" dirty="0"/>
              <a:t> </a:t>
            </a:r>
            <a:r>
              <a:rPr lang="tr-TR" altLang="tr-TR" dirty="0"/>
              <a:t>tanımlanmıştır</a:t>
            </a:r>
            <a:r>
              <a:rPr lang="en-US" altLang="tr-TR" dirty="0"/>
              <a:t> R={(1,1),(1,4),(2,3),(3,1),(3,4)}</a:t>
            </a:r>
            <a:r>
              <a:rPr lang="tr-TR" altLang="tr-TR" dirty="0"/>
              <a:t>.</a:t>
            </a:r>
            <a:r>
              <a:rPr lang="en-US" altLang="tr-TR" dirty="0"/>
              <a:t> S is</a:t>
            </a:r>
            <a:r>
              <a:rPr lang="tr-TR" altLang="tr-TR" dirty="0"/>
              <a:t>e</a:t>
            </a:r>
            <a:r>
              <a:rPr lang="en-US" altLang="tr-TR" dirty="0"/>
              <a:t> {1,2,3,4}</a:t>
            </a:r>
            <a:r>
              <a:rPr lang="tr-TR" altLang="tr-TR" dirty="0"/>
              <a:t>’ten</a:t>
            </a:r>
            <a:r>
              <a:rPr lang="en-US" altLang="tr-TR" dirty="0"/>
              <a:t> {0,1,2}</a:t>
            </a:r>
            <a:r>
              <a:rPr lang="tr-TR" altLang="tr-TR" dirty="0"/>
              <a:t>’ye tanımlanmıştır</a:t>
            </a:r>
            <a:r>
              <a:rPr lang="en-US" altLang="tr-TR" dirty="0"/>
              <a:t> S={(1,0),(2,0),(3,1),(3,2),(4,1)}</a:t>
            </a:r>
            <a:r>
              <a:rPr lang="tr-TR" altLang="tr-TR" dirty="0"/>
              <a:t>.</a:t>
            </a:r>
            <a:endParaRPr lang="en-US" altLang="tr-TR" dirty="0"/>
          </a:p>
          <a:p>
            <a:r>
              <a:rPr lang="tr-TR" altLang="tr-TR" dirty="0"/>
              <a:t>Çözüm: </a:t>
            </a:r>
            <a:r>
              <a:rPr lang="en-US" altLang="tr-TR" dirty="0" err="1"/>
              <a:t>S'deki</a:t>
            </a:r>
            <a:r>
              <a:rPr lang="en-US" altLang="tr-TR" dirty="0"/>
              <a:t> </a:t>
            </a:r>
            <a:r>
              <a:rPr lang="en-US" altLang="tr-TR" dirty="0" err="1"/>
              <a:t>sıralı</a:t>
            </a:r>
            <a:r>
              <a:rPr lang="en-US" altLang="tr-TR" dirty="0"/>
              <a:t> </a:t>
            </a:r>
            <a:r>
              <a:rPr lang="en-US" altLang="tr-TR" dirty="0" err="1"/>
              <a:t>ikilinin</a:t>
            </a:r>
            <a:r>
              <a:rPr lang="en-US" altLang="tr-TR" dirty="0"/>
              <a:t> 1. </a:t>
            </a:r>
            <a:r>
              <a:rPr lang="en-US" altLang="tr-TR" dirty="0" err="1"/>
              <a:t>öğesinin</a:t>
            </a:r>
            <a:r>
              <a:rPr lang="en-US" altLang="tr-TR" dirty="0"/>
              <a:t> </a:t>
            </a:r>
            <a:r>
              <a:rPr lang="en-US" altLang="tr-TR" dirty="0" err="1"/>
              <a:t>aynısı</a:t>
            </a:r>
            <a:r>
              <a:rPr lang="en-US" altLang="tr-TR" dirty="0"/>
              <a:t> </a:t>
            </a:r>
            <a:r>
              <a:rPr lang="tr-TR" altLang="tr-TR" dirty="0"/>
              <a:t>olan</a:t>
            </a:r>
            <a:r>
              <a:rPr lang="en-US" altLang="tr-TR" dirty="0"/>
              <a:t> </a:t>
            </a:r>
            <a:r>
              <a:rPr lang="en-US" altLang="tr-TR" dirty="0" err="1"/>
              <a:t>R'deki</a:t>
            </a:r>
            <a:r>
              <a:rPr lang="en-US" altLang="tr-TR" dirty="0"/>
              <a:t> </a:t>
            </a:r>
            <a:r>
              <a:rPr lang="en-US" altLang="tr-TR" dirty="0" err="1"/>
              <a:t>sıralı</a:t>
            </a:r>
            <a:r>
              <a:rPr lang="en-US" altLang="tr-TR" dirty="0"/>
              <a:t> </a:t>
            </a:r>
            <a:r>
              <a:rPr lang="en-US" altLang="tr-TR" dirty="0" err="1"/>
              <a:t>çiftin</a:t>
            </a:r>
            <a:r>
              <a:rPr lang="en-US" altLang="tr-TR" dirty="0"/>
              <a:t> 2. </a:t>
            </a:r>
            <a:r>
              <a:rPr lang="en-US" altLang="tr-TR" dirty="0" err="1"/>
              <a:t>öğesini</a:t>
            </a:r>
            <a:r>
              <a:rPr lang="tr-TR" altLang="tr-TR" dirty="0"/>
              <a:t>n</a:t>
            </a:r>
            <a:r>
              <a:rPr lang="en-US" altLang="tr-TR" dirty="0"/>
              <a:t> </a:t>
            </a:r>
            <a:r>
              <a:rPr lang="en-US" altLang="tr-TR" dirty="0" err="1"/>
              <a:t>bul</a:t>
            </a:r>
            <a:r>
              <a:rPr lang="tr-TR" altLang="tr-TR" dirty="0" err="1"/>
              <a:t>unması</a:t>
            </a:r>
            <a:r>
              <a:rPr lang="en-US" altLang="tr-TR" dirty="0"/>
              <a:t> </a:t>
            </a:r>
            <a:r>
              <a:rPr lang="en-US" altLang="tr-TR" dirty="0" err="1"/>
              <a:t>gerekiyor</a:t>
            </a:r>
            <a:r>
              <a:rPr lang="en-US" altLang="tr-TR" dirty="0"/>
              <a:t>.</a:t>
            </a:r>
          </a:p>
          <a:p>
            <a:pPr lvl="1"/>
            <a:r>
              <a:rPr lang="en-US" altLang="tr-TR" dirty="0"/>
              <a:t>S</a:t>
            </a:r>
            <a:r>
              <a:rPr lang="en-US" altLang="tr-TR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∘</a:t>
            </a:r>
            <a:r>
              <a:rPr lang="en-US" altLang="tr-TR" dirty="0"/>
              <a:t>R={(1,0),(1,1),(2,1),(2,2),(3,0),(3,1)}</a:t>
            </a:r>
          </a:p>
        </p:txBody>
      </p:sp>
    </p:spTree>
    <p:extLst>
      <p:ext uri="{BB962C8B-B14F-4D97-AF65-F5344CB8AC3E}">
        <p14:creationId xmlns:p14="http://schemas.microsoft.com/office/powerpoint/2010/main" val="358972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Fonksiyonlar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tr-TR" altLang="ko-KR" dirty="0">
                <a:ea typeface="굴림" panose="020B0600000101010101" pitchFamily="34" charset="-127"/>
              </a:rPr>
              <a:t>Fonksiyonlar grafik olarak çeşitli yollarla gösterilirler.</a:t>
            </a:r>
          </a:p>
          <a:p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019300" y="3162300"/>
            <a:ext cx="990600" cy="15240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314700" y="3238500"/>
            <a:ext cx="990600" cy="16002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293938" y="3543300"/>
            <a:ext cx="290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619500" y="3543300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2400300" y="3302000"/>
            <a:ext cx="1295400" cy="469900"/>
          </a:xfrm>
          <a:custGeom>
            <a:avLst/>
            <a:gdLst>
              <a:gd name="T0" fmla="*/ 0 w 816"/>
              <a:gd name="T1" fmla="*/ 296 h 296"/>
              <a:gd name="T2" fmla="*/ 480 w 816"/>
              <a:gd name="T3" fmla="*/ 8 h 296"/>
              <a:gd name="T4" fmla="*/ 816 w 816"/>
              <a:gd name="T5" fmla="*/ 24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296">
                <a:moveTo>
                  <a:pt x="0" y="296"/>
                </a:moveTo>
                <a:cubicBezTo>
                  <a:pt x="172" y="156"/>
                  <a:pt x="344" y="16"/>
                  <a:pt x="480" y="8"/>
                </a:cubicBezTo>
                <a:cubicBezTo>
                  <a:pt x="616" y="0"/>
                  <a:pt x="716" y="124"/>
                  <a:pt x="816" y="24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47900" y="46863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 i="1"/>
              <a:t>A</a:t>
            </a:r>
            <a:endParaRPr lang="en-US" altLang="tr-TR" sz="240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624263" y="48768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 i="1"/>
              <a:t>B</a:t>
            </a:r>
            <a:endParaRPr lang="en-US" altLang="tr-TR" sz="2400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2552700" y="2708275"/>
            <a:ext cx="1190625" cy="528638"/>
          </a:xfrm>
          <a:custGeom>
            <a:avLst/>
            <a:gdLst>
              <a:gd name="T0" fmla="*/ 0 w 750"/>
              <a:gd name="T1" fmla="*/ 294 h 333"/>
              <a:gd name="T2" fmla="*/ 480 w 750"/>
              <a:gd name="T3" fmla="*/ 6 h 333"/>
              <a:gd name="T4" fmla="*/ 750 w 750"/>
              <a:gd name="T5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0" h="333">
                <a:moveTo>
                  <a:pt x="0" y="294"/>
                </a:moveTo>
                <a:cubicBezTo>
                  <a:pt x="172" y="154"/>
                  <a:pt x="355" y="0"/>
                  <a:pt x="480" y="6"/>
                </a:cubicBezTo>
                <a:cubicBezTo>
                  <a:pt x="605" y="12"/>
                  <a:pt x="694" y="265"/>
                  <a:pt x="750" y="333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247900" y="36957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 i="1"/>
              <a:t>a</a:t>
            </a:r>
            <a:endParaRPr lang="en-US" altLang="tr-TR" sz="240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603625" y="3771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 i="1"/>
              <a:t>b</a:t>
            </a:r>
            <a:endParaRPr lang="en-US" altLang="tr-TR" sz="240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086100" y="3238500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 i="1"/>
              <a:t>f</a:t>
            </a:r>
            <a:endParaRPr lang="en-US" altLang="tr-TR" sz="2400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162300" y="2705100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 i="1"/>
              <a:t>f</a:t>
            </a:r>
            <a:endParaRPr lang="en-US" altLang="tr-TR" sz="240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686300" y="4000500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686300" y="3619500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686300" y="3314700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686300" y="3009900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5829300" y="3771900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829300" y="4229100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829300" y="3390900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829300" y="3009900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4838700" y="32385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V="1">
            <a:off x="4838700" y="44577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V="1">
            <a:off x="4838700" y="32385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4838700" y="38481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4838700" y="40005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4686300" y="4381500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6743700" y="45339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6743700" y="26289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6743700" y="3060700"/>
            <a:ext cx="2057400" cy="1473200"/>
          </a:xfrm>
          <a:custGeom>
            <a:avLst/>
            <a:gdLst>
              <a:gd name="T0" fmla="*/ 0 w 1296"/>
              <a:gd name="T1" fmla="*/ 928 h 928"/>
              <a:gd name="T2" fmla="*/ 288 w 1296"/>
              <a:gd name="T3" fmla="*/ 736 h 928"/>
              <a:gd name="T4" fmla="*/ 528 w 1296"/>
              <a:gd name="T5" fmla="*/ 208 h 928"/>
              <a:gd name="T6" fmla="*/ 912 w 1296"/>
              <a:gd name="T7" fmla="*/ 16 h 928"/>
              <a:gd name="T8" fmla="*/ 1296 w 1296"/>
              <a:gd name="T9" fmla="*/ 304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928">
                <a:moveTo>
                  <a:pt x="0" y="928"/>
                </a:moveTo>
                <a:cubicBezTo>
                  <a:pt x="100" y="892"/>
                  <a:pt x="200" y="856"/>
                  <a:pt x="288" y="736"/>
                </a:cubicBezTo>
                <a:cubicBezTo>
                  <a:pt x="376" y="616"/>
                  <a:pt x="424" y="328"/>
                  <a:pt x="528" y="208"/>
                </a:cubicBezTo>
                <a:cubicBezTo>
                  <a:pt x="632" y="88"/>
                  <a:pt x="784" y="0"/>
                  <a:pt x="912" y="16"/>
                </a:cubicBezTo>
                <a:cubicBezTo>
                  <a:pt x="1040" y="32"/>
                  <a:pt x="1168" y="168"/>
                  <a:pt x="1296" y="30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7726363" y="4533900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tr-TR" sz="2400" i="1"/>
              <a:t>x</a:t>
            </a:r>
            <a:endParaRPr lang="en-US" altLang="tr-TR" sz="2400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6438900" y="35433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tr-TR" sz="2400" i="1"/>
              <a:t>y</a:t>
            </a:r>
            <a:endParaRPr lang="en-US" altLang="tr-TR" sz="2400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7462182" y="4988868"/>
            <a:ext cx="929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400" dirty="0"/>
              <a:t>Grafik</a:t>
            </a:r>
            <a:endParaRPr lang="en-US" altLang="tr-TR" sz="2400" dirty="0"/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5264511" y="4836468"/>
            <a:ext cx="7200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400" dirty="0" err="1"/>
              <a:t>Graf</a:t>
            </a:r>
            <a:endParaRPr lang="en-US" altLang="tr-TR" sz="2400" dirty="0"/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1902888" y="5179368"/>
            <a:ext cx="24394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 dirty="0"/>
              <a:t>Venn di</a:t>
            </a:r>
            <a:r>
              <a:rPr lang="tr-TR" altLang="tr-TR" sz="2400" dirty="0"/>
              <a:t>y</a:t>
            </a:r>
            <a:r>
              <a:rPr lang="en-US" altLang="tr-TR" sz="2400" dirty="0" err="1"/>
              <a:t>agram</a:t>
            </a:r>
            <a:r>
              <a:rPr lang="tr-TR" altLang="tr-TR" sz="2400" dirty="0" err="1"/>
              <a:t>ları</a:t>
            </a:r>
            <a:endParaRPr lang="en-US" altLang="tr-TR" sz="2400" dirty="0"/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4686300" y="26289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2400" i="1"/>
              <a:t>A</a:t>
            </a: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5764213" y="26289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2400" i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79036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Bağıntının Kuvveti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tr-TR" dirty="0"/>
              <a:t>R </a:t>
            </a:r>
            <a:r>
              <a:rPr lang="tr-TR" altLang="tr-TR" dirty="0"/>
              <a:t>A kümesi üzerinde tanımlanmış bir bağıntı olsun</a:t>
            </a:r>
            <a:r>
              <a:rPr lang="en-US" altLang="tr-TR" dirty="0"/>
              <a:t>. </a:t>
            </a:r>
            <a:r>
              <a:rPr lang="tr-TR" altLang="tr-TR" dirty="0"/>
              <a:t>Bağıntının kuvveti </a:t>
            </a:r>
            <a:r>
              <a:rPr lang="en-US" altLang="tr-TR" dirty="0" err="1"/>
              <a:t>R</a:t>
            </a:r>
            <a:r>
              <a:rPr lang="en-US" altLang="tr-TR" baseline="30000" dirty="0" err="1"/>
              <a:t>n</a:t>
            </a:r>
            <a:r>
              <a:rPr lang="en-US" altLang="tr-TR" dirty="0" err="1"/>
              <a:t>,n</a:t>
            </a:r>
            <a:r>
              <a:rPr lang="en-US" altLang="tr-TR" dirty="0"/>
              <a:t>=1,2,3,…, </a:t>
            </a:r>
            <a:r>
              <a:rPr lang="tr-TR" altLang="tr-TR" dirty="0" err="1"/>
              <a:t>rekürsif</a:t>
            </a:r>
            <a:r>
              <a:rPr lang="tr-TR" altLang="tr-TR" dirty="0"/>
              <a:t> olarak şu şekilde tanımlanmıştır:</a:t>
            </a:r>
            <a:r>
              <a:rPr lang="en-US" altLang="tr-TR" dirty="0"/>
              <a:t> </a:t>
            </a:r>
            <a:r>
              <a:rPr lang="en-US" altLang="tr-TR" b="1" dirty="0"/>
              <a:t>R</a:t>
            </a:r>
            <a:r>
              <a:rPr lang="en-US" altLang="tr-TR" b="1" baseline="30000" dirty="0"/>
              <a:t>1</a:t>
            </a:r>
            <a:r>
              <a:rPr lang="en-US" altLang="tr-TR" b="1" dirty="0"/>
              <a:t>=R</a:t>
            </a:r>
            <a:r>
              <a:rPr lang="en-US" altLang="tr-TR" dirty="0"/>
              <a:t>, </a:t>
            </a:r>
            <a:r>
              <a:rPr lang="en-US" altLang="tr-TR" b="1" dirty="0"/>
              <a:t>R</a:t>
            </a:r>
            <a:r>
              <a:rPr lang="en-US" altLang="tr-TR" b="1" baseline="30000" dirty="0"/>
              <a:t>n+1</a:t>
            </a:r>
            <a:r>
              <a:rPr lang="en-US" altLang="tr-TR" b="1" dirty="0"/>
              <a:t>=</a:t>
            </a:r>
            <a:r>
              <a:rPr lang="en-US" altLang="tr-TR" b="1" dirty="0" err="1"/>
              <a:t>R</a:t>
            </a:r>
            <a:r>
              <a:rPr lang="en-US" altLang="tr-TR" b="1" baseline="30000" dirty="0" err="1"/>
              <a:t>n</a:t>
            </a:r>
            <a:r>
              <a:rPr lang="en-US" altLang="tr-TR" b="1" dirty="0" err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∘</a:t>
            </a:r>
            <a:r>
              <a:rPr lang="en-US" altLang="tr-TR" b="1" dirty="0" err="1"/>
              <a:t>R</a:t>
            </a:r>
            <a:r>
              <a:rPr lang="tr-TR" altLang="tr-TR" b="1" dirty="0"/>
              <a:t>.</a:t>
            </a:r>
            <a:endParaRPr lang="en-US" altLang="tr-TR" b="1" dirty="0"/>
          </a:p>
          <a:p>
            <a:r>
              <a:rPr lang="tr-TR" altLang="tr-TR" dirty="0"/>
              <a:t>Örnek</a:t>
            </a:r>
            <a:r>
              <a:rPr lang="en-US" altLang="tr-TR" dirty="0"/>
              <a:t>: R={(1,1),(2,1),(3,2),(4,3)}. R</a:t>
            </a:r>
            <a:r>
              <a:rPr lang="en-US" altLang="tr-TR" baseline="30000" dirty="0"/>
              <a:t>n</a:t>
            </a:r>
            <a:r>
              <a:rPr lang="en-US" altLang="tr-TR" dirty="0"/>
              <a:t> n=2,3,4,…</a:t>
            </a:r>
            <a:r>
              <a:rPr lang="tr-TR" altLang="tr-TR" dirty="0"/>
              <a:t>?</a:t>
            </a:r>
            <a:endParaRPr lang="en-US" altLang="tr-TR" dirty="0"/>
          </a:p>
          <a:p>
            <a:r>
              <a:rPr lang="tr-TR" altLang="tr-TR" dirty="0"/>
              <a:t>Çözüm: </a:t>
            </a:r>
            <a:r>
              <a:rPr lang="en-US" altLang="tr-TR" dirty="0"/>
              <a:t>R</a:t>
            </a:r>
            <a:r>
              <a:rPr lang="en-US" altLang="tr-TR" baseline="30000" dirty="0"/>
              <a:t>2</a:t>
            </a:r>
            <a:r>
              <a:rPr lang="en-US" altLang="tr-TR" dirty="0"/>
              <a:t>=R</a:t>
            </a:r>
            <a:r>
              <a:rPr lang="en-US" altLang="tr-TR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∘</a:t>
            </a:r>
            <a:r>
              <a:rPr lang="en-US" altLang="tr-TR" dirty="0"/>
              <a:t>R</a:t>
            </a:r>
            <a:r>
              <a:rPr lang="tr-TR" altLang="tr-TR" dirty="0"/>
              <a:t>, </a:t>
            </a:r>
          </a:p>
          <a:p>
            <a:pPr lvl="1"/>
            <a:r>
              <a:rPr lang="en-US" altLang="tr-TR" dirty="0"/>
              <a:t>R</a:t>
            </a:r>
            <a:r>
              <a:rPr lang="en-US" altLang="tr-TR" baseline="30000" dirty="0"/>
              <a:t>2</a:t>
            </a:r>
            <a:r>
              <a:rPr lang="en-US" altLang="tr-TR" dirty="0"/>
              <a:t>={(1,1),(2,1),(3,1),(4,2)}, </a:t>
            </a:r>
            <a:endParaRPr lang="tr-TR" altLang="tr-TR" dirty="0"/>
          </a:p>
          <a:p>
            <a:pPr lvl="1"/>
            <a:r>
              <a:rPr lang="en-US" altLang="tr-TR" dirty="0"/>
              <a:t>R</a:t>
            </a:r>
            <a:r>
              <a:rPr lang="en-US" altLang="tr-TR" baseline="30000" dirty="0"/>
              <a:t>3</a:t>
            </a:r>
            <a:r>
              <a:rPr lang="en-US" altLang="tr-TR" dirty="0"/>
              <a:t>=R</a:t>
            </a:r>
            <a:r>
              <a:rPr lang="en-US" altLang="tr-TR" baseline="30000" dirty="0"/>
              <a:t>2</a:t>
            </a:r>
            <a:r>
              <a:rPr lang="en-US" altLang="tr-TR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∘</a:t>
            </a:r>
            <a:r>
              <a:rPr lang="en-US" altLang="tr-TR" dirty="0"/>
              <a:t>R, R</a:t>
            </a:r>
            <a:r>
              <a:rPr lang="en-US" altLang="tr-TR" baseline="30000" dirty="0"/>
              <a:t>3</a:t>
            </a:r>
            <a:r>
              <a:rPr lang="en-US" altLang="tr-TR" dirty="0"/>
              <a:t>={(1,1),(2,1),(3,1),(4,1)}, </a:t>
            </a:r>
            <a:endParaRPr lang="tr-TR" altLang="tr-TR" dirty="0"/>
          </a:p>
          <a:p>
            <a:pPr lvl="1"/>
            <a:r>
              <a:rPr lang="en-US" altLang="tr-TR" dirty="0"/>
              <a:t>R</a:t>
            </a:r>
            <a:r>
              <a:rPr lang="en-US" altLang="tr-TR" baseline="30000" dirty="0"/>
              <a:t>4</a:t>
            </a:r>
            <a:r>
              <a:rPr lang="en-US" altLang="tr-TR" dirty="0"/>
              <a:t>={(1,1),(2,1),(3,1),(4,1)}. </a:t>
            </a:r>
          </a:p>
          <a:p>
            <a:pPr lvl="1"/>
            <a:r>
              <a:rPr lang="en-US" altLang="tr-TR" dirty="0"/>
              <a:t>R</a:t>
            </a:r>
            <a:r>
              <a:rPr lang="en-US" altLang="tr-TR" baseline="30000" dirty="0"/>
              <a:t>n</a:t>
            </a:r>
            <a:r>
              <a:rPr lang="en-US" altLang="tr-TR" dirty="0"/>
              <a:t>=R</a:t>
            </a:r>
            <a:r>
              <a:rPr lang="en-US" altLang="tr-TR" baseline="30000" dirty="0"/>
              <a:t>3</a:t>
            </a:r>
            <a:r>
              <a:rPr lang="en-US" altLang="tr-TR" dirty="0"/>
              <a:t> for n=5,6,7,…</a:t>
            </a:r>
            <a:endParaRPr lang="tr-TR" altLang="tr-TR" dirty="0"/>
          </a:p>
          <a:p>
            <a:pPr lvl="1"/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051770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Bağıntının Kuvveti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 err="1"/>
              <a:t>Teorem</a:t>
            </a:r>
            <a:r>
              <a:rPr lang="en-US" altLang="tr-TR" dirty="0"/>
              <a:t>: </a:t>
            </a:r>
            <a:r>
              <a:rPr lang="tr-TR" altLang="tr-TR" dirty="0"/>
              <a:t>A kümesindeki R bağıntısı </a:t>
            </a:r>
            <a:r>
              <a:rPr lang="tr-TR" altLang="tr-TR" u="sng" dirty="0"/>
              <a:t>ancak ve ancak</a:t>
            </a:r>
            <a:r>
              <a:rPr lang="tr-TR" altLang="tr-TR" dirty="0"/>
              <a:t> </a:t>
            </a:r>
            <a:r>
              <a:rPr lang="en-US" altLang="tr-TR" dirty="0" err="1"/>
              <a:t>R</a:t>
            </a:r>
            <a:r>
              <a:rPr lang="en-US" altLang="tr-TR" baseline="30000" dirty="0" err="1"/>
              <a:t>n</a:t>
            </a:r>
            <a:r>
              <a:rPr lang="en-US" altLang="tr-TR" dirty="0" err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tr-TR" dirty="0" err="1"/>
              <a:t>R</a:t>
            </a:r>
            <a:r>
              <a:rPr lang="en-US" altLang="tr-TR" dirty="0"/>
              <a:t> </a:t>
            </a:r>
            <a:r>
              <a:rPr lang="tr-TR" altLang="tr-TR" dirty="0"/>
              <a:t>ise geçişlidir.</a:t>
            </a:r>
            <a:endParaRPr lang="en-US" altLang="tr-TR" dirty="0"/>
          </a:p>
          <a:p>
            <a:r>
              <a:rPr lang="tr-TR" altLang="tr-TR" dirty="0"/>
              <a:t>Kanıt</a:t>
            </a:r>
            <a:r>
              <a:rPr lang="en-US" altLang="tr-TR" dirty="0"/>
              <a:t>: </a:t>
            </a:r>
            <a:r>
              <a:rPr lang="tr-TR" altLang="tr-TR" dirty="0"/>
              <a:t>Önce şartlı kısmı kanıtlayalım</a:t>
            </a:r>
            <a:r>
              <a:rPr lang="en-US" altLang="tr-TR" dirty="0"/>
              <a:t>. n=1,2,3,…</a:t>
            </a:r>
            <a:r>
              <a:rPr lang="tr-TR" altLang="tr-TR" dirty="0"/>
              <a:t> için</a:t>
            </a:r>
            <a:r>
              <a:rPr lang="en-US" altLang="tr-TR" dirty="0"/>
              <a:t> </a:t>
            </a:r>
            <a:r>
              <a:rPr lang="en-US" altLang="tr-TR" dirty="0" err="1"/>
              <a:t>R</a:t>
            </a:r>
            <a:r>
              <a:rPr lang="en-US" altLang="tr-TR" baseline="30000" dirty="0" err="1"/>
              <a:t>n</a:t>
            </a:r>
            <a:r>
              <a:rPr lang="en-US" altLang="tr-TR" dirty="0" err="1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tr-TR" dirty="0" err="1"/>
              <a:t>R</a:t>
            </a:r>
            <a:r>
              <a:rPr lang="tr-TR" altLang="tr-TR" dirty="0"/>
              <a:t>.</a:t>
            </a:r>
            <a:r>
              <a:rPr lang="en-US" altLang="tr-TR" dirty="0"/>
              <a:t> </a:t>
            </a:r>
            <a:r>
              <a:rPr lang="tr-TR" altLang="tr-TR" dirty="0"/>
              <a:t>Özellikle </a:t>
            </a:r>
            <a:r>
              <a:rPr lang="en-US" altLang="tr-TR" dirty="0"/>
              <a:t>R</a:t>
            </a:r>
            <a:r>
              <a:rPr lang="en-US" altLang="tr-TR" baseline="30000" dirty="0"/>
              <a:t>2</a:t>
            </a:r>
            <a:r>
              <a:rPr lang="en-US" altLang="tr-TR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tr-TR" dirty="0"/>
              <a:t>R. </a:t>
            </a:r>
            <a:r>
              <a:rPr lang="tr-TR" altLang="tr-TR" dirty="0"/>
              <a:t>B</a:t>
            </a:r>
            <a:r>
              <a:rPr lang="en-US" altLang="tr-TR" dirty="0" err="1"/>
              <a:t>unun</a:t>
            </a:r>
            <a:r>
              <a:rPr lang="en-US" altLang="tr-TR" dirty="0"/>
              <a:t> </a:t>
            </a:r>
            <a:r>
              <a:rPr lang="en-US" altLang="tr-TR" dirty="0" err="1"/>
              <a:t>R'nin</a:t>
            </a:r>
            <a:r>
              <a:rPr lang="en-US" altLang="tr-TR" dirty="0"/>
              <a:t> </a:t>
            </a:r>
            <a:r>
              <a:rPr lang="en-US" altLang="tr-TR" dirty="0" err="1"/>
              <a:t>geçişli</a:t>
            </a:r>
            <a:r>
              <a:rPr lang="en-US" altLang="tr-TR" dirty="0"/>
              <a:t> </a:t>
            </a:r>
            <a:r>
              <a:rPr lang="en-US" altLang="tr-TR" dirty="0" err="1"/>
              <a:t>olduğunu</a:t>
            </a:r>
            <a:r>
              <a:rPr lang="en-US" altLang="tr-TR" dirty="0"/>
              <a:t> </a:t>
            </a:r>
            <a:r>
              <a:rPr lang="en-US" altLang="tr-TR" dirty="0" err="1"/>
              <a:t>ima</a:t>
            </a:r>
            <a:r>
              <a:rPr lang="en-US" altLang="tr-TR" dirty="0"/>
              <a:t> </a:t>
            </a:r>
            <a:r>
              <a:rPr lang="en-US" altLang="tr-TR" dirty="0" err="1"/>
              <a:t>ettiğini</a:t>
            </a:r>
            <a:r>
              <a:rPr lang="en-US" altLang="tr-TR" dirty="0"/>
              <a:t> </a:t>
            </a:r>
            <a:r>
              <a:rPr lang="en-US" altLang="tr-TR" dirty="0" err="1"/>
              <a:t>görmek</a:t>
            </a:r>
            <a:r>
              <a:rPr lang="en-US" altLang="tr-TR" dirty="0"/>
              <a:t> </a:t>
            </a:r>
            <a:r>
              <a:rPr lang="en-US" altLang="tr-TR" dirty="0" err="1"/>
              <a:t>için</a:t>
            </a:r>
            <a:r>
              <a:rPr lang="en-US" altLang="tr-TR" dirty="0"/>
              <a:t>, (</a:t>
            </a:r>
            <a:r>
              <a:rPr lang="en-US" altLang="tr-TR" dirty="0" err="1"/>
              <a:t>a,b</a:t>
            </a:r>
            <a:r>
              <a:rPr lang="en-US" altLang="tr-TR" dirty="0"/>
              <a:t>)∊R </a:t>
            </a:r>
            <a:r>
              <a:rPr lang="en-US" altLang="tr-TR" dirty="0" err="1"/>
              <a:t>ve</a:t>
            </a:r>
            <a:r>
              <a:rPr lang="en-US" altLang="tr-TR" dirty="0"/>
              <a:t> (</a:t>
            </a:r>
            <a:r>
              <a:rPr lang="en-US" altLang="tr-TR" dirty="0" err="1"/>
              <a:t>b,c</a:t>
            </a:r>
            <a:r>
              <a:rPr lang="en-US" altLang="tr-TR" dirty="0"/>
              <a:t>)∊R </a:t>
            </a:r>
            <a:r>
              <a:rPr lang="en-US" altLang="tr-TR" dirty="0" err="1"/>
              <a:t>ise</a:t>
            </a:r>
            <a:r>
              <a:rPr lang="en-US" altLang="tr-TR" dirty="0"/>
              <a:t>, o zaman </a:t>
            </a:r>
            <a:r>
              <a:rPr lang="en-US" altLang="tr-TR" dirty="0" err="1"/>
              <a:t>bileşim</a:t>
            </a:r>
            <a:r>
              <a:rPr lang="en-US" altLang="tr-TR" dirty="0"/>
              <a:t> </a:t>
            </a:r>
            <a:r>
              <a:rPr lang="en-US" altLang="tr-TR" dirty="0" err="1"/>
              <a:t>tanımına</a:t>
            </a:r>
            <a:r>
              <a:rPr lang="en-US" altLang="tr-TR" dirty="0"/>
              <a:t> </a:t>
            </a:r>
            <a:r>
              <a:rPr lang="en-US" altLang="tr-TR" dirty="0" err="1"/>
              <a:t>göre</a:t>
            </a:r>
            <a:r>
              <a:rPr lang="en-US" altLang="tr-TR" dirty="0"/>
              <a:t> (</a:t>
            </a:r>
            <a:r>
              <a:rPr lang="en-US" altLang="tr-TR" dirty="0" err="1"/>
              <a:t>a,c</a:t>
            </a:r>
            <a:r>
              <a:rPr lang="en-US" altLang="tr-TR" dirty="0"/>
              <a:t>)∊ R</a:t>
            </a:r>
            <a:r>
              <a:rPr lang="en-US" altLang="tr-TR" baseline="30000" dirty="0"/>
              <a:t>2</a:t>
            </a:r>
            <a:r>
              <a:rPr lang="en-US" altLang="tr-TR" dirty="0"/>
              <a:t> </a:t>
            </a:r>
            <a:r>
              <a:rPr lang="en-US" altLang="tr-TR" dirty="0" err="1"/>
              <a:t>olduğuna</a:t>
            </a:r>
            <a:r>
              <a:rPr lang="en-US" altLang="tr-TR" dirty="0"/>
              <a:t> </a:t>
            </a:r>
            <a:r>
              <a:rPr lang="en-US" altLang="tr-TR" dirty="0" err="1"/>
              <a:t>dikkat</a:t>
            </a:r>
            <a:r>
              <a:rPr lang="en-US" altLang="tr-TR" dirty="0"/>
              <a:t> </a:t>
            </a:r>
            <a:r>
              <a:rPr lang="en-US" altLang="tr-TR" dirty="0" err="1"/>
              <a:t>edin</a:t>
            </a:r>
            <a:r>
              <a:rPr lang="en-US" altLang="tr-TR" dirty="0"/>
              <a:t>.</a:t>
            </a:r>
            <a:r>
              <a:rPr lang="tr-TR" altLang="tr-TR" dirty="0"/>
              <a:t> </a:t>
            </a:r>
            <a:r>
              <a:rPr lang="en-US" altLang="tr-TR" dirty="0"/>
              <a:t>R</a:t>
            </a:r>
            <a:r>
              <a:rPr lang="en-US" altLang="tr-TR" baseline="30000" dirty="0"/>
              <a:t>2</a:t>
            </a:r>
            <a:r>
              <a:rPr lang="en-US" altLang="tr-TR" dirty="0"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tr-TR" dirty="0"/>
              <a:t>R</a:t>
            </a:r>
            <a:r>
              <a:rPr lang="tr-TR" altLang="tr-TR" dirty="0"/>
              <a:t> olduğundan, bu (</a:t>
            </a:r>
            <a:r>
              <a:rPr lang="tr-TR" altLang="tr-TR" dirty="0" err="1"/>
              <a:t>a,c</a:t>
            </a:r>
            <a:r>
              <a:rPr lang="tr-TR" altLang="tr-TR" dirty="0"/>
              <a:t>)∊ R anlamına gelir. Dolayısıyla R </a:t>
            </a:r>
            <a:r>
              <a:rPr lang="tr-TR" altLang="tr-TR"/>
              <a:t>geçişlidir.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5488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Kenneth H. Rosen, Discrete mathematics and its applications 7th ed. ISBN 0–07–338309–0.</a:t>
            </a:r>
            <a:r>
              <a:rPr lang="tr-TR" dirty="0"/>
              <a:t> </a:t>
            </a:r>
          </a:p>
          <a:p>
            <a:pPr fontAlgn="base"/>
            <a:r>
              <a:rPr lang="tr-TR" dirty="0"/>
              <a:t>Ayrık Matematik ve Uygulamaları - </a:t>
            </a:r>
            <a:r>
              <a:rPr lang="tr-TR" dirty="0" err="1"/>
              <a:t>Kenneth</a:t>
            </a:r>
            <a:r>
              <a:rPr lang="tr-TR" dirty="0"/>
              <a:t> H. </a:t>
            </a:r>
            <a:r>
              <a:rPr lang="tr-TR" dirty="0" err="1"/>
              <a:t>Rosen</a:t>
            </a:r>
            <a:r>
              <a:rPr lang="tr-TR" dirty="0"/>
              <a:t>, </a:t>
            </a:r>
            <a:r>
              <a:rPr lang="tr-TR" dirty="0" err="1">
                <a:hlinkClick r:id="rId2" tooltip="Palme Yayıncılık - Akademik Kitaplar"/>
              </a:rPr>
              <a:t>Palme</a:t>
            </a:r>
            <a:r>
              <a:rPr lang="tr-TR" dirty="0">
                <a:hlinkClick r:id="rId2" tooltip="Palme Yayıncılık - Akademik Kitaplar"/>
              </a:rPr>
              <a:t> Yayıncılık - Akademik Kitaplar</a:t>
            </a:r>
            <a:endParaRPr lang="tr-TR" dirty="0"/>
          </a:p>
          <a:p>
            <a:r>
              <a:rPr lang="tr-TR" dirty="0"/>
              <a:t>R.P. </a:t>
            </a:r>
            <a:r>
              <a:rPr lang="tr-TR" dirty="0" err="1"/>
              <a:t>Grimaldi</a:t>
            </a:r>
            <a:r>
              <a:rPr lang="tr-TR" dirty="0"/>
              <a:t>, </a:t>
            </a:r>
            <a:r>
              <a:rPr lang="tr-TR" dirty="0" err="1"/>
              <a:t>Discrete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Combinatorial</a:t>
            </a:r>
            <a:r>
              <a:rPr lang="tr-TR" dirty="0"/>
              <a:t> </a:t>
            </a:r>
            <a:r>
              <a:rPr lang="tr-TR" dirty="0" err="1"/>
              <a:t>Mathematics</a:t>
            </a:r>
            <a:r>
              <a:rPr lang="tr-TR" dirty="0"/>
              <a:t>, </a:t>
            </a:r>
            <a:r>
              <a:rPr lang="tr-TR" dirty="0" err="1"/>
              <a:t>Addison-Wesley</a:t>
            </a:r>
            <a:r>
              <a:rPr lang="tr-TR" dirty="0"/>
              <a:t>, 5th </a:t>
            </a:r>
            <a:r>
              <a:rPr lang="tr-TR" dirty="0" err="1"/>
              <a:t>edition</a:t>
            </a:r>
            <a:r>
              <a:rPr lang="tr-TR" dirty="0"/>
              <a:t>.</a:t>
            </a:r>
          </a:p>
          <a:p>
            <a:r>
              <a:rPr lang="tr-TR" dirty="0"/>
              <a:t>V. </a:t>
            </a:r>
            <a:r>
              <a:rPr lang="tr-TR" dirty="0" err="1"/>
              <a:t>Nabiyev</a:t>
            </a:r>
            <a:r>
              <a:rPr lang="tr-TR" dirty="0"/>
              <a:t>, Teoriden Uygulamalara Algoritmalar, Seçkin Yayıncılık, 6. baskı</a:t>
            </a: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959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Fonksiyonlar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i="1" dirty="0">
                <a:ea typeface="굴림" panose="020B0600000101010101" pitchFamily="34" charset="-127"/>
              </a:rPr>
              <a:t>f</a:t>
            </a:r>
            <a:r>
              <a:rPr lang="en-US" altLang="ko-KR" dirty="0">
                <a:ea typeface="굴림" panose="020B0600000101010101" pitchFamily="34" charset="-127"/>
              </a:rPr>
              <a:t>:</a:t>
            </a:r>
            <a:r>
              <a:rPr lang="en-US" altLang="ko-KR" i="1" dirty="0">
                <a:ea typeface="굴림" panose="020B0600000101010101" pitchFamily="34" charset="-127"/>
              </a:rPr>
              <a:t>A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</a:t>
            </a:r>
            <a:r>
              <a:rPr lang="en-US" altLang="ko-KR" i="1" dirty="0">
                <a:ea typeface="굴림" panose="020B0600000101010101" pitchFamily="34" charset="-127"/>
              </a:rPr>
              <a:t>B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tr-TR" altLang="ko-KR" dirty="0">
                <a:ea typeface="굴림" panose="020B0600000101010101" pitchFamily="34" charset="-127"/>
              </a:rPr>
              <a:t>ve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i="1" dirty="0">
                <a:ea typeface="굴림" panose="020B0600000101010101" pitchFamily="34" charset="-127"/>
              </a:rPr>
              <a:t>f</a:t>
            </a:r>
            <a:r>
              <a:rPr lang="en-US" altLang="ko-KR" dirty="0">
                <a:ea typeface="굴림" panose="020B0600000101010101" pitchFamily="34" charset="-127"/>
              </a:rPr>
              <a:t>(</a:t>
            </a:r>
            <a:r>
              <a:rPr lang="en-US" altLang="ko-KR" i="1" dirty="0">
                <a:ea typeface="굴림" panose="020B0600000101010101" pitchFamily="34" charset="-127"/>
              </a:rPr>
              <a:t>a</a:t>
            </a:r>
            <a:r>
              <a:rPr lang="en-US" altLang="ko-KR" dirty="0">
                <a:ea typeface="굴림" panose="020B0600000101010101" pitchFamily="34" charset="-127"/>
              </a:rPr>
              <a:t>)=</a:t>
            </a:r>
            <a:r>
              <a:rPr lang="en-US" altLang="ko-KR" i="1" dirty="0">
                <a:ea typeface="굴림" panose="020B0600000101010101" pitchFamily="34" charset="-127"/>
              </a:rPr>
              <a:t>b </a:t>
            </a:r>
            <a:r>
              <a:rPr lang="en-US" altLang="ko-KR" dirty="0">
                <a:ea typeface="굴림" panose="020B0600000101010101" pitchFamily="34" charset="-127"/>
              </a:rPr>
              <a:t>(</a:t>
            </a:r>
            <a:r>
              <a:rPr lang="en-US" altLang="ko-KR" i="1" dirty="0" err="1">
                <a:ea typeface="굴림" panose="020B0600000101010101" pitchFamily="34" charset="-127"/>
              </a:rPr>
              <a:t>a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</a:t>
            </a:r>
            <a:r>
              <a:rPr lang="en-US" altLang="ko-KR" i="1" dirty="0" err="1">
                <a:ea typeface="굴림" panose="020B0600000101010101" pitchFamily="34" charset="-127"/>
              </a:rPr>
              <a:t>A</a:t>
            </a:r>
            <a:r>
              <a:rPr lang="en-US" altLang="ko-KR" dirty="0">
                <a:ea typeface="굴림" panose="020B0600000101010101" pitchFamily="34" charset="-127"/>
              </a:rPr>
              <a:t> &amp; </a:t>
            </a:r>
            <a:r>
              <a:rPr lang="en-US" altLang="ko-KR" i="1" dirty="0" err="1">
                <a:ea typeface="굴림" panose="020B0600000101010101" pitchFamily="34" charset="-127"/>
              </a:rPr>
              <a:t>b</a:t>
            </a:r>
            <a:r>
              <a:rPr lang="en-US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</a:t>
            </a:r>
            <a:r>
              <a:rPr lang="en-US" altLang="ko-KR" i="1" dirty="0" err="1">
                <a:ea typeface="굴림" panose="020B0600000101010101" pitchFamily="34" charset="-127"/>
              </a:rPr>
              <a:t>B</a:t>
            </a:r>
            <a:r>
              <a:rPr lang="en-US" altLang="ko-KR" dirty="0">
                <a:ea typeface="굴림" panose="020B0600000101010101" pitchFamily="34" charset="-127"/>
              </a:rPr>
              <a:t>)</a:t>
            </a:r>
            <a:r>
              <a:rPr lang="tr-TR" altLang="ko-KR" dirty="0">
                <a:ea typeface="굴림" panose="020B0600000101010101" pitchFamily="34" charset="-127"/>
              </a:rPr>
              <a:t> ise</a:t>
            </a:r>
            <a:r>
              <a:rPr lang="en-US" altLang="ko-KR" dirty="0">
                <a:ea typeface="굴림" panose="020B0600000101010101" pitchFamily="34" charset="-127"/>
              </a:rPr>
              <a:t>:</a:t>
            </a:r>
          </a:p>
          <a:p>
            <a:pPr lvl="1"/>
            <a:r>
              <a:rPr lang="en-US" altLang="ko-KR" i="1" dirty="0">
                <a:ea typeface="굴림" panose="020B0600000101010101" pitchFamily="34" charset="-127"/>
              </a:rPr>
              <a:t>A</a:t>
            </a:r>
            <a:r>
              <a:rPr lang="tr-TR" altLang="ko-KR" i="1" dirty="0">
                <a:ea typeface="굴림" panose="020B0600000101010101" pitchFamily="34" charset="-127"/>
              </a:rPr>
              <a:t>, f’nin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tr-TR" altLang="ko-KR" i="1" dirty="0">
                <a:solidFill>
                  <a:srgbClr val="FF0000"/>
                </a:solidFill>
                <a:ea typeface="굴림" panose="020B0600000101010101" pitchFamily="34" charset="-127"/>
              </a:rPr>
              <a:t>tanım kümesi</a:t>
            </a:r>
            <a:r>
              <a:rPr lang="en-US" altLang="ko-KR" dirty="0">
                <a:ea typeface="굴림" panose="020B0600000101010101" pitchFamily="34" charset="-127"/>
              </a:rPr>
              <a:t>.  </a:t>
            </a:r>
          </a:p>
          <a:p>
            <a:pPr lvl="1"/>
            <a:r>
              <a:rPr lang="en-US" altLang="ko-KR" i="1" dirty="0">
                <a:ea typeface="굴림" panose="020B0600000101010101" pitchFamily="34" charset="-127"/>
              </a:rPr>
              <a:t>B</a:t>
            </a:r>
            <a:r>
              <a:rPr lang="tr-TR" altLang="ko-KR" i="1" dirty="0">
                <a:ea typeface="굴림" panose="020B0600000101010101" pitchFamily="34" charset="-127"/>
              </a:rPr>
              <a:t>, f’nin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tr-TR" altLang="ko-KR" i="1" dirty="0">
                <a:solidFill>
                  <a:srgbClr val="FF0000"/>
                </a:solidFill>
                <a:ea typeface="굴림" panose="020B0600000101010101" pitchFamily="34" charset="-127"/>
              </a:rPr>
              <a:t>değer kümesi</a:t>
            </a:r>
            <a:r>
              <a:rPr lang="en-US" altLang="ko-KR" dirty="0">
                <a:ea typeface="굴림" panose="020B0600000101010101" pitchFamily="34" charset="-127"/>
              </a:rPr>
              <a:t>.</a:t>
            </a:r>
            <a:endParaRPr lang="tr-TR" altLang="ko-KR" dirty="0">
              <a:ea typeface="굴림" panose="020B0600000101010101" pitchFamily="34" charset="-127"/>
            </a:endParaRPr>
          </a:p>
          <a:p>
            <a:pPr lvl="1"/>
            <a:r>
              <a:rPr lang="tr-TR" altLang="ko-KR" i="1" dirty="0">
                <a:ea typeface="굴림" panose="020B0600000101010101" pitchFamily="34" charset="-127"/>
              </a:rPr>
              <a:t>b, f’nin altında a’nın </a:t>
            </a:r>
            <a:r>
              <a:rPr lang="tr-TR" altLang="ko-KR" i="1" dirty="0">
                <a:solidFill>
                  <a:srgbClr val="FF0000"/>
                </a:solidFill>
                <a:ea typeface="굴림" panose="020B0600000101010101" pitchFamily="34" charset="-127"/>
              </a:rPr>
              <a:t>görüntüsü</a:t>
            </a:r>
            <a:r>
              <a:rPr lang="tr-TR" altLang="ko-KR" i="1" dirty="0">
                <a:ea typeface="굴림" panose="020B0600000101010101" pitchFamily="34" charset="-127"/>
              </a:rPr>
              <a:t>.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/>
            <a:r>
              <a:rPr lang="tr-TR" altLang="ko-KR" i="1" dirty="0">
                <a:ea typeface="굴림" panose="020B0600000101010101" pitchFamily="34" charset="-127"/>
              </a:rPr>
              <a:t>a</a:t>
            </a:r>
            <a:r>
              <a:rPr lang="tr-TR" altLang="ko-KR" dirty="0">
                <a:ea typeface="굴림" panose="020B0600000101010101" pitchFamily="34" charset="-127"/>
              </a:rPr>
              <a:t>, </a:t>
            </a:r>
            <a:r>
              <a:rPr lang="tr-TR" altLang="ko-KR" i="1" dirty="0">
                <a:ea typeface="굴림" panose="020B0600000101010101" pitchFamily="34" charset="-127"/>
              </a:rPr>
              <a:t>f’nin altında b’nin </a:t>
            </a:r>
            <a:r>
              <a:rPr lang="tr-TR" altLang="ko-KR" i="1" dirty="0" err="1">
                <a:solidFill>
                  <a:srgbClr val="FF0000"/>
                </a:solidFill>
                <a:ea typeface="굴림" panose="020B0600000101010101" pitchFamily="34" charset="-127"/>
              </a:rPr>
              <a:t>öngörüntüsü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/>
            <a:r>
              <a:rPr lang="tr-TR" altLang="ko-KR" dirty="0">
                <a:ea typeface="굴림" panose="020B0600000101010101" pitchFamily="34" charset="-127"/>
              </a:rPr>
              <a:t>Genellikle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b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tr-TR" altLang="ko-KR" dirty="0">
                <a:ea typeface="굴림" panose="020B0600000101010101" pitchFamily="34" charset="-127"/>
              </a:rPr>
              <a:t>birden fazla </a:t>
            </a:r>
            <a:r>
              <a:rPr lang="tr-TR" altLang="ko-KR" dirty="0" err="1">
                <a:ea typeface="굴림" panose="020B0600000101010101" pitchFamily="34" charset="-127"/>
              </a:rPr>
              <a:t>öngörüntüye</a:t>
            </a:r>
            <a:r>
              <a:rPr lang="tr-TR" altLang="ko-KR" dirty="0">
                <a:ea typeface="굴림" panose="020B0600000101010101" pitchFamily="34" charset="-127"/>
              </a:rPr>
              <a:t> sahiptir.</a:t>
            </a:r>
            <a:r>
              <a:rPr lang="en-US" altLang="ko-KR" dirty="0">
                <a:ea typeface="굴림" panose="020B0600000101010101" pitchFamily="34" charset="-127"/>
              </a:rPr>
              <a:t>.</a:t>
            </a:r>
          </a:p>
          <a:p>
            <a:pPr lvl="1"/>
            <a:r>
              <a:rPr lang="tr-TR" i="1" dirty="0"/>
              <a:t>f’nin </a:t>
            </a:r>
            <a:r>
              <a:rPr lang="tr-TR" altLang="ko-KR" i="1" dirty="0">
                <a:solidFill>
                  <a:srgbClr val="FF0000"/>
                </a:solidFill>
                <a:ea typeface="굴림" panose="020B0600000101010101" pitchFamily="34" charset="-127"/>
              </a:rPr>
              <a:t>görüntü kümesi</a:t>
            </a:r>
            <a:r>
              <a:rPr lang="en-US" i="1" dirty="0"/>
              <a:t> A</a:t>
            </a:r>
            <a:r>
              <a:rPr lang="tr-TR" dirty="0"/>
              <a:t>’</a:t>
            </a:r>
            <a:r>
              <a:rPr lang="tr-TR" dirty="0" err="1"/>
              <a:t>nın</a:t>
            </a:r>
            <a:r>
              <a:rPr lang="tr-TR" dirty="0"/>
              <a:t> elemanlarının tüm görüntülerinin kümesidir</a:t>
            </a:r>
            <a:r>
              <a:rPr lang="en-US" dirty="0"/>
              <a:t>. </a:t>
            </a:r>
            <a:endParaRPr lang="tr-TR" dirty="0"/>
          </a:p>
          <a:p>
            <a:pPr lvl="2"/>
            <a:r>
              <a:rPr lang="tr-TR" i="1" dirty="0"/>
              <a:t>f’nin </a:t>
            </a:r>
            <a:r>
              <a:rPr lang="tr-TR" i="1" dirty="0">
                <a:solidFill>
                  <a:srgbClr val="FF0000"/>
                </a:solidFill>
              </a:rPr>
              <a:t>g</a:t>
            </a:r>
            <a:r>
              <a:rPr lang="tr-TR" altLang="ko-KR" i="1" dirty="0">
                <a:solidFill>
                  <a:srgbClr val="FF0000"/>
                </a:solidFill>
                <a:ea typeface="굴림" panose="020B0600000101010101" pitchFamily="34" charset="-127"/>
              </a:rPr>
              <a:t>örüntü kümesi (R)</a:t>
            </a:r>
            <a:r>
              <a:rPr lang="en-US" i="1" dirty="0"/>
              <a:t>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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B</a:t>
            </a:r>
            <a:r>
              <a:rPr lang="tr-TR" altLang="ko-KR" dirty="0">
                <a:ea typeface="굴림" panose="020B0600000101010101" pitchFamily="34" charset="-127"/>
                <a:sym typeface="Symbol" panose="05050102010706020507" pitchFamily="18" charset="2"/>
              </a:rPr>
              <a:t>’</a:t>
            </a:r>
            <a:r>
              <a:rPr lang="tr-TR" altLang="ko-KR" dirty="0" err="1">
                <a:ea typeface="굴림" panose="020B0600000101010101" pitchFamily="34" charset="-127"/>
                <a:sym typeface="Symbol" panose="05050102010706020507" pitchFamily="18" charset="2"/>
              </a:rPr>
              <a:t>dir</a:t>
            </a:r>
            <a:r>
              <a:rPr lang="tr-TR" altLang="ko-KR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en-US" altLang="ko-KR" dirty="0">
                <a:ea typeface="굴림" panose="020B0600000101010101" pitchFamily="34" charset="-127"/>
              </a:rPr>
              <a:t>{</a:t>
            </a:r>
            <a:r>
              <a:rPr lang="en-US" altLang="ko-KR" i="1" dirty="0">
                <a:ea typeface="굴림" panose="020B0600000101010101" pitchFamily="34" charset="-127"/>
              </a:rPr>
              <a:t>b</a:t>
            </a:r>
            <a:r>
              <a:rPr lang="en-US" altLang="ko-KR" dirty="0">
                <a:ea typeface="굴림" panose="020B0600000101010101" pitchFamily="34" charset="-127"/>
              </a:rPr>
              <a:t> |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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a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en-US" altLang="ko-KR" i="1" dirty="0">
                <a:ea typeface="굴림" panose="020B0600000101010101" pitchFamily="34" charset="-127"/>
              </a:rPr>
              <a:t>f</a:t>
            </a:r>
            <a:r>
              <a:rPr lang="en-US" altLang="ko-KR" dirty="0">
                <a:ea typeface="굴림" panose="020B0600000101010101" pitchFamily="34" charset="-127"/>
              </a:rPr>
              <a:t>(</a:t>
            </a:r>
            <a:r>
              <a:rPr lang="en-US" altLang="ko-KR" i="1" dirty="0">
                <a:ea typeface="굴림" panose="020B0600000101010101" pitchFamily="34" charset="-127"/>
              </a:rPr>
              <a:t>a</a:t>
            </a:r>
            <a:r>
              <a:rPr lang="en-US" altLang="ko-KR" dirty="0">
                <a:ea typeface="굴림" panose="020B0600000101010101" pitchFamily="34" charset="-127"/>
              </a:rPr>
              <a:t>)=</a:t>
            </a:r>
            <a:r>
              <a:rPr lang="en-US" altLang="ko-KR" i="1" dirty="0">
                <a:ea typeface="굴림" panose="020B0600000101010101" pitchFamily="34" charset="-127"/>
              </a:rPr>
              <a:t>b</a:t>
            </a:r>
            <a:r>
              <a:rPr lang="en-US" altLang="ko-KR" dirty="0">
                <a:ea typeface="굴림" panose="020B0600000101010101" pitchFamily="34" charset="-127"/>
              </a:rPr>
              <a:t> }.</a:t>
            </a:r>
          </a:p>
        </p:txBody>
      </p:sp>
    </p:spTree>
    <p:extLst>
      <p:ext uri="{BB962C8B-B14F-4D97-AF65-F5344CB8AC3E}">
        <p14:creationId xmlns:p14="http://schemas.microsoft.com/office/powerpoint/2010/main" val="41319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Fonksiyonlar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ko-KR" dirty="0">
                <a:ea typeface="굴림" panose="020B0600000101010101" pitchFamily="34" charset="-127"/>
              </a:rPr>
              <a:t>Varsayalım ki</a:t>
            </a:r>
            <a:r>
              <a:rPr lang="en-US" altLang="ko-KR" dirty="0">
                <a:ea typeface="굴림" panose="020B0600000101010101" pitchFamily="34" charset="-127"/>
              </a:rPr>
              <a:t>: “</a:t>
            </a:r>
            <a:r>
              <a:rPr lang="en-US" altLang="ko-KR" i="1" dirty="0">
                <a:ea typeface="굴림" panose="020B0600000101010101" pitchFamily="34" charset="-127"/>
              </a:rPr>
              <a:t>f </a:t>
            </a:r>
            <a:r>
              <a:rPr lang="tr-TR" altLang="ko-KR" i="1" dirty="0">
                <a:ea typeface="굴림" panose="020B0600000101010101" pitchFamily="34" charset="-127"/>
              </a:rPr>
              <a:t>bir der</a:t>
            </a:r>
            <a:r>
              <a:rPr lang="en-US" altLang="ko-KR" i="1" dirty="0">
                <a:ea typeface="굴림" panose="020B0600000101010101" pitchFamily="34" charset="-127"/>
              </a:rPr>
              <a:t>s</a:t>
            </a:r>
            <a:r>
              <a:rPr lang="tr-TR" altLang="ko-KR" i="1" dirty="0">
                <a:ea typeface="굴림" panose="020B0600000101010101" pitchFamily="34" charset="-127"/>
              </a:rPr>
              <a:t>teki öğrencilerin (Adams, </a:t>
            </a:r>
            <a:r>
              <a:rPr lang="tr-TR" altLang="ko-KR" i="1" dirty="0" err="1">
                <a:ea typeface="굴림" panose="020B0600000101010101" pitchFamily="34" charset="-127"/>
              </a:rPr>
              <a:t>Chou</a:t>
            </a:r>
            <a:r>
              <a:rPr lang="tr-TR" altLang="ko-KR" i="1" dirty="0">
                <a:ea typeface="굴림" panose="020B0600000101010101" pitchFamily="34" charset="-127"/>
              </a:rPr>
              <a:t>, </a:t>
            </a:r>
            <a:r>
              <a:rPr lang="tr-TR" altLang="ko-KR" i="1" dirty="0" err="1">
                <a:ea typeface="굴림" panose="020B0600000101010101" pitchFamily="34" charset="-127"/>
              </a:rPr>
              <a:t>Goodfriend</a:t>
            </a:r>
            <a:r>
              <a:rPr lang="tr-TR" altLang="ko-KR" i="1" dirty="0">
                <a:ea typeface="굴림" panose="020B0600000101010101" pitchFamily="34" charset="-127"/>
              </a:rPr>
              <a:t>, </a:t>
            </a:r>
            <a:r>
              <a:rPr lang="tr-TR" altLang="ko-KR" i="1" dirty="0" err="1">
                <a:ea typeface="굴림" panose="020B0600000101010101" pitchFamily="34" charset="-127"/>
              </a:rPr>
              <a:t>Rodriguez</a:t>
            </a:r>
            <a:r>
              <a:rPr lang="tr-TR" altLang="ko-KR" i="1" dirty="0">
                <a:ea typeface="굴림" panose="020B0600000101010101" pitchFamily="34" charset="-127"/>
              </a:rPr>
              <a:t>, Stevens)</a:t>
            </a:r>
            <a:r>
              <a:rPr lang="en-US" altLang="ko-KR" i="1" dirty="0">
                <a:ea typeface="굴림" panose="020B0600000101010101" pitchFamily="34" charset="-127"/>
              </a:rPr>
              <a:t> </a:t>
            </a:r>
            <a:r>
              <a:rPr lang="tr-TR" altLang="ko-KR" i="1" dirty="0">
                <a:ea typeface="굴림" panose="020B0600000101010101" pitchFamily="34" charset="-127"/>
              </a:rPr>
              <a:t>puanlar kümesine </a:t>
            </a:r>
            <a:r>
              <a:rPr lang="en-US" altLang="ko-KR" i="1" dirty="0">
                <a:ea typeface="굴림" panose="020B0600000101010101" pitchFamily="34" charset="-127"/>
              </a:rPr>
              <a:t>{A,B,C,D,</a:t>
            </a:r>
            <a:r>
              <a:rPr lang="tr-TR" altLang="ko-KR" i="1" dirty="0">
                <a:ea typeface="굴림" panose="020B0600000101010101" pitchFamily="34" charset="-127"/>
              </a:rPr>
              <a:t>F</a:t>
            </a:r>
            <a:r>
              <a:rPr lang="en-US" altLang="ko-KR" i="1" dirty="0">
                <a:ea typeface="굴림" panose="020B0600000101010101" pitchFamily="34" charset="-127"/>
              </a:rPr>
              <a:t>}</a:t>
            </a:r>
            <a:r>
              <a:rPr lang="tr-TR" altLang="ko-KR" i="1" dirty="0">
                <a:ea typeface="굴림" panose="020B0600000101010101" pitchFamily="34" charset="-127"/>
              </a:rPr>
              <a:t> iz düşümü olsun</a:t>
            </a:r>
            <a:r>
              <a:rPr lang="en-US" altLang="ko-KR" i="1" dirty="0">
                <a:ea typeface="굴림" panose="020B0600000101010101" pitchFamily="34" charset="-127"/>
              </a:rPr>
              <a:t>.”</a:t>
            </a:r>
            <a:endParaRPr lang="tr-TR" altLang="ko-KR" i="1" dirty="0">
              <a:ea typeface="굴림" panose="020B0600000101010101" pitchFamily="34" charset="-127"/>
            </a:endParaRPr>
          </a:p>
          <a:p>
            <a:r>
              <a:rPr lang="tr-TR" altLang="ko-KR" i="1" dirty="0">
                <a:ea typeface="굴림" panose="020B0600000101010101" pitchFamily="34" charset="-127"/>
              </a:rPr>
              <a:t>f</a:t>
            </a:r>
            <a:r>
              <a:rPr lang="tr-TR" altLang="ko-KR" dirty="0">
                <a:ea typeface="굴림" panose="020B0600000101010101" pitchFamily="34" charset="-127"/>
              </a:rPr>
              <a:t>’nin tanım kümesi</a:t>
            </a:r>
            <a:r>
              <a:rPr lang="en-US" altLang="ko-KR" dirty="0">
                <a:ea typeface="굴림" panose="020B0600000101010101" pitchFamily="34" charset="-127"/>
              </a:rPr>
              <a:t>: </a:t>
            </a:r>
            <a:r>
              <a:rPr lang="tr-TR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{</a:t>
            </a:r>
            <a:r>
              <a:rPr lang="tr-TR" dirty="0">
                <a:solidFill>
                  <a:srgbClr val="FF0000"/>
                </a:solidFill>
              </a:rPr>
              <a:t>Adams, </a:t>
            </a:r>
            <a:r>
              <a:rPr lang="tr-TR" dirty="0" err="1">
                <a:solidFill>
                  <a:srgbClr val="FF0000"/>
                </a:solidFill>
              </a:rPr>
              <a:t>Chou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Goodfriend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rgbClr val="FF0000"/>
                </a:solidFill>
              </a:rPr>
              <a:t>Rodriguez</a:t>
            </a:r>
            <a:r>
              <a:rPr lang="tr-TR" dirty="0">
                <a:solidFill>
                  <a:srgbClr val="FF0000"/>
                </a:solidFill>
              </a:rPr>
              <a:t>, Stevens}</a:t>
            </a:r>
            <a:r>
              <a:rPr lang="tr-TR" dirty="0"/>
              <a:t>,</a:t>
            </a:r>
          </a:p>
          <a:p>
            <a:r>
              <a:rPr lang="tr-TR" altLang="ko-KR" i="1" dirty="0">
                <a:ea typeface="굴림" panose="020B0600000101010101" pitchFamily="34" charset="-127"/>
              </a:rPr>
              <a:t>f</a:t>
            </a:r>
            <a:r>
              <a:rPr lang="tr-TR" altLang="ko-KR" dirty="0">
                <a:ea typeface="굴림" panose="020B0600000101010101" pitchFamily="34" charset="-127"/>
              </a:rPr>
              <a:t>’nin değer kümesi: </a:t>
            </a:r>
            <a:r>
              <a:rPr lang="tr-TR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{A, B, C, D, F}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tr-TR" altLang="ko-KR" dirty="0">
                <a:ea typeface="굴림" panose="020B0600000101010101" pitchFamily="34" charset="-127"/>
              </a:rPr>
              <a:t>ve görüntü kümesi </a:t>
            </a:r>
            <a:r>
              <a:rPr lang="tr-TR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bilinmiyor</a:t>
            </a:r>
            <a:r>
              <a:rPr lang="en-US" altLang="ko-KR" dirty="0">
                <a:ea typeface="굴림" panose="020B0600000101010101" pitchFamily="34" charset="-127"/>
              </a:rPr>
              <a:t>.</a:t>
            </a:r>
          </a:p>
          <a:p>
            <a:r>
              <a:rPr lang="tr-TR" dirty="0"/>
              <a:t>Puanlar şöyle eşleşsin.</a:t>
            </a:r>
            <a:r>
              <a:rPr lang="en-US" dirty="0"/>
              <a:t> Adams</a:t>
            </a:r>
            <a:r>
              <a:rPr lang="tr-TR" dirty="0"/>
              <a:t> </a:t>
            </a:r>
            <a:r>
              <a:rPr lang="tr-TR" i="1" dirty="0"/>
              <a:t>A</a:t>
            </a:r>
            <a:r>
              <a:rPr lang="en-US" dirty="0"/>
              <a:t>, Chou</a:t>
            </a:r>
            <a:r>
              <a:rPr lang="tr-TR" dirty="0"/>
              <a:t> </a:t>
            </a:r>
            <a:r>
              <a:rPr lang="tr-TR" i="1" dirty="0"/>
              <a:t>C</a:t>
            </a:r>
            <a:r>
              <a:rPr lang="en-US" dirty="0"/>
              <a:t>, </a:t>
            </a:r>
            <a:r>
              <a:rPr lang="en-US" dirty="0" err="1"/>
              <a:t>Goodfriend</a:t>
            </a:r>
            <a:r>
              <a:rPr lang="tr-TR" dirty="0"/>
              <a:t> </a:t>
            </a:r>
            <a:r>
              <a:rPr lang="tr-TR" i="1" dirty="0"/>
              <a:t>B</a:t>
            </a:r>
            <a:r>
              <a:rPr lang="en-US" dirty="0"/>
              <a:t>, Rodriguez</a:t>
            </a:r>
            <a:r>
              <a:rPr lang="tr-TR" dirty="0"/>
              <a:t> </a:t>
            </a:r>
            <a:r>
              <a:rPr lang="tr-TR" i="1" dirty="0"/>
              <a:t>A</a:t>
            </a:r>
            <a:r>
              <a:rPr lang="en-US" dirty="0"/>
              <a:t>, </a:t>
            </a:r>
            <a:r>
              <a:rPr lang="tr-TR" dirty="0"/>
              <a:t>ve</a:t>
            </a:r>
            <a:r>
              <a:rPr lang="en-US" dirty="0"/>
              <a:t> Stevens</a:t>
            </a:r>
            <a:r>
              <a:rPr lang="tr-TR" dirty="0"/>
              <a:t> </a:t>
            </a:r>
            <a:r>
              <a:rPr lang="tr-TR" i="1" dirty="0"/>
              <a:t>F</a:t>
            </a:r>
            <a:r>
              <a:rPr lang="en-US" dirty="0"/>
              <a:t>.</a:t>
            </a:r>
            <a:r>
              <a:rPr lang="tr-TR" dirty="0"/>
              <a:t> </a:t>
            </a:r>
          </a:p>
          <a:p>
            <a:r>
              <a:rPr lang="tr-TR" altLang="ko-KR" dirty="0">
                <a:ea typeface="굴림" panose="020B0600000101010101" pitchFamily="34" charset="-127"/>
              </a:rPr>
              <a:t>Dolayısıyla </a:t>
            </a:r>
            <a:r>
              <a:rPr lang="tr-TR" altLang="ko-KR" i="1" dirty="0">
                <a:ea typeface="굴림" panose="020B0600000101010101" pitchFamily="34" charset="-127"/>
              </a:rPr>
              <a:t>f</a:t>
            </a:r>
            <a:r>
              <a:rPr lang="tr-TR" altLang="ko-KR" dirty="0">
                <a:ea typeface="굴림" panose="020B0600000101010101" pitchFamily="34" charset="-127"/>
              </a:rPr>
              <a:t>’nin görüntü kümesi: </a:t>
            </a:r>
            <a:r>
              <a:rPr lang="tr-TR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{A, B, C, F}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tr-TR" altLang="ko-KR" dirty="0">
                <a:ea typeface="굴림" panose="020B0600000101010101" pitchFamily="34" charset="-127"/>
              </a:rPr>
              <a:t>ancak değer kümesi </a:t>
            </a:r>
            <a:r>
              <a:rPr lang="tr-TR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{A, B, C, D, F}</a:t>
            </a:r>
            <a:r>
              <a:rPr lang="en-US" altLang="ko-KR" dirty="0">
                <a:ea typeface="굴림" panose="020B0600000101010101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03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Fonksiyonlar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/>
                  <a:t>f</a:t>
                </a:r>
                <a:r>
                  <a:rPr lang="en-US" dirty="0"/>
                  <a:t> </a:t>
                </a:r>
                <a:r>
                  <a:rPr lang="tr-TR" dirty="0"/>
                  <a:t>ve</a:t>
                </a:r>
                <a:r>
                  <a:rPr lang="en-US" dirty="0"/>
                  <a:t> </a:t>
                </a:r>
                <a:r>
                  <a:rPr lang="tr-TR" i="1" dirty="0"/>
                  <a:t>g</a:t>
                </a:r>
                <a:r>
                  <a:rPr lang="en-US" dirty="0"/>
                  <a:t> </a:t>
                </a:r>
                <a:r>
                  <a:rPr lang="en-US" i="1" dirty="0"/>
                  <a:t>A</a:t>
                </a:r>
                <a:r>
                  <a:rPr lang="tr-TR" i="1" dirty="0"/>
                  <a:t>’dan</a:t>
                </a:r>
                <a:r>
                  <a:rPr lang="en-US" i="1" dirty="0"/>
                  <a:t> </a:t>
                </a:r>
                <a:r>
                  <a:rPr lang="en-US" b="1" dirty="0"/>
                  <a:t>R</a:t>
                </a:r>
                <a:r>
                  <a:rPr lang="tr-TR" dirty="0"/>
                  <a:t>’ye birer fonksiyon olsun</a:t>
                </a:r>
                <a:r>
                  <a:rPr lang="en-US" dirty="0"/>
                  <a:t>. </a:t>
                </a:r>
                <a:r>
                  <a:rPr lang="tr-TR" dirty="0"/>
                  <a:t>Tüm </a:t>
                </a:r>
                <a:r>
                  <a:rPr lang="en-US" i="1" dirty="0"/>
                  <a:t>x </a:t>
                </a:r>
                <a:r>
                  <a:rPr lang="en-US" dirty="0"/>
                  <a:t>∈ </a:t>
                </a:r>
                <a:r>
                  <a:rPr lang="en-US" i="1" dirty="0"/>
                  <a:t>A </a:t>
                </a:r>
                <a:r>
                  <a:rPr lang="tr-TR" i="1" dirty="0"/>
                  <a:t>için </a:t>
                </a:r>
                <a:r>
                  <a:rPr lang="en-US" i="1" dirty="0"/>
                  <a:t>A</a:t>
                </a:r>
                <a:r>
                  <a:rPr lang="tr-TR" i="1" dirty="0"/>
                  <a:t>’dan</a:t>
                </a:r>
                <a:r>
                  <a:rPr lang="en-US" i="1" dirty="0"/>
                  <a:t> </a:t>
                </a:r>
                <a:r>
                  <a:rPr lang="en-US" b="1" dirty="0"/>
                  <a:t>R</a:t>
                </a:r>
                <a:r>
                  <a:rPr lang="tr-TR" dirty="0"/>
                  <a:t>’ye tanımlanmış</a:t>
                </a:r>
                <a:r>
                  <a:rPr lang="tr-TR" i="1" dirty="0"/>
                  <a:t> </a:t>
                </a:r>
                <a:r>
                  <a:rPr lang="en-US" i="1" dirty="0"/>
                  <a:t>f</a:t>
                </a:r>
                <a:r>
                  <a:rPr lang="en-US" dirty="0"/>
                  <a:t> + </a:t>
                </a:r>
                <a:r>
                  <a:rPr lang="tr-TR" dirty="0"/>
                  <a:t>g</a:t>
                </a:r>
                <a:r>
                  <a:rPr lang="en-US" dirty="0"/>
                  <a:t> </a:t>
                </a:r>
                <a:r>
                  <a:rPr lang="tr-TR" dirty="0"/>
                  <a:t>ve</a:t>
                </a:r>
                <a:r>
                  <a:rPr lang="en-US" dirty="0"/>
                  <a:t> </a:t>
                </a:r>
                <a:r>
                  <a:rPr lang="en-US" i="1" dirty="0"/>
                  <a:t>f</a:t>
                </a:r>
                <a:r>
                  <a:rPr lang="tr-TR" i="1" dirty="0"/>
                  <a:t>g</a:t>
                </a:r>
                <a:r>
                  <a:rPr lang="en-US" dirty="0"/>
                  <a:t> </a:t>
                </a:r>
                <a:r>
                  <a:rPr lang="tr-TR" dirty="0"/>
                  <a:t>fonksiyonları şu şekilde ifade edilir.</a:t>
                </a:r>
                <a:endParaRPr lang="en-US" dirty="0"/>
              </a:p>
              <a:p>
                <a:pPr lvl="1"/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(</a:t>
                </a:r>
                <a:r>
                  <a:rPr lang="en-US" altLang="ko-KR" i="1" dirty="0">
                    <a:ea typeface="굴림" panose="020B0600000101010101" pitchFamily="34" charset="-127"/>
                    <a:sym typeface="Symbol" panose="05050102010706020507" pitchFamily="18" charset="2"/>
                  </a:rPr>
                  <a:t>f </a:t>
                </a:r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</a:t>
                </a:r>
                <a:r>
                  <a:rPr lang="en-US" altLang="ko-KR" i="1" dirty="0">
                    <a:ea typeface="굴림" panose="020B0600000101010101" pitchFamily="34" charset="-127"/>
                    <a:sym typeface="Symbol" panose="05050102010706020507" pitchFamily="18" charset="2"/>
                  </a:rPr>
                  <a:t> g</a:t>
                </a:r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)(</a:t>
                </a:r>
                <a:r>
                  <a:rPr lang="en-US" altLang="ko-KR" i="1" dirty="0">
                    <a:ea typeface="굴림" panose="020B0600000101010101" pitchFamily="34" charset="-127"/>
                    <a:sym typeface="Symbol" panose="05050102010706020507" pitchFamily="18" charset="2"/>
                  </a:rPr>
                  <a:t>x</a:t>
                </a:r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) = </a:t>
                </a:r>
                <a:r>
                  <a:rPr lang="en-US" altLang="ko-KR" i="1" dirty="0">
                    <a:ea typeface="굴림" panose="020B0600000101010101" pitchFamily="34" charset="-127"/>
                    <a:sym typeface="Symbol" panose="05050102010706020507" pitchFamily="18" charset="2"/>
                  </a:rPr>
                  <a:t>f</a:t>
                </a:r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(</a:t>
                </a:r>
                <a:r>
                  <a:rPr lang="en-US" altLang="ko-KR" i="1" dirty="0">
                    <a:ea typeface="굴림" panose="020B0600000101010101" pitchFamily="34" charset="-127"/>
                    <a:sym typeface="Symbol" panose="05050102010706020507" pitchFamily="18" charset="2"/>
                  </a:rPr>
                  <a:t>x</a:t>
                </a:r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)</a:t>
                </a:r>
                <a:r>
                  <a:rPr lang="en-US" altLang="ko-KR" i="1" dirty="0">
                    <a:ea typeface="굴림" panose="020B0600000101010101" pitchFamily="34" charset="-127"/>
                    <a:sym typeface="Symbol" panose="05050102010706020507" pitchFamily="18" charset="2"/>
                  </a:rPr>
                  <a:t> </a:t>
                </a:r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</a:t>
                </a:r>
                <a:r>
                  <a:rPr lang="en-US" altLang="ko-KR" i="1" dirty="0">
                    <a:ea typeface="굴림" panose="020B0600000101010101" pitchFamily="34" charset="-127"/>
                    <a:sym typeface="Symbol" panose="05050102010706020507" pitchFamily="18" charset="2"/>
                  </a:rPr>
                  <a:t> g</a:t>
                </a:r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(</a:t>
                </a:r>
                <a:r>
                  <a:rPr lang="en-US" altLang="ko-KR" i="1" dirty="0">
                    <a:ea typeface="굴림" panose="020B0600000101010101" pitchFamily="34" charset="-127"/>
                    <a:sym typeface="Symbol" panose="05050102010706020507" pitchFamily="18" charset="2"/>
                  </a:rPr>
                  <a:t>x</a:t>
                </a:r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)</a:t>
                </a:r>
              </a:p>
              <a:p>
                <a:pPr lvl="1"/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(</a:t>
                </a:r>
                <a:r>
                  <a:rPr lang="en-US" altLang="ko-KR" i="1" dirty="0">
                    <a:ea typeface="굴림" panose="020B0600000101010101" pitchFamily="34" charset="-127"/>
                    <a:sym typeface="Symbol" panose="05050102010706020507" pitchFamily="18" charset="2"/>
                  </a:rPr>
                  <a:t>f </a:t>
                </a:r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× </a:t>
                </a:r>
                <a:r>
                  <a:rPr lang="en-US" altLang="ko-KR" i="1" dirty="0">
                    <a:ea typeface="굴림" panose="020B0600000101010101" pitchFamily="34" charset="-127"/>
                    <a:sym typeface="Symbol" panose="05050102010706020507" pitchFamily="18" charset="2"/>
                  </a:rPr>
                  <a:t>g</a:t>
                </a:r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)(</a:t>
                </a:r>
                <a:r>
                  <a:rPr lang="en-US" altLang="ko-KR" i="1" dirty="0">
                    <a:ea typeface="굴림" panose="020B0600000101010101" pitchFamily="34" charset="-127"/>
                    <a:sym typeface="Symbol" panose="05050102010706020507" pitchFamily="18" charset="2"/>
                  </a:rPr>
                  <a:t>x</a:t>
                </a:r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) = </a:t>
                </a:r>
                <a:r>
                  <a:rPr lang="en-US" altLang="ko-KR" i="1" dirty="0">
                    <a:ea typeface="굴림" panose="020B0600000101010101" pitchFamily="34" charset="-127"/>
                    <a:sym typeface="Symbol" panose="05050102010706020507" pitchFamily="18" charset="2"/>
                  </a:rPr>
                  <a:t>f</a:t>
                </a:r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(</a:t>
                </a:r>
                <a:r>
                  <a:rPr lang="en-US" altLang="ko-KR" i="1" dirty="0">
                    <a:ea typeface="굴림" panose="020B0600000101010101" pitchFamily="34" charset="-127"/>
                    <a:sym typeface="Symbol" panose="05050102010706020507" pitchFamily="18" charset="2"/>
                  </a:rPr>
                  <a:t>x</a:t>
                </a:r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)</a:t>
                </a:r>
                <a:r>
                  <a:rPr lang="en-US" altLang="ko-KR" i="1" dirty="0">
                    <a:ea typeface="굴림" panose="020B0600000101010101" pitchFamily="34" charset="-127"/>
                    <a:sym typeface="Symbol" panose="05050102010706020507" pitchFamily="18" charset="2"/>
                  </a:rPr>
                  <a:t> </a:t>
                </a:r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×</a:t>
                </a:r>
                <a:r>
                  <a:rPr lang="en-US" altLang="ko-KR" i="1" dirty="0">
                    <a:ea typeface="굴림" panose="020B0600000101010101" pitchFamily="34" charset="-127"/>
                    <a:sym typeface="Symbol" panose="05050102010706020507" pitchFamily="18" charset="2"/>
                  </a:rPr>
                  <a:t> g</a:t>
                </a:r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(</a:t>
                </a:r>
                <a:r>
                  <a:rPr lang="en-US" altLang="ko-KR" i="1" dirty="0">
                    <a:ea typeface="굴림" panose="020B0600000101010101" pitchFamily="34" charset="-127"/>
                    <a:sym typeface="Symbol" panose="05050102010706020507" pitchFamily="18" charset="2"/>
                  </a:rPr>
                  <a:t>x</a:t>
                </a:r>
                <a:r>
                  <a:rPr lang="en-US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)</a:t>
                </a:r>
                <a:endParaRPr lang="tr-TR" altLang="ko-KR" dirty="0">
                  <a:ea typeface="굴림" panose="020B0600000101010101" pitchFamily="34" charset="-127"/>
                  <a:sym typeface="Symbol" panose="05050102010706020507" pitchFamily="18" charset="2"/>
                </a:endParaRPr>
              </a:p>
              <a:p>
                <a:r>
                  <a:rPr lang="tr-TR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Örnek: </a:t>
                </a:r>
                <a:r>
                  <a:rPr lang="en-US" i="1" dirty="0"/>
                  <a:t>f</a:t>
                </a:r>
                <a:r>
                  <a:rPr lang="en-US" dirty="0"/>
                  <a:t> </a:t>
                </a:r>
                <a:r>
                  <a:rPr lang="tr-TR" dirty="0"/>
                  <a:t>ve</a:t>
                </a:r>
                <a:r>
                  <a:rPr lang="en-US" dirty="0"/>
                  <a:t> </a:t>
                </a:r>
                <a:r>
                  <a:rPr lang="tr-TR" i="1" dirty="0"/>
                  <a:t>g</a:t>
                </a:r>
                <a:r>
                  <a:rPr lang="en-US" dirty="0"/>
                  <a:t> </a:t>
                </a:r>
                <a:r>
                  <a:rPr lang="en-US" b="1" dirty="0"/>
                  <a:t>R</a:t>
                </a:r>
                <a:r>
                  <a:rPr lang="tr-TR" dirty="0"/>
                  <a:t>’den</a:t>
                </a:r>
                <a:r>
                  <a:rPr lang="en-US" b="1" dirty="0"/>
                  <a:t> R</a:t>
                </a:r>
                <a:r>
                  <a:rPr lang="tr-TR" dirty="0"/>
                  <a:t>’ye tanımlanmış fonksiyonlardır.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ve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𝑓𝑔</m:t>
                    </m:r>
                  </m:oMath>
                </a14:m>
                <a:r>
                  <a:rPr lang="tr-TR" dirty="0"/>
                  <a:t>?</a:t>
                </a:r>
                <a:endParaRPr lang="en-US" dirty="0"/>
              </a:p>
              <a:p>
                <a:r>
                  <a:rPr lang="tr-TR" i="1" dirty="0"/>
                  <a:t>Çözüm</a:t>
                </a:r>
                <a:r>
                  <a:rPr lang="en-US" i="1" dirty="0"/>
                  <a:t>: </a:t>
                </a:r>
                <a:r>
                  <a:rPr lang="tr-TR" dirty="0"/>
                  <a:t>Fonksiyonların çarpımı ve toplamı tanımı kullanılırsa,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tr-TR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tr-TR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 dirty="0" smtClean="0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𝑓𝑔</m:t>
                        </m:r>
                      </m:e>
                    </m:d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tr-TR" dirty="0"/>
              </a:p>
              <a:p>
                <a:pPr marL="457200" lvl="1" indent="0">
                  <a:buNone/>
                </a:pPr>
                <a:r>
                  <a:rPr lang="tr-TR" sz="2800" dirty="0"/>
                  <a:t>olarak bulunur.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1" b="-23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54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Birebir Fonksiyon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altLang="ko-KR" dirty="0">
                    <a:ea typeface="굴림" panose="020B0600000101010101" pitchFamily="34" charset="-127"/>
                  </a:rPr>
                  <a:t>Bir fonksiyon görüntü kümesindeki her elemanın sadece bir ön görüntüsü varsa</a:t>
                </a:r>
                <a:r>
                  <a:rPr lang="en-US" altLang="ko-KR" dirty="0">
                    <a:ea typeface="굴림" panose="020B0600000101010101" pitchFamily="34" charset="-127"/>
                  </a:rPr>
                  <a:t> </a:t>
                </a:r>
                <a:r>
                  <a:rPr lang="tr-TR" altLang="ko-KR" i="1" dirty="0">
                    <a:ea typeface="굴림" panose="020B0600000101010101" pitchFamily="34" charset="-127"/>
                  </a:rPr>
                  <a:t>birebirdir</a:t>
                </a:r>
                <a:r>
                  <a:rPr lang="en-US" altLang="ko-KR" i="1" dirty="0">
                    <a:ea typeface="굴림" panose="020B0600000101010101" pitchFamily="34" charset="-127"/>
                  </a:rPr>
                  <a:t> (1-1)</a:t>
                </a:r>
                <a:r>
                  <a:rPr lang="en-US" altLang="ko-KR" dirty="0">
                    <a:ea typeface="굴림" panose="020B0600000101010101" pitchFamily="34" charset="-127"/>
                  </a:rPr>
                  <a:t>. </a:t>
                </a:r>
              </a:p>
              <a:p>
                <a:r>
                  <a:rPr lang="tr-TR" altLang="ko-KR" dirty="0">
                    <a:ea typeface="굴림" panose="020B0600000101010101" pitchFamily="34" charset="-127"/>
                    <a:sym typeface="Symbol" panose="05050102010706020507" pitchFamily="18" charset="2"/>
                  </a:rPr>
                  <a:t>Tanım kümesinin sadece bir elemanı görüntü kümesinin herhangi bir elemanına eşlenir.</a:t>
                </a:r>
                <a:endParaRPr lang="en-US" altLang="ko-KR" dirty="0">
                  <a:ea typeface="굴림" panose="020B0600000101010101" pitchFamily="34" charset="-127"/>
                  <a:sym typeface="Symbol" panose="05050102010706020507" pitchFamily="18" charset="2"/>
                </a:endParaRPr>
              </a:p>
              <a:p>
                <a:r>
                  <a:rPr lang="tr-TR" dirty="0"/>
                  <a:t>Bir </a:t>
                </a:r>
                <a:r>
                  <a:rPr lang="tr-TR" dirty="0" err="1"/>
                  <a:t>fonksiyo</a:t>
                </a:r>
                <a:r>
                  <a:rPr lang="en-US" dirty="0"/>
                  <a:t>n </a:t>
                </a:r>
                <a:r>
                  <a:rPr lang="en-US" i="1" dirty="0"/>
                  <a:t>f </a:t>
                </a:r>
                <a:r>
                  <a:rPr lang="tr-TR" dirty="0"/>
                  <a:t>ancak ve ancak a = b olduğunda f (a) = f (b) ise birebirdir.</a:t>
                </a:r>
                <a:endParaRPr lang="tr-TR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→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tr-TR" dirty="0"/>
              </a:p>
              <a:p>
                <a:pPr marL="457200" lvl="1" indent="0">
                  <a:buNone/>
                </a:pPr>
                <a:r>
                  <a:rPr lang="tr-TR" dirty="0"/>
                  <a:t>veya eş değer olarak</a:t>
                </a:r>
                <a:r>
                  <a:rPr lang="en-US" dirty="0"/>
                  <a:t> </a:t>
                </a:r>
                <a:endParaRPr lang="tr-TR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03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Birebir Fonksiyon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47381"/>
          </a:xfrm>
        </p:spPr>
        <p:txBody>
          <a:bodyPr/>
          <a:lstStyle/>
          <a:p>
            <a:r>
              <a:rPr lang="tr-TR" altLang="ko-KR" dirty="0">
                <a:ea typeface="굴림" panose="020B0600000101010101" pitchFamily="34" charset="-127"/>
              </a:rPr>
              <a:t>Birebir olan veya olmayan fonksiyonların g</a:t>
            </a:r>
            <a:r>
              <a:rPr lang="en-US" altLang="ko-KR" dirty="0" err="1">
                <a:ea typeface="굴림" panose="020B0600000101010101" pitchFamily="34" charset="-127"/>
              </a:rPr>
              <a:t>ra</a:t>
            </a:r>
            <a:r>
              <a:rPr lang="tr-TR" altLang="ko-KR" dirty="0">
                <a:ea typeface="굴림" panose="020B0600000101010101" pitchFamily="34" charset="-127"/>
              </a:rPr>
              <a:t>f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tr-TR" altLang="ko-KR" dirty="0">
                <a:ea typeface="굴림" panose="020B0600000101010101" pitchFamily="34" charset="-127"/>
              </a:rPr>
              <a:t>temsili: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95400" y="35147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95400" y="31337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95400" y="28289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95400" y="25241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438400" y="32861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38400" y="37433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38400" y="29051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438400" y="25241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447800" y="2752725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1447800" y="2752725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447800" y="3362325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447800" y="3743325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438400" y="40481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512979" y="4655493"/>
            <a:ext cx="10189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400" dirty="0"/>
              <a:t>Birebir</a:t>
            </a:r>
            <a:endParaRPr lang="en-US" altLang="tr-TR" sz="2400" dirty="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657600" y="37623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657600" y="34575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657600" y="31527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657600" y="28479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800600" y="36099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800600" y="39147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00600" y="32289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4800600" y="28479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3810000" y="3076575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3810000" y="3076575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3810000" y="3076575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3810000" y="3990975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800600" y="421957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657600" y="4691062"/>
            <a:ext cx="16890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400" dirty="0"/>
              <a:t>Birebir değil</a:t>
            </a:r>
            <a:endParaRPr lang="en-US" altLang="tr-TR" sz="2400" dirty="0"/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324600" y="36671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6324600" y="33623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6324600" y="30575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324600" y="27527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7467600" y="35147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7467600" y="38195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7467600" y="31337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7467600" y="27527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6477000" y="2981325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V="1">
            <a:off x="6477000" y="2981325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6477000" y="3590925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6477000" y="3895725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7467600" y="4124325"/>
            <a:ext cx="29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tr-TR" sz="2400"/>
              <a:t>•</a:t>
            </a: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6063683" y="4685655"/>
            <a:ext cx="21023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400" dirty="0"/>
              <a:t>Fonksiyon değil</a:t>
            </a:r>
            <a:endParaRPr lang="en-US" altLang="tr-TR" sz="2400" dirty="0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6477000" y="3590925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41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45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3895</Words>
  <Application>Microsoft Office PowerPoint</Application>
  <PresentationFormat>Geniş ekran</PresentationFormat>
  <Paragraphs>375</Paragraphs>
  <Slides>42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inherit</vt:lpstr>
      <vt:lpstr>Times New Roman</vt:lpstr>
      <vt:lpstr>Office Teması</vt:lpstr>
      <vt:lpstr>Fonksiyonlar ve Bağıntılar</vt:lpstr>
      <vt:lpstr>Fonksiyonlar</vt:lpstr>
      <vt:lpstr>Fonksiyonlar</vt:lpstr>
      <vt:lpstr>Fonksiyonlar</vt:lpstr>
      <vt:lpstr>Fonksiyonlar</vt:lpstr>
      <vt:lpstr>Fonksiyonlar</vt:lpstr>
      <vt:lpstr>Fonksiyonlar</vt:lpstr>
      <vt:lpstr>Birebir Fonksiyon</vt:lpstr>
      <vt:lpstr>Birebir Fonksiyon</vt:lpstr>
      <vt:lpstr>Birebir Fonksiyon</vt:lpstr>
      <vt:lpstr>Birebir Fonksiyon</vt:lpstr>
      <vt:lpstr>Örten Fonksiyon</vt:lpstr>
      <vt:lpstr>Örten Fonksiyon</vt:lpstr>
      <vt:lpstr>Birebir ve Örten Fonksiyon</vt:lpstr>
      <vt:lpstr>Ters Fonksiyon</vt:lpstr>
      <vt:lpstr>Ters Fonksiyon</vt:lpstr>
      <vt:lpstr>Birim Fonksiyon</vt:lpstr>
      <vt:lpstr>Bileşke Fonksiyon</vt:lpstr>
      <vt:lpstr>Bileşke Fonksiyon</vt:lpstr>
      <vt:lpstr>Fonksiyonların Grafiği</vt:lpstr>
      <vt:lpstr>Fonksiyonların Grafiği</vt:lpstr>
      <vt:lpstr>Bir Çift Özel Fonksiyon</vt:lpstr>
      <vt:lpstr>Bir Çift Özel Fonksiyon</vt:lpstr>
      <vt:lpstr>Bağıntılar</vt:lpstr>
      <vt:lpstr>Bağıntılar</vt:lpstr>
      <vt:lpstr>Küme Üzerinde Bağıntı</vt:lpstr>
      <vt:lpstr>Küme Üzerinde Bağıntı</vt:lpstr>
      <vt:lpstr>İkili Bağıntı</vt:lpstr>
      <vt:lpstr>İkili Bağıntı</vt:lpstr>
      <vt:lpstr>Bağıntıların Özellikleri</vt:lpstr>
      <vt:lpstr>Bağıntıların Özellikleri</vt:lpstr>
      <vt:lpstr>Bağıntıların Özellikleri</vt:lpstr>
      <vt:lpstr>Bağıntıların Özellikleri</vt:lpstr>
      <vt:lpstr>Bağıntıların Özellikleri</vt:lpstr>
      <vt:lpstr>Bağıntıların Özellikleri</vt:lpstr>
      <vt:lpstr>Bağıntıların Özellikleri</vt:lpstr>
      <vt:lpstr>Bağıntıların Özellikleri</vt:lpstr>
      <vt:lpstr>Bağıntıların Bileşkesi</vt:lpstr>
      <vt:lpstr>Bağıntıların Bileşkesi</vt:lpstr>
      <vt:lpstr>Bağıntının Kuvveti</vt:lpstr>
      <vt:lpstr>Bağıntının Kuvveti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 and Relations</dc:title>
  <dc:creator>seyma.yucelaltay@hotmail.com</dc:creator>
  <cp:lastModifiedBy>Şeyma ALTAY</cp:lastModifiedBy>
  <cp:revision>141</cp:revision>
  <dcterms:created xsi:type="dcterms:W3CDTF">2022-01-31T10:21:41Z</dcterms:created>
  <dcterms:modified xsi:type="dcterms:W3CDTF">2025-04-10T07:50:38Z</dcterms:modified>
</cp:coreProperties>
</file>