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18.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1" r:id="rId7"/>
    <p:sldId id="264" r:id="rId8"/>
    <p:sldId id="263" r:id="rId9"/>
    <p:sldId id="260" r:id="rId10"/>
    <p:sldId id="265" r:id="rId11"/>
    <p:sldId id="267" r:id="rId12"/>
    <p:sldId id="268" r:id="rId13"/>
    <p:sldId id="269" r:id="rId14"/>
    <p:sldId id="270" r:id="rId15"/>
    <p:sldId id="279" r:id="rId16"/>
    <p:sldId id="271" r:id="rId17"/>
    <p:sldId id="275" r:id="rId18"/>
    <p:sldId id="276" r:id="rId19"/>
    <p:sldId id="277" r:id="rId20"/>
    <p:sldId id="278" r:id="rId21"/>
    <p:sldId id="272" r:id="rId22"/>
    <p:sldId id="280" r:id="rId23"/>
    <p:sldId id="281" r:id="rId24"/>
    <p:sldId id="282" r:id="rId25"/>
    <p:sldId id="283" r:id="rId26"/>
    <p:sldId id="284" r:id="rId27"/>
    <p:sldId id="386" r:id="rId2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CDD2B985-0FE7-4981-AC7F-A84F1EBD1916}" type="datetimeFigureOut">
              <a:rPr lang="tr-TR" smtClean="0"/>
              <a:t>10.04.2025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1804695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DD2B985-0FE7-4981-AC7F-A84F1EBD1916}" type="datetimeFigureOut">
              <a:rPr lang="tr-TR" smtClean="0"/>
              <a:t>10.04.2025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1410641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DD2B985-0FE7-4981-AC7F-A84F1EBD1916}" type="datetimeFigureOut">
              <a:rPr lang="tr-TR" smtClean="0"/>
              <a:t>10.04.2025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1653165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CDD2B985-0FE7-4981-AC7F-A84F1EBD1916}" type="datetimeFigureOut">
              <a:rPr lang="tr-TR" smtClean="0"/>
              <a:t>10.04.2025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1086705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CDD2B985-0FE7-4981-AC7F-A84F1EBD1916}" type="datetimeFigureOut">
              <a:rPr lang="tr-TR" smtClean="0"/>
              <a:t>10.04.2025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3048657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CDD2B985-0FE7-4981-AC7F-A84F1EBD1916}" type="datetimeFigureOut">
              <a:rPr lang="tr-TR" smtClean="0"/>
              <a:t>10.04.2025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1844518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CDD2B985-0FE7-4981-AC7F-A84F1EBD1916}" type="datetimeFigureOut">
              <a:rPr lang="tr-TR" smtClean="0"/>
              <a:t>10.04.2025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3302610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CDD2B985-0FE7-4981-AC7F-A84F1EBD1916}" type="datetimeFigureOut">
              <a:rPr lang="tr-TR" smtClean="0"/>
              <a:t>10.04.2025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4025446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DD2B985-0FE7-4981-AC7F-A84F1EBD1916}" type="datetimeFigureOut">
              <a:rPr lang="tr-TR" smtClean="0"/>
              <a:t>10.04.2025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1255042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CDD2B985-0FE7-4981-AC7F-A84F1EBD1916}" type="datetimeFigureOut">
              <a:rPr lang="tr-TR" smtClean="0"/>
              <a:t>10.04.2025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4216634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CDD2B985-0FE7-4981-AC7F-A84F1EBD1916}" type="datetimeFigureOut">
              <a:rPr lang="tr-TR" smtClean="0"/>
              <a:t>10.04.2025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E2165F-3261-4CF2-9287-1911B79F3FEE}" type="slidenum">
              <a:rPr lang="tr-TR" smtClean="0"/>
              <a:t>‹#›</a:t>
            </a:fld>
            <a:endParaRPr lang="tr-TR"/>
          </a:p>
        </p:txBody>
      </p:sp>
    </p:spTree>
    <p:extLst>
      <p:ext uri="{BB962C8B-B14F-4D97-AF65-F5344CB8AC3E}">
        <p14:creationId xmlns:p14="http://schemas.microsoft.com/office/powerpoint/2010/main" val="387911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D2B985-0FE7-4981-AC7F-A84F1EBD1916}" type="datetimeFigureOut">
              <a:rPr lang="tr-TR" smtClean="0"/>
              <a:t>10.04.2025</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E2165F-3261-4CF2-9287-1911B79F3FEE}" type="slidenum">
              <a:rPr lang="tr-TR" smtClean="0"/>
              <a:t>‹#›</a:t>
            </a:fld>
            <a:endParaRPr lang="tr-TR"/>
          </a:p>
        </p:txBody>
      </p:sp>
    </p:spTree>
    <p:extLst>
      <p:ext uri="{BB962C8B-B14F-4D97-AF65-F5344CB8AC3E}">
        <p14:creationId xmlns:p14="http://schemas.microsoft.com/office/powerpoint/2010/main" val="4000952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4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7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9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3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hepsiburada.com/palmeyayincilikakademikkitapla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5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Matematiksel Lojik ve </a:t>
            </a:r>
            <a:r>
              <a:rPr lang="tr-TR" dirty="0" err="1"/>
              <a:t>Boole</a:t>
            </a:r>
            <a:r>
              <a:rPr lang="tr-TR" dirty="0"/>
              <a:t> </a:t>
            </a:r>
            <a:r>
              <a:rPr lang="tr-TR" dirty="0" err="1"/>
              <a:t>Cebiri</a:t>
            </a:r>
            <a:endParaRPr lang="tr-TR" dirty="0"/>
          </a:p>
        </p:txBody>
      </p:sp>
      <p:sp>
        <p:nvSpPr>
          <p:cNvPr id="3" name="Alt Başlık 2"/>
          <p:cNvSpPr>
            <a:spLocks noGrp="1"/>
          </p:cNvSpPr>
          <p:nvPr>
            <p:ph type="subTitle" idx="1"/>
          </p:nvPr>
        </p:nvSpPr>
        <p:spPr/>
        <p:txBody>
          <a:bodyPr/>
          <a:lstStyle/>
          <a:p>
            <a:r>
              <a:rPr lang="tr-TR" dirty="0"/>
              <a:t>Dr. </a:t>
            </a:r>
            <a:r>
              <a:rPr lang="tr-TR" dirty="0" err="1"/>
              <a:t>Öğr</a:t>
            </a:r>
            <a:r>
              <a:rPr lang="tr-TR" dirty="0"/>
              <a:t>. Üyesi Şeyma YÜCEL ALTAY</a:t>
            </a:r>
          </a:p>
        </p:txBody>
      </p:sp>
    </p:spTree>
    <p:extLst>
      <p:ext uri="{BB962C8B-B14F-4D97-AF65-F5344CB8AC3E}">
        <p14:creationId xmlns:p14="http://schemas.microsoft.com/office/powerpoint/2010/main" val="1077676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İfadelerinin Sadeleştirilmesi</a:t>
            </a:r>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08812" y="1866901"/>
            <a:ext cx="8973375" cy="2558256"/>
          </a:xfrm>
        </p:spPr>
      </p:pic>
    </p:spTree>
    <p:extLst>
      <p:ext uri="{BB962C8B-B14F-4D97-AF65-F5344CB8AC3E}">
        <p14:creationId xmlns:p14="http://schemas.microsoft.com/office/powerpoint/2010/main" val="971817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İfadelerinin Sadeleştirilmesi</a:t>
            </a: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19262" y="2424906"/>
            <a:ext cx="8753475" cy="3152775"/>
          </a:xfrm>
        </p:spPr>
      </p:pic>
    </p:spTree>
    <p:extLst>
      <p:ext uri="{BB962C8B-B14F-4D97-AF65-F5344CB8AC3E}">
        <p14:creationId xmlns:p14="http://schemas.microsoft.com/office/powerpoint/2010/main" val="883510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İfadelerinin Sadeleştirilmesi</a:t>
            </a: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1" y="1702659"/>
            <a:ext cx="8101012" cy="3541648"/>
          </a:xfrm>
        </p:spPr>
      </p:pic>
    </p:spTree>
    <p:extLst>
      <p:ext uri="{BB962C8B-B14F-4D97-AF65-F5344CB8AC3E}">
        <p14:creationId xmlns:p14="http://schemas.microsoft.com/office/powerpoint/2010/main" val="2183821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Fonksiyonlarının Temsili</a:t>
            </a: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p:txBody>
              <a:bodyPr>
                <a:normAutofit fontScale="92500" lnSpcReduction="20000"/>
              </a:bodyPr>
              <a:lstStyle/>
              <a:p>
                <a:r>
                  <a:rPr lang="en-US" dirty="0" err="1"/>
                  <a:t>Aslında</a:t>
                </a:r>
                <a:r>
                  <a:rPr lang="en-US" dirty="0"/>
                  <a:t>, </a:t>
                </a:r>
                <a:r>
                  <a:rPr lang="en-US" dirty="0" err="1"/>
                  <a:t>mantıksal</a:t>
                </a:r>
                <a:r>
                  <a:rPr lang="en-US" dirty="0"/>
                  <a:t> </a:t>
                </a:r>
                <a:r>
                  <a:rPr lang="en-US" dirty="0" err="1"/>
                  <a:t>olarak</a:t>
                </a:r>
                <a:r>
                  <a:rPr lang="en-US" dirty="0"/>
                  <a:t> </a:t>
                </a:r>
                <a:r>
                  <a:rPr lang="en-US" dirty="0" err="1"/>
                  <a:t>birbirine</a:t>
                </a:r>
                <a:r>
                  <a:rPr lang="en-US" dirty="0"/>
                  <a:t> </a:t>
                </a:r>
                <a:r>
                  <a:rPr lang="en-US" dirty="0" err="1"/>
                  <a:t>denk</a:t>
                </a:r>
                <a:r>
                  <a:rPr lang="en-US" dirty="0"/>
                  <a:t> </a:t>
                </a:r>
                <a:r>
                  <a:rPr lang="en-US" dirty="0" err="1"/>
                  <a:t>olan</a:t>
                </a:r>
                <a:r>
                  <a:rPr lang="en-US" dirty="0"/>
                  <a:t> </a:t>
                </a:r>
                <a:r>
                  <a:rPr lang="en-US" dirty="0" err="1"/>
                  <a:t>sonsuz</a:t>
                </a:r>
                <a:r>
                  <a:rPr lang="en-US" dirty="0"/>
                  <a:t> </a:t>
                </a:r>
                <a:r>
                  <a:rPr lang="en-US" dirty="0" err="1"/>
                  <a:t>sayıda</a:t>
                </a:r>
                <a:r>
                  <a:rPr lang="en-US" dirty="0"/>
                  <a:t> Boole </a:t>
                </a:r>
                <a:r>
                  <a:rPr lang="en-US" dirty="0" err="1"/>
                  <a:t>ifadesi</a:t>
                </a:r>
                <a:r>
                  <a:rPr lang="en-US" dirty="0"/>
                  <a:t> </a:t>
                </a:r>
                <a:r>
                  <a:rPr lang="en-US" dirty="0" err="1"/>
                  <a:t>vardır</a:t>
                </a:r>
                <a:r>
                  <a:rPr lang="en-US" dirty="0"/>
                  <a:t>.</a:t>
                </a:r>
                <a:endParaRPr lang="tr-TR" dirty="0"/>
              </a:p>
              <a:p>
                <a:r>
                  <a:rPr lang="en-US" dirty="0" err="1"/>
                  <a:t>Aynı</a:t>
                </a:r>
                <a:r>
                  <a:rPr lang="en-US" dirty="0"/>
                  <a:t> </a:t>
                </a:r>
                <a:r>
                  <a:rPr lang="en-US" dirty="0" err="1"/>
                  <a:t>doğruluk</a:t>
                </a:r>
                <a:r>
                  <a:rPr lang="en-US" dirty="0"/>
                  <a:t> </a:t>
                </a:r>
                <a:r>
                  <a:rPr lang="en-US" dirty="0" err="1"/>
                  <a:t>tablosuyla</a:t>
                </a:r>
                <a:r>
                  <a:rPr lang="en-US" dirty="0"/>
                  <a:t> </a:t>
                </a:r>
                <a:r>
                  <a:rPr lang="en-US" dirty="0" err="1"/>
                  <a:t>temsil</a:t>
                </a:r>
                <a:r>
                  <a:rPr lang="en-US" dirty="0"/>
                  <a:t> </a:t>
                </a:r>
                <a:r>
                  <a:rPr lang="en-US" dirty="0" err="1"/>
                  <a:t>edilebilen</a:t>
                </a:r>
                <a:r>
                  <a:rPr lang="en-US" dirty="0"/>
                  <a:t> </a:t>
                </a:r>
                <a:r>
                  <a:rPr lang="en-US" dirty="0" err="1"/>
                  <a:t>iki</a:t>
                </a:r>
                <a:r>
                  <a:rPr lang="en-US" dirty="0"/>
                  <a:t> </a:t>
                </a:r>
                <a:r>
                  <a:rPr lang="en-US" dirty="0" err="1"/>
                  <a:t>ifade</a:t>
                </a:r>
                <a:r>
                  <a:rPr lang="en-US" dirty="0"/>
                  <a:t> </a:t>
                </a:r>
                <a:r>
                  <a:rPr lang="en-US" dirty="0" err="1"/>
                  <a:t>mantıksal</a:t>
                </a:r>
                <a:r>
                  <a:rPr lang="en-US" dirty="0"/>
                  <a:t> </a:t>
                </a:r>
                <a:r>
                  <a:rPr lang="en-US" dirty="0" err="1"/>
                  <a:t>olarak</a:t>
                </a:r>
                <a:r>
                  <a:rPr lang="en-US" dirty="0"/>
                  <a:t> </a:t>
                </a:r>
                <a:r>
                  <a:rPr lang="en-US" dirty="0" err="1"/>
                  <a:t>eşdeğer</a:t>
                </a:r>
                <a:r>
                  <a:rPr lang="en-US" dirty="0"/>
                  <a:t> </a:t>
                </a:r>
                <a:r>
                  <a:rPr lang="en-US" dirty="0" err="1"/>
                  <a:t>kabul</a:t>
                </a:r>
                <a:r>
                  <a:rPr lang="en-US" dirty="0"/>
                  <a:t> </a:t>
                </a:r>
                <a:r>
                  <a:rPr lang="en-US" dirty="0" err="1"/>
                  <a:t>edilir</a:t>
                </a:r>
                <a:r>
                  <a:rPr lang="en-US" dirty="0"/>
                  <a:t>.</a:t>
                </a:r>
                <a:endParaRPr lang="tr-TR" dirty="0"/>
              </a:p>
              <a:p>
                <a:r>
                  <a:rPr lang="tr-TR" dirty="0"/>
                  <a:t>İki en yaygın form çarpımların toplamı ve toplamların çarpımı formudur.</a:t>
                </a:r>
              </a:p>
              <a:p>
                <a:r>
                  <a:rPr lang="tr-TR" b="1" dirty="0"/>
                  <a:t>Çarpımların toplamı</a:t>
                </a:r>
                <a:r>
                  <a:rPr lang="tr-TR" dirty="0"/>
                  <a:t> formunda</a:t>
                </a:r>
                <a:r>
                  <a:rPr lang="en-US" dirty="0"/>
                  <a:t>, AND</a:t>
                </a:r>
                <a:r>
                  <a:rPr lang="tr-TR" dirty="0"/>
                  <a:t>’</a:t>
                </a:r>
                <a:r>
                  <a:rPr lang="tr-TR" dirty="0" err="1"/>
                  <a:t>lenmiş</a:t>
                </a:r>
                <a:r>
                  <a:rPr lang="tr-TR" dirty="0"/>
                  <a:t> değişkenler</a:t>
                </a:r>
                <a:r>
                  <a:rPr lang="en-US" dirty="0"/>
                  <a:t> </a:t>
                </a:r>
                <a:r>
                  <a:rPr lang="tr-TR" dirty="0"/>
                  <a:t>birlikte </a:t>
                </a:r>
                <a:r>
                  <a:rPr lang="tr-TR" dirty="0" err="1"/>
                  <a:t>OR’lanır</a:t>
                </a:r>
                <a:r>
                  <a:rPr lang="tr-TR" dirty="0"/>
                  <a:t>.</a:t>
                </a:r>
                <a:r>
                  <a:rPr lang="en-US" dirty="0"/>
                  <a:t> </a:t>
                </a:r>
                <a:endParaRPr lang="tr-TR" dirty="0"/>
              </a:p>
              <a:p>
                <a:r>
                  <a:rPr lang="tr-TR" dirty="0"/>
                  <a:t>Örneğin,</a:t>
                </a:r>
              </a:p>
              <a:p>
                <a:pPr lvl="1"/>
                <a14:m>
                  <m:oMath xmlns:m="http://schemas.openxmlformats.org/officeDocument/2006/math">
                    <m:r>
                      <a:rPr lang="tr-TR" b="0" i="1" smtClean="0">
                        <a:latin typeface="Cambria Math" panose="02040503050406030204" pitchFamily="18" charset="0"/>
                      </a:rPr>
                      <m:t>𝐹</m:t>
                    </m:r>
                    <m:d>
                      <m:dPr>
                        <m:ctrlPr>
                          <a:rPr lang="tr-TR" b="0" i="1" smtClean="0">
                            <a:latin typeface="Cambria Math" panose="02040503050406030204" pitchFamily="18" charset="0"/>
                          </a:rPr>
                        </m:ctrlPr>
                      </m:dPr>
                      <m:e>
                        <m:r>
                          <a:rPr lang="tr-TR" b="0" i="1" smtClean="0">
                            <a:latin typeface="Cambria Math" panose="02040503050406030204" pitchFamily="18" charset="0"/>
                          </a:rPr>
                          <m:t>𝑥</m:t>
                        </m:r>
                        <m:r>
                          <a:rPr lang="tr-TR" b="0" i="1" smtClean="0">
                            <a:latin typeface="Cambria Math" panose="02040503050406030204" pitchFamily="18" charset="0"/>
                          </a:rPr>
                          <m:t>,</m:t>
                        </m:r>
                        <m:r>
                          <a:rPr lang="tr-TR" b="0" i="1" smtClean="0">
                            <a:latin typeface="Cambria Math" panose="02040503050406030204" pitchFamily="18" charset="0"/>
                          </a:rPr>
                          <m:t>𝑦</m:t>
                        </m:r>
                        <m:r>
                          <a:rPr lang="tr-TR" b="0" i="1" smtClean="0">
                            <a:latin typeface="Cambria Math" panose="02040503050406030204" pitchFamily="18" charset="0"/>
                          </a:rPr>
                          <m:t>,</m:t>
                        </m:r>
                        <m:r>
                          <a:rPr lang="tr-TR" b="0" i="1" smtClean="0">
                            <a:latin typeface="Cambria Math" panose="02040503050406030204" pitchFamily="18" charset="0"/>
                          </a:rPr>
                          <m:t>𝑧</m:t>
                        </m:r>
                      </m:e>
                    </m:d>
                    <m:r>
                      <a:rPr lang="tr-TR" b="0" i="1" smtClean="0">
                        <a:latin typeface="Cambria Math" panose="02040503050406030204" pitchFamily="18" charset="0"/>
                      </a:rPr>
                      <m:t>=</m:t>
                    </m:r>
                    <m:r>
                      <a:rPr lang="tr-TR" b="0" i="1" smtClean="0">
                        <a:latin typeface="Cambria Math" panose="02040503050406030204" pitchFamily="18" charset="0"/>
                      </a:rPr>
                      <m:t>𝑥𝑦</m:t>
                    </m:r>
                    <m:r>
                      <a:rPr lang="tr-TR" b="0" i="1" smtClean="0">
                        <a:latin typeface="Cambria Math" panose="02040503050406030204" pitchFamily="18" charset="0"/>
                      </a:rPr>
                      <m:t>+</m:t>
                    </m:r>
                    <m:r>
                      <a:rPr lang="tr-TR" b="0" i="1" smtClean="0">
                        <a:latin typeface="Cambria Math" panose="02040503050406030204" pitchFamily="18" charset="0"/>
                      </a:rPr>
                      <m:t>𝑦𝑧</m:t>
                    </m:r>
                  </m:oMath>
                </a14:m>
                <a:endParaRPr lang="tr-TR" dirty="0"/>
              </a:p>
              <a:p>
                <a:r>
                  <a:rPr lang="tr-TR" b="1" dirty="0"/>
                  <a:t>Toplamların çarpımı</a:t>
                </a:r>
                <a:r>
                  <a:rPr lang="tr-TR" dirty="0"/>
                  <a:t> formunda</a:t>
                </a:r>
                <a:r>
                  <a:rPr lang="en-US" dirty="0"/>
                  <a:t>, OR</a:t>
                </a:r>
                <a:r>
                  <a:rPr lang="tr-TR" dirty="0"/>
                  <a:t>’lanmış değişkenler</a:t>
                </a:r>
                <a:r>
                  <a:rPr lang="en-US" dirty="0"/>
                  <a:t> </a:t>
                </a:r>
                <a:r>
                  <a:rPr lang="tr-TR" dirty="0"/>
                  <a:t>birlikte </a:t>
                </a:r>
                <a:r>
                  <a:rPr lang="tr-TR" dirty="0" err="1"/>
                  <a:t>AND’lenir</a:t>
                </a:r>
                <a:r>
                  <a:rPr lang="tr-TR" dirty="0"/>
                  <a:t>.</a:t>
                </a:r>
                <a:r>
                  <a:rPr lang="en-US" dirty="0"/>
                  <a:t> </a:t>
                </a:r>
                <a:endParaRPr lang="tr-TR" dirty="0"/>
              </a:p>
              <a:p>
                <a:r>
                  <a:rPr lang="tr-TR" dirty="0"/>
                  <a:t>Örneğin,</a:t>
                </a:r>
              </a:p>
              <a:p>
                <a:pPr lvl="1"/>
                <a14:m>
                  <m:oMath xmlns:m="http://schemas.openxmlformats.org/officeDocument/2006/math">
                    <m:r>
                      <a:rPr lang="tr-TR" i="1">
                        <a:latin typeface="Cambria Math" panose="02040503050406030204" pitchFamily="18" charset="0"/>
                      </a:rPr>
                      <m:t>𝐹</m:t>
                    </m:r>
                    <m:d>
                      <m:dPr>
                        <m:ctrlPr>
                          <a:rPr lang="tr-TR" i="1">
                            <a:latin typeface="Cambria Math" panose="02040503050406030204" pitchFamily="18" charset="0"/>
                          </a:rPr>
                        </m:ctrlPr>
                      </m:dPr>
                      <m:e>
                        <m:r>
                          <a:rPr lang="tr-TR" i="1">
                            <a:latin typeface="Cambria Math" panose="02040503050406030204" pitchFamily="18" charset="0"/>
                          </a:rPr>
                          <m:t>𝑥</m:t>
                        </m:r>
                        <m:r>
                          <a:rPr lang="tr-TR" i="1">
                            <a:latin typeface="Cambria Math" panose="02040503050406030204" pitchFamily="18" charset="0"/>
                          </a:rPr>
                          <m:t>,</m:t>
                        </m:r>
                        <m:r>
                          <a:rPr lang="tr-TR" i="1">
                            <a:latin typeface="Cambria Math" panose="02040503050406030204" pitchFamily="18" charset="0"/>
                          </a:rPr>
                          <m:t>𝑦</m:t>
                        </m:r>
                        <m:r>
                          <a:rPr lang="tr-TR" i="1">
                            <a:latin typeface="Cambria Math" panose="02040503050406030204" pitchFamily="18" charset="0"/>
                          </a:rPr>
                          <m:t>,</m:t>
                        </m:r>
                        <m:r>
                          <a:rPr lang="tr-TR" i="1">
                            <a:latin typeface="Cambria Math" panose="02040503050406030204" pitchFamily="18" charset="0"/>
                          </a:rPr>
                          <m:t>𝑧</m:t>
                        </m:r>
                      </m:e>
                    </m:d>
                    <m:r>
                      <a:rPr lang="tr-TR" i="1">
                        <a:latin typeface="Cambria Math" panose="02040503050406030204" pitchFamily="18" charset="0"/>
                      </a:rPr>
                      <m:t>=</m:t>
                    </m:r>
                    <m:r>
                      <a:rPr lang="tr-TR" b="0" i="1" smtClean="0">
                        <a:latin typeface="Cambria Math" panose="02040503050406030204" pitchFamily="18" charset="0"/>
                      </a:rPr>
                      <m:t>(</m:t>
                    </m:r>
                    <m:r>
                      <a:rPr lang="tr-TR" b="0" i="1" smtClean="0">
                        <a:latin typeface="Cambria Math" panose="02040503050406030204" pitchFamily="18" charset="0"/>
                      </a:rPr>
                      <m:t>𝑥</m:t>
                    </m:r>
                    <m:r>
                      <a:rPr lang="tr-TR" b="0" i="1" smtClean="0">
                        <a:latin typeface="Cambria Math" panose="02040503050406030204" pitchFamily="18" charset="0"/>
                      </a:rPr>
                      <m:t>+</m:t>
                    </m:r>
                    <m:r>
                      <a:rPr lang="tr-TR" b="0" i="1" smtClean="0">
                        <a:latin typeface="Cambria Math" panose="02040503050406030204" pitchFamily="18" charset="0"/>
                      </a:rPr>
                      <m:t>𝑦</m:t>
                    </m:r>
                    <m:r>
                      <a:rPr lang="tr-TR" b="0" i="1" smtClean="0">
                        <a:latin typeface="Cambria Math" panose="02040503050406030204" pitchFamily="18" charset="0"/>
                      </a:rPr>
                      <m:t>)(</m:t>
                    </m:r>
                    <m:r>
                      <a:rPr lang="tr-TR" b="0" i="1" smtClean="0">
                        <a:latin typeface="Cambria Math" panose="02040503050406030204" pitchFamily="18" charset="0"/>
                      </a:rPr>
                      <m:t>𝑥</m:t>
                    </m:r>
                    <m:r>
                      <a:rPr lang="tr-TR" b="0" i="1" smtClean="0">
                        <a:latin typeface="Cambria Math" panose="02040503050406030204" pitchFamily="18" charset="0"/>
                      </a:rPr>
                      <m:t>+</m:t>
                    </m:r>
                    <m:r>
                      <a:rPr lang="tr-TR" b="0" i="1" smtClean="0">
                        <a:latin typeface="Cambria Math" panose="02040503050406030204" pitchFamily="18" charset="0"/>
                      </a:rPr>
                      <m:t>𝑧</m:t>
                    </m:r>
                    <m:r>
                      <a:rPr lang="tr-TR" b="0" i="1" smtClean="0">
                        <a:latin typeface="Cambria Math" panose="02040503050406030204" pitchFamily="18" charset="0"/>
                      </a:rPr>
                      <m:t>)(</m:t>
                    </m:r>
                    <m:r>
                      <a:rPr lang="tr-TR" b="0" i="1" smtClean="0">
                        <a:latin typeface="Cambria Math" panose="02040503050406030204" pitchFamily="18" charset="0"/>
                      </a:rPr>
                      <m:t>𝑦</m:t>
                    </m:r>
                    <m:r>
                      <a:rPr lang="tr-TR" b="0" i="1" smtClean="0">
                        <a:latin typeface="Cambria Math" panose="02040503050406030204" pitchFamily="18" charset="0"/>
                      </a:rPr>
                      <m:t>+</m:t>
                    </m:r>
                    <m:r>
                      <a:rPr lang="tr-TR" b="0" i="1" smtClean="0">
                        <a:latin typeface="Cambria Math" panose="02040503050406030204" pitchFamily="18" charset="0"/>
                      </a:rPr>
                      <m:t>𝑧</m:t>
                    </m:r>
                    <m:r>
                      <a:rPr lang="tr-TR" b="0" i="1" smtClean="0">
                        <a:latin typeface="Cambria Math" panose="02040503050406030204" pitchFamily="18" charset="0"/>
                      </a:rPr>
                      <m:t>)</m:t>
                    </m:r>
                  </m:oMath>
                </a14:m>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blipFill>
                <a:blip r:embed="rId2"/>
                <a:stretch>
                  <a:fillRect l="-928" t="-3501" r="-986"/>
                </a:stretch>
              </a:blipFill>
            </p:spPr>
            <p:txBody>
              <a:bodyPr/>
              <a:lstStyle/>
              <a:p>
                <a:r>
                  <a:rPr lang="tr-TR">
                    <a:noFill/>
                  </a:rPr>
                  <a:t> </a:t>
                </a:r>
              </a:p>
            </p:txBody>
          </p:sp>
        </mc:Fallback>
      </mc:AlternateContent>
    </p:spTree>
    <p:extLst>
      <p:ext uri="{BB962C8B-B14F-4D97-AF65-F5344CB8AC3E}">
        <p14:creationId xmlns:p14="http://schemas.microsoft.com/office/powerpoint/2010/main" val="2885472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Fonksiyonlarının Temsili</a:t>
            </a:r>
          </a:p>
        </p:txBody>
      </p:sp>
      <p:sp>
        <p:nvSpPr>
          <p:cNvPr id="3" name="İçerik Yer Tutucusu 2"/>
          <p:cNvSpPr>
            <a:spLocks noGrp="1"/>
          </p:cNvSpPr>
          <p:nvPr>
            <p:ph idx="1"/>
          </p:nvPr>
        </p:nvSpPr>
        <p:spPr/>
        <p:txBody>
          <a:bodyPr>
            <a:normAutofit/>
          </a:bodyPr>
          <a:lstStyle/>
          <a:p>
            <a:r>
              <a:rPr lang="en-US" dirty="0" err="1"/>
              <a:t>Bir</a:t>
            </a:r>
            <a:r>
              <a:rPr lang="en-US" dirty="0"/>
              <a:t> </a:t>
            </a:r>
            <a:r>
              <a:rPr lang="en-US" dirty="0" err="1"/>
              <a:t>fonksiyonu</a:t>
            </a:r>
            <a:r>
              <a:rPr lang="en-US" dirty="0"/>
              <a:t>, </a:t>
            </a:r>
            <a:r>
              <a:rPr lang="en-US" dirty="0" err="1"/>
              <a:t>doğruluk</a:t>
            </a:r>
            <a:r>
              <a:rPr lang="en-US" dirty="0"/>
              <a:t> </a:t>
            </a:r>
            <a:r>
              <a:rPr lang="en-US" dirty="0" err="1"/>
              <a:t>tablosunu</a:t>
            </a:r>
            <a:r>
              <a:rPr lang="en-US" dirty="0"/>
              <a:t> </a:t>
            </a:r>
            <a:r>
              <a:rPr lang="en-US" dirty="0" err="1"/>
              <a:t>kullanarak</a:t>
            </a:r>
            <a:r>
              <a:rPr lang="en-US" dirty="0"/>
              <a:t> </a:t>
            </a:r>
            <a:r>
              <a:rPr lang="tr-TR" dirty="0"/>
              <a:t>çarpımların</a:t>
            </a:r>
            <a:r>
              <a:rPr lang="en-US" dirty="0"/>
              <a:t> </a:t>
            </a:r>
            <a:r>
              <a:rPr lang="en-US" dirty="0" err="1"/>
              <a:t>toplamı</a:t>
            </a:r>
            <a:r>
              <a:rPr lang="en-US" dirty="0"/>
              <a:t> </a:t>
            </a:r>
            <a:r>
              <a:rPr lang="en-US" dirty="0" err="1"/>
              <a:t>formuna</a:t>
            </a:r>
            <a:r>
              <a:rPr lang="en-US" dirty="0"/>
              <a:t> </a:t>
            </a:r>
            <a:r>
              <a:rPr lang="en-US" dirty="0" err="1"/>
              <a:t>dönüştürmek</a:t>
            </a:r>
            <a:r>
              <a:rPr lang="en-US" dirty="0"/>
              <a:t> </a:t>
            </a:r>
            <a:r>
              <a:rPr lang="en-US" dirty="0" err="1"/>
              <a:t>kolaydır</a:t>
            </a:r>
            <a:r>
              <a:rPr lang="en-US" dirty="0"/>
              <a:t>. </a:t>
            </a:r>
            <a:r>
              <a:rPr lang="en-US" dirty="0" err="1"/>
              <a:t>Doğruluk</a:t>
            </a:r>
            <a:r>
              <a:rPr lang="en-US" dirty="0"/>
              <a:t> </a:t>
            </a:r>
            <a:r>
              <a:rPr lang="en-US" dirty="0" err="1"/>
              <a:t>tablosu</a:t>
            </a:r>
            <a:r>
              <a:rPr lang="en-US" dirty="0"/>
              <a:t> </a:t>
            </a:r>
            <a:r>
              <a:rPr lang="en-US" dirty="0" err="1"/>
              <a:t>kullanılarak</a:t>
            </a:r>
            <a:r>
              <a:rPr lang="en-US" dirty="0"/>
              <a:t>, </a:t>
            </a:r>
            <a:r>
              <a:rPr lang="en-US" dirty="0" err="1"/>
              <a:t>gerçek</a:t>
            </a:r>
            <a:r>
              <a:rPr lang="en-US" dirty="0"/>
              <a:t> </a:t>
            </a:r>
            <a:r>
              <a:rPr lang="en-US" dirty="0" err="1"/>
              <a:t>bir</a:t>
            </a:r>
            <a:r>
              <a:rPr lang="en-US" dirty="0"/>
              <a:t> </a:t>
            </a:r>
            <a:r>
              <a:rPr lang="en-US" dirty="0" err="1"/>
              <a:t>fonksiyon</a:t>
            </a:r>
            <a:r>
              <a:rPr lang="en-US" dirty="0"/>
              <a:t> </a:t>
            </a:r>
            <a:r>
              <a:rPr lang="en-US" dirty="0" err="1"/>
              <a:t>değeri</a:t>
            </a:r>
            <a:r>
              <a:rPr lang="en-US" dirty="0"/>
              <a:t> </a:t>
            </a:r>
            <a:r>
              <a:rPr lang="en-US" dirty="0" err="1"/>
              <a:t>veren</a:t>
            </a:r>
            <a:r>
              <a:rPr lang="en-US" dirty="0"/>
              <a:t> </a:t>
            </a:r>
            <a:r>
              <a:rPr lang="en-US" dirty="0" err="1"/>
              <a:t>değişkenlerin</a:t>
            </a:r>
            <a:r>
              <a:rPr lang="en-US" dirty="0"/>
              <a:t> </a:t>
            </a:r>
            <a:r>
              <a:rPr lang="en-US" dirty="0" err="1"/>
              <a:t>değerleri</a:t>
            </a:r>
            <a:r>
              <a:rPr lang="en-US" dirty="0"/>
              <a:t> </a:t>
            </a:r>
            <a:r>
              <a:rPr lang="en-US" dirty="0" err="1"/>
              <a:t>listelenir</a:t>
            </a:r>
            <a:r>
              <a:rPr lang="en-US" dirty="0"/>
              <a:t>.</a:t>
            </a:r>
            <a:endParaRPr lang="tr-TR" dirty="0"/>
          </a:p>
          <a:p>
            <a:r>
              <a:rPr lang="en-US" dirty="0"/>
              <a:t>Her </a:t>
            </a:r>
            <a:r>
              <a:rPr lang="en-US" dirty="0" err="1"/>
              <a:t>bir</a:t>
            </a:r>
            <a:r>
              <a:rPr lang="en-US" dirty="0"/>
              <a:t> </a:t>
            </a:r>
            <a:r>
              <a:rPr lang="en-US" dirty="0" err="1"/>
              <a:t>değişken</a:t>
            </a:r>
            <a:r>
              <a:rPr lang="en-US" dirty="0"/>
              <a:t> </a:t>
            </a:r>
            <a:r>
              <a:rPr lang="en-US" dirty="0" err="1"/>
              <a:t>grubu</a:t>
            </a:r>
            <a:r>
              <a:rPr lang="en-US" dirty="0"/>
              <a:t> </a:t>
            </a:r>
            <a:r>
              <a:rPr lang="en-US" dirty="0" err="1"/>
              <a:t>daha</a:t>
            </a:r>
            <a:r>
              <a:rPr lang="en-US" dirty="0"/>
              <a:t> </a:t>
            </a:r>
            <a:r>
              <a:rPr lang="en-US" dirty="0" err="1"/>
              <a:t>sonra</a:t>
            </a:r>
            <a:r>
              <a:rPr lang="en-US" dirty="0"/>
              <a:t> </a:t>
            </a:r>
            <a:r>
              <a:rPr lang="en-US" dirty="0" err="1"/>
              <a:t>birlikte</a:t>
            </a:r>
            <a:r>
              <a:rPr lang="en-US" dirty="0"/>
              <a:t> </a:t>
            </a:r>
            <a:r>
              <a:rPr lang="en-US" dirty="0" err="1"/>
              <a:t>OR'l</a:t>
            </a:r>
            <a:r>
              <a:rPr lang="tr-TR" dirty="0"/>
              <a:t>anı</a:t>
            </a:r>
            <a:r>
              <a:rPr lang="en-US" dirty="0"/>
              <a:t>r.</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9512" y="3709987"/>
            <a:ext cx="3000375" cy="2676525"/>
          </a:xfrm>
          <a:prstGeom prst="rect">
            <a:avLst/>
          </a:prstGeom>
        </p:spPr>
      </p:pic>
    </p:spTree>
    <p:extLst>
      <p:ext uri="{BB962C8B-B14F-4D97-AF65-F5344CB8AC3E}">
        <p14:creationId xmlns:p14="http://schemas.microsoft.com/office/powerpoint/2010/main" val="3756545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Fonksiyonlarının Temsili</a:t>
            </a: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p:txBody>
              <a:bodyPr/>
              <a:lstStyle/>
              <a:p>
                <a:r>
                  <a:rPr lang="tr-TR" dirty="0"/>
                  <a:t>Örnek: </a:t>
                </a:r>
                <a14:m>
                  <m:oMath xmlns:m="http://schemas.openxmlformats.org/officeDocument/2006/math">
                    <m:r>
                      <a:rPr lang="tr-TR" b="0" i="1" smtClean="0">
                        <a:latin typeface="Cambria Math" panose="02040503050406030204" pitchFamily="18" charset="0"/>
                      </a:rPr>
                      <m:t>𝐹</m:t>
                    </m:r>
                    <m:d>
                      <m:dPr>
                        <m:ctrlPr>
                          <a:rPr lang="tr-TR" b="0" i="1" smtClean="0">
                            <a:latin typeface="Cambria Math" panose="02040503050406030204" pitchFamily="18" charset="0"/>
                          </a:rPr>
                        </m:ctrlPr>
                      </m:dPr>
                      <m:e>
                        <m:r>
                          <a:rPr lang="tr-TR" b="0" i="1" smtClean="0">
                            <a:latin typeface="Cambria Math" panose="02040503050406030204" pitchFamily="18" charset="0"/>
                          </a:rPr>
                          <m:t>𝑥</m:t>
                        </m:r>
                        <m:r>
                          <a:rPr lang="tr-TR" b="0" i="1" smtClean="0">
                            <a:latin typeface="Cambria Math" panose="02040503050406030204" pitchFamily="18" charset="0"/>
                          </a:rPr>
                          <m:t>, </m:t>
                        </m:r>
                        <m:r>
                          <a:rPr lang="tr-TR" b="0" i="1" smtClean="0">
                            <a:latin typeface="Cambria Math" panose="02040503050406030204" pitchFamily="18" charset="0"/>
                          </a:rPr>
                          <m:t>𝑦</m:t>
                        </m:r>
                        <m:r>
                          <a:rPr lang="tr-TR" b="0" i="1" smtClean="0">
                            <a:latin typeface="Cambria Math" panose="02040503050406030204" pitchFamily="18" charset="0"/>
                          </a:rPr>
                          <m:t>, </m:t>
                        </m:r>
                        <m:r>
                          <a:rPr lang="tr-TR" b="0" i="1" smtClean="0">
                            <a:latin typeface="Cambria Math" panose="02040503050406030204" pitchFamily="18" charset="0"/>
                          </a:rPr>
                          <m:t>𝑧</m:t>
                        </m:r>
                      </m:e>
                    </m:d>
                    <m:r>
                      <a:rPr lang="tr-TR" b="0" i="1" smtClean="0">
                        <a:latin typeface="Cambria Math" panose="02040503050406030204" pitchFamily="18" charset="0"/>
                      </a:rPr>
                      <m:t>=(</m:t>
                    </m:r>
                    <m:r>
                      <a:rPr lang="tr-TR" b="0" i="1" smtClean="0">
                        <a:latin typeface="Cambria Math" panose="02040503050406030204" pitchFamily="18" charset="0"/>
                      </a:rPr>
                      <m:t>𝑥</m:t>
                    </m:r>
                    <m:r>
                      <a:rPr lang="tr-TR" b="0" i="1" smtClean="0">
                        <a:latin typeface="Cambria Math" panose="02040503050406030204" pitchFamily="18" charset="0"/>
                      </a:rPr>
                      <m:t>+</m:t>
                    </m:r>
                    <m:r>
                      <a:rPr lang="tr-TR" b="0" i="1" smtClean="0">
                        <a:latin typeface="Cambria Math" panose="02040503050406030204" pitchFamily="18" charset="0"/>
                      </a:rPr>
                      <m:t>𝑦</m:t>
                    </m:r>
                    <m:r>
                      <a:rPr lang="tr-TR" b="0" i="1" smtClean="0">
                        <a:latin typeface="Cambria Math" panose="02040503050406030204" pitchFamily="18" charset="0"/>
                      </a:rPr>
                      <m:t>)</m:t>
                    </m:r>
                    <m:acc>
                      <m:accPr>
                        <m:chr m:val="̅"/>
                        <m:ctrlPr>
                          <a:rPr lang="tr-TR" b="0" i="1" smtClean="0">
                            <a:latin typeface="Cambria Math" panose="02040503050406030204" pitchFamily="18" charset="0"/>
                          </a:rPr>
                        </m:ctrlPr>
                      </m:accPr>
                      <m:e>
                        <m:r>
                          <a:rPr lang="tr-TR" b="0" i="1" smtClean="0">
                            <a:latin typeface="Cambria Math" panose="02040503050406030204" pitchFamily="18" charset="0"/>
                          </a:rPr>
                          <m:t>𝑧</m:t>
                        </m:r>
                      </m:e>
                    </m:acc>
                  </m:oMath>
                </a14:m>
                <a:r>
                  <a:rPr lang="tr-TR" dirty="0"/>
                  <a:t> fonksiyonu için çarpımlar toplamını bulun.</a:t>
                </a:r>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tr-TR">
                    <a:noFill/>
                  </a:rPr>
                  <a:t> </a:t>
                </a:r>
              </a:p>
            </p:txBody>
          </p:sp>
        </mc:Fallback>
      </mc:AlternateContent>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6292" y="2719388"/>
            <a:ext cx="6619875" cy="1400175"/>
          </a:xfrm>
          <a:prstGeom prst="rect">
            <a:avLst/>
          </a:prstGeom>
        </p:spPr>
      </p:pic>
      <p:pic>
        <p:nvPicPr>
          <p:cNvPr id="7" name="Resim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6292" y="4281487"/>
            <a:ext cx="5295900" cy="2295525"/>
          </a:xfrm>
          <a:prstGeom prst="rect">
            <a:avLst/>
          </a:prstGeom>
        </p:spPr>
      </p:pic>
    </p:spTree>
    <p:extLst>
      <p:ext uri="{BB962C8B-B14F-4D97-AF65-F5344CB8AC3E}">
        <p14:creationId xmlns:p14="http://schemas.microsoft.com/office/powerpoint/2010/main" val="2753434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p:sp>
        <p:nvSpPr>
          <p:cNvPr id="3" name="İçerik Yer Tutucusu 2"/>
          <p:cNvSpPr>
            <a:spLocks noGrp="1"/>
          </p:cNvSpPr>
          <p:nvPr>
            <p:ph idx="1"/>
          </p:nvPr>
        </p:nvSpPr>
        <p:spPr/>
        <p:txBody>
          <a:bodyPr>
            <a:normAutofit/>
          </a:bodyPr>
          <a:lstStyle/>
          <a:p>
            <a:r>
              <a:rPr lang="tr-TR" dirty="0" err="1"/>
              <a:t>Boole</a:t>
            </a:r>
            <a:r>
              <a:rPr lang="tr-TR" dirty="0"/>
              <a:t> cebri, elektronik cihazların devrelerini modellemek için kullanılır. Böyle bir cihazın her girdisi ve çıktısı {0, 1} kümesinin bir üyesi olarak düşünülebilir. Bir bilgisayar veya başka bir elektronik cihaz, bir dizi devreden oluşur. Her devre </a:t>
            </a:r>
            <a:r>
              <a:rPr lang="tr-TR" dirty="0" err="1"/>
              <a:t>Boole</a:t>
            </a:r>
            <a:r>
              <a:rPr lang="tr-TR" dirty="0"/>
              <a:t> cebri kuralları kullanılarak tasarlanabilir. Devrelerin temel elemanlarına kapılar (</a:t>
            </a:r>
            <a:r>
              <a:rPr lang="tr-TR" dirty="0" err="1"/>
              <a:t>gates</a:t>
            </a:r>
            <a:r>
              <a:rPr lang="tr-TR" dirty="0"/>
              <a:t>) denir. Her tür kapı, bir </a:t>
            </a:r>
            <a:r>
              <a:rPr lang="tr-TR" dirty="0" err="1"/>
              <a:t>Boole</a:t>
            </a:r>
            <a:r>
              <a:rPr lang="tr-TR" dirty="0"/>
              <a:t> işlemi uygular. </a:t>
            </a:r>
          </a:p>
          <a:p>
            <a:r>
              <a:rPr lang="tr-TR" dirty="0"/>
              <a:t>NOT Kapısı (</a:t>
            </a:r>
            <a:r>
              <a:rPr lang="tr-TR" dirty="0" err="1"/>
              <a:t>Inverter</a:t>
            </a:r>
            <a:r>
              <a:rPr lang="tr-TR" dirty="0"/>
              <a:t>), OR Kapısı, AND Kapısı. </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4720526"/>
            <a:ext cx="10058400" cy="1591374"/>
          </a:xfrm>
          <a:prstGeom prst="rect">
            <a:avLst/>
          </a:prstGeom>
        </p:spPr>
      </p:pic>
    </p:spTree>
    <p:extLst>
      <p:ext uri="{BB962C8B-B14F-4D97-AF65-F5344CB8AC3E}">
        <p14:creationId xmlns:p14="http://schemas.microsoft.com/office/powerpoint/2010/main" val="2996302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p:sp>
        <p:nvSpPr>
          <p:cNvPr id="3" name="İçerik Yer Tutucusu 2"/>
          <p:cNvSpPr>
            <a:spLocks noGrp="1"/>
          </p:cNvSpPr>
          <p:nvPr>
            <p:ph idx="1"/>
          </p:nvPr>
        </p:nvSpPr>
        <p:spPr/>
        <p:txBody>
          <a:bodyPr/>
          <a:lstStyle/>
          <a:p>
            <a:r>
              <a:rPr lang="tr-TR" dirty="0"/>
              <a:t>XOR Kapısı</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2487" y="2790825"/>
            <a:ext cx="2867025" cy="1276350"/>
          </a:xfrm>
          <a:prstGeom prst="rect">
            <a:avLst/>
          </a:prstGeom>
        </p:spPr>
      </p:pic>
    </p:spTree>
    <p:extLst>
      <p:ext uri="{BB962C8B-B14F-4D97-AF65-F5344CB8AC3E}">
        <p14:creationId xmlns:p14="http://schemas.microsoft.com/office/powerpoint/2010/main" val="3268497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p:sp>
        <p:nvSpPr>
          <p:cNvPr id="3" name="İçerik Yer Tutucusu 2"/>
          <p:cNvSpPr>
            <a:spLocks noGrp="1"/>
          </p:cNvSpPr>
          <p:nvPr>
            <p:ph idx="1"/>
          </p:nvPr>
        </p:nvSpPr>
        <p:spPr/>
        <p:txBody>
          <a:bodyPr/>
          <a:lstStyle/>
          <a:p>
            <a:r>
              <a:rPr lang="tr-TR" dirty="0"/>
              <a:t>NAND (NOT-AND) Doğruluk Tablosu ve NAND Kapısı</a:t>
            </a:r>
          </a:p>
          <a:p>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5862" y="2909887"/>
            <a:ext cx="3038475" cy="1647825"/>
          </a:xfrm>
          <a:prstGeom prst="rect">
            <a:avLst/>
          </a:prstGeom>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3067050"/>
            <a:ext cx="2857500" cy="1066800"/>
          </a:xfrm>
          <a:prstGeom prst="rect">
            <a:avLst/>
          </a:prstGeom>
        </p:spPr>
      </p:pic>
    </p:spTree>
    <p:extLst>
      <p:ext uri="{BB962C8B-B14F-4D97-AF65-F5344CB8AC3E}">
        <p14:creationId xmlns:p14="http://schemas.microsoft.com/office/powerpoint/2010/main" val="3901639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p:sp>
        <p:nvSpPr>
          <p:cNvPr id="3" name="İçerik Yer Tutucusu 2"/>
          <p:cNvSpPr>
            <a:spLocks noGrp="1"/>
          </p:cNvSpPr>
          <p:nvPr>
            <p:ph idx="1"/>
          </p:nvPr>
        </p:nvSpPr>
        <p:spPr/>
        <p:txBody>
          <a:bodyPr/>
          <a:lstStyle/>
          <a:p>
            <a:r>
              <a:rPr lang="tr-TR" dirty="0"/>
              <a:t>NOR (NOT-OR) Doğruluk Tablosu ve NOR Kapısı</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8262" y="2909887"/>
            <a:ext cx="3000375" cy="1647825"/>
          </a:xfrm>
          <a:prstGeom prst="rect">
            <a:avLst/>
          </a:prstGeom>
        </p:spPr>
      </p:pic>
      <p:pic>
        <p:nvPicPr>
          <p:cNvPr id="7" name="Resi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4012" y="2909887"/>
            <a:ext cx="2847975" cy="1362075"/>
          </a:xfrm>
          <a:prstGeom prst="rect">
            <a:avLst/>
          </a:prstGeom>
        </p:spPr>
      </p:pic>
    </p:spTree>
    <p:extLst>
      <p:ext uri="{BB962C8B-B14F-4D97-AF65-F5344CB8AC3E}">
        <p14:creationId xmlns:p14="http://schemas.microsoft.com/office/powerpoint/2010/main" val="217925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a:t>
            </a:r>
            <a:r>
              <a:rPr lang="tr-TR" dirty="0" err="1"/>
              <a:t>Cebiri</a:t>
            </a:r>
            <a:endParaRPr lang="tr-TR" dirty="0"/>
          </a:p>
        </p:txBody>
      </p:sp>
      <p:sp>
        <p:nvSpPr>
          <p:cNvPr id="3" name="İçerik Yer Tutucusu 2"/>
          <p:cNvSpPr>
            <a:spLocks noGrp="1"/>
          </p:cNvSpPr>
          <p:nvPr>
            <p:ph idx="1"/>
          </p:nvPr>
        </p:nvSpPr>
        <p:spPr/>
        <p:txBody>
          <a:bodyPr/>
          <a:lstStyle/>
          <a:p>
            <a:r>
              <a:rPr lang="en-US" dirty="0"/>
              <a:t>1854'te George Boole, </a:t>
            </a:r>
            <a:r>
              <a:rPr lang="en-US" dirty="0" err="1"/>
              <a:t>mantığın</a:t>
            </a:r>
            <a:r>
              <a:rPr lang="en-US" dirty="0"/>
              <a:t> </a:t>
            </a:r>
            <a:r>
              <a:rPr lang="en-US" dirty="0" err="1"/>
              <a:t>sistematik</a:t>
            </a:r>
            <a:r>
              <a:rPr lang="en-US" dirty="0"/>
              <a:t> </a:t>
            </a:r>
            <a:r>
              <a:rPr lang="en-US" dirty="0" err="1"/>
              <a:t>bir</a:t>
            </a:r>
            <a:r>
              <a:rPr lang="en-US" dirty="0"/>
              <a:t> </a:t>
            </a:r>
            <a:r>
              <a:rPr lang="en-US" dirty="0" err="1"/>
              <a:t>şekilde</a:t>
            </a:r>
            <a:r>
              <a:rPr lang="en-US" dirty="0"/>
              <a:t> </a:t>
            </a:r>
            <a:r>
              <a:rPr lang="en-US" dirty="0" err="1"/>
              <a:t>ele</a:t>
            </a:r>
            <a:r>
              <a:rPr lang="en-US" dirty="0"/>
              <a:t> </a:t>
            </a:r>
            <a:r>
              <a:rPr lang="en-US" dirty="0" err="1"/>
              <a:t>alınmasını</a:t>
            </a:r>
            <a:r>
              <a:rPr lang="en-US" dirty="0"/>
              <a:t> </a:t>
            </a:r>
            <a:r>
              <a:rPr lang="en-US" dirty="0" err="1"/>
              <a:t>tanıttı</a:t>
            </a:r>
            <a:r>
              <a:rPr lang="en-US" dirty="0"/>
              <a:t> </a:t>
            </a:r>
            <a:r>
              <a:rPr lang="en-US" dirty="0" err="1"/>
              <a:t>ve</a:t>
            </a:r>
            <a:r>
              <a:rPr lang="en-US" dirty="0"/>
              <a:t> </a:t>
            </a:r>
            <a:r>
              <a:rPr lang="en-US" dirty="0" err="1"/>
              <a:t>bu</a:t>
            </a:r>
            <a:r>
              <a:rPr lang="en-US" dirty="0"/>
              <a:t> </a:t>
            </a:r>
            <a:r>
              <a:rPr lang="en-US" dirty="0" err="1"/>
              <a:t>amaçla</a:t>
            </a:r>
            <a:r>
              <a:rPr lang="en-US" dirty="0"/>
              <a:t> </a:t>
            </a:r>
            <a:r>
              <a:rPr lang="en-US" dirty="0" err="1"/>
              <a:t>sembolik</a:t>
            </a:r>
            <a:r>
              <a:rPr lang="en-US" dirty="0"/>
              <a:t> </a:t>
            </a:r>
            <a:r>
              <a:rPr lang="en-US" dirty="0" err="1"/>
              <a:t>mantık</a:t>
            </a:r>
            <a:r>
              <a:rPr lang="en-US" dirty="0"/>
              <a:t> </a:t>
            </a:r>
            <a:r>
              <a:rPr lang="en-US" dirty="0" err="1"/>
              <a:t>veya</a:t>
            </a:r>
            <a:r>
              <a:rPr lang="en-US" dirty="0"/>
              <a:t> Boole </a:t>
            </a:r>
            <a:r>
              <a:rPr lang="en-US" dirty="0" err="1"/>
              <a:t>cebiri</a:t>
            </a:r>
            <a:r>
              <a:rPr lang="en-US" dirty="0"/>
              <a:t> </a:t>
            </a:r>
            <a:r>
              <a:rPr lang="en-US" dirty="0" err="1"/>
              <a:t>olarak</a:t>
            </a:r>
            <a:r>
              <a:rPr lang="en-US" dirty="0"/>
              <a:t> </a:t>
            </a:r>
            <a:r>
              <a:rPr lang="en-US" dirty="0" err="1"/>
              <a:t>bilinen</a:t>
            </a:r>
            <a:r>
              <a:rPr lang="en-US" dirty="0"/>
              <a:t> </a:t>
            </a:r>
            <a:r>
              <a:rPr lang="en-US" dirty="0" err="1"/>
              <a:t>bir</a:t>
            </a:r>
            <a:r>
              <a:rPr lang="en-US" dirty="0"/>
              <a:t> </a:t>
            </a:r>
            <a:r>
              <a:rPr lang="en-US" dirty="0" err="1"/>
              <a:t>cebirsel</a:t>
            </a:r>
            <a:r>
              <a:rPr lang="en-US" dirty="0"/>
              <a:t> </a:t>
            </a:r>
            <a:r>
              <a:rPr lang="en-US" dirty="0" err="1"/>
              <a:t>sistem</a:t>
            </a:r>
            <a:r>
              <a:rPr lang="en-US" dirty="0"/>
              <a:t> </a:t>
            </a:r>
            <a:r>
              <a:rPr lang="en-US" dirty="0" err="1"/>
              <a:t>geliştirdi</a:t>
            </a:r>
            <a:r>
              <a:rPr lang="en-US" dirty="0"/>
              <a:t>.</a:t>
            </a:r>
            <a:endParaRPr lang="tr-TR" dirty="0"/>
          </a:p>
          <a:p>
            <a:r>
              <a:rPr lang="en-US" dirty="0"/>
              <a:t>Boole </a:t>
            </a:r>
            <a:r>
              <a:rPr lang="en-US" dirty="0" err="1"/>
              <a:t>ceb</a:t>
            </a:r>
            <a:r>
              <a:rPr lang="tr-TR" dirty="0"/>
              <a:t>i</a:t>
            </a:r>
            <a:r>
              <a:rPr lang="en-US" dirty="0" err="1"/>
              <a:t>ri</a:t>
            </a:r>
            <a:r>
              <a:rPr lang="en-US" dirty="0"/>
              <a:t>, </a:t>
            </a:r>
            <a:r>
              <a:rPr lang="en-US" dirty="0" err="1"/>
              <a:t>matematiğin</a:t>
            </a:r>
            <a:r>
              <a:rPr lang="en-US" dirty="0"/>
              <a:t> </a:t>
            </a:r>
            <a:r>
              <a:rPr lang="en-US" dirty="0" err="1"/>
              <a:t>bir</a:t>
            </a:r>
            <a:r>
              <a:rPr lang="en-US" dirty="0"/>
              <a:t> </a:t>
            </a:r>
            <a:r>
              <a:rPr lang="en-US" dirty="0" err="1"/>
              <a:t>dalıdır</a:t>
            </a:r>
            <a:r>
              <a:rPr lang="en-US" dirty="0"/>
              <a:t> </a:t>
            </a:r>
            <a:r>
              <a:rPr lang="en-US" dirty="0" err="1"/>
              <a:t>ve</a:t>
            </a:r>
            <a:r>
              <a:rPr lang="en-US" dirty="0"/>
              <a:t> </a:t>
            </a:r>
            <a:r>
              <a:rPr lang="en-US" dirty="0" err="1"/>
              <a:t>ikili</a:t>
            </a:r>
            <a:r>
              <a:rPr lang="en-US" dirty="0"/>
              <a:t> </a:t>
            </a:r>
            <a:r>
              <a:rPr lang="en-US" dirty="0" err="1"/>
              <a:t>bilgilerin</a:t>
            </a:r>
            <a:r>
              <a:rPr lang="en-US" dirty="0"/>
              <a:t> </a:t>
            </a:r>
            <a:r>
              <a:rPr lang="en-US" dirty="0" err="1"/>
              <a:t>işlenmesini</a:t>
            </a:r>
            <a:r>
              <a:rPr lang="en-US" dirty="0"/>
              <a:t> </a:t>
            </a:r>
            <a:r>
              <a:rPr lang="en-US" dirty="0" err="1"/>
              <a:t>tanımlamak</a:t>
            </a:r>
            <a:r>
              <a:rPr lang="en-US" dirty="0"/>
              <a:t> </a:t>
            </a:r>
            <a:r>
              <a:rPr lang="en-US" dirty="0" err="1"/>
              <a:t>için</a:t>
            </a:r>
            <a:r>
              <a:rPr lang="en-US" dirty="0"/>
              <a:t> </a:t>
            </a:r>
            <a:r>
              <a:rPr lang="en-US" dirty="0" err="1"/>
              <a:t>kullanılabilir</a:t>
            </a:r>
            <a:r>
              <a:rPr lang="en-US" dirty="0"/>
              <a:t>. </a:t>
            </a:r>
            <a:r>
              <a:rPr lang="en-US" dirty="0" err="1"/>
              <a:t>İki</a:t>
            </a:r>
            <a:r>
              <a:rPr lang="en-US" dirty="0"/>
              <a:t> </a:t>
            </a:r>
            <a:r>
              <a:rPr lang="en-US" dirty="0" err="1"/>
              <a:t>değerli</a:t>
            </a:r>
            <a:r>
              <a:rPr lang="en-US" dirty="0"/>
              <a:t> Boole </a:t>
            </a:r>
            <a:r>
              <a:rPr lang="en-US" dirty="0" err="1"/>
              <a:t>cebri</a:t>
            </a:r>
            <a:r>
              <a:rPr lang="en-US" dirty="0"/>
              <a:t>, modern </a:t>
            </a:r>
            <a:r>
              <a:rPr lang="en-US" dirty="0" err="1"/>
              <a:t>bilgi</a:t>
            </a:r>
            <a:r>
              <a:rPr lang="tr-TR" dirty="0"/>
              <a:t>sayar </a:t>
            </a:r>
            <a:r>
              <a:rPr lang="en-US" dirty="0" err="1"/>
              <a:t>sistemlerinin</a:t>
            </a:r>
            <a:r>
              <a:rPr lang="en-US" dirty="0"/>
              <a:t> </a:t>
            </a:r>
            <a:r>
              <a:rPr lang="en-US" dirty="0" err="1"/>
              <a:t>tasarımında</a:t>
            </a:r>
            <a:r>
              <a:rPr lang="en-US" dirty="0"/>
              <a:t> </a:t>
            </a:r>
            <a:r>
              <a:rPr lang="en-US" dirty="0" err="1"/>
              <a:t>önemli</a:t>
            </a:r>
            <a:r>
              <a:rPr lang="en-US" dirty="0"/>
              <a:t> </a:t>
            </a:r>
            <a:r>
              <a:rPr lang="en-US" dirty="0" err="1"/>
              <a:t>bir</a:t>
            </a:r>
            <a:r>
              <a:rPr lang="en-US" dirty="0"/>
              <a:t> </a:t>
            </a:r>
            <a:r>
              <a:rPr lang="en-US" dirty="0" err="1"/>
              <a:t>uygulamaya</a:t>
            </a:r>
            <a:r>
              <a:rPr lang="en-US" dirty="0"/>
              <a:t> </a:t>
            </a:r>
            <a:r>
              <a:rPr lang="en-US" dirty="0" err="1"/>
              <a:t>sahiptir</a:t>
            </a:r>
            <a:r>
              <a:rPr lang="en-US" dirty="0"/>
              <a:t>.</a:t>
            </a:r>
            <a:endParaRPr lang="tr-TR" dirty="0"/>
          </a:p>
          <a:p>
            <a:r>
              <a:rPr lang="en-US" dirty="0" err="1"/>
              <a:t>İki</a:t>
            </a:r>
            <a:r>
              <a:rPr lang="en-US" dirty="0"/>
              <a:t> </a:t>
            </a:r>
            <a:r>
              <a:rPr lang="en-US" dirty="0" err="1"/>
              <a:t>değer</a:t>
            </a:r>
            <a:r>
              <a:rPr lang="en-US" dirty="0"/>
              <a:t> - </a:t>
            </a:r>
            <a:r>
              <a:rPr lang="en-US" dirty="0" err="1"/>
              <a:t>doğru</a:t>
            </a:r>
            <a:r>
              <a:rPr lang="en-US" dirty="0"/>
              <a:t> </a:t>
            </a:r>
            <a:r>
              <a:rPr lang="en-US" dirty="0" err="1"/>
              <a:t>ve</a:t>
            </a:r>
            <a:r>
              <a:rPr lang="en-US" dirty="0"/>
              <a:t> </a:t>
            </a:r>
            <a:r>
              <a:rPr lang="en-US" dirty="0" err="1"/>
              <a:t>yanlış</a:t>
            </a:r>
            <a:r>
              <a:rPr lang="en-US" dirty="0"/>
              <a:t>. </a:t>
            </a:r>
            <a:r>
              <a:rPr lang="en-US" dirty="0" err="1"/>
              <a:t>Dijital</a:t>
            </a:r>
            <a:r>
              <a:rPr lang="en-US" dirty="0"/>
              <a:t> </a:t>
            </a:r>
            <a:r>
              <a:rPr lang="en-US" dirty="0" err="1"/>
              <a:t>değer</a:t>
            </a:r>
            <a:r>
              <a:rPr lang="en-US" dirty="0"/>
              <a:t> 0'ın </a:t>
            </a:r>
            <a:r>
              <a:rPr lang="en-US" dirty="0" err="1"/>
              <a:t>yanlış</a:t>
            </a:r>
            <a:r>
              <a:rPr lang="en-US" dirty="0"/>
              <a:t> </a:t>
            </a:r>
            <a:r>
              <a:rPr lang="en-US" dirty="0" err="1"/>
              <a:t>ve</a:t>
            </a:r>
            <a:r>
              <a:rPr lang="en-US" dirty="0"/>
              <a:t> </a:t>
            </a:r>
            <a:r>
              <a:rPr lang="en-US" dirty="0" err="1"/>
              <a:t>dijital</a:t>
            </a:r>
            <a:r>
              <a:rPr lang="en-US" dirty="0"/>
              <a:t> </a:t>
            </a:r>
            <a:r>
              <a:rPr lang="en-US" dirty="0" err="1"/>
              <a:t>değer</a:t>
            </a:r>
            <a:r>
              <a:rPr lang="en-US" dirty="0"/>
              <a:t> 1'in </a:t>
            </a:r>
            <a:r>
              <a:rPr lang="en-US" dirty="0" err="1"/>
              <a:t>doğru</a:t>
            </a:r>
            <a:r>
              <a:rPr lang="en-US" dirty="0"/>
              <a:t> </a:t>
            </a:r>
            <a:r>
              <a:rPr lang="en-US" dirty="0" err="1"/>
              <a:t>olarak</a:t>
            </a:r>
            <a:r>
              <a:rPr lang="en-US" dirty="0"/>
              <a:t> </a:t>
            </a:r>
            <a:r>
              <a:rPr lang="en-US" dirty="0" err="1"/>
              <a:t>yorumlanması</a:t>
            </a:r>
            <a:r>
              <a:rPr lang="en-US" dirty="0"/>
              <a:t> </a:t>
            </a:r>
            <a:r>
              <a:rPr lang="en-US" dirty="0" err="1"/>
              <a:t>yaygındır</a:t>
            </a:r>
            <a:r>
              <a:rPr lang="en-US" dirty="0"/>
              <a:t>.</a:t>
            </a:r>
            <a:endParaRPr lang="tr-TR" dirty="0"/>
          </a:p>
        </p:txBody>
      </p:sp>
    </p:spTree>
    <p:extLst>
      <p:ext uri="{BB962C8B-B14F-4D97-AF65-F5344CB8AC3E}">
        <p14:creationId xmlns:p14="http://schemas.microsoft.com/office/powerpoint/2010/main" val="2302587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p:sp>
        <p:nvSpPr>
          <p:cNvPr id="3" name="İçerik Yer Tutucusu 2"/>
          <p:cNvSpPr>
            <a:spLocks noGrp="1"/>
          </p:cNvSpPr>
          <p:nvPr>
            <p:ph idx="1"/>
          </p:nvPr>
        </p:nvSpPr>
        <p:spPr/>
        <p:txBody>
          <a:bodyPr/>
          <a:lstStyle/>
          <a:p>
            <a:r>
              <a:rPr lang="tr-TR" dirty="0"/>
              <a:t>XNOR Doğruluk Tablosu ve XNOR Kapısı</a:t>
            </a:r>
          </a:p>
          <a:p>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4050" y="3036074"/>
            <a:ext cx="2857500" cy="1257300"/>
          </a:xfrm>
          <a:prstGeom prst="rect">
            <a:avLst/>
          </a:prstGeom>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6312" y="2840812"/>
            <a:ext cx="3000375" cy="1647825"/>
          </a:xfrm>
          <a:prstGeom prst="rect">
            <a:avLst/>
          </a:prstGeom>
        </p:spPr>
      </p:pic>
    </p:spTree>
    <p:extLst>
      <p:ext uri="{BB962C8B-B14F-4D97-AF65-F5344CB8AC3E}">
        <p14:creationId xmlns:p14="http://schemas.microsoft.com/office/powerpoint/2010/main" val="28817254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p:txBody>
              <a:bodyPr/>
              <a:lstStyle/>
              <a:p>
                <a14:m>
                  <m:oMath xmlns:m="http://schemas.openxmlformats.org/officeDocument/2006/math">
                    <m:r>
                      <a:rPr lang="tr-TR" i="1" dirty="0" smtClean="0">
                        <a:latin typeface="Cambria Math" panose="02040503050406030204" pitchFamily="18" charset="0"/>
                      </a:rPr>
                      <m:t>𝑛</m:t>
                    </m:r>
                  </m:oMath>
                </a14:m>
                <a:r>
                  <a:rPr lang="tr-TR" dirty="0"/>
                  <a:t> Girişli Kapılar</a:t>
                </a:r>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blipFill>
                <a:blip r:embed="rId2"/>
                <a:stretch>
                  <a:fillRect t="-2241"/>
                </a:stretch>
              </a:blipFill>
            </p:spPr>
            <p:txBody>
              <a:bodyPr/>
              <a:lstStyle/>
              <a:p>
                <a:r>
                  <a:rPr lang="tr-TR">
                    <a:noFill/>
                  </a:rPr>
                  <a:t> </a:t>
                </a:r>
              </a:p>
            </p:txBody>
          </p:sp>
        </mc:Fallback>
      </mc:AlternateContent>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1587" y="2547937"/>
            <a:ext cx="8543925" cy="962025"/>
          </a:xfrm>
          <a:prstGeom prst="rect">
            <a:avLst/>
          </a:prstGeom>
        </p:spPr>
      </p:pic>
    </p:spTree>
    <p:extLst>
      <p:ext uri="{BB962C8B-B14F-4D97-AF65-F5344CB8AC3E}">
        <p14:creationId xmlns:p14="http://schemas.microsoft.com/office/powerpoint/2010/main" val="1116846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p:sp>
        <p:nvSpPr>
          <p:cNvPr id="3" name="İçerik Yer Tutucusu 2"/>
          <p:cNvSpPr>
            <a:spLocks noGrp="1"/>
          </p:cNvSpPr>
          <p:nvPr>
            <p:ph idx="1"/>
          </p:nvPr>
        </p:nvSpPr>
        <p:spPr/>
        <p:txBody>
          <a:bodyPr/>
          <a:lstStyle/>
          <a:p>
            <a:pPr marL="0" indent="0">
              <a:buNone/>
            </a:pPr>
            <a:r>
              <a:rPr lang="tr-TR" dirty="0"/>
              <a:t>Kapıların Kombinasyonu</a:t>
            </a:r>
          </a:p>
          <a:p>
            <a:pPr marL="0" indent="0">
              <a:buNone/>
            </a:pPr>
            <a:endParaRPr lang="tr-TR" dirty="0"/>
          </a:p>
          <a:p>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1137" y="795337"/>
            <a:ext cx="6410325" cy="5495925"/>
          </a:xfrm>
          <a:prstGeom prst="rect">
            <a:avLst/>
          </a:prstGeom>
        </p:spPr>
      </p:pic>
    </p:spTree>
    <p:extLst>
      <p:ext uri="{BB962C8B-B14F-4D97-AF65-F5344CB8AC3E}">
        <p14:creationId xmlns:p14="http://schemas.microsoft.com/office/powerpoint/2010/main" val="4125665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p:txBody>
              <a:bodyPr/>
              <a:lstStyle/>
              <a:p>
                <a:pPr marL="0" indent="0">
                  <a:buNone/>
                </a:pPr>
                <a:r>
                  <a:rPr lang="tr-TR" dirty="0"/>
                  <a:t>Kapıların Kombinasyonu</a:t>
                </a:r>
              </a:p>
              <a:p>
                <a:r>
                  <a:rPr lang="tr-TR" dirty="0"/>
                  <a:t>Örnek: Aşağıda verilen çıkışları üreten devreyi inşa edin:</a:t>
                </a:r>
              </a:p>
              <a:p>
                <a:r>
                  <a:rPr lang="en-US" dirty="0"/>
                  <a:t>(a) </a:t>
                </a:r>
                <a14:m>
                  <m:oMath xmlns:m="http://schemas.openxmlformats.org/officeDocument/2006/math">
                    <m:d>
                      <m:dPr>
                        <m:ctrlPr>
                          <a:rPr lang="tr-TR" i="1">
                            <a:latin typeface="Cambria Math" panose="02040503050406030204" pitchFamily="18" charset="0"/>
                          </a:rPr>
                        </m:ctrlPr>
                      </m:dPr>
                      <m:e>
                        <m:r>
                          <a:rPr lang="tr-TR" i="1">
                            <a:latin typeface="Cambria Math" panose="02040503050406030204" pitchFamily="18" charset="0"/>
                          </a:rPr>
                          <m:t>𝑥</m:t>
                        </m:r>
                        <m:r>
                          <a:rPr lang="tr-TR" i="1">
                            <a:latin typeface="Cambria Math" panose="02040503050406030204" pitchFamily="18" charset="0"/>
                          </a:rPr>
                          <m:t>+</m:t>
                        </m:r>
                        <m:r>
                          <a:rPr lang="tr-TR" i="1">
                            <a:latin typeface="Cambria Math" panose="02040503050406030204" pitchFamily="18" charset="0"/>
                          </a:rPr>
                          <m:t>𝑦</m:t>
                        </m:r>
                      </m:e>
                    </m:d>
                    <m:acc>
                      <m:accPr>
                        <m:chr m:val="̅"/>
                        <m:ctrlPr>
                          <a:rPr lang="tr-TR" i="1">
                            <a:latin typeface="Cambria Math" panose="02040503050406030204" pitchFamily="18" charset="0"/>
                          </a:rPr>
                        </m:ctrlPr>
                      </m:accPr>
                      <m:e>
                        <m:r>
                          <a:rPr lang="tr-TR" i="1">
                            <a:latin typeface="Cambria Math" panose="02040503050406030204" pitchFamily="18" charset="0"/>
                          </a:rPr>
                          <m:t>𝑥</m:t>
                        </m:r>
                      </m:e>
                    </m:acc>
                  </m:oMath>
                </a14:m>
                <a:r>
                  <a:rPr lang="tr-TR" dirty="0"/>
                  <a:t>.</a:t>
                </a:r>
              </a:p>
              <a:p>
                <a:endParaRPr lang="tr-TR" dirty="0"/>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tr-TR">
                    <a:noFill/>
                  </a:rPr>
                  <a:t> </a:t>
                </a:r>
              </a:p>
            </p:txBody>
          </p:sp>
        </mc:Fallback>
      </mc:AlternateContent>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0162" y="3519487"/>
            <a:ext cx="5438775" cy="2028825"/>
          </a:xfrm>
          <a:prstGeom prst="rect">
            <a:avLst/>
          </a:prstGeom>
        </p:spPr>
      </p:pic>
    </p:spTree>
    <p:extLst>
      <p:ext uri="{BB962C8B-B14F-4D97-AF65-F5344CB8AC3E}">
        <p14:creationId xmlns:p14="http://schemas.microsoft.com/office/powerpoint/2010/main" val="3780079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p:txBody>
              <a:bodyPr/>
              <a:lstStyle/>
              <a:p>
                <a:pPr marL="0" indent="0">
                  <a:buNone/>
                </a:pPr>
                <a:r>
                  <a:rPr lang="tr-TR" dirty="0"/>
                  <a:t>Kapıların Kombinasyonu</a:t>
                </a:r>
              </a:p>
              <a:p>
                <a:r>
                  <a:rPr lang="en-US" dirty="0"/>
                  <a:t>(</a:t>
                </a:r>
                <a:r>
                  <a:rPr lang="tr-TR" dirty="0"/>
                  <a:t>b</a:t>
                </a:r>
                <a:r>
                  <a:rPr lang="en-US" dirty="0"/>
                  <a:t>) </a:t>
                </a:r>
                <a14:m>
                  <m:oMath xmlns:m="http://schemas.openxmlformats.org/officeDocument/2006/math">
                    <m:acc>
                      <m:accPr>
                        <m:chr m:val="̅"/>
                        <m:ctrlPr>
                          <a:rPr lang="tr-TR" i="1">
                            <a:latin typeface="Cambria Math" panose="02040503050406030204" pitchFamily="18" charset="0"/>
                          </a:rPr>
                        </m:ctrlPr>
                      </m:accPr>
                      <m:e>
                        <m:r>
                          <a:rPr lang="tr-TR" i="1">
                            <a:latin typeface="Cambria Math" panose="02040503050406030204" pitchFamily="18" charset="0"/>
                          </a:rPr>
                          <m:t>𝑥</m:t>
                        </m:r>
                      </m:e>
                    </m:acc>
                    <m:r>
                      <a:rPr lang="tr-TR" b="0" i="1" smtClean="0">
                        <a:latin typeface="Cambria Math" panose="02040503050406030204" pitchFamily="18" charset="0"/>
                      </a:rPr>
                      <m:t>(</m:t>
                    </m:r>
                    <m:acc>
                      <m:accPr>
                        <m:chr m:val="̅"/>
                        <m:ctrlPr>
                          <a:rPr lang="tr-TR" i="1" dirty="0" smtClean="0">
                            <a:latin typeface="Cambria Math" panose="02040503050406030204" pitchFamily="18" charset="0"/>
                          </a:rPr>
                        </m:ctrlPr>
                      </m:accPr>
                      <m:e>
                        <m:r>
                          <a:rPr lang="tr-TR" b="0" i="1" dirty="0" smtClean="0">
                            <a:latin typeface="Cambria Math" panose="02040503050406030204" pitchFamily="18" charset="0"/>
                          </a:rPr>
                          <m:t>𝑦</m:t>
                        </m:r>
                        <m:r>
                          <a:rPr lang="tr-TR" b="0" i="1" dirty="0" smtClean="0">
                            <a:latin typeface="Cambria Math" panose="02040503050406030204" pitchFamily="18" charset="0"/>
                          </a:rPr>
                          <m:t>+</m:t>
                        </m:r>
                        <m:acc>
                          <m:accPr>
                            <m:chr m:val="̅"/>
                            <m:ctrlPr>
                              <a:rPr lang="tr-TR" b="0" i="1" dirty="0" smtClean="0">
                                <a:latin typeface="Cambria Math" panose="02040503050406030204" pitchFamily="18" charset="0"/>
                              </a:rPr>
                            </m:ctrlPr>
                          </m:accPr>
                          <m:e>
                            <m:r>
                              <a:rPr lang="tr-TR" b="0" i="1" dirty="0" smtClean="0">
                                <a:latin typeface="Cambria Math" panose="02040503050406030204" pitchFamily="18" charset="0"/>
                              </a:rPr>
                              <m:t>𝑧</m:t>
                            </m:r>
                          </m:e>
                        </m:acc>
                      </m:e>
                    </m:acc>
                    <m:r>
                      <a:rPr lang="tr-TR" b="0" i="1" smtClean="0">
                        <a:latin typeface="Cambria Math" panose="02040503050406030204" pitchFamily="18" charset="0"/>
                      </a:rPr>
                      <m:t>)</m:t>
                    </m:r>
                  </m:oMath>
                </a14:m>
                <a:r>
                  <a:rPr lang="tr-TR" dirty="0"/>
                  <a:t>.</a:t>
                </a:r>
              </a:p>
              <a:p>
                <a:endParaRPr lang="tr-TR" dirty="0"/>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tr-TR">
                    <a:noFill/>
                  </a:rPr>
                  <a:t> </a:t>
                </a:r>
              </a:p>
            </p:txBody>
          </p:sp>
        </mc:Fallback>
      </mc:AlternateContent>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812" y="3186112"/>
            <a:ext cx="9096375" cy="2428875"/>
          </a:xfrm>
          <a:prstGeom prst="rect">
            <a:avLst/>
          </a:prstGeom>
        </p:spPr>
      </p:pic>
    </p:spTree>
    <p:extLst>
      <p:ext uri="{BB962C8B-B14F-4D97-AF65-F5344CB8AC3E}">
        <p14:creationId xmlns:p14="http://schemas.microsoft.com/office/powerpoint/2010/main" val="1069498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p:txBody>
              <a:bodyPr/>
              <a:lstStyle/>
              <a:p>
                <a:pPr marL="0" indent="0">
                  <a:buNone/>
                </a:pPr>
                <a:r>
                  <a:rPr lang="tr-TR" dirty="0"/>
                  <a:t>Kapıların Kombinasyonu</a:t>
                </a:r>
              </a:p>
              <a:p>
                <a:r>
                  <a:rPr lang="en-US" dirty="0"/>
                  <a:t>(</a:t>
                </a:r>
                <a:r>
                  <a:rPr lang="tr-TR" dirty="0"/>
                  <a:t>c</a:t>
                </a:r>
                <a:r>
                  <a:rPr lang="en-US" dirty="0"/>
                  <a:t>) </a:t>
                </a:r>
                <a14:m>
                  <m:oMath xmlns:m="http://schemas.openxmlformats.org/officeDocument/2006/math">
                    <m:r>
                      <a:rPr lang="tr-TR" b="0" i="0" smtClean="0">
                        <a:latin typeface="Cambria Math" panose="02040503050406030204" pitchFamily="18" charset="0"/>
                      </a:rPr>
                      <m:t>(</m:t>
                    </m:r>
                    <m:r>
                      <m:rPr>
                        <m:sty m:val="p"/>
                      </m:rPr>
                      <a:rPr lang="tr-TR" b="0" i="0" smtClean="0">
                        <a:latin typeface="Cambria Math" panose="02040503050406030204" pitchFamily="18" charset="0"/>
                      </a:rPr>
                      <m:t>x</m:t>
                    </m:r>
                    <m:r>
                      <a:rPr lang="tr-TR" b="0" i="0" smtClean="0">
                        <a:latin typeface="Cambria Math" panose="02040503050406030204" pitchFamily="18" charset="0"/>
                      </a:rPr>
                      <m:t>+</m:t>
                    </m:r>
                    <m:r>
                      <m:rPr>
                        <m:sty m:val="p"/>
                      </m:rPr>
                      <a:rPr lang="tr-TR" b="0" i="0" smtClean="0">
                        <a:latin typeface="Cambria Math" panose="02040503050406030204" pitchFamily="18" charset="0"/>
                      </a:rPr>
                      <m:t>y</m:t>
                    </m:r>
                    <m:r>
                      <a:rPr lang="tr-TR" b="0" i="0" smtClean="0">
                        <a:latin typeface="Cambria Math" panose="02040503050406030204" pitchFamily="18" charset="0"/>
                      </a:rPr>
                      <m:t>+</m:t>
                    </m:r>
                    <m:r>
                      <m:rPr>
                        <m:sty m:val="p"/>
                      </m:rPr>
                      <a:rPr lang="tr-TR" b="0" i="0" smtClean="0">
                        <a:latin typeface="Cambria Math" panose="02040503050406030204" pitchFamily="18" charset="0"/>
                      </a:rPr>
                      <m:t>z</m:t>
                    </m:r>
                    <m:r>
                      <a:rPr lang="tr-TR" b="0" i="0" smtClean="0">
                        <a:latin typeface="Cambria Math" panose="02040503050406030204" pitchFamily="18" charset="0"/>
                      </a:rPr>
                      <m:t>)(</m:t>
                    </m:r>
                    <m:acc>
                      <m:accPr>
                        <m:chr m:val="̅"/>
                        <m:ctrlPr>
                          <a:rPr lang="tr-TR" i="1">
                            <a:latin typeface="Cambria Math" panose="02040503050406030204" pitchFamily="18" charset="0"/>
                          </a:rPr>
                        </m:ctrlPr>
                      </m:accPr>
                      <m:e>
                        <m:r>
                          <a:rPr lang="tr-TR" i="1">
                            <a:latin typeface="Cambria Math" panose="02040503050406030204" pitchFamily="18" charset="0"/>
                          </a:rPr>
                          <m:t>𝑥</m:t>
                        </m:r>
                      </m:e>
                    </m:acc>
                    <m:acc>
                      <m:accPr>
                        <m:chr m:val="̅"/>
                        <m:ctrlPr>
                          <a:rPr lang="tr-TR" b="0" i="1" dirty="0" smtClean="0">
                            <a:latin typeface="Cambria Math" panose="02040503050406030204" pitchFamily="18" charset="0"/>
                          </a:rPr>
                        </m:ctrlPr>
                      </m:accPr>
                      <m:e>
                        <m:r>
                          <a:rPr lang="tr-TR" b="0" i="1" dirty="0" smtClean="0">
                            <a:latin typeface="Cambria Math" panose="02040503050406030204" pitchFamily="18" charset="0"/>
                          </a:rPr>
                          <m:t>𝑦</m:t>
                        </m:r>
                      </m:e>
                    </m:acc>
                    <m:acc>
                      <m:accPr>
                        <m:chr m:val="̅"/>
                        <m:ctrlPr>
                          <a:rPr lang="tr-TR" b="0" i="1" smtClean="0">
                            <a:latin typeface="Cambria Math" panose="02040503050406030204" pitchFamily="18" charset="0"/>
                          </a:rPr>
                        </m:ctrlPr>
                      </m:accPr>
                      <m:e>
                        <m:r>
                          <a:rPr lang="tr-TR" b="0" i="1" smtClean="0">
                            <a:latin typeface="Cambria Math" panose="02040503050406030204" pitchFamily="18" charset="0"/>
                          </a:rPr>
                          <m:t>𝑧</m:t>
                        </m:r>
                      </m:e>
                    </m:acc>
                    <m:r>
                      <a:rPr lang="tr-TR" b="0" i="1" smtClean="0">
                        <a:latin typeface="Cambria Math" panose="02040503050406030204" pitchFamily="18" charset="0"/>
                      </a:rPr>
                      <m:t>)</m:t>
                    </m:r>
                  </m:oMath>
                </a14:m>
                <a:r>
                  <a:rPr lang="tr-TR" dirty="0"/>
                  <a:t>.</a:t>
                </a:r>
              </a:p>
              <a:p>
                <a:endParaRPr lang="tr-TR" dirty="0"/>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blipFill>
                <a:blip r:embed="rId2"/>
                <a:stretch>
                  <a:fillRect l="-1217" t="-2241"/>
                </a:stretch>
              </a:blipFill>
            </p:spPr>
            <p:txBody>
              <a:bodyPr/>
              <a:lstStyle/>
              <a:p>
                <a:r>
                  <a:rPr lang="tr-TR">
                    <a:noFill/>
                  </a:rPr>
                  <a:t> </a:t>
                </a:r>
              </a:p>
            </p:txBody>
          </p:sp>
        </mc:Fallback>
      </mc:AlternateContent>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6937" y="2881312"/>
            <a:ext cx="6677025" cy="3533775"/>
          </a:xfrm>
          <a:prstGeom prst="rect">
            <a:avLst/>
          </a:prstGeom>
        </p:spPr>
      </p:pic>
    </p:spTree>
    <p:extLst>
      <p:ext uri="{BB962C8B-B14F-4D97-AF65-F5344CB8AC3E}">
        <p14:creationId xmlns:p14="http://schemas.microsoft.com/office/powerpoint/2010/main" val="2119680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Lojik Kapılar</a:t>
            </a:r>
          </a:p>
        </p:txBody>
      </p:sp>
      <p:sp>
        <p:nvSpPr>
          <p:cNvPr id="3" name="İçerik Yer Tutucusu 2"/>
          <p:cNvSpPr>
            <a:spLocks noGrp="1"/>
          </p:cNvSpPr>
          <p:nvPr>
            <p:ph idx="1"/>
          </p:nvPr>
        </p:nvSpPr>
        <p:spPr/>
        <p:txBody>
          <a:bodyPr/>
          <a:lstStyle/>
          <a:p>
            <a:pPr marL="0" indent="0">
              <a:buNone/>
            </a:pPr>
            <a:r>
              <a:rPr lang="tr-TR" dirty="0"/>
              <a:t>Kapıların Kombinasyonu</a:t>
            </a:r>
          </a:p>
          <a:p>
            <a:r>
              <a:rPr lang="tr-TR" dirty="0"/>
              <a:t>Örnek: Üç kişiden oluşan bir komite, bir organizasyon için sorunlara karar verir. Her birey ortaya çıkan her öneri için ya evet ya da hayır oyu verir. En az iki evet oyu alan bir öneri kabul edilir. Bir teklifin geçip geçmediğini belirleyen bir devre tasarlayın.</a:t>
            </a:r>
          </a:p>
          <a:p>
            <a:endParaRPr lang="tr-TR" dirty="0"/>
          </a:p>
          <a:p>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3562" y="3957638"/>
            <a:ext cx="5705475" cy="2219325"/>
          </a:xfrm>
          <a:prstGeom prst="rect">
            <a:avLst/>
          </a:prstGeom>
        </p:spPr>
      </p:pic>
    </p:spTree>
    <p:extLst>
      <p:ext uri="{BB962C8B-B14F-4D97-AF65-F5344CB8AC3E}">
        <p14:creationId xmlns:p14="http://schemas.microsoft.com/office/powerpoint/2010/main" val="2876049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4AAAC4-95A5-47D3-9832-44C0B3CB546B}"/>
              </a:ext>
            </a:extLst>
          </p:cNvPr>
          <p:cNvSpPr>
            <a:spLocks noGrp="1"/>
          </p:cNvSpPr>
          <p:nvPr>
            <p:ph type="title"/>
          </p:nvPr>
        </p:nvSpPr>
        <p:spPr/>
        <p:txBody>
          <a:bodyPr/>
          <a:lstStyle/>
          <a:p>
            <a:r>
              <a:rPr lang="tr-TR" dirty="0"/>
              <a:t>Referanslar</a:t>
            </a:r>
          </a:p>
        </p:txBody>
      </p:sp>
      <p:sp>
        <p:nvSpPr>
          <p:cNvPr id="3" name="İçerik Yer Tutucusu 2">
            <a:extLst>
              <a:ext uri="{FF2B5EF4-FFF2-40B4-BE49-F238E27FC236}">
                <a16:creationId xmlns:a16="http://schemas.microsoft.com/office/drawing/2014/main" id="{FA79569B-AAA6-49FD-A016-BE3B71DBD2F8}"/>
              </a:ext>
            </a:extLst>
          </p:cNvPr>
          <p:cNvSpPr>
            <a:spLocks noGrp="1"/>
          </p:cNvSpPr>
          <p:nvPr>
            <p:ph idx="1"/>
          </p:nvPr>
        </p:nvSpPr>
        <p:spPr/>
        <p:txBody>
          <a:bodyPr/>
          <a:lstStyle/>
          <a:p>
            <a:r>
              <a:rPr lang="en-US" dirty="0"/>
              <a:t>Kenneth H. Rosen, Discrete mathematics and its applications 7th ed. ISBN 0–07–338309–0.</a:t>
            </a:r>
            <a:r>
              <a:rPr lang="tr-TR" dirty="0"/>
              <a:t> </a:t>
            </a:r>
          </a:p>
          <a:p>
            <a:pPr fontAlgn="base"/>
            <a:r>
              <a:rPr lang="tr-TR" dirty="0"/>
              <a:t>Ayrık Matematik ve Uygulamaları - </a:t>
            </a:r>
            <a:r>
              <a:rPr lang="tr-TR" dirty="0" err="1"/>
              <a:t>Kenneth</a:t>
            </a:r>
            <a:r>
              <a:rPr lang="tr-TR" dirty="0"/>
              <a:t> H. </a:t>
            </a:r>
            <a:r>
              <a:rPr lang="tr-TR" dirty="0" err="1"/>
              <a:t>Rosen</a:t>
            </a:r>
            <a:r>
              <a:rPr lang="tr-TR" dirty="0"/>
              <a:t>, </a:t>
            </a:r>
            <a:r>
              <a:rPr lang="tr-TR" dirty="0" err="1">
                <a:hlinkClick r:id="rId2" tooltip="Palme Yayıncılık - Akademik Kitaplar"/>
              </a:rPr>
              <a:t>Palme</a:t>
            </a:r>
            <a:r>
              <a:rPr lang="tr-TR" dirty="0">
                <a:hlinkClick r:id="rId2" tooltip="Palme Yayıncılık - Akademik Kitaplar"/>
              </a:rPr>
              <a:t> Yayıncılık - </a:t>
            </a:r>
            <a:r>
              <a:rPr lang="tr-TR">
                <a:hlinkClick r:id="rId2" tooltip="Palme Yayıncılık - Akademik Kitaplar"/>
              </a:rPr>
              <a:t>Akademik Kitaplar</a:t>
            </a:r>
            <a:endParaRPr lang="tr-TR" dirty="0"/>
          </a:p>
        </p:txBody>
      </p:sp>
    </p:spTree>
    <p:extLst>
      <p:ext uri="{BB962C8B-B14F-4D97-AF65-F5344CB8AC3E}">
        <p14:creationId xmlns:p14="http://schemas.microsoft.com/office/powerpoint/2010/main" val="280969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a:t>
            </a:r>
            <a:r>
              <a:rPr lang="tr-TR" dirty="0" err="1"/>
              <a:t>Cebiri</a:t>
            </a:r>
            <a:endParaRPr lang="tr-TR" dirty="0"/>
          </a:p>
        </p:txBody>
      </p:sp>
      <p:sp>
        <p:nvSpPr>
          <p:cNvPr id="3" name="İçerik Yer Tutucusu 2"/>
          <p:cNvSpPr>
            <a:spLocks noGrp="1"/>
          </p:cNvSpPr>
          <p:nvPr>
            <p:ph idx="1"/>
          </p:nvPr>
        </p:nvSpPr>
        <p:spPr/>
        <p:txBody>
          <a:bodyPr>
            <a:normAutofit lnSpcReduction="10000"/>
          </a:bodyPr>
          <a:lstStyle/>
          <a:p>
            <a:r>
              <a:rPr lang="en-US" b="1" dirty="0"/>
              <a:t>Boole </a:t>
            </a:r>
            <a:r>
              <a:rPr lang="tr-TR" b="1" dirty="0"/>
              <a:t>i</a:t>
            </a:r>
            <a:r>
              <a:rPr lang="en-US" b="1" dirty="0" err="1"/>
              <a:t>fadesi</a:t>
            </a:r>
            <a:r>
              <a:rPr lang="tr-TR" dirty="0"/>
              <a:t>,</a:t>
            </a:r>
            <a:r>
              <a:rPr lang="en-US" dirty="0"/>
              <a:t> </a:t>
            </a:r>
            <a:r>
              <a:rPr lang="tr-TR" dirty="0"/>
              <a:t>d</a:t>
            </a:r>
            <a:r>
              <a:rPr lang="en-US" dirty="0" err="1"/>
              <a:t>eğişkenleri</a:t>
            </a:r>
            <a:r>
              <a:rPr lang="en-US" dirty="0"/>
              <a:t> </a:t>
            </a:r>
            <a:r>
              <a:rPr lang="en-US" dirty="0" err="1"/>
              <a:t>ve</a:t>
            </a:r>
            <a:r>
              <a:rPr lang="en-US" dirty="0"/>
              <a:t> </a:t>
            </a:r>
            <a:r>
              <a:rPr lang="en-US" dirty="0" err="1"/>
              <a:t>işlemi</a:t>
            </a:r>
            <a:r>
              <a:rPr lang="en-US" dirty="0"/>
              <a:t> </a:t>
            </a:r>
            <a:r>
              <a:rPr lang="en-US" dirty="0" err="1"/>
              <a:t>birleştirmek</a:t>
            </a:r>
            <a:r>
              <a:rPr lang="en-US" dirty="0"/>
              <a:t> Boolean </a:t>
            </a:r>
            <a:r>
              <a:rPr lang="en-US" dirty="0" err="1"/>
              <a:t>ifadeleri</a:t>
            </a:r>
            <a:r>
              <a:rPr lang="en-US" dirty="0"/>
              <a:t> </a:t>
            </a:r>
            <a:r>
              <a:rPr lang="en-US" dirty="0" err="1"/>
              <a:t>verir</a:t>
            </a:r>
            <a:r>
              <a:rPr lang="en-US" dirty="0"/>
              <a:t>.</a:t>
            </a:r>
            <a:endParaRPr lang="tr-TR" dirty="0"/>
          </a:p>
          <a:p>
            <a:r>
              <a:rPr lang="en-US" dirty="0" err="1"/>
              <a:t>Bir</a:t>
            </a:r>
            <a:r>
              <a:rPr lang="en-US" dirty="0"/>
              <a:t> </a:t>
            </a:r>
            <a:r>
              <a:rPr lang="en-US" b="1" dirty="0"/>
              <a:t>Boole </a:t>
            </a:r>
            <a:r>
              <a:rPr lang="tr-TR" b="1" dirty="0"/>
              <a:t>fonksiyonu</a:t>
            </a:r>
            <a:r>
              <a:rPr lang="en-US" b="1" dirty="0"/>
              <a:t> </a:t>
            </a:r>
            <a:r>
              <a:rPr lang="en-US" dirty="0" err="1"/>
              <a:t>tipik</a:t>
            </a:r>
            <a:r>
              <a:rPr lang="en-US" dirty="0"/>
              <a:t> </a:t>
            </a:r>
            <a:r>
              <a:rPr lang="en-US" dirty="0" err="1"/>
              <a:t>olarak</a:t>
            </a:r>
            <a:r>
              <a:rPr lang="en-US" dirty="0"/>
              <a:t> </a:t>
            </a:r>
            <a:r>
              <a:rPr lang="en-US" dirty="0" err="1"/>
              <a:t>bir</a:t>
            </a:r>
            <a:r>
              <a:rPr lang="en-US" dirty="0"/>
              <a:t> </a:t>
            </a:r>
            <a:r>
              <a:rPr lang="en-US" dirty="0" err="1"/>
              <a:t>veya</a:t>
            </a:r>
            <a:r>
              <a:rPr lang="en-US" dirty="0"/>
              <a:t> </a:t>
            </a:r>
            <a:r>
              <a:rPr lang="en-US" dirty="0" err="1"/>
              <a:t>daha</a:t>
            </a:r>
            <a:r>
              <a:rPr lang="en-US" dirty="0"/>
              <a:t> </a:t>
            </a:r>
            <a:r>
              <a:rPr lang="en-US" dirty="0" err="1"/>
              <a:t>fazla</a:t>
            </a:r>
            <a:r>
              <a:rPr lang="en-US" dirty="0"/>
              <a:t> </a:t>
            </a:r>
            <a:r>
              <a:rPr lang="en-US" dirty="0" err="1"/>
              <a:t>giriş</a:t>
            </a:r>
            <a:r>
              <a:rPr lang="en-US" dirty="0"/>
              <a:t> </a:t>
            </a:r>
            <a:r>
              <a:rPr lang="en-US" dirty="0" err="1"/>
              <a:t>değerine</a:t>
            </a:r>
            <a:r>
              <a:rPr lang="en-US" dirty="0"/>
              <a:t> </a:t>
            </a:r>
            <a:r>
              <a:rPr lang="en-US" dirty="0" err="1"/>
              <a:t>sahiptir</a:t>
            </a:r>
            <a:r>
              <a:rPr lang="en-US" dirty="0"/>
              <a:t> </a:t>
            </a:r>
            <a:r>
              <a:rPr lang="en-US" dirty="0" err="1"/>
              <a:t>ve</a:t>
            </a:r>
            <a:r>
              <a:rPr lang="en-US" dirty="0"/>
              <a:t> </a:t>
            </a:r>
            <a:r>
              <a:rPr lang="en-US" dirty="0" err="1"/>
              <a:t>bu</a:t>
            </a:r>
            <a:r>
              <a:rPr lang="en-US" dirty="0"/>
              <a:t> </a:t>
            </a:r>
            <a:r>
              <a:rPr lang="en-US" dirty="0" err="1"/>
              <a:t>giriş</a:t>
            </a:r>
            <a:r>
              <a:rPr lang="en-US" dirty="0"/>
              <a:t> </a:t>
            </a:r>
            <a:r>
              <a:rPr lang="en-US" dirty="0" err="1"/>
              <a:t>değerine</a:t>
            </a:r>
            <a:r>
              <a:rPr lang="en-US" dirty="0"/>
              <a:t> </a:t>
            </a:r>
            <a:r>
              <a:rPr lang="en-US" dirty="0" err="1"/>
              <a:t>dayalı</a:t>
            </a:r>
            <a:r>
              <a:rPr lang="en-US" dirty="0"/>
              <a:t> </a:t>
            </a:r>
            <a:r>
              <a:rPr lang="en-US" dirty="0" err="1"/>
              <a:t>olarak</a:t>
            </a:r>
            <a:r>
              <a:rPr lang="en-US" dirty="0"/>
              <a:t> {0, 1} </a:t>
            </a:r>
            <a:r>
              <a:rPr lang="en-US" dirty="0" err="1"/>
              <a:t>aralığında</a:t>
            </a:r>
            <a:r>
              <a:rPr lang="en-US" dirty="0"/>
              <a:t> </a:t>
            </a:r>
            <a:r>
              <a:rPr lang="en-US" dirty="0" err="1"/>
              <a:t>bir</a:t>
            </a:r>
            <a:r>
              <a:rPr lang="en-US" dirty="0"/>
              <a:t> </a:t>
            </a:r>
            <a:r>
              <a:rPr lang="en-US" dirty="0" err="1"/>
              <a:t>sonuç</a:t>
            </a:r>
            <a:r>
              <a:rPr lang="en-US" dirty="0"/>
              <a:t> </a:t>
            </a:r>
            <a:r>
              <a:rPr lang="en-US" dirty="0" err="1"/>
              <a:t>verir</a:t>
            </a:r>
            <a:r>
              <a:rPr lang="en-US" dirty="0"/>
              <a:t>.</a:t>
            </a:r>
            <a:endParaRPr lang="tr-TR" dirty="0"/>
          </a:p>
          <a:p>
            <a:r>
              <a:rPr lang="en-US" dirty="0" err="1"/>
              <a:t>Bir</a:t>
            </a:r>
            <a:r>
              <a:rPr lang="en-US" dirty="0"/>
              <a:t> </a:t>
            </a:r>
            <a:r>
              <a:rPr lang="en-US" b="1" dirty="0"/>
              <a:t>Boole </a:t>
            </a:r>
            <a:r>
              <a:rPr lang="en-US" b="1" dirty="0" err="1"/>
              <a:t>operatörü</a:t>
            </a:r>
            <a:r>
              <a:rPr lang="en-US" dirty="0"/>
              <a:t>, </a:t>
            </a:r>
            <a:r>
              <a:rPr lang="en-US" dirty="0" err="1"/>
              <a:t>girdileri</a:t>
            </a:r>
            <a:r>
              <a:rPr lang="en-US" dirty="0"/>
              <a:t>, </a:t>
            </a:r>
            <a:r>
              <a:rPr lang="en-US" dirty="0" err="1"/>
              <a:t>bu</a:t>
            </a:r>
            <a:r>
              <a:rPr lang="en-US" dirty="0"/>
              <a:t> </a:t>
            </a:r>
            <a:r>
              <a:rPr lang="en-US" dirty="0" err="1"/>
              <a:t>girdiler</a:t>
            </a:r>
            <a:r>
              <a:rPr lang="en-US" dirty="0"/>
              <a:t> </a:t>
            </a:r>
            <a:r>
              <a:rPr lang="en-US" dirty="0" err="1"/>
              <a:t>için</a:t>
            </a:r>
            <a:r>
              <a:rPr lang="en-US" dirty="0"/>
              <a:t> </a:t>
            </a:r>
            <a:r>
              <a:rPr lang="en-US" dirty="0" err="1"/>
              <a:t>tüm</a:t>
            </a:r>
            <a:r>
              <a:rPr lang="en-US" dirty="0"/>
              <a:t> </a:t>
            </a:r>
            <a:r>
              <a:rPr lang="en-US" dirty="0" err="1"/>
              <a:t>olası</a:t>
            </a:r>
            <a:r>
              <a:rPr lang="en-US" dirty="0"/>
              <a:t> </a:t>
            </a:r>
            <a:r>
              <a:rPr lang="en-US" dirty="0" err="1"/>
              <a:t>değerleri</a:t>
            </a:r>
            <a:r>
              <a:rPr lang="en-US" dirty="0"/>
              <a:t> </a:t>
            </a:r>
            <a:r>
              <a:rPr lang="en-US" dirty="0" err="1"/>
              <a:t>ve</a:t>
            </a:r>
            <a:r>
              <a:rPr lang="en-US" dirty="0"/>
              <a:t> </a:t>
            </a:r>
            <a:r>
              <a:rPr lang="en-US" dirty="0" err="1"/>
              <a:t>işlemin</a:t>
            </a:r>
            <a:r>
              <a:rPr lang="en-US" dirty="0"/>
              <a:t> </a:t>
            </a:r>
            <a:r>
              <a:rPr lang="en-US" dirty="0" err="1"/>
              <a:t>sonuç</a:t>
            </a:r>
            <a:r>
              <a:rPr lang="en-US" dirty="0"/>
              <a:t> </a:t>
            </a:r>
            <a:r>
              <a:rPr lang="en-US" dirty="0" err="1"/>
              <a:t>değerlerini</a:t>
            </a:r>
            <a:r>
              <a:rPr lang="en-US" dirty="0"/>
              <a:t> </a:t>
            </a:r>
            <a:r>
              <a:rPr lang="en-US" dirty="0" err="1"/>
              <a:t>listeleyen</a:t>
            </a:r>
            <a:r>
              <a:rPr lang="en-US" dirty="0"/>
              <a:t> </a:t>
            </a:r>
            <a:r>
              <a:rPr lang="en-US" dirty="0" err="1"/>
              <a:t>bir</a:t>
            </a:r>
            <a:r>
              <a:rPr lang="en-US" dirty="0"/>
              <a:t> </a:t>
            </a:r>
            <a:r>
              <a:rPr lang="en-US" dirty="0" err="1"/>
              <a:t>tablo</a:t>
            </a:r>
            <a:r>
              <a:rPr lang="en-US" dirty="0"/>
              <a:t> </a:t>
            </a:r>
            <a:r>
              <a:rPr lang="en-US" dirty="0" err="1"/>
              <a:t>kullanılarak</a:t>
            </a:r>
            <a:r>
              <a:rPr lang="en-US" dirty="0"/>
              <a:t> </a:t>
            </a:r>
            <a:r>
              <a:rPr lang="en-US" dirty="0" err="1"/>
              <a:t>tanımlanabilir</a:t>
            </a:r>
            <a:r>
              <a:rPr lang="en-US" dirty="0"/>
              <a:t>.</a:t>
            </a:r>
            <a:endParaRPr lang="tr-TR" dirty="0"/>
          </a:p>
          <a:p>
            <a:r>
              <a:rPr lang="en-US" dirty="0" err="1"/>
              <a:t>Bir</a:t>
            </a:r>
            <a:r>
              <a:rPr lang="en-US" dirty="0"/>
              <a:t> </a:t>
            </a:r>
            <a:r>
              <a:rPr lang="en-US" b="1" dirty="0" err="1"/>
              <a:t>doğruluk</a:t>
            </a:r>
            <a:r>
              <a:rPr lang="en-US" b="1" dirty="0"/>
              <a:t> </a:t>
            </a:r>
            <a:r>
              <a:rPr lang="en-US" b="1" dirty="0" err="1"/>
              <a:t>tablosu</a:t>
            </a:r>
            <a:r>
              <a:rPr lang="en-US" dirty="0"/>
              <a:t>, </a:t>
            </a:r>
            <a:r>
              <a:rPr lang="en-US" dirty="0" err="1"/>
              <a:t>girdi</a:t>
            </a:r>
            <a:r>
              <a:rPr lang="en-US" dirty="0"/>
              <a:t> </a:t>
            </a:r>
            <a:r>
              <a:rPr lang="en-US" dirty="0" err="1"/>
              <a:t>değerleri</a:t>
            </a:r>
            <a:r>
              <a:rPr lang="en-US" dirty="0"/>
              <a:t> </a:t>
            </a:r>
            <a:r>
              <a:rPr lang="en-US" dirty="0" err="1"/>
              <a:t>ile</a:t>
            </a:r>
            <a:r>
              <a:rPr lang="en-US" dirty="0"/>
              <a:t> </a:t>
            </a:r>
            <a:r>
              <a:rPr lang="en-US" dirty="0" err="1"/>
              <a:t>girdi</a:t>
            </a:r>
            <a:r>
              <a:rPr lang="en-US" dirty="0"/>
              <a:t> </a:t>
            </a:r>
            <a:r>
              <a:rPr lang="en-US" dirty="0" err="1"/>
              <a:t>değişkenleri</a:t>
            </a:r>
            <a:r>
              <a:rPr lang="en-US" dirty="0"/>
              <a:t> </a:t>
            </a:r>
            <a:r>
              <a:rPr lang="en-US" dirty="0" err="1"/>
              <a:t>üzerindeki</a:t>
            </a:r>
            <a:r>
              <a:rPr lang="en-US" dirty="0"/>
              <a:t> </a:t>
            </a:r>
            <a:r>
              <a:rPr lang="en-US" dirty="0" err="1"/>
              <a:t>belirli</a:t>
            </a:r>
            <a:r>
              <a:rPr lang="en-US" dirty="0"/>
              <a:t> </a:t>
            </a:r>
            <a:r>
              <a:rPr lang="en-US" dirty="0" err="1"/>
              <a:t>bir</a:t>
            </a:r>
            <a:r>
              <a:rPr lang="en-US" dirty="0"/>
              <a:t> Boole </a:t>
            </a:r>
            <a:r>
              <a:rPr lang="en-US" dirty="0" err="1"/>
              <a:t>operatörünün</a:t>
            </a:r>
            <a:r>
              <a:rPr lang="en-US" dirty="0"/>
              <a:t> </a:t>
            </a:r>
            <a:r>
              <a:rPr lang="en-US" dirty="0" err="1"/>
              <a:t>veya</a:t>
            </a:r>
            <a:r>
              <a:rPr lang="en-US" dirty="0"/>
              <a:t> </a:t>
            </a:r>
            <a:r>
              <a:rPr lang="en-US" dirty="0" err="1"/>
              <a:t>fonksiyonunun</a:t>
            </a:r>
            <a:r>
              <a:rPr lang="en-US" dirty="0"/>
              <a:t> </a:t>
            </a:r>
            <a:r>
              <a:rPr lang="en-US" dirty="0" err="1"/>
              <a:t>sonucu</a:t>
            </a:r>
            <a:r>
              <a:rPr lang="en-US" dirty="0"/>
              <a:t> </a:t>
            </a:r>
            <a:r>
              <a:rPr lang="en-US" dirty="0" err="1"/>
              <a:t>arasındaki</a:t>
            </a:r>
            <a:r>
              <a:rPr lang="en-US" dirty="0"/>
              <a:t> </a:t>
            </a:r>
            <a:r>
              <a:rPr lang="en-US" dirty="0" err="1"/>
              <a:t>ilişkiyi</a:t>
            </a:r>
            <a:r>
              <a:rPr lang="en-US" dirty="0"/>
              <a:t> </a:t>
            </a:r>
            <a:r>
              <a:rPr lang="en-US" dirty="0" err="1"/>
              <a:t>tablo</a:t>
            </a:r>
            <a:r>
              <a:rPr lang="en-US" dirty="0"/>
              <a:t> </a:t>
            </a:r>
            <a:r>
              <a:rPr lang="en-US" dirty="0" err="1"/>
              <a:t>biçiminde</a:t>
            </a:r>
            <a:r>
              <a:rPr lang="en-US" dirty="0"/>
              <a:t> </a:t>
            </a:r>
            <a:r>
              <a:rPr lang="en-US" dirty="0" err="1"/>
              <a:t>gösterir</a:t>
            </a:r>
            <a:r>
              <a:rPr lang="en-US" dirty="0"/>
              <a:t>.</a:t>
            </a:r>
            <a:endParaRPr lang="tr-TR" dirty="0"/>
          </a:p>
        </p:txBody>
      </p:sp>
    </p:spTree>
    <p:extLst>
      <p:ext uri="{BB962C8B-B14F-4D97-AF65-F5344CB8AC3E}">
        <p14:creationId xmlns:p14="http://schemas.microsoft.com/office/powerpoint/2010/main" val="2915646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NOT Operatörü</a:t>
            </a:r>
          </a:p>
        </p:txBody>
      </p:sp>
      <p:sp>
        <p:nvSpPr>
          <p:cNvPr id="3" name="İçerik Yer Tutucusu 2"/>
          <p:cNvSpPr>
            <a:spLocks noGrp="1"/>
          </p:cNvSpPr>
          <p:nvPr>
            <p:ph idx="1"/>
          </p:nvPr>
        </p:nvSpPr>
        <p:spPr/>
        <p:txBody>
          <a:bodyPr/>
          <a:lstStyle/>
          <a:p>
            <a:r>
              <a:rPr lang="tr-TR" dirty="0"/>
              <a:t>Hem</a:t>
            </a:r>
            <a:r>
              <a:rPr lang="en-US" dirty="0"/>
              <a:t> Ā </a:t>
            </a:r>
            <a:r>
              <a:rPr lang="tr-TR" dirty="0"/>
              <a:t>hem de</a:t>
            </a:r>
            <a:r>
              <a:rPr lang="en-US" dirty="0"/>
              <a:t> </a:t>
            </a:r>
            <a:r>
              <a:rPr lang="tr-TR" dirty="0"/>
              <a:t>A</a:t>
            </a:r>
            <a:r>
              <a:rPr lang="en-US" dirty="0"/>
              <a:t>’ </a:t>
            </a:r>
            <a:r>
              <a:rPr lang="tr-TR" dirty="0"/>
              <a:t>olarak ifade edilir ve </a:t>
            </a:r>
            <a:r>
              <a:rPr lang="en-US" dirty="0"/>
              <a:t>“NOT </a:t>
            </a:r>
            <a:r>
              <a:rPr lang="tr-TR" dirty="0"/>
              <a:t>A</a:t>
            </a:r>
            <a:r>
              <a:rPr lang="en-US" dirty="0"/>
              <a:t>”</a:t>
            </a:r>
            <a:r>
              <a:rPr lang="tr-TR" dirty="0"/>
              <a:t> (A’nın </a:t>
            </a:r>
            <a:r>
              <a:rPr lang="tr-TR" dirty="0" err="1"/>
              <a:t>değili</a:t>
            </a:r>
            <a:r>
              <a:rPr lang="tr-TR" dirty="0"/>
              <a:t>) diye okunur. </a:t>
            </a:r>
            <a:r>
              <a:rPr lang="en-US" dirty="0"/>
              <a:t>NOT</a:t>
            </a:r>
            <a:r>
              <a:rPr lang="tr-TR" dirty="0"/>
              <a:t> için doğruluk tablosu</a:t>
            </a:r>
            <a:r>
              <a:rPr lang="en-US" dirty="0"/>
              <a:t> is </a:t>
            </a:r>
            <a:r>
              <a:rPr lang="en-US" dirty="0" err="1"/>
              <a:t>Tabl</a:t>
            </a:r>
            <a:r>
              <a:rPr lang="tr-TR" dirty="0"/>
              <a:t>o</a:t>
            </a:r>
            <a:r>
              <a:rPr lang="en-US" dirty="0"/>
              <a:t> 1</a:t>
            </a:r>
            <a:r>
              <a:rPr lang="tr-TR" dirty="0"/>
              <a:t>’de </a:t>
            </a:r>
            <a:r>
              <a:rPr lang="tr-TR" dirty="0" err="1"/>
              <a:t>geösterilmiştir</a:t>
            </a:r>
            <a:r>
              <a:rPr lang="tr-TR" dirty="0"/>
              <a:t>.</a:t>
            </a:r>
          </a:p>
          <a:p>
            <a:endParaRPr lang="tr-TR" dirty="0"/>
          </a:p>
          <a:p>
            <a:endParaRPr lang="tr-TR" dirty="0"/>
          </a:p>
          <a:p>
            <a:endParaRPr lang="tr-TR" dirty="0"/>
          </a:p>
        </p:txBody>
      </p:sp>
      <p:sp>
        <p:nvSpPr>
          <p:cNvPr id="5" name="Metin kutusu 4"/>
          <p:cNvSpPr txBox="1"/>
          <p:nvPr/>
        </p:nvSpPr>
        <p:spPr>
          <a:xfrm>
            <a:off x="3588326" y="2870901"/>
            <a:ext cx="3403023" cy="369332"/>
          </a:xfrm>
          <a:prstGeom prst="rect">
            <a:avLst/>
          </a:prstGeom>
          <a:noFill/>
        </p:spPr>
        <p:txBody>
          <a:bodyPr wrap="square" rtlCol="0">
            <a:spAutoFit/>
          </a:bodyPr>
          <a:lstStyle/>
          <a:p>
            <a:r>
              <a:rPr lang="tr-TR" b="1" dirty="0"/>
              <a:t>Tablo 1.</a:t>
            </a:r>
            <a:r>
              <a:rPr lang="tr-TR" dirty="0"/>
              <a:t> </a:t>
            </a:r>
            <a:r>
              <a:rPr lang="en-US" dirty="0"/>
              <a:t>NOT</a:t>
            </a:r>
            <a:r>
              <a:rPr lang="tr-TR" dirty="0"/>
              <a:t> için doğruluk tablosu</a:t>
            </a:r>
            <a:r>
              <a:rPr lang="en-US" dirty="0"/>
              <a:t> </a:t>
            </a:r>
            <a:endParaRPr lang="tr-TR" dirty="0"/>
          </a:p>
        </p:txBody>
      </p:sp>
      <p:pic>
        <p:nvPicPr>
          <p:cNvPr id="6" name="Resim 5"/>
          <p:cNvPicPr>
            <a:picLocks noChangeAspect="1"/>
          </p:cNvPicPr>
          <p:nvPr/>
        </p:nvPicPr>
        <p:blipFill>
          <a:blip r:embed="rId2"/>
          <a:stretch>
            <a:fillRect/>
          </a:stretch>
        </p:blipFill>
        <p:spPr>
          <a:xfrm>
            <a:off x="4475451" y="3375170"/>
            <a:ext cx="1370734" cy="1812415"/>
          </a:xfrm>
          <a:prstGeom prst="rect">
            <a:avLst/>
          </a:prstGeom>
        </p:spPr>
      </p:pic>
    </p:spTree>
    <p:extLst>
      <p:ext uri="{BB962C8B-B14F-4D97-AF65-F5344CB8AC3E}">
        <p14:creationId xmlns:p14="http://schemas.microsoft.com/office/powerpoint/2010/main" val="3725625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AND Operatörü</a:t>
            </a:r>
          </a:p>
        </p:txBody>
      </p:sp>
      <p:sp>
        <p:nvSpPr>
          <p:cNvPr id="3" name="İçerik Yer Tutucusu 2"/>
          <p:cNvSpPr>
            <a:spLocks noGrp="1"/>
          </p:cNvSpPr>
          <p:nvPr>
            <p:ph idx="1"/>
          </p:nvPr>
        </p:nvSpPr>
        <p:spPr/>
        <p:txBody>
          <a:bodyPr/>
          <a:lstStyle/>
          <a:p>
            <a:r>
              <a:rPr lang="en-US" dirty="0"/>
              <a:t>AND </a:t>
            </a:r>
            <a:r>
              <a:rPr lang="en-US" dirty="0" err="1"/>
              <a:t>operat</a:t>
            </a:r>
            <a:r>
              <a:rPr lang="tr-TR" dirty="0"/>
              <a:t>ö</a:t>
            </a:r>
            <a:r>
              <a:rPr lang="en-US" dirty="0"/>
              <a:t>r</a:t>
            </a:r>
            <a:r>
              <a:rPr lang="tr-TR" dirty="0"/>
              <a:t>ü</a:t>
            </a:r>
            <a:r>
              <a:rPr lang="en-US" dirty="0"/>
              <a:t> </a:t>
            </a:r>
            <a:r>
              <a:rPr lang="tr-TR" dirty="0" err="1"/>
              <a:t>Boole</a:t>
            </a:r>
            <a:r>
              <a:rPr lang="tr-TR" dirty="0"/>
              <a:t> çarpımı olarak da bilinir</a:t>
            </a:r>
            <a:r>
              <a:rPr lang="en-US" dirty="0"/>
              <a:t>. </a:t>
            </a:r>
            <a:r>
              <a:rPr lang="tr-TR" dirty="0"/>
              <a:t>AB</a:t>
            </a:r>
            <a:r>
              <a:rPr lang="en-US" dirty="0"/>
              <a:t> Boole </a:t>
            </a:r>
            <a:r>
              <a:rPr lang="tr-TR" dirty="0"/>
              <a:t>ifadesi</a:t>
            </a:r>
            <a:r>
              <a:rPr lang="en-US" dirty="0"/>
              <a:t> </a:t>
            </a:r>
            <a:r>
              <a:rPr lang="tr-TR" dirty="0"/>
              <a:t>A.B (A*B) ile eş değerdir ve </a:t>
            </a:r>
            <a:r>
              <a:rPr lang="en-US" dirty="0"/>
              <a:t>“</a:t>
            </a:r>
            <a:r>
              <a:rPr lang="tr-TR" dirty="0"/>
              <a:t>A</a:t>
            </a:r>
            <a:r>
              <a:rPr lang="en-US" dirty="0"/>
              <a:t> </a:t>
            </a:r>
            <a:r>
              <a:rPr lang="tr-TR" dirty="0"/>
              <a:t>AND</a:t>
            </a:r>
            <a:r>
              <a:rPr lang="en-US" dirty="0"/>
              <a:t> </a:t>
            </a:r>
            <a:r>
              <a:rPr lang="tr-TR" dirty="0"/>
              <a:t>B</a:t>
            </a:r>
            <a:r>
              <a:rPr lang="en-US" dirty="0"/>
              <a:t>”</a:t>
            </a:r>
            <a:r>
              <a:rPr lang="tr-TR" dirty="0"/>
              <a:t> (A ve B) diye okunur. </a:t>
            </a:r>
            <a:r>
              <a:rPr lang="en-US" dirty="0"/>
              <a:t> </a:t>
            </a:r>
            <a:endParaRPr lang="tr-TR" dirty="0"/>
          </a:p>
          <a:p>
            <a:endParaRPr lang="tr-TR" dirty="0"/>
          </a:p>
        </p:txBody>
      </p:sp>
      <p:sp>
        <p:nvSpPr>
          <p:cNvPr id="5" name="Metin kutusu 4"/>
          <p:cNvSpPr txBox="1"/>
          <p:nvPr/>
        </p:nvSpPr>
        <p:spPr>
          <a:xfrm>
            <a:off x="3766704" y="3096037"/>
            <a:ext cx="3453246" cy="369332"/>
          </a:xfrm>
          <a:prstGeom prst="rect">
            <a:avLst/>
          </a:prstGeom>
          <a:noFill/>
        </p:spPr>
        <p:txBody>
          <a:bodyPr wrap="square" rtlCol="0">
            <a:spAutoFit/>
          </a:bodyPr>
          <a:lstStyle/>
          <a:p>
            <a:r>
              <a:rPr lang="tr-TR" b="1" dirty="0"/>
              <a:t>Tablo 2.</a:t>
            </a:r>
            <a:r>
              <a:rPr lang="tr-TR" dirty="0"/>
              <a:t> AND için doğruluk tablosu</a:t>
            </a:r>
          </a:p>
        </p:txBody>
      </p:sp>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74189" y="3600306"/>
            <a:ext cx="1438275" cy="2200275"/>
          </a:xfrm>
          <a:prstGeom prst="rect">
            <a:avLst/>
          </a:prstGeom>
        </p:spPr>
      </p:pic>
    </p:spTree>
    <p:extLst>
      <p:ext uri="{BB962C8B-B14F-4D97-AF65-F5344CB8AC3E}">
        <p14:creationId xmlns:p14="http://schemas.microsoft.com/office/powerpoint/2010/main" val="770058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OR </a:t>
            </a:r>
            <a:r>
              <a:rPr lang="tr-TR" dirty="0" err="1"/>
              <a:t>Operator</a:t>
            </a:r>
            <a:endParaRPr lang="tr-TR" dirty="0"/>
          </a:p>
        </p:txBody>
      </p:sp>
      <p:sp>
        <p:nvSpPr>
          <p:cNvPr id="3" name="İçerik Yer Tutucusu 2"/>
          <p:cNvSpPr>
            <a:spLocks noGrp="1"/>
          </p:cNvSpPr>
          <p:nvPr>
            <p:ph idx="1"/>
          </p:nvPr>
        </p:nvSpPr>
        <p:spPr/>
        <p:txBody>
          <a:bodyPr/>
          <a:lstStyle/>
          <a:p>
            <a:r>
              <a:rPr lang="tr-TR" dirty="0"/>
              <a:t>OR</a:t>
            </a:r>
            <a:r>
              <a:rPr lang="en-US" dirty="0"/>
              <a:t> </a:t>
            </a:r>
            <a:r>
              <a:rPr lang="tr-TR" dirty="0"/>
              <a:t>o</a:t>
            </a:r>
            <a:r>
              <a:rPr lang="en-US" dirty="0" err="1"/>
              <a:t>peratörü</a:t>
            </a:r>
            <a:r>
              <a:rPr lang="en-US" dirty="0"/>
              <a:t> Boole </a:t>
            </a:r>
            <a:r>
              <a:rPr lang="en-US" dirty="0" err="1"/>
              <a:t>toplamı</a:t>
            </a:r>
            <a:r>
              <a:rPr lang="en-US" dirty="0"/>
              <a:t> </a:t>
            </a:r>
            <a:r>
              <a:rPr lang="en-US" dirty="0" err="1"/>
              <a:t>olarak</a:t>
            </a:r>
            <a:r>
              <a:rPr lang="en-US" dirty="0"/>
              <a:t> da </a:t>
            </a:r>
            <a:r>
              <a:rPr lang="en-US" dirty="0" err="1"/>
              <a:t>bilinir</a:t>
            </a:r>
            <a:r>
              <a:rPr lang="en-US" dirty="0"/>
              <a:t>. A+B Boole </a:t>
            </a:r>
            <a:r>
              <a:rPr lang="en-US" dirty="0" err="1"/>
              <a:t>ifadesi</a:t>
            </a:r>
            <a:r>
              <a:rPr lang="en-US" dirty="0"/>
              <a:t> “A </a:t>
            </a:r>
            <a:r>
              <a:rPr lang="tr-TR" dirty="0"/>
              <a:t>OR</a:t>
            </a:r>
            <a:r>
              <a:rPr lang="en-US" dirty="0"/>
              <a:t> B”</a:t>
            </a:r>
            <a:r>
              <a:rPr lang="tr-TR" dirty="0"/>
              <a:t> (</a:t>
            </a:r>
            <a:r>
              <a:rPr lang="en-US" dirty="0"/>
              <a:t>A </a:t>
            </a:r>
            <a:r>
              <a:rPr lang="en-US" dirty="0" err="1"/>
              <a:t>veya</a:t>
            </a:r>
            <a:r>
              <a:rPr lang="en-US" dirty="0"/>
              <a:t> B</a:t>
            </a:r>
            <a:r>
              <a:rPr lang="tr-TR" dirty="0"/>
              <a:t>)</a:t>
            </a:r>
            <a:r>
              <a:rPr lang="en-US" dirty="0"/>
              <a:t> </a:t>
            </a:r>
            <a:r>
              <a:rPr lang="en-US" dirty="0" err="1"/>
              <a:t>olarak</a:t>
            </a:r>
            <a:r>
              <a:rPr lang="en-US" dirty="0"/>
              <a:t> </a:t>
            </a:r>
            <a:r>
              <a:rPr lang="en-US" dirty="0" err="1"/>
              <a:t>okunur</a:t>
            </a:r>
            <a:r>
              <a:rPr lang="en-US" dirty="0"/>
              <a:t>. Bu </a:t>
            </a:r>
            <a:r>
              <a:rPr lang="en-US" dirty="0" err="1"/>
              <a:t>operatörün</a:t>
            </a:r>
            <a:r>
              <a:rPr lang="en-US" dirty="0"/>
              <a:t> </a:t>
            </a:r>
            <a:r>
              <a:rPr lang="en-US" dirty="0" err="1"/>
              <a:t>davranışı</a:t>
            </a:r>
            <a:r>
              <a:rPr lang="en-US" dirty="0"/>
              <a:t>, </a:t>
            </a:r>
            <a:r>
              <a:rPr lang="en-US" dirty="0" err="1"/>
              <a:t>Tablo</a:t>
            </a:r>
            <a:r>
              <a:rPr lang="en-US" dirty="0"/>
              <a:t> 3'te </a:t>
            </a:r>
            <a:r>
              <a:rPr lang="en-US" dirty="0" err="1"/>
              <a:t>gösterilen</a:t>
            </a:r>
            <a:r>
              <a:rPr lang="en-US" dirty="0"/>
              <a:t> </a:t>
            </a:r>
            <a:r>
              <a:rPr lang="en-US" dirty="0" err="1"/>
              <a:t>doğruluk</a:t>
            </a:r>
            <a:r>
              <a:rPr lang="en-US" dirty="0"/>
              <a:t> </a:t>
            </a:r>
            <a:r>
              <a:rPr lang="en-US" dirty="0" err="1"/>
              <a:t>tablosu</a:t>
            </a:r>
            <a:r>
              <a:rPr lang="en-US" dirty="0"/>
              <a:t> </a:t>
            </a:r>
            <a:r>
              <a:rPr lang="en-US" dirty="0" err="1"/>
              <a:t>ile</a:t>
            </a:r>
            <a:r>
              <a:rPr lang="en-US" dirty="0"/>
              <a:t> </a:t>
            </a:r>
            <a:r>
              <a:rPr lang="en-US" dirty="0" err="1"/>
              <a:t>karakterize</a:t>
            </a:r>
            <a:r>
              <a:rPr lang="en-US" dirty="0"/>
              <a:t> </a:t>
            </a:r>
            <a:r>
              <a:rPr lang="en-US" dirty="0" err="1"/>
              <a:t>edilir</a:t>
            </a:r>
            <a:r>
              <a:rPr lang="en-US" dirty="0"/>
              <a:t>.</a:t>
            </a:r>
            <a:endParaRPr lang="tr-TR" dirty="0"/>
          </a:p>
          <a:p>
            <a:endParaRPr lang="tr-TR" dirty="0"/>
          </a:p>
          <a:p>
            <a:endParaRPr lang="tr-TR" dirty="0"/>
          </a:p>
        </p:txBody>
      </p:sp>
      <p:sp>
        <p:nvSpPr>
          <p:cNvPr id="5" name="Metin kutusu 4"/>
          <p:cNvSpPr txBox="1"/>
          <p:nvPr/>
        </p:nvSpPr>
        <p:spPr>
          <a:xfrm>
            <a:off x="3671454" y="3456400"/>
            <a:ext cx="3255818" cy="369332"/>
          </a:xfrm>
          <a:prstGeom prst="rect">
            <a:avLst/>
          </a:prstGeom>
          <a:noFill/>
        </p:spPr>
        <p:txBody>
          <a:bodyPr wrap="square" rtlCol="0">
            <a:spAutoFit/>
          </a:bodyPr>
          <a:lstStyle/>
          <a:p>
            <a:r>
              <a:rPr lang="tr-TR" b="1" dirty="0"/>
              <a:t>Tablo 3.</a:t>
            </a:r>
            <a:r>
              <a:rPr lang="tr-TR" dirty="0"/>
              <a:t> OR için doğruluk tablosu</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7737" y="3939310"/>
            <a:ext cx="1419225" cy="2124075"/>
          </a:xfrm>
          <a:prstGeom prst="rect">
            <a:avLst/>
          </a:prstGeom>
        </p:spPr>
      </p:pic>
    </p:spTree>
    <p:extLst>
      <p:ext uri="{BB962C8B-B14F-4D97-AF65-F5344CB8AC3E}">
        <p14:creationId xmlns:p14="http://schemas.microsoft.com/office/powerpoint/2010/main" val="3406947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İfadeleri</a:t>
            </a:r>
          </a:p>
        </p:txBody>
      </p:sp>
      <p:sp>
        <p:nvSpPr>
          <p:cNvPr id="3" name="İçerik Yer Tutucusu 2"/>
          <p:cNvSpPr>
            <a:spLocks noGrp="1"/>
          </p:cNvSpPr>
          <p:nvPr>
            <p:ph idx="1"/>
          </p:nvPr>
        </p:nvSpPr>
        <p:spPr/>
        <p:txBody>
          <a:bodyPr/>
          <a:lstStyle/>
          <a:p>
            <a:r>
              <a:rPr lang="en-US" dirty="0"/>
              <a:t>Boole </a:t>
            </a:r>
            <a:r>
              <a:rPr lang="tr-TR" dirty="0"/>
              <a:t>operatörleri</a:t>
            </a:r>
            <a:r>
              <a:rPr lang="en-US" dirty="0"/>
              <a:t> </a:t>
            </a:r>
            <a:r>
              <a:rPr lang="en-US" dirty="0" err="1"/>
              <a:t>için</a:t>
            </a:r>
            <a:r>
              <a:rPr lang="en-US" dirty="0"/>
              <a:t> </a:t>
            </a:r>
            <a:r>
              <a:rPr lang="en-US" dirty="0" err="1"/>
              <a:t>öncelik</a:t>
            </a:r>
            <a:r>
              <a:rPr lang="en-US" dirty="0"/>
              <a:t> </a:t>
            </a:r>
            <a:r>
              <a:rPr lang="tr-TR" dirty="0"/>
              <a:t>sırası</a:t>
            </a:r>
            <a:r>
              <a:rPr lang="en-US" dirty="0"/>
              <a:t>, </a:t>
            </a:r>
            <a:r>
              <a:rPr lang="en-US" dirty="0" err="1"/>
              <a:t>en</a:t>
            </a:r>
            <a:r>
              <a:rPr lang="en-US" dirty="0"/>
              <a:t> </a:t>
            </a:r>
            <a:r>
              <a:rPr lang="en-US" dirty="0" err="1"/>
              <a:t>yüksek</a:t>
            </a:r>
            <a:r>
              <a:rPr lang="en-US" dirty="0"/>
              <a:t> </a:t>
            </a:r>
            <a:r>
              <a:rPr lang="en-US" dirty="0" err="1"/>
              <a:t>önceli</a:t>
            </a:r>
            <a:r>
              <a:rPr lang="tr-TR" dirty="0" err="1"/>
              <a:t>kli</a:t>
            </a:r>
            <a:r>
              <a:rPr lang="en-US" dirty="0"/>
              <a:t> </a:t>
            </a:r>
            <a:r>
              <a:rPr lang="tr-TR" dirty="0"/>
              <a:t>NOT</a:t>
            </a:r>
            <a:r>
              <a:rPr lang="en-US" dirty="0"/>
              <a:t>, </a:t>
            </a:r>
            <a:r>
              <a:rPr lang="en-US" dirty="0" err="1"/>
              <a:t>ardından</a:t>
            </a:r>
            <a:r>
              <a:rPr lang="en-US" dirty="0"/>
              <a:t> </a:t>
            </a:r>
            <a:r>
              <a:rPr lang="tr-TR" dirty="0"/>
              <a:t>AND</a:t>
            </a:r>
            <a:r>
              <a:rPr lang="en-US" dirty="0"/>
              <a:t> </a:t>
            </a:r>
            <a:r>
              <a:rPr lang="en-US" dirty="0" err="1"/>
              <a:t>ve</a:t>
            </a:r>
            <a:r>
              <a:rPr lang="en-US" dirty="0"/>
              <a:t> </a:t>
            </a:r>
            <a:r>
              <a:rPr lang="en-US" dirty="0" err="1"/>
              <a:t>ardından</a:t>
            </a:r>
            <a:r>
              <a:rPr lang="en-US" dirty="0"/>
              <a:t> </a:t>
            </a:r>
            <a:r>
              <a:rPr lang="tr-TR" dirty="0"/>
              <a:t>OR şeklindedir.</a:t>
            </a:r>
          </a:p>
        </p:txBody>
      </p:sp>
      <p:sp>
        <p:nvSpPr>
          <p:cNvPr id="7" name="Metin kutusu 6"/>
          <p:cNvSpPr txBox="1"/>
          <p:nvPr/>
        </p:nvSpPr>
        <p:spPr>
          <a:xfrm>
            <a:off x="3671454" y="2798815"/>
            <a:ext cx="4500996" cy="369332"/>
          </a:xfrm>
          <a:prstGeom prst="rect">
            <a:avLst/>
          </a:prstGeom>
          <a:noFill/>
        </p:spPr>
        <p:txBody>
          <a:bodyPr wrap="square" rtlCol="0">
            <a:spAutoFit/>
          </a:bodyPr>
          <a:lstStyle/>
          <a:p>
            <a:r>
              <a:rPr lang="tr-TR" b="1" dirty="0"/>
              <a:t>Tablo 4.</a:t>
            </a:r>
            <a:r>
              <a:rPr lang="tr-TR" dirty="0"/>
              <a:t> F(A, B, C)=A+B’C için doğruluk tablosu</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95712" y="3168147"/>
            <a:ext cx="4259793" cy="3008816"/>
          </a:xfrm>
          <a:prstGeom prst="rect">
            <a:avLst/>
          </a:prstGeom>
        </p:spPr>
      </p:pic>
    </p:spTree>
    <p:extLst>
      <p:ext uri="{BB962C8B-B14F-4D97-AF65-F5344CB8AC3E}">
        <p14:creationId xmlns:p14="http://schemas.microsoft.com/office/powerpoint/2010/main" val="3086194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XOR Operatörü</a:t>
            </a: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p:txBody>
              <a:bodyPr/>
              <a:lstStyle/>
              <a:p>
                <a:r>
                  <a:rPr lang="tr-TR" dirty="0"/>
                  <a:t>XOR</a:t>
                </a:r>
                <a:r>
                  <a:rPr lang="en-US" dirty="0"/>
                  <a:t> “</a:t>
                </a:r>
                <a:r>
                  <a:rPr lang="tr-TR" dirty="0" err="1"/>
                  <a:t>Exclusive</a:t>
                </a:r>
                <a:r>
                  <a:rPr lang="tr-TR" dirty="0"/>
                  <a:t> OR</a:t>
                </a:r>
                <a:r>
                  <a:rPr lang="en-US" dirty="0"/>
                  <a:t>”</a:t>
                </a:r>
                <a:r>
                  <a:rPr lang="tr-TR" dirty="0"/>
                  <a:t> ifadesinin kısaltılmış halidir</a:t>
                </a:r>
                <a:r>
                  <a:rPr lang="en-US" dirty="0"/>
                  <a:t> . </a:t>
                </a:r>
                <a:r>
                  <a:rPr lang="tr-TR" dirty="0"/>
                  <a:t>A</a:t>
                </a:r>
                <a14:m>
                  <m:oMath xmlns:m="http://schemas.openxmlformats.org/officeDocument/2006/math">
                    <m:r>
                      <m:rPr>
                        <m:nor/>
                      </m:rPr>
                      <a:rPr lang="tr-TR"/>
                      <m:t>⊕</m:t>
                    </m:r>
                  </m:oMath>
                </a14:m>
                <a:r>
                  <a:rPr lang="tr-TR" dirty="0"/>
                  <a:t>B</a:t>
                </a:r>
                <a:r>
                  <a:rPr lang="en-US" dirty="0"/>
                  <a:t> </a:t>
                </a:r>
                <a:r>
                  <a:rPr lang="tr-TR" dirty="0" err="1"/>
                  <a:t>Boole</a:t>
                </a:r>
                <a:r>
                  <a:rPr lang="tr-TR" dirty="0"/>
                  <a:t> ifadesi </a:t>
                </a:r>
                <a:r>
                  <a:rPr lang="en-US" dirty="0"/>
                  <a:t>“</a:t>
                </a:r>
                <a:r>
                  <a:rPr lang="tr-TR" dirty="0"/>
                  <a:t>A</a:t>
                </a:r>
                <a:r>
                  <a:rPr lang="en-US" dirty="0"/>
                  <a:t> </a:t>
                </a:r>
                <a:r>
                  <a:rPr lang="tr-TR" dirty="0" err="1"/>
                  <a:t>xor</a:t>
                </a:r>
                <a:r>
                  <a:rPr lang="en-US" dirty="0"/>
                  <a:t> </a:t>
                </a:r>
                <a:r>
                  <a:rPr lang="tr-TR" dirty="0"/>
                  <a:t>B</a:t>
                </a:r>
                <a:r>
                  <a:rPr lang="en-US" dirty="0"/>
                  <a:t>”</a:t>
                </a:r>
                <a:r>
                  <a:rPr lang="tr-TR" dirty="0"/>
                  <a:t> şeklinde okunur.</a:t>
                </a:r>
                <a:r>
                  <a:rPr lang="en-US" dirty="0"/>
                  <a:t> Bu </a:t>
                </a:r>
                <a:r>
                  <a:rPr lang="en-US" dirty="0" err="1"/>
                  <a:t>operatörün</a:t>
                </a:r>
                <a:r>
                  <a:rPr lang="en-US" dirty="0"/>
                  <a:t> </a:t>
                </a:r>
                <a:r>
                  <a:rPr lang="en-US" dirty="0" err="1"/>
                  <a:t>davranışı</a:t>
                </a:r>
                <a:r>
                  <a:rPr lang="en-US" dirty="0"/>
                  <a:t>, </a:t>
                </a:r>
                <a:r>
                  <a:rPr lang="en-US" dirty="0" err="1"/>
                  <a:t>Tablo</a:t>
                </a:r>
                <a:r>
                  <a:rPr lang="en-US" dirty="0"/>
                  <a:t> 5'te </a:t>
                </a:r>
                <a:r>
                  <a:rPr lang="en-US" dirty="0" err="1"/>
                  <a:t>gösterilen</a:t>
                </a:r>
                <a:r>
                  <a:rPr lang="en-US" dirty="0"/>
                  <a:t> </a:t>
                </a:r>
                <a:r>
                  <a:rPr lang="en-US" dirty="0" err="1"/>
                  <a:t>doğruluk</a:t>
                </a:r>
                <a:r>
                  <a:rPr lang="en-US" dirty="0"/>
                  <a:t> </a:t>
                </a:r>
                <a:r>
                  <a:rPr lang="en-US" dirty="0" err="1"/>
                  <a:t>tablosu</a:t>
                </a:r>
                <a:r>
                  <a:rPr lang="en-US" dirty="0"/>
                  <a:t> </a:t>
                </a:r>
                <a:r>
                  <a:rPr lang="en-US" dirty="0" err="1"/>
                  <a:t>ile</a:t>
                </a:r>
                <a:r>
                  <a:rPr lang="en-US" dirty="0"/>
                  <a:t> </a:t>
                </a:r>
                <a:r>
                  <a:rPr lang="en-US" dirty="0" err="1"/>
                  <a:t>karakterize</a:t>
                </a:r>
                <a:r>
                  <a:rPr lang="en-US" dirty="0"/>
                  <a:t> </a:t>
                </a:r>
                <a:r>
                  <a:rPr lang="en-US" dirty="0" err="1"/>
                  <a:t>edilir</a:t>
                </a:r>
                <a:r>
                  <a:rPr lang="en-US" dirty="0"/>
                  <a:t>.</a:t>
                </a:r>
                <a:endParaRPr lang="tr-TR" dirty="0"/>
              </a:p>
              <a:p>
                <a:r>
                  <a:rPr lang="tr-TR" dirty="0"/>
                  <a:t>A</a:t>
                </a:r>
                <a14:m>
                  <m:oMath xmlns:m="http://schemas.openxmlformats.org/officeDocument/2006/math">
                    <m:r>
                      <m:rPr>
                        <m:nor/>
                      </m:rPr>
                      <a:rPr lang="tr-TR"/>
                      <m:t>⊕</m:t>
                    </m:r>
                  </m:oMath>
                </a14:m>
                <a:r>
                  <a:rPr lang="tr-TR" dirty="0"/>
                  <a:t>B=A’B+AB’</a:t>
                </a:r>
              </a:p>
              <a:p>
                <a:endParaRPr lang="tr-TR" dirty="0"/>
              </a:p>
              <a:p>
                <a:endParaRPr lang="tr-TR" dirty="0"/>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blipFill>
                <a:blip r:embed="rId2"/>
                <a:stretch>
                  <a:fillRect l="-1043" t="-2241" r="-986"/>
                </a:stretch>
              </a:blipFill>
            </p:spPr>
            <p:txBody>
              <a:bodyPr/>
              <a:lstStyle/>
              <a:p>
                <a:r>
                  <a:rPr lang="tr-TR">
                    <a:noFill/>
                  </a:rPr>
                  <a:t> </a:t>
                </a:r>
              </a:p>
            </p:txBody>
          </p:sp>
        </mc:Fallback>
      </mc:AlternateContent>
      <p:sp>
        <p:nvSpPr>
          <p:cNvPr id="5" name="Metin kutusu 4"/>
          <p:cNvSpPr txBox="1"/>
          <p:nvPr/>
        </p:nvSpPr>
        <p:spPr>
          <a:xfrm>
            <a:off x="3717563" y="3321463"/>
            <a:ext cx="3569061" cy="369332"/>
          </a:xfrm>
          <a:prstGeom prst="rect">
            <a:avLst/>
          </a:prstGeom>
          <a:noFill/>
        </p:spPr>
        <p:txBody>
          <a:bodyPr wrap="square" rtlCol="0">
            <a:spAutoFit/>
          </a:bodyPr>
          <a:lstStyle/>
          <a:p>
            <a:r>
              <a:rPr lang="tr-TR" b="1" dirty="0"/>
              <a:t>Tablo 5.</a:t>
            </a:r>
            <a:r>
              <a:rPr lang="tr-TR" dirty="0"/>
              <a:t> XOR için doğruluk tablosu</a:t>
            </a:r>
          </a:p>
        </p:txBody>
      </p:sp>
      <p:pic>
        <p:nvPicPr>
          <p:cNvPr id="4" name="Resim 3"/>
          <p:cNvPicPr>
            <a:picLocks noChangeAspect="1"/>
          </p:cNvPicPr>
          <p:nvPr/>
        </p:nvPicPr>
        <p:blipFill>
          <a:blip r:embed="rId3"/>
          <a:stretch>
            <a:fillRect/>
          </a:stretch>
        </p:blipFill>
        <p:spPr>
          <a:xfrm>
            <a:off x="4525673" y="3690795"/>
            <a:ext cx="1639600" cy="2376784"/>
          </a:xfrm>
          <a:prstGeom prst="rect">
            <a:avLst/>
          </a:prstGeom>
        </p:spPr>
      </p:pic>
    </p:spTree>
    <p:extLst>
      <p:ext uri="{BB962C8B-B14F-4D97-AF65-F5344CB8AC3E}">
        <p14:creationId xmlns:p14="http://schemas.microsoft.com/office/powerpoint/2010/main" val="2344902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Boole</a:t>
            </a:r>
            <a:r>
              <a:rPr lang="tr-TR" dirty="0"/>
              <a:t> Özdeşlikleri</a:t>
            </a:r>
          </a:p>
        </p:txBody>
      </p:sp>
      <p:sp>
        <p:nvSpPr>
          <p:cNvPr id="4" name="İçerik Yer Tutucusu 3"/>
          <p:cNvSpPr txBox="1">
            <a:spLocks noGrp="1"/>
          </p:cNvSpPr>
          <p:nvPr>
            <p:ph idx="1"/>
          </p:nvPr>
        </p:nvSpPr>
        <p:spPr>
          <a:xfrm>
            <a:off x="3958936" y="1853334"/>
            <a:ext cx="4274127" cy="341632"/>
          </a:xfrm>
          <a:prstGeom prst="rect">
            <a:avLst/>
          </a:prstGeom>
          <a:noFill/>
        </p:spPr>
        <p:txBody>
          <a:bodyPr wrap="square" rtlCol="0">
            <a:spAutoFit/>
          </a:bodyPr>
          <a:lstStyle/>
          <a:p>
            <a:pPr marL="0" indent="0">
              <a:buNone/>
            </a:pPr>
            <a:r>
              <a:rPr lang="tr-TR" sz="1800" b="1" dirty="0"/>
              <a:t>Tablo 6.</a:t>
            </a:r>
            <a:r>
              <a:rPr lang="tr-TR" sz="1800" dirty="0"/>
              <a:t> </a:t>
            </a:r>
            <a:r>
              <a:rPr lang="tr-TR" sz="1800" dirty="0" err="1"/>
              <a:t>Boole</a:t>
            </a:r>
            <a:r>
              <a:rPr lang="tr-TR" sz="1800" dirty="0"/>
              <a:t> </a:t>
            </a:r>
            <a:r>
              <a:rPr lang="tr-TR" sz="1800" dirty="0" err="1"/>
              <a:t>Cebirinin</a:t>
            </a:r>
            <a:r>
              <a:rPr lang="tr-TR" sz="1800" dirty="0"/>
              <a:t> Temel Özdeşlikleri</a:t>
            </a: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52612" y="2281237"/>
            <a:ext cx="8067675" cy="4391025"/>
          </a:xfrm>
          <a:prstGeom prst="rect">
            <a:avLst/>
          </a:prstGeom>
        </p:spPr>
      </p:pic>
    </p:spTree>
    <p:extLst>
      <p:ext uri="{BB962C8B-B14F-4D97-AF65-F5344CB8AC3E}">
        <p14:creationId xmlns:p14="http://schemas.microsoft.com/office/powerpoint/2010/main" val="38640458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1356</TotalTime>
  <Words>827</Words>
  <Application>Microsoft Office PowerPoint</Application>
  <PresentationFormat>Geniş ekran</PresentationFormat>
  <Paragraphs>80</Paragraphs>
  <Slides>27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Calibri</vt:lpstr>
      <vt:lpstr>Calibri Light</vt:lpstr>
      <vt:lpstr>Cambria Math</vt:lpstr>
      <vt:lpstr>Office Teması</vt:lpstr>
      <vt:lpstr>Matematiksel Lojik ve Boole Cebiri</vt:lpstr>
      <vt:lpstr>Boole Cebiri</vt:lpstr>
      <vt:lpstr>Boole Cebiri</vt:lpstr>
      <vt:lpstr>NOT Operatörü</vt:lpstr>
      <vt:lpstr>AND Operatörü</vt:lpstr>
      <vt:lpstr>OR Operator</vt:lpstr>
      <vt:lpstr>Boole İfadeleri</vt:lpstr>
      <vt:lpstr>XOR Operatörü</vt:lpstr>
      <vt:lpstr>Boole Özdeşlikleri</vt:lpstr>
      <vt:lpstr>Boole İfadelerinin Sadeleştirilmesi</vt:lpstr>
      <vt:lpstr>Boole İfadelerinin Sadeleştirilmesi</vt:lpstr>
      <vt:lpstr>Boole İfadelerinin Sadeleştirilmesi</vt:lpstr>
      <vt:lpstr>Boole Fonksiyonlarının Temsili</vt:lpstr>
      <vt:lpstr>Boole Fonksiyonlarının Temsili</vt:lpstr>
      <vt:lpstr>Boole Fonksiyonlarının Temsili</vt:lpstr>
      <vt:lpstr>Lojik Kapılar</vt:lpstr>
      <vt:lpstr>Lojik Kapılar</vt:lpstr>
      <vt:lpstr>Lojik Kapılar</vt:lpstr>
      <vt:lpstr>Lojik Kapılar</vt:lpstr>
      <vt:lpstr>Lojik Kapılar</vt:lpstr>
      <vt:lpstr>Lojik Kapılar</vt:lpstr>
      <vt:lpstr>Lojik Kapılar</vt:lpstr>
      <vt:lpstr>Lojik Kapılar</vt:lpstr>
      <vt:lpstr>Lojik Kapılar</vt:lpstr>
      <vt:lpstr>Lojik Kapılar</vt:lpstr>
      <vt:lpstr>Lojik Kapılar</vt:lpstr>
      <vt:lpstr>Referanslar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Boolean Algebra and Logic</dc:title>
  <dc:creator>Packard Bell</dc:creator>
  <cp:lastModifiedBy>Şeyma ALTAY</cp:lastModifiedBy>
  <cp:revision>244</cp:revision>
  <dcterms:created xsi:type="dcterms:W3CDTF">2022-01-24T07:59:40Z</dcterms:created>
  <dcterms:modified xsi:type="dcterms:W3CDTF">2025-04-10T08:05:37Z</dcterms:modified>
</cp:coreProperties>
</file>