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6/9/2025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6/9/2025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6/9/2025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6/9/2025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545146-6B26-204F-9B2E-828CEAF49141}"/>
              </a:ext>
            </a:extLst>
          </p:cNvPr>
          <p:cNvSpPr>
            <a:spLocks noGrp="1"/>
          </p:cNvSpPr>
          <p:nvPr>
            <p:ph type="ctrTitle"/>
          </p:nvPr>
        </p:nvSpPr>
        <p:spPr>
          <a:xfrm>
            <a:off x="1781299" y="222663"/>
            <a:ext cx="9243208" cy="1948296"/>
          </a:xfrm>
        </p:spPr>
        <p:txBody>
          <a:bodyPr/>
          <a:lstStyle/>
          <a:p>
            <a:r>
              <a:rPr lang="tr-TR"/>
              <a:t>           Optisyenlik</a:t>
            </a:r>
          </a:p>
        </p:txBody>
      </p:sp>
      <p:sp>
        <p:nvSpPr>
          <p:cNvPr id="3" name="Alt Başlık 2">
            <a:extLst>
              <a:ext uri="{FF2B5EF4-FFF2-40B4-BE49-F238E27FC236}">
                <a16:creationId xmlns:a16="http://schemas.microsoft.com/office/drawing/2014/main" id="{4F1F00CD-4FE3-C648-AB94-2B04F8391FAF}"/>
              </a:ext>
            </a:extLst>
          </p:cNvPr>
          <p:cNvSpPr>
            <a:spLocks noGrp="1"/>
          </p:cNvSpPr>
          <p:nvPr>
            <p:ph type="subTitle" idx="1"/>
          </p:nvPr>
        </p:nvSpPr>
        <p:spPr>
          <a:xfrm>
            <a:off x="2076698" y="2913167"/>
            <a:ext cx="8947810" cy="3581152"/>
          </a:xfrm>
        </p:spPr>
        <p:txBody>
          <a:bodyPr/>
          <a:lstStyle/>
          <a:p>
            <a:r>
              <a:rPr lang="tr-TR" sz="4000" dirty="0"/>
              <a:t>Atatürk Üniversitesi Hınıs Meslek Yüksekokulu</a:t>
            </a:r>
          </a:p>
          <a:p>
            <a:r>
              <a:rPr lang="tr-TR" sz="4000" dirty="0" err="1"/>
              <a:t>Asferik</a:t>
            </a:r>
            <a:r>
              <a:rPr lang="tr-TR" sz="4000" dirty="0"/>
              <a:t> Lensler </a:t>
            </a:r>
          </a:p>
          <a:p>
            <a:endParaRPr lang="tr-TR" sz="4000" dirty="0" smtClean="0"/>
          </a:p>
          <a:p>
            <a:r>
              <a:rPr lang="tr-TR" sz="4000" b="1" dirty="0" smtClean="0"/>
              <a:t>Günay </a:t>
            </a:r>
            <a:r>
              <a:rPr lang="tr-TR" sz="4000" b="1" dirty="0" err="1" smtClean="0"/>
              <a:t>merhan</a:t>
            </a:r>
            <a:r>
              <a:rPr lang="tr-TR" sz="4000" b="1" dirty="0" smtClean="0"/>
              <a:t> </a:t>
            </a:r>
            <a:r>
              <a:rPr lang="tr-TR" sz="4000" b="1" dirty="0" err="1" smtClean="0"/>
              <a:t>muğlu</a:t>
            </a:r>
            <a:endParaRPr lang="tr-TR" b="1" dirty="0"/>
          </a:p>
        </p:txBody>
      </p:sp>
    </p:spTree>
    <p:extLst>
      <p:ext uri="{BB962C8B-B14F-4D97-AF65-F5344CB8AC3E}">
        <p14:creationId xmlns:p14="http://schemas.microsoft.com/office/powerpoint/2010/main" val="1602726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143F23-B7A5-A24E-A366-938A5110C837}"/>
              </a:ext>
            </a:extLst>
          </p:cNvPr>
          <p:cNvSpPr>
            <a:spLocks noGrp="1"/>
          </p:cNvSpPr>
          <p:nvPr>
            <p:ph idx="1"/>
          </p:nvPr>
        </p:nvSpPr>
        <p:spPr>
          <a:xfrm>
            <a:off x="0" y="4230583"/>
            <a:ext cx="11522775" cy="2282289"/>
          </a:xfrm>
        </p:spPr>
        <p:txBody>
          <a:bodyPr/>
          <a:lstStyle/>
          <a:p>
            <a:r>
              <a:rPr lang="tr-TR"/>
              <a:t>Yüzey profili, verteks mesafesinin artması ile gittikçe düz hale gelmektedir. Verilen bir verteks çapı için düzleşme oranı, tabii olarak, bir asferik camdan, diğer asferik cama değişmektedir. Post-katarak için asferik lenslerin kullanılması, Almanya’da jena'da carl zeiss tarafından ilk defa 1909'da başlamıştır.</a:t>
            </a:r>
          </a:p>
        </p:txBody>
      </p:sp>
      <p:pic>
        <p:nvPicPr>
          <p:cNvPr id="6" name="Resim 6">
            <a:extLst>
              <a:ext uri="{FF2B5EF4-FFF2-40B4-BE49-F238E27FC236}">
                <a16:creationId xmlns:a16="http://schemas.microsoft.com/office/drawing/2014/main" id="{0EF7D250-C90D-7D4E-BD86-CC9617E041C2}"/>
              </a:ext>
            </a:extLst>
          </p:cNvPr>
          <p:cNvPicPr>
            <a:picLocks noChangeAspect="1"/>
          </p:cNvPicPr>
          <p:nvPr/>
        </p:nvPicPr>
        <p:blipFill>
          <a:blip r:embed="rId2"/>
          <a:stretch>
            <a:fillRect/>
          </a:stretch>
        </p:blipFill>
        <p:spPr>
          <a:xfrm>
            <a:off x="0" y="0"/>
            <a:ext cx="6585180" cy="3747836"/>
          </a:xfrm>
          <a:prstGeom prst="rect">
            <a:avLst/>
          </a:prstGeom>
        </p:spPr>
      </p:pic>
      <p:pic>
        <p:nvPicPr>
          <p:cNvPr id="8" name="Resim 8">
            <a:extLst>
              <a:ext uri="{FF2B5EF4-FFF2-40B4-BE49-F238E27FC236}">
                <a16:creationId xmlns:a16="http://schemas.microsoft.com/office/drawing/2014/main" id="{CB97F847-3797-B741-A72E-F98499D584A3}"/>
              </a:ext>
            </a:extLst>
          </p:cNvPr>
          <p:cNvPicPr>
            <a:picLocks noChangeAspect="1"/>
          </p:cNvPicPr>
          <p:nvPr/>
        </p:nvPicPr>
        <p:blipFill>
          <a:blip r:embed="rId3"/>
          <a:stretch>
            <a:fillRect/>
          </a:stretch>
        </p:blipFill>
        <p:spPr>
          <a:xfrm>
            <a:off x="6475764" y="0"/>
            <a:ext cx="5863442" cy="3747836"/>
          </a:xfrm>
          <a:prstGeom prst="rect">
            <a:avLst/>
          </a:prstGeom>
        </p:spPr>
      </p:pic>
    </p:spTree>
    <p:extLst>
      <p:ext uri="{BB962C8B-B14F-4D97-AF65-F5344CB8AC3E}">
        <p14:creationId xmlns:p14="http://schemas.microsoft.com/office/powerpoint/2010/main" val="2698229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29EF3C-81BB-7543-B799-C3ECD99FDA76}"/>
              </a:ext>
            </a:extLst>
          </p:cNvPr>
          <p:cNvSpPr>
            <a:spLocks noGrp="1"/>
          </p:cNvSpPr>
          <p:nvPr>
            <p:ph type="title"/>
          </p:nvPr>
        </p:nvSpPr>
        <p:spPr>
          <a:xfrm>
            <a:off x="519545" y="764372"/>
            <a:ext cx="10986655" cy="1430187"/>
          </a:xfrm>
        </p:spPr>
        <p:txBody>
          <a:bodyPr/>
          <a:lstStyle/>
          <a:p>
            <a:pPr algn="ctr"/>
            <a:r>
              <a:rPr lang="tr-TR"/>
              <a:t>DEĞERLENDİRME SORULARI</a:t>
            </a:r>
          </a:p>
        </p:txBody>
      </p:sp>
      <p:sp>
        <p:nvSpPr>
          <p:cNvPr id="3" name="İçerik Yer Tutucusu 2">
            <a:extLst>
              <a:ext uri="{FF2B5EF4-FFF2-40B4-BE49-F238E27FC236}">
                <a16:creationId xmlns:a16="http://schemas.microsoft.com/office/drawing/2014/main" id="{F57E4136-BFA8-DA48-96D1-4C3E990CDD5E}"/>
              </a:ext>
            </a:extLst>
          </p:cNvPr>
          <p:cNvSpPr>
            <a:spLocks noGrp="1"/>
          </p:cNvSpPr>
          <p:nvPr>
            <p:ph idx="1"/>
          </p:nvPr>
        </p:nvSpPr>
        <p:spPr/>
        <p:txBody>
          <a:bodyPr/>
          <a:lstStyle/>
          <a:p>
            <a:r>
              <a:rPr lang="tr-TR"/>
              <a:t>1) Asferik lensler çerçeve tespit edilirken dikkat edilecek en önemli husus nedir?</a:t>
            </a:r>
          </a:p>
          <a:p>
            <a:r>
              <a:rPr lang="tr-TR"/>
              <a:t>a)Yatay merkezleme </a:t>
            </a:r>
          </a:p>
          <a:p>
            <a:r>
              <a:rPr lang="tr-TR"/>
              <a:t>b) Dikey merkezleme</a:t>
            </a:r>
          </a:p>
          <a:p>
            <a:r>
              <a:rPr lang="tr-TR"/>
              <a:t> c) Yatay ve dikey merkezleme yapılması</a:t>
            </a:r>
          </a:p>
          <a:p>
            <a:r>
              <a:rPr lang="tr-TR"/>
              <a:t>d) Verteks mesafesinin 10mm ye göre ayarlanması e) Verteks mesafesinin 18 mm olarak ayarlanması</a:t>
            </a:r>
          </a:p>
        </p:txBody>
      </p:sp>
    </p:spTree>
    <p:extLst>
      <p:ext uri="{BB962C8B-B14F-4D97-AF65-F5344CB8AC3E}">
        <p14:creationId xmlns:p14="http://schemas.microsoft.com/office/powerpoint/2010/main" val="2275665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3E5B30-ACA3-4042-8EC2-81436458E888}"/>
              </a:ext>
            </a:extLst>
          </p:cNvPr>
          <p:cNvSpPr>
            <a:spLocks noGrp="1"/>
          </p:cNvSpPr>
          <p:nvPr>
            <p:ph idx="1"/>
          </p:nvPr>
        </p:nvSpPr>
        <p:spPr>
          <a:xfrm>
            <a:off x="166997" y="278329"/>
            <a:ext cx="13714268" cy="6177126"/>
          </a:xfrm>
        </p:spPr>
        <p:txBody>
          <a:bodyPr/>
          <a:lstStyle/>
          <a:p>
            <a:r>
              <a:rPr lang="tr-TR"/>
              <a:t>2) Asiferik lenslerle ilgili aşağıdakilerden hangisi yanlıştır.</a:t>
            </a:r>
          </a:p>
          <a:p>
            <a:r>
              <a:rPr lang="tr-TR"/>
              <a:t>a) Sferik aberasyonu ortadan kaldırmak amaçlanmıştır</a:t>
            </a:r>
          </a:p>
          <a:p>
            <a:r>
              <a:rPr lang="tr-TR"/>
              <a:t>b) Perifer ve merkezdeki kırılma miktarları aynı olacaktır.</a:t>
            </a:r>
          </a:p>
          <a:p>
            <a:r>
              <a:rPr lang="tr-TR"/>
              <a:t>c) Sferik camların dezavantajları olan kalınlık ve ağırlık problemleri, en aza indirilir</a:t>
            </a:r>
          </a:p>
          <a:p>
            <a:r>
              <a:rPr lang="tr-TR"/>
              <a:t>d) Estetiktir.</a:t>
            </a:r>
          </a:p>
          <a:p>
            <a:r>
              <a:rPr lang="tr-TR"/>
              <a:t>e) Asiferik tasarım ışık geçirgenliğini %99,9 oranında artırır.</a:t>
            </a:r>
          </a:p>
          <a:p>
            <a:endParaRPr lang="tr-TR"/>
          </a:p>
          <a:p>
            <a:r>
              <a:rPr lang="tr-TR"/>
              <a:t>3) Asiferik deyiminin literatür anlamı nedir?</a:t>
            </a:r>
          </a:p>
          <a:p>
            <a:r>
              <a:rPr lang="tr-TR"/>
              <a:t>a) Küre kesitinin parçası</a:t>
            </a:r>
          </a:p>
          <a:p>
            <a:r>
              <a:rPr lang="tr-TR"/>
              <a:t>b) Sferik olmayan</a:t>
            </a:r>
          </a:p>
          <a:p>
            <a:r>
              <a:rPr lang="tr-TR"/>
              <a:t>c) Küre ile silindir kombinasyonu</a:t>
            </a:r>
          </a:p>
          <a:p>
            <a:r>
              <a:rPr lang="tr-TR"/>
              <a:t>d) Dik kesilmiş küre parçası </a:t>
            </a:r>
          </a:p>
          <a:p>
            <a:r>
              <a:rPr lang="tr-TR"/>
              <a:t>e) Dik kesilmiş silindir parçası</a:t>
            </a:r>
          </a:p>
        </p:txBody>
      </p:sp>
    </p:spTree>
    <p:extLst>
      <p:ext uri="{BB962C8B-B14F-4D97-AF65-F5344CB8AC3E}">
        <p14:creationId xmlns:p14="http://schemas.microsoft.com/office/powerpoint/2010/main" val="1337980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47E70F-97D7-A74C-B97D-3D3177DF4329}"/>
              </a:ext>
            </a:extLst>
          </p:cNvPr>
          <p:cNvSpPr>
            <a:spLocks noGrp="1"/>
          </p:cNvSpPr>
          <p:nvPr>
            <p:ph idx="1"/>
          </p:nvPr>
        </p:nvSpPr>
        <p:spPr>
          <a:xfrm>
            <a:off x="593024" y="419346"/>
            <a:ext cx="10187544" cy="6438654"/>
          </a:xfrm>
        </p:spPr>
        <p:txBody>
          <a:bodyPr>
            <a:normAutofit fontScale="92500" lnSpcReduction="10000"/>
          </a:bodyPr>
          <a:lstStyle/>
          <a:p>
            <a:r>
              <a:rPr lang="tr-TR"/>
              <a:t>4) Aşağıdakilerden hangisi yanlıştır?</a:t>
            </a:r>
          </a:p>
          <a:p>
            <a:r>
              <a:rPr lang="tr-TR"/>
              <a:t>a) Asferik lensler normal konveks camlara göre daha ince, daha hafif ve daha düzdür.</a:t>
            </a:r>
          </a:p>
          <a:p>
            <a:r>
              <a:rPr lang="tr-TR"/>
              <a:t>b) Kullanıcının gözünü büyütücü etkisi azaltılmıştır.</a:t>
            </a:r>
          </a:p>
          <a:p>
            <a:r>
              <a:rPr lang="tr-TR"/>
              <a:t>c) Katarakt sonrası distorsiyonları azalttığı için önerilir.</a:t>
            </a:r>
          </a:p>
          <a:p>
            <a:r>
              <a:rPr lang="tr-TR"/>
              <a:t>d) Sferik aberasyon asiferik lens tasarımı ile azaltılır.</a:t>
            </a:r>
          </a:p>
          <a:p>
            <a:r>
              <a:rPr lang="tr-TR"/>
              <a:t>e) Asiferik tasarım sayesinde periferdeki ışık merkeze göre çok daha fazla kırılır ve bu sayede </a:t>
            </a:r>
          </a:p>
          <a:p>
            <a:r>
              <a:rPr lang="tr-TR"/>
              <a:t>görme kalitesi yükseltilir.</a:t>
            </a:r>
          </a:p>
          <a:p>
            <a:r>
              <a:rPr lang="tr-TR"/>
              <a:t>5) Katarakt nedir?</a:t>
            </a:r>
          </a:p>
          <a:p>
            <a:r>
              <a:rPr lang="tr-TR"/>
              <a:t>a) Göz lensinin yaşın ilerlemesine bağlı olarak elastikiyetini kaybetmesine katarakt denir.</a:t>
            </a:r>
          </a:p>
          <a:p>
            <a:r>
              <a:rPr lang="tr-TR"/>
              <a:t>b) Göz merceğinin çeşitli sebeplerle saydamlığını kaybederek ışık geçirmez hale gelmesine </a:t>
            </a:r>
          </a:p>
          <a:p>
            <a:r>
              <a:rPr lang="tr-TR"/>
              <a:t>katarakt denir</a:t>
            </a:r>
          </a:p>
          <a:p>
            <a:r>
              <a:rPr lang="tr-TR"/>
              <a:t>c)Katarakt bir refraksiyon kusurudur. Yakın mesafede görmedeki azalmayı ifade eder.</a:t>
            </a:r>
          </a:p>
          <a:p>
            <a:r>
              <a:rPr lang="tr-TR"/>
              <a:t>d)Korneanın enfeksiyon kapmasıdır ilaçla tedavi edilir.</a:t>
            </a:r>
          </a:p>
          <a:p>
            <a:r>
              <a:rPr lang="tr-TR"/>
              <a:t>e)IOL lerin diğer bir adı da katarakttır.</a:t>
            </a:r>
          </a:p>
        </p:txBody>
      </p:sp>
    </p:spTree>
    <p:extLst>
      <p:ext uri="{BB962C8B-B14F-4D97-AF65-F5344CB8AC3E}">
        <p14:creationId xmlns:p14="http://schemas.microsoft.com/office/powerpoint/2010/main" val="3574501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2645591-72C2-A94A-B41C-DC1BA867A58F}"/>
              </a:ext>
            </a:extLst>
          </p:cNvPr>
          <p:cNvSpPr>
            <a:spLocks noGrp="1"/>
          </p:cNvSpPr>
          <p:nvPr>
            <p:ph idx="1"/>
          </p:nvPr>
        </p:nvSpPr>
        <p:spPr>
          <a:xfrm>
            <a:off x="241218" y="3428999"/>
            <a:ext cx="11264982" cy="2789685"/>
          </a:xfrm>
        </p:spPr>
        <p:txBody>
          <a:bodyPr>
            <a:normAutofit/>
          </a:bodyPr>
          <a:lstStyle/>
          <a:p>
            <a:r>
              <a:rPr lang="tr-TR" sz="3600"/>
              <a:t>         Beni dinlediğiniz için teşekkür ederim.</a:t>
            </a:r>
          </a:p>
        </p:txBody>
      </p:sp>
    </p:spTree>
    <p:extLst>
      <p:ext uri="{BB962C8B-B14F-4D97-AF65-F5344CB8AC3E}">
        <p14:creationId xmlns:p14="http://schemas.microsoft.com/office/powerpoint/2010/main" val="2557828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EFCE68-A67B-8046-A2BE-1248F424E6F4}"/>
              </a:ext>
            </a:extLst>
          </p:cNvPr>
          <p:cNvSpPr>
            <a:spLocks noGrp="1"/>
          </p:cNvSpPr>
          <p:nvPr>
            <p:ph type="title"/>
          </p:nvPr>
        </p:nvSpPr>
        <p:spPr>
          <a:xfrm>
            <a:off x="3989367" y="371104"/>
            <a:ext cx="4657355" cy="1823456"/>
          </a:xfrm>
        </p:spPr>
        <p:txBody>
          <a:bodyPr/>
          <a:lstStyle/>
          <a:p>
            <a:r>
              <a:rPr lang="tr-TR">
                <a:solidFill>
                  <a:schemeClr val="accent6"/>
                </a:solidFill>
              </a:rPr>
              <a:t>Asferik lensler </a:t>
            </a:r>
          </a:p>
        </p:txBody>
      </p:sp>
      <p:sp>
        <p:nvSpPr>
          <p:cNvPr id="3" name="İçerik Yer Tutucusu 2">
            <a:extLst>
              <a:ext uri="{FF2B5EF4-FFF2-40B4-BE49-F238E27FC236}">
                <a16:creationId xmlns:a16="http://schemas.microsoft.com/office/drawing/2014/main" id="{86DEC4E3-89C4-774B-AEB2-F308CEED3237}"/>
              </a:ext>
            </a:extLst>
          </p:cNvPr>
          <p:cNvSpPr>
            <a:spLocks noGrp="1"/>
          </p:cNvSpPr>
          <p:nvPr>
            <p:ph idx="1"/>
          </p:nvPr>
        </p:nvSpPr>
        <p:spPr/>
        <p:txBody>
          <a:bodyPr>
            <a:normAutofit/>
          </a:bodyPr>
          <a:lstStyle/>
          <a:p>
            <a:r>
              <a:rPr lang="tr-TR"/>
              <a:t>Yüksek diyoptrili Sferik bir lens optik eksene paralel gelen tüm ışınları tek bir noktada odaklayamaz. </a:t>
            </a:r>
          </a:p>
          <a:p>
            <a:r>
              <a:rPr lang="tr-TR"/>
              <a:t>Sadece optik eksene yakın merkezdeki demetler odak noktasında kesişirler.</a:t>
            </a:r>
          </a:p>
          <a:p>
            <a:r>
              <a:rPr lang="tr-TR"/>
              <a:t>Lensin periferik kısmına düşen ışınlar ise daha fazla kırılırlar ve optik ekseni, odak noktasının önünde keserler. Bu da kenar kısımlarda görüntü bulanıklılığına yol açar.</a:t>
            </a:r>
          </a:p>
          <a:p>
            <a:r>
              <a:rPr lang="tr-TR">
                <a:solidFill>
                  <a:schemeClr val="accent1"/>
                </a:solidFill>
              </a:rPr>
              <a:t>Gece miyopisinin nedeni; </a:t>
            </a:r>
            <a:r>
              <a:rPr lang="tr-TR"/>
              <a:t>bu etkiyle dilate olan (genişleyen) pupilla ile perifer lensin ışığı retina önüne odaklamasıdır. Asferik lenslerde ve merkezde kırılma miktarı aynı olacağından sferik aberasyon ortadan kaldırılmış olur.</a:t>
            </a:r>
          </a:p>
        </p:txBody>
      </p:sp>
    </p:spTree>
    <p:extLst>
      <p:ext uri="{BB962C8B-B14F-4D97-AF65-F5344CB8AC3E}">
        <p14:creationId xmlns:p14="http://schemas.microsoft.com/office/powerpoint/2010/main" val="4202389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089EFB9-40E2-9844-9C42-53BAB4135F45}"/>
              </a:ext>
            </a:extLst>
          </p:cNvPr>
          <p:cNvPicPr>
            <a:picLocks noGrp="1" noChangeAspect="1"/>
          </p:cNvPicPr>
          <p:nvPr>
            <p:ph idx="1"/>
          </p:nvPr>
        </p:nvPicPr>
        <p:blipFill>
          <a:blip r:embed="rId2"/>
          <a:stretch>
            <a:fillRect/>
          </a:stretch>
        </p:blipFill>
        <p:spPr>
          <a:xfrm>
            <a:off x="-1" y="731480"/>
            <a:ext cx="12023767" cy="3740322"/>
          </a:xfrm>
          <a:prstGeom prst="rect">
            <a:avLst/>
          </a:prstGeom>
        </p:spPr>
      </p:pic>
      <p:sp>
        <p:nvSpPr>
          <p:cNvPr id="6" name="Metin kutusu 5">
            <a:extLst>
              <a:ext uri="{FF2B5EF4-FFF2-40B4-BE49-F238E27FC236}">
                <a16:creationId xmlns:a16="http://schemas.microsoft.com/office/drawing/2014/main" id="{223A2FC5-68AF-AA41-9054-2F15F6C11D2D}"/>
              </a:ext>
            </a:extLst>
          </p:cNvPr>
          <p:cNvSpPr txBox="1"/>
          <p:nvPr/>
        </p:nvSpPr>
        <p:spPr>
          <a:xfrm>
            <a:off x="463881" y="4824351"/>
            <a:ext cx="11411444" cy="584775"/>
          </a:xfrm>
          <a:prstGeom prst="rect">
            <a:avLst/>
          </a:prstGeom>
          <a:noFill/>
        </p:spPr>
        <p:txBody>
          <a:bodyPr wrap="square" rtlCol="0">
            <a:spAutoFit/>
          </a:bodyPr>
          <a:lstStyle/>
          <a:p>
            <a:pPr algn="l"/>
            <a:r>
              <a:rPr lang="tr-TR" sz="3200"/>
              <a:t>Asferik tasarımla sferik aberasyonun düzeltilmesi</a:t>
            </a:r>
          </a:p>
        </p:txBody>
      </p:sp>
    </p:spTree>
    <p:extLst>
      <p:ext uri="{BB962C8B-B14F-4D97-AF65-F5344CB8AC3E}">
        <p14:creationId xmlns:p14="http://schemas.microsoft.com/office/powerpoint/2010/main" val="575552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C2F571-80DF-5349-8312-42EB923FE39A}"/>
              </a:ext>
            </a:extLst>
          </p:cNvPr>
          <p:cNvSpPr>
            <a:spLocks noGrp="1"/>
          </p:cNvSpPr>
          <p:nvPr>
            <p:ph idx="1"/>
          </p:nvPr>
        </p:nvSpPr>
        <p:spPr>
          <a:xfrm>
            <a:off x="685800" y="760764"/>
            <a:ext cx="10669979" cy="5457922"/>
          </a:xfrm>
        </p:spPr>
        <p:txBody>
          <a:bodyPr/>
          <a:lstStyle/>
          <a:p>
            <a:r>
              <a:rPr lang="tr-TR"/>
              <a:t>Asferik lensler, perifer ve merkezdeki kırılma miktarları aynı olacak şekilde tasarlanmıştır.</a:t>
            </a:r>
          </a:p>
          <a:p>
            <a:r>
              <a:rPr lang="tr-TR"/>
              <a:t>Gözlük kullanan insanlar sadece optik merkezden değil, gözlerini çevirerek merkezin dışında kalan alanlardan da bakar. Bu şekildeki bakışlarda göz oblik (eğik) olarak camın kenarlarını kullandığı için görüşte de bulanıklık veya çarpıklık (distorsiyon) meydana gelir.</a:t>
            </a:r>
          </a:p>
          <a:p>
            <a:endParaRPr lang="tr-TR"/>
          </a:p>
        </p:txBody>
      </p:sp>
      <p:pic>
        <p:nvPicPr>
          <p:cNvPr id="4" name="Resim 4">
            <a:extLst>
              <a:ext uri="{FF2B5EF4-FFF2-40B4-BE49-F238E27FC236}">
                <a16:creationId xmlns:a16="http://schemas.microsoft.com/office/drawing/2014/main" id="{7606111B-924C-CD4A-B607-2B0E68D87315}"/>
              </a:ext>
            </a:extLst>
          </p:cNvPr>
          <p:cNvPicPr>
            <a:picLocks noChangeAspect="1"/>
          </p:cNvPicPr>
          <p:nvPr/>
        </p:nvPicPr>
        <p:blipFill>
          <a:blip r:embed="rId2"/>
          <a:stretch>
            <a:fillRect/>
          </a:stretch>
        </p:blipFill>
        <p:spPr>
          <a:xfrm>
            <a:off x="836220" y="3010270"/>
            <a:ext cx="10890417" cy="2579171"/>
          </a:xfrm>
          <a:prstGeom prst="rect">
            <a:avLst/>
          </a:prstGeom>
        </p:spPr>
      </p:pic>
      <p:sp>
        <p:nvSpPr>
          <p:cNvPr id="6" name="Metin kutusu 5">
            <a:extLst>
              <a:ext uri="{FF2B5EF4-FFF2-40B4-BE49-F238E27FC236}">
                <a16:creationId xmlns:a16="http://schemas.microsoft.com/office/drawing/2014/main" id="{B9AD5A1E-EFAD-1B44-882F-0D0B42ECF790}"/>
              </a:ext>
            </a:extLst>
          </p:cNvPr>
          <p:cNvSpPr txBox="1"/>
          <p:nvPr/>
        </p:nvSpPr>
        <p:spPr>
          <a:xfrm>
            <a:off x="1001981" y="5589441"/>
            <a:ext cx="10001250" cy="584775"/>
          </a:xfrm>
          <a:prstGeom prst="rect">
            <a:avLst/>
          </a:prstGeom>
          <a:noFill/>
        </p:spPr>
        <p:txBody>
          <a:bodyPr wrap="square" rtlCol="0">
            <a:spAutoFit/>
          </a:bodyPr>
          <a:lstStyle/>
          <a:p>
            <a:pPr algn="l"/>
            <a:r>
              <a:rPr lang="tr-TR" sz="3200"/>
              <a:t>              Sferik ve asferik lensteki distorsiyon</a:t>
            </a:r>
          </a:p>
        </p:txBody>
      </p:sp>
    </p:spTree>
    <p:extLst>
      <p:ext uri="{BB962C8B-B14F-4D97-AF65-F5344CB8AC3E}">
        <p14:creationId xmlns:p14="http://schemas.microsoft.com/office/powerpoint/2010/main" val="46292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A2335A7-52A6-B34B-BCBF-405E23279774}"/>
              </a:ext>
            </a:extLst>
          </p:cNvPr>
          <p:cNvSpPr>
            <a:spLocks noGrp="1"/>
          </p:cNvSpPr>
          <p:nvPr>
            <p:ph idx="1"/>
          </p:nvPr>
        </p:nvSpPr>
        <p:spPr>
          <a:xfrm>
            <a:off x="685799" y="649432"/>
            <a:ext cx="10911197" cy="5569253"/>
          </a:xfrm>
        </p:spPr>
        <p:txBody>
          <a:bodyPr/>
          <a:lstStyle/>
          <a:p>
            <a:r>
              <a:rPr lang="tr-TR"/>
              <a:t>Asferik camlar, bahsedilen kusurları ortadan kaldırmak üzere tasarlanmış gözlük camlarıdır. </a:t>
            </a:r>
          </a:p>
          <a:p>
            <a:r>
              <a:rPr lang="tr-TR"/>
              <a:t>Sferik camların dezavantajları olan kalınlık(%25–40) ve ağırlık problemleri, asferik tasarımla en aza indirilir.</a:t>
            </a:r>
          </a:p>
        </p:txBody>
      </p:sp>
      <p:pic>
        <p:nvPicPr>
          <p:cNvPr id="4" name="Resim 4">
            <a:extLst>
              <a:ext uri="{FF2B5EF4-FFF2-40B4-BE49-F238E27FC236}">
                <a16:creationId xmlns:a16="http://schemas.microsoft.com/office/drawing/2014/main" id="{07995481-9609-A244-9F53-A8918413E4E3}"/>
              </a:ext>
            </a:extLst>
          </p:cNvPr>
          <p:cNvPicPr>
            <a:picLocks noChangeAspect="1"/>
          </p:cNvPicPr>
          <p:nvPr/>
        </p:nvPicPr>
        <p:blipFill>
          <a:blip r:embed="rId2"/>
          <a:stretch>
            <a:fillRect/>
          </a:stretch>
        </p:blipFill>
        <p:spPr>
          <a:xfrm>
            <a:off x="1048517" y="2371723"/>
            <a:ext cx="9660482" cy="2941542"/>
          </a:xfrm>
          <a:prstGeom prst="rect">
            <a:avLst/>
          </a:prstGeom>
        </p:spPr>
      </p:pic>
    </p:spTree>
    <p:extLst>
      <p:ext uri="{BB962C8B-B14F-4D97-AF65-F5344CB8AC3E}">
        <p14:creationId xmlns:p14="http://schemas.microsoft.com/office/powerpoint/2010/main" val="3648939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A74267-C423-144C-9200-A3B24696E08F}"/>
              </a:ext>
            </a:extLst>
          </p:cNvPr>
          <p:cNvSpPr>
            <a:spLocks noGrp="1"/>
          </p:cNvSpPr>
          <p:nvPr>
            <p:ph type="title"/>
          </p:nvPr>
        </p:nvSpPr>
        <p:spPr>
          <a:xfrm>
            <a:off x="685800" y="764372"/>
            <a:ext cx="10820400" cy="1430187"/>
          </a:xfrm>
        </p:spPr>
        <p:txBody>
          <a:bodyPr anchor="b">
            <a:normAutofit fontScale="90000"/>
          </a:bodyPr>
          <a:lstStyle/>
          <a:p>
            <a:pPr algn="ctr"/>
            <a:r>
              <a:rPr lang="tr-TR"/>
              <a:t>ASFERİK LENSLER;</a:t>
            </a:r>
            <a:br>
              <a:rPr lang="tr-TR"/>
            </a:br>
            <a:r>
              <a:rPr lang="tr-TR"/>
              <a:t>Katarakt Cerrahisi Sonrası Gözlük Kullanımında Asferik Lensin Önemi</a:t>
            </a:r>
          </a:p>
        </p:txBody>
      </p:sp>
      <p:sp>
        <p:nvSpPr>
          <p:cNvPr id="3" name="İçerik Yer Tutucusu 2">
            <a:extLst>
              <a:ext uri="{FF2B5EF4-FFF2-40B4-BE49-F238E27FC236}">
                <a16:creationId xmlns:a16="http://schemas.microsoft.com/office/drawing/2014/main" id="{D36E6340-E6D8-9248-B008-49CC12681688}"/>
              </a:ext>
            </a:extLst>
          </p:cNvPr>
          <p:cNvSpPr>
            <a:spLocks noGrp="1"/>
          </p:cNvSpPr>
          <p:nvPr>
            <p:ph idx="1"/>
          </p:nvPr>
        </p:nvSpPr>
        <p:spPr/>
        <p:txBody>
          <a:bodyPr/>
          <a:lstStyle/>
          <a:p>
            <a:r>
              <a:rPr lang="tr-TR">
                <a:solidFill>
                  <a:schemeClr val="accent1"/>
                </a:solidFill>
              </a:rPr>
              <a:t>Katarakt nedir?</a:t>
            </a:r>
            <a:r>
              <a:rPr lang="tr-TR"/>
              <a:t> Göz lensinin çeşitli sebeplerle saydamlığını kaybederek ışık geçirmez hale gelmesine katarakt denir. </a:t>
            </a:r>
          </a:p>
          <a:p>
            <a:r>
              <a:rPr lang="tr-TR" b="0" i="0">
                <a:effectLst/>
                <a:latin typeface="Proxima NovaRegular"/>
              </a:rPr>
              <a:t>Katarakt, gözün içerisinde bulunan ve net görmeyi sağlayan doğal merceğin geçen yılların da etkisiyle saydamlığını kaybetmesi ile oluşur. Matlaşan doğal mercek sebebiyle hastalar, buğulanmış bir camın arkasından bakıyormuş gibi görürler</a:t>
            </a:r>
            <a:r>
              <a:rPr lang="tr-TR" b="0" i="0">
                <a:solidFill>
                  <a:srgbClr val="333B42"/>
                </a:solidFill>
                <a:effectLst/>
                <a:latin typeface="Proxima NovaRegular"/>
              </a:rPr>
              <a:t>.</a:t>
            </a:r>
          </a:p>
          <a:p>
            <a:r>
              <a:rPr lang="tr-TR" b="0" i="0">
                <a:effectLst/>
                <a:latin typeface="Proxima NovaRegular"/>
              </a:rPr>
              <a:t> En sık karşılan </a:t>
            </a:r>
            <a:r>
              <a:rPr lang="tr-TR" b="0" i="0">
                <a:solidFill>
                  <a:schemeClr val="accent1"/>
                </a:solidFill>
                <a:effectLst/>
                <a:latin typeface="Proxima NovaRegular"/>
              </a:rPr>
              <a:t>sebebi</a:t>
            </a:r>
            <a:r>
              <a:rPr lang="tr-TR" b="0" i="0">
                <a:effectLst/>
                <a:latin typeface="Proxima NovaRegular"/>
              </a:rPr>
              <a:t> yaşlılıktır</a:t>
            </a:r>
            <a:r>
              <a:rPr lang="tr-TR" b="0" i="0">
                <a:solidFill>
                  <a:srgbClr val="333B42"/>
                </a:solidFill>
                <a:effectLst/>
                <a:latin typeface="Proxima NovaRegular"/>
              </a:rPr>
              <a:t>. </a:t>
            </a:r>
            <a:r>
              <a:rPr lang="tr-TR" b="0" i="0">
                <a:effectLst/>
                <a:latin typeface="Proxima NovaRegular"/>
              </a:rPr>
              <a:t>Göz lensi yaşla birlikte saydamlığını kaybeder ve görmede bozulmalara neden olur. </a:t>
            </a:r>
          </a:p>
          <a:p>
            <a:r>
              <a:rPr lang="tr-TR" b="0" i="0">
                <a:effectLst/>
                <a:latin typeface="Proxima NovaRegular"/>
              </a:rPr>
              <a:t>Kataraktın </a:t>
            </a:r>
            <a:r>
              <a:rPr lang="tr-TR" b="0" i="0">
                <a:solidFill>
                  <a:schemeClr val="accent1"/>
                </a:solidFill>
                <a:effectLst/>
                <a:latin typeface="Proxima NovaRegular"/>
              </a:rPr>
              <a:t>tedavisi</a:t>
            </a:r>
            <a:r>
              <a:rPr lang="tr-TR" b="0" i="0">
                <a:effectLst/>
                <a:latin typeface="Proxima NovaRegular"/>
              </a:rPr>
              <a:t> cerrahidir.</a:t>
            </a:r>
          </a:p>
          <a:p>
            <a:endParaRPr lang="tr-TR" b="0" i="0">
              <a:effectLst/>
              <a:latin typeface="Proxima NovaRegular"/>
            </a:endParaRPr>
          </a:p>
        </p:txBody>
      </p:sp>
    </p:spTree>
    <p:extLst>
      <p:ext uri="{BB962C8B-B14F-4D97-AF65-F5344CB8AC3E}">
        <p14:creationId xmlns:p14="http://schemas.microsoft.com/office/powerpoint/2010/main" val="1808297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0A1F36-9941-D54B-A4F9-32073DBE3598}"/>
              </a:ext>
            </a:extLst>
          </p:cNvPr>
          <p:cNvSpPr>
            <a:spLocks noGrp="1"/>
          </p:cNvSpPr>
          <p:nvPr>
            <p:ph idx="1"/>
          </p:nvPr>
        </p:nvSpPr>
        <p:spPr>
          <a:xfrm>
            <a:off x="686789" y="983426"/>
            <a:ext cx="10818421" cy="5569253"/>
          </a:xfrm>
        </p:spPr>
        <p:txBody>
          <a:bodyPr/>
          <a:lstStyle/>
          <a:p>
            <a:r>
              <a:rPr lang="tr-TR" b="0" i="0">
                <a:effectLst/>
                <a:latin typeface="Proxima NovaRegular"/>
              </a:rPr>
              <a:t>En önemli </a:t>
            </a:r>
            <a:r>
              <a:rPr lang="tr-TR" b="0" i="0">
                <a:solidFill>
                  <a:schemeClr val="accent1"/>
                </a:solidFill>
                <a:effectLst/>
                <a:latin typeface="Proxima NovaRegular"/>
              </a:rPr>
              <a:t>belirtileri</a:t>
            </a:r>
            <a:r>
              <a:rPr lang="tr-TR" b="0" i="0">
                <a:effectLst/>
                <a:latin typeface="Proxima NovaRegular"/>
              </a:rPr>
              <a:t> arasında çift görme, görme seviyesinde azalma, gece görüşünde bozulma, ışığa hassasiyet, gözlük numaralarının sık değişmesi ve renklerde soluklaşma bulunan katarakt, genellikle ilerleyen yaşlarda oluşur. Ancak yeni doğan bebekler, şeker hastaları, gözde fiziksel darbeye maruz kalan veya uzun süre kortizonlu ilaç kullanan hastalarda da görülebilir.</a:t>
            </a:r>
          </a:p>
          <a:p>
            <a:r>
              <a:rPr lang="tr-TR" b="0" i="0">
                <a:effectLst/>
                <a:latin typeface="Proxima NovaRegular"/>
              </a:rPr>
              <a:t> Görme kaybının derecesi göz lensinde meydana gelen matlaşma derecesi ile doğru orantılıdır. Katarakt, ameliyatında göz içi lens konulmamışsa, yüksek diyoptrik güçte konveks lensli gözlük kullanma gerekliliği vardır.</a:t>
            </a:r>
          </a:p>
          <a:p>
            <a:r>
              <a:rPr lang="tr-TR"/>
              <a:t>Yüksek diyoptrili konveks lensler kullanıcı tarafından pek kabul görmez. Bu lensleri kullananlar, başın yana döndürülmesi ile doğrusal çizgilerin, eğri görünmesine yol açan distorsiyon'dan şikâyetçi olurlar. </a:t>
            </a:r>
          </a:p>
          <a:p>
            <a:r>
              <a:rPr lang="tr-TR"/>
              <a:t>Bu distorsiyonlar sebebi ile lensin kenarlarına doğru görme kalitesi oldukça kötüdür. Bu iki kusur ancak asferik yüzeylerin kullanılmasıyla azaltılabilmektedir. </a:t>
            </a:r>
          </a:p>
        </p:txBody>
      </p:sp>
    </p:spTree>
    <p:extLst>
      <p:ext uri="{BB962C8B-B14F-4D97-AF65-F5344CB8AC3E}">
        <p14:creationId xmlns:p14="http://schemas.microsoft.com/office/powerpoint/2010/main" val="3748045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7A91F5-E244-FD40-9243-46498EAE078F}"/>
              </a:ext>
            </a:extLst>
          </p:cNvPr>
          <p:cNvSpPr>
            <a:spLocks noGrp="1"/>
          </p:cNvSpPr>
          <p:nvPr>
            <p:ph idx="1"/>
          </p:nvPr>
        </p:nvSpPr>
        <p:spPr>
          <a:xfrm>
            <a:off x="714622" y="779318"/>
            <a:ext cx="11030816" cy="5785510"/>
          </a:xfrm>
        </p:spPr>
        <p:txBody>
          <a:bodyPr/>
          <a:lstStyle/>
          <a:p>
            <a:r>
              <a:rPr lang="tr-TR"/>
              <a:t>Asferik lensler normal konveks lenslere göre daha ince, daha hafif ve daha düzdür.</a:t>
            </a:r>
          </a:p>
          <a:p>
            <a:r>
              <a:rPr lang="tr-TR"/>
              <a:t>Bütün bu estetik avantajların yanı sıra asferik tasarımı sayesinde, lensin kenarlarına doğru görüntü bozulması olmaz. </a:t>
            </a:r>
          </a:p>
          <a:p>
            <a:r>
              <a:rPr lang="tr-TR"/>
              <a:t>Küçük çaplarda çok ince ve estetik olmaktadır.Süper ince (%60) asiferik 1.67 kırma indisli lensler istenilen renk ve koyulukta boyanabilmesi sayesinde kullanıcılara sınırsız estetik imkânlar sunmaktadır. Ayrıca AR kaplaması sayesinde yansıma yapmama ve çizilmelere karşı dayanıklılık özelliklerine sahiptir.</a:t>
            </a:r>
          </a:p>
          <a:p>
            <a:r>
              <a:rPr lang="tr-TR"/>
              <a:t>Asferik lenslerin tespitinde, gözün rotasyon merkezi istemlerini karşılamak gerekir. Bu lensler çerçeveye tespit edilirken yatay ve dikey merkezleme mutlaka yapılmalıdır. </a:t>
            </a:r>
          </a:p>
          <a:p>
            <a:r>
              <a:rPr lang="tr-TR"/>
              <a:t>Ancak bu şekilde, asferik yüzey yapısı yardımıyla, kenardaki görüntü hataları giderilebilir. </a:t>
            </a:r>
          </a:p>
          <a:p>
            <a:r>
              <a:rPr lang="tr-TR"/>
              <a:t>Lens görme aksı doğrultusunda hareket etmelidir. verteks mesafesi 14mm olmalıdır.</a:t>
            </a:r>
          </a:p>
        </p:txBody>
      </p:sp>
    </p:spTree>
    <p:extLst>
      <p:ext uri="{BB962C8B-B14F-4D97-AF65-F5344CB8AC3E}">
        <p14:creationId xmlns:p14="http://schemas.microsoft.com/office/powerpoint/2010/main" val="510406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B4E7CC-65C5-B64E-B7CA-9084C03F56CE}"/>
              </a:ext>
            </a:extLst>
          </p:cNvPr>
          <p:cNvSpPr>
            <a:spLocks noGrp="1"/>
          </p:cNvSpPr>
          <p:nvPr>
            <p:ph type="title"/>
          </p:nvPr>
        </p:nvSpPr>
        <p:spPr>
          <a:xfrm>
            <a:off x="1095746" y="639315"/>
            <a:ext cx="8610600" cy="1216204"/>
          </a:xfrm>
        </p:spPr>
        <p:txBody>
          <a:bodyPr/>
          <a:lstStyle/>
          <a:p>
            <a:pPr algn="ctr"/>
            <a:r>
              <a:rPr lang="tr-TR"/>
              <a:t>ASFERİK LENSLERİN TASARIMI</a:t>
            </a:r>
          </a:p>
        </p:txBody>
      </p:sp>
      <p:sp>
        <p:nvSpPr>
          <p:cNvPr id="3" name="İçerik Yer Tutucusu 2">
            <a:extLst>
              <a:ext uri="{FF2B5EF4-FFF2-40B4-BE49-F238E27FC236}">
                <a16:creationId xmlns:a16="http://schemas.microsoft.com/office/drawing/2014/main" id="{F01E591A-B3D4-0142-8574-08A610CA9E2F}"/>
              </a:ext>
            </a:extLst>
          </p:cNvPr>
          <p:cNvSpPr>
            <a:spLocks noGrp="1"/>
          </p:cNvSpPr>
          <p:nvPr>
            <p:ph idx="1"/>
          </p:nvPr>
        </p:nvSpPr>
        <p:spPr>
          <a:xfrm>
            <a:off x="685800" y="1855519"/>
            <a:ext cx="10820400" cy="4805796"/>
          </a:xfrm>
        </p:spPr>
        <p:txBody>
          <a:bodyPr/>
          <a:lstStyle/>
          <a:p>
            <a:r>
              <a:rPr lang="tr-TR"/>
              <a:t>Asferik deyiminin literatür anlamı, Yunancandan gelmekte ve basit olarak (sferik olmayan) anlamına gelmektedir en basit asferik yüzey şekli (conicoids) olup, bir koni kesitinin, kendi simetrik aksı etrafında döndürülmesi ile elde edilmektedir. </a:t>
            </a:r>
          </a:p>
          <a:p>
            <a:r>
              <a:rPr lang="tr-TR"/>
              <a:t>Örneğin,konik bir kesit (elips) şeklinde olup, (xx) aksının (paq) kısmının dönmesi suretiyle, çapı (pq) olan bir (elipsoidal yüzey) üretilmektedir. </a:t>
            </a:r>
          </a:p>
          <a:p>
            <a:r>
              <a:rPr lang="tr-TR"/>
              <a:t>Şekilde görüldüğü gibi; yüzeyin (a) tepe noktasındaki ufak bir kısmının, merkezi (co) olan bir sferikten ayırt edilmesi mümkün olamamaktadır. Bu sferik kısmın (r) olan çapına, asferik yüzeyin verteks (tepe) çapı denilmektedir.</a:t>
            </a:r>
          </a:p>
        </p:txBody>
      </p:sp>
    </p:spTree>
    <p:extLst>
      <p:ext uri="{BB962C8B-B14F-4D97-AF65-F5344CB8AC3E}">
        <p14:creationId xmlns:p14="http://schemas.microsoft.com/office/powerpoint/2010/main" val="653541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Geniş ekran</PresentationFormat>
  <Paragraphs>70</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Century Gothic</vt:lpstr>
      <vt:lpstr>Proxima NovaRegular</vt:lpstr>
      <vt:lpstr>Uçak İzi</vt:lpstr>
      <vt:lpstr>           Optisyenlik</vt:lpstr>
      <vt:lpstr>Asferik lensler </vt:lpstr>
      <vt:lpstr>PowerPoint Sunusu</vt:lpstr>
      <vt:lpstr>PowerPoint Sunusu</vt:lpstr>
      <vt:lpstr>PowerPoint Sunusu</vt:lpstr>
      <vt:lpstr>ASFERİK LENSLER; Katarakt Cerrahisi Sonrası Gözlük Kullanımında Asferik Lensin Önemi</vt:lpstr>
      <vt:lpstr>PowerPoint Sunusu</vt:lpstr>
      <vt:lpstr>PowerPoint Sunusu</vt:lpstr>
      <vt:lpstr>ASFERİK LENSLERİN TASARIMI</vt:lpstr>
      <vt:lpstr>PowerPoint Sunusu</vt:lpstr>
      <vt:lpstr>DEĞERLENDİRME SORULARI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Optisyenlik</dc:title>
  <dc:creator>Dursun Ali Civel</dc:creator>
  <cp:lastModifiedBy>dellPC</cp:lastModifiedBy>
  <cp:revision>10</cp:revision>
  <dcterms:created xsi:type="dcterms:W3CDTF">2019-11-08T00:48:42Z</dcterms:created>
  <dcterms:modified xsi:type="dcterms:W3CDTF">2025-06-09T17:36:38Z</dcterms:modified>
</cp:coreProperties>
</file>