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57" r:id="rId5"/>
    <p:sldId id="258" r:id="rId6"/>
    <p:sldId id="265" r:id="rId7"/>
    <p:sldId id="266" r:id="rId8"/>
    <p:sldId id="267" r:id="rId9"/>
    <p:sldId id="268" r:id="rId10"/>
    <p:sldId id="269" r:id="rId11"/>
    <p:sldId id="270" r:id="rId12"/>
    <p:sldId id="271" r:id="rId13"/>
    <p:sldId id="272" r:id="rId14"/>
    <p:sldId id="273" r:id="rId15"/>
    <p:sldId id="274" r:id="rId16"/>
    <p:sldId id="284" r:id="rId17"/>
    <p:sldId id="281" r:id="rId18"/>
    <p:sldId id="282" r:id="rId19"/>
    <p:sldId id="283" r:id="rId20"/>
    <p:sldId id="290" r:id="rId21"/>
    <p:sldId id="287" r:id="rId22"/>
    <p:sldId id="288" r:id="rId23"/>
    <p:sldId id="289" r:id="rId24"/>
    <p:sldId id="291" r:id="rId25"/>
    <p:sldId id="303" r:id="rId26"/>
    <p:sldId id="295" r:id="rId27"/>
    <p:sldId id="296" r:id="rId28"/>
    <p:sldId id="298" r:id="rId29"/>
    <p:sldId id="299" r:id="rId30"/>
    <p:sldId id="300" r:id="rId31"/>
    <p:sldId id="301" r:id="rId32"/>
    <p:sldId id="304" r:id="rId33"/>
    <p:sldId id="302" r:id="rId34"/>
    <p:sldId id="292" r:id="rId35"/>
    <p:sldId id="293" r:id="rId36"/>
    <p:sldId id="294" r:id="rId37"/>
    <p:sldId id="305" r:id="rId38"/>
    <p:sldId id="306" r:id="rId39"/>
    <p:sldId id="310" r:id="rId40"/>
    <p:sldId id="307" r:id="rId41"/>
    <p:sldId id="311" r:id="rId42"/>
    <p:sldId id="312" r:id="rId43"/>
    <p:sldId id="308" r:id="rId44"/>
    <p:sldId id="314" r:id="rId45"/>
    <p:sldId id="313" r:id="rId46"/>
    <p:sldId id="315" r:id="rId47"/>
    <p:sldId id="316" r:id="rId48"/>
    <p:sldId id="379" r:id="rId49"/>
    <p:sldId id="380" r:id="rId50"/>
    <p:sldId id="319" r:id="rId51"/>
    <p:sldId id="320" r:id="rId52"/>
    <p:sldId id="321" r:id="rId53"/>
    <p:sldId id="322" r:id="rId54"/>
    <p:sldId id="323" r:id="rId55"/>
    <p:sldId id="324" r:id="rId56"/>
    <p:sldId id="325" r:id="rId57"/>
    <p:sldId id="326" r:id="rId58"/>
    <p:sldId id="327" r:id="rId59"/>
    <p:sldId id="328" r:id="rId60"/>
    <p:sldId id="329" r:id="rId61"/>
    <p:sldId id="332" r:id="rId62"/>
    <p:sldId id="330" r:id="rId63"/>
    <p:sldId id="334" r:id="rId64"/>
    <p:sldId id="335" r:id="rId65"/>
    <p:sldId id="336" r:id="rId66"/>
    <p:sldId id="337" r:id="rId67"/>
    <p:sldId id="340" r:id="rId68"/>
    <p:sldId id="333" r:id="rId69"/>
    <p:sldId id="341" r:id="rId70"/>
    <p:sldId id="338" r:id="rId71"/>
    <p:sldId id="261" r:id="rId72"/>
    <p:sldId id="359" r:id="rId73"/>
    <p:sldId id="360" r:id="rId74"/>
    <p:sldId id="361" r:id="rId75"/>
    <p:sldId id="362" r:id="rId76"/>
    <p:sldId id="363" r:id="rId77"/>
    <p:sldId id="342" r:id="rId78"/>
    <p:sldId id="343"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64" r:id="rId94"/>
    <p:sldId id="365" r:id="rId95"/>
    <p:sldId id="370" r:id="rId96"/>
    <p:sldId id="371" r:id="rId97"/>
    <p:sldId id="372" r:id="rId98"/>
    <p:sldId id="366" r:id="rId99"/>
    <p:sldId id="373" r:id="rId100"/>
    <p:sldId id="367" r:id="rId101"/>
    <p:sldId id="374" r:id="rId102"/>
    <p:sldId id="369" r:id="rId103"/>
    <p:sldId id="377" r:id="rId104"/>
    <p:sldId id="378" r:id="rId105"/>
    <p:sldId id="375" r:id="rId106"/>
    <p:sldId id="376" r:id="rId107"/>
    <p:sldId id="260" r:id="rId108"/>
    <p:sldId id="259" r:id="rId109"/>
    <p:sldId id="381" r:id="rId110"/>
    <p:sldId id="382" r:id="rId111"/>
    <p:sldId id="383" r:id="rId112"/>
    <p:sldId id="385" r:id="rId113"/>
    <p:sldId id="386" r:id="rId114"/>
    <p:sldId id="387" r:id="rId115"/>
    <p:sldId id="388" r:id="rId116"/>
    <p:sldId id="262" r:id="rId117"/>
    <p:sldId id="331" r:id="rId118"/>
    <p:sldId id="344" r:id="rId1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990033"/>
    <a:srgbClr val="CC99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9" d="100"/>
          <a:sy n="109" d="100"/>
        </p:scale>
        <p:origin x="5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AB4639A9-5E4D-4901-9D25-B6D0BCE4F913}" type="datetimeFigureOut">
              <a:rPr lang="tr-TR" smtClean="0"/>
              <a:t>15.03.2023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226697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B4639A9-5E4D-4901-9D25-B6D0BCE4F913}" type="datetimeFigureOut">
              <a:rPr lang="tr-TR" smtClean="0"/>
              <a:t>15.03.2023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184797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B4639A9-5E4D-4901-9D25-B6D0BCE4F913}" type="datetimeFigureOut">
              <a:rPr lang="tr-TR" smtClean="0"/>
              <a:t>15.03.2023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157235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B4639A9-5E4D-4901-9D25-B6D0BCE4F913}" type="datetimeFigureOut">
              <a:rPr lang="tr-TR" smtClean="0"/>
              <a:t>15.03.2023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68501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AB4639A9-5E4D-4901-9D25-B6D0BCE4F913}" type="datetimeFigureOut">
              <a:rPr lang="tr-TR" smtClean="0"/>
              <a:t>15.03.2023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317798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B4639A9-5E4D-4901-9D25-B6D0BCE4F913}" type="datetimeFigureOut">
              <a:rPr lang="tr-TR" smtClean="0"/>
              <a:t>15.03.2023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125940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B4639A9-5E4D-4901-9D25-B6D0BCE4F913}" type="datetimeFigureOut">
              <a:rPr lang="tr-TR" smtClean="0"/>
              <a:t>15.03.2023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334818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B4639A9-5E4D-4901-9D25-B6D0BCE4F913}" type="datetimeFigureOut">
              <a:rPr lang="tr-TR" smtClean="0"/>
              <a:t>15.03.2023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102473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B4639A9-5E4D-4901-9D25-B6D0BCE4F913}" type="datetimeFigureOut">
              <a:rPr lang="tr-TR" smtClean="0"/>
              <a:t>15.03.2023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399195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B4639A9-5E4D-4901-9D25-B6D0BCE4F913}" type="datetimeFigureOut">
              <a:rPr lang="tr-TR" smtClean="0"/>
              <a:t>15.03.2023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122384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AB4639A9-5E4D-4901-9D25-B6D0BCE4F913}" type="datetimeFigureOut">
              <a:rPr lang="tr-TR" smtClean="0"/>
              <a:t>15.03.2023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70AF78F-F7F9-4855-B9AA-83BBFF0DE16C}" type="slidenum">
              <a:rPr lang="tr-TR" smtClean="0"/>
              <a:t>‹#›</a:t>
            </a:fld>
            <a:endParaRPr lang="tr-TR"/>
          </a:p>
        </p:txBody>
      </p:sp>
    </p:spTree>
    <p:extLst>
      <p:ext uri="{BB962C8B-B14F-4D97-AF65-F5344CB8AC3E}">
        <p14:creationId xmlns:p14="http://schemas.microsoft.com/office/powerpoint/2010/main" val="3441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639A9-5E4D-4901-9D25-B6D0BCE4F913}" type="datetimeFigureOut">
              <a:rPr lang="tr-TR" smtClean="0"/>
              <a:t>15.03.2023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AF78F-F7F9-4855-B9AA-83BBFF0DE16C}" type="slidenum">
              <a:rPr lang="tr-TR" smtClean="0"/>
              <a:t>‹#›</a:t>
            </a:fld>
            <a:endParaRPr lang="tr-TR"/>
          </a:p>
        </p:txBody>
      </p:sp>
    </p:spTree>
    <p:extLst>
      <p:ext uri="{BB962C8B-B14F-4D97-AF65-F5344CB8AC3E}">
        <p14:creationId xmlns:p14="http://schemas.microsoft.com/office/powerpoint/2010/main" val="157679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www.helpfulhorsehints.com/chestnut-vs-sorrel-horse" TargetMode="External"/><Relationship Id="rId3" Type="http://schemas.openxmlformats.org/officeDocument/2006/relationships/hyperlink" Target="https://horseracingsense.com/dun-vs-buckskin-horses-whats-the-difference/" TargetMode="External"/><Relationship Id="rId7" Type="http://schemas.openxmlformats.org/officeDocument/2006/relationships/hyperlink" Target="https://www.horsesandus.com/what-is-a-grey-horse/" TargetMode="External"/><Relationship Id="rId2" Type="http://schemas.openxmlformats.org/officeDocument/2006/relationships/hyperlink" Target="https://istanbulbinicilik.com/atlar-hakkinda/at-cinsleri/" TargetMode="External"/><Relationship Id="rId1" Type="http://schemas.openxmlformats.org/officeDocument/2006/relationships/slideLayout" Target="../slideLayouts/slideLayout2.xml"/><Relationship Id="rId6" Type="http://schemas.openxmlformats.org/officeDocument/2006/relationships/hyperlink" Target="https://horseyhooves.com/white-horse-breeds/" TargetMode="External"/><Relationship Id="rId11" Type="http://schemas.openxmlformats.org/officeDocument/2006/relationships/hyperlink" Target="https://www.google.com/url?sa=i&amp;url=https%3A%2F%2Fwww.pinterest.com%2Fpin%2F553872454150380236%2F&amp;psig=AOvVaw23xXviGKosGzpnW8XvRe6m&amp;ust=1679050174333000&amp;source=images&amp;cd=vfe&amp;ved=0CBEQjhxqFwoTCPCjjryj4P0CFQAAAAAdAAAAABAE" TargetMode="External"/><Relationship Id="rId5" Type="http://schemas.openxmlformats.org/officeDocument/2006/relationships/hyperlink" Target="https://www.sonduzluk.com/haberler/8519-atlarda-don-cesi-tleri-renkler-desenler.html" TargetMode="External"/><Relationship Id="rId10" Type="http://schemas.openxmlformats.org/officeDocument/2006/relationships/hyperlink" Target="https://horseyhooves.com/common-horse-coat-colors/" TargetMode="External"/><Relationship Id="rId4" Type="http://schemas.openxmlformats.org/officeDocument/2006/relationships/hyperlink" Target="https://www.atveinsan.com/atlarda-don-ve-nisaneler-k875458.html" TargetMode="External"/><Relationship Id="rId9" Type="http://schemas.openxmlformats.org/officeDocument/2006/relationships/hyperlink" Target="https://www.google.com/url?sa=i&amp;url=https%3A%2F%2Fcommons.wikimedia.org%2Fwiki%2FFile%3AWalking_Red_Dun.jpg&amp;psig=AOvVaw20G1P0akH9pPcM-Q8slyfC&amp;ust=1679043185820000&amp;source=images&amp;cd=vfe&amp;ved=0CBEQjhxqFwoTCOjr5beJ4P0CFQAAAAAdAAAAABAJ"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www.dilutesaustralia.net/Shades-of-buckskin.html" TargetMode="External"/><Relationship Id="rId2" Type="http://schemas.openxmlformats.org/officeDocument/2006/relationships/hyperlink" Target="https://www.google.com/url?sa=i&amp;url=https%3A%2F%2Fwww.pinterest.com%2Fpin%2F379991287295543317%2F&amp;psig=AOvVaw20G1P0akH9pPcM-Q8slyfC&amp;ust=1679043185820000&amp;source=images&amp;cd=vfe&amp;ved=0CBEQjhxqFwoTCOjr5beJ4P0CFQAAAAAdAAAAABAq" TargetMode="External"/><Relationship Id="rId1" Type="http://schemas.openxmlformats.org/officeDocument/2006/relationships/slideLayout" Target="../slideLayouts/slideLayout2.xml"/><Relationship Id="rId4" Type="http://schemas.openxmlformats.org/officeDocument/2006/relationships/hyperlink" Target="https://www.google.com/url?sa=i&amp;url=https%3A%2F%2Fwww.horsebreedspictures.com%2Fhorse-colors%2Fbuckskin-horse&amp;psig=AOvVaw0nSm8FNnUME4hSUnJ-Yzum&amp;ust=1679045493978000&amp;source=images&amp;cd=vfe&amp;ved=0CBEQjhxqFwoTCJjOtsaT4P0CFQAAAAAdAAAAABAD"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www.google.com/url?sa=i&amp;url=https%3A%2F%2Fcommons.wikimedia.org%2Fwiki%2FFile%3ABloody_Shoulder_on_a_Grey_Horse.jpg&amp;psig=AOvVaw3pDBLBH5xjzutikuXLsO6P&amp;ust=1679050299342000&amp;source=images&amp;cd=vfe&amp;ved=0CBEQjhxqFwoTCJinl_ij4P0CFQAAAAAdAAAAABAE" TargetMode="External"/><Relationship Id="rId3" Type="http://schemas.openxmlformats.org/officeDocument/2006/relationships/hyperlink" Target="https://www.google.com/url?sa=i&amp;url=https%3A%2F%2Fwww.pinterest.com%2Ftisturod%2Fbay-sabino-horses%2F&amp;psig=AOvVaw0mgR_xf6mgpSjzKJhCXs5n&amp;ust=1679048554841000&amp;source=images&amp;cd=vfe&amp;ved=0CBEQjhxqFwoTCMD35red4P0CFQAAAAAdAAAAABAc" TargetMode="External"/><Relationship Id="rId7" Type="http://schemas.openxmlformats.org/officeDocument/2006/relationships/hyperlink" Target="https://www.google.com/url?sa=i&amp;url=https%3A%2F%2Fwww.pinterest.com%2Fpin%2Fchubari-spots--220183869252376994%2F&amp;psig=AOvVaw16pHisyRLiI6zt4vws9vhO&amp;ust=1679049912052000&amp;source=images&amp;cd=vfe&amp;ved=0CBEQjhxqFwoTCLCgpL-i4P0CFQAAAAAdAAAAABAJ" TargetMode="External"/><Relationship Id="rId2" Type="http://schemas.openxmlformats.org/officeDocument/2006/relationships/hyperlink" Target="https://www.aspca.org/news/horse-different-color-common-equine-coat-colors" TargetMode="External"/><Relationship Id="rId1" Type="http://schemas.openxmlformats.org/officeDocument/2006/relationships/slideLayout" Target="../slideLayouts/slideLayout2.xml"/><Relationship Id="rId6" Type="http://schemas.openxmlformats.org/officeDocument/2006/relationships/hyperlink" Target="https://i.pinimg.com/originals/24/41/e2/2441e20b461d5a09b091490b43b44a89.jpg" TargetMode="External"/><Relationship Id="rId5" Type="http://schemas.openxmlformats.org/officeDocument/2006/relationships/hyperlink" Target="https://www.google.com/url?sa=i&amp;url=https%3A%2F%2Fwww.horsesandus.com%2Fwhat-is-a-splashed-white-horse%2F&amp;psig=AOvVaw3n6Kal5BRnNQX3p142TCpN&amp;ust=1679048816921000&amp;source=images&amp;cd=vfe&amp;ved=0CBEQjhxqFwoTCKDD7bSe4P0CFQAAAAAdAAAAABAU" TargetMode="External"/><Relationship Id="rId10" Type="http://schemas.openxmlformats.org/officeDocument/2006/relationships/hyperlink" Target="https://tr.pinterest.com/pin/553872454151221027/" TargetMode="External"/><Relationship Id="rId4" Type="http://schemas.openxmlformats.org/officeDocument/2006/relationships/hyperlink" Target="https://www.google.com/url?sa=i&amp;url=https%3A%2F%2Favian.animalgenetics.us%2FEquine%2FCoat_Color%2FSplash.asp&amp;psig=AOvVaw3n6Kal5BRnNQX3p142TCpN&amp;ust=1679048816921000&amp;source=images&amp;cd=vfe&amp;ved=0CBEQjhxqFwoTCKDD7bSe4P0CFQAAAAAdAAAAABAJ" TargetMode="External"/><Relationship Id="rId9" Type="http://schemas.openxmlformats.org/officeDocument/2006/relationships/hyperlink" Target="https://www.google.com/url?sa=i&amp;url=https%3A%2F%2Fcommons.wikimedia.org%2Fwiki%2FFile%3AReverse_blaze.jpg&amp;psig=AOvVaw3wLYm0CaEUY8QhU5re76Gq&amp;ust=1679050537445000&amp;source=images&amp;cd=vfe&amp;ved=0CBEQjhxqFwoTCIDZremk4P0CFQAAAAAdAAAAABA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b="1" dirty="0" smtClean="0">
                <a:solidFill>
                  <a:srgbClr val="CC0066"/>
                </a:solidFill>
              </a:rPr>
              <a:t>ATLARDA DONLAR VE NİŞANELER</a:t>
            </a:r>
            <a:endParaRPr lang="tr-TR" b="1" dirty="0">
              <a:solidFill>
                <a:srgbClr val="CC0066"/>
              </a:solidFill>
            </a:endParaRPr>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345870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solidFill>
                  <a:srgbClr val="FF0000"/>
                </a:solidFill>
              </a:rPr>
              <a:t>Adi al</a:t>
            </a:r>
            <a:endParaRPr lang="tr-TR" dirty="0">
              <a:solidFill>
                <a:srgbClr val="FF0000"/>
              </a:solidFill>
            </a:endParaRPr>
          </a:p>
        </p:txBody>
      </p:sp>
      <p:pic>
        <p:nvPicPr>
          <p:cNvPr id="5" name="İçerik Yer Tutucusu 4"/>
          <p:cNvPicPr>
            <a:picLocks noGrp="1" noChangeAspect="1"/>
          </p:cNvPicPr>
          <p:nvPr>
            <p:ph sz="half" idx="1"/>
          </p:nvPr>
        </p:nvPicPr>
        <p:blipFill>
          <a:blip r:embed="rId2"/>
          <a:stretch>
            <a:fillRect/>
          </a:stretch>
        </p:blipFill>
        <p:spPr>
          <a:xfrm>
            <a:off x="838200" y="1825625"/>
            <a:ext cx="5181600" cy="4134485"/>
          </a:xfrm>
          <a:prstGeom prst="rect">
            <a:avLst/>
          </a:prstGeom>
        </p:spPr>
      </p:pic>
      <p:sp>
        <p:nvSpPr>
          <p:cNvPr id="4" name="İçerik Yer Tutucusu 3"/>
          <p:cNvSpPr>
            <a:spLocks noGrp="1"/>
          </p:cNvSpPr>
          <p:nvPr>
            <p:ph sz="half" idx="2"/>
          </p:nvPr>
        </p:nvSpPr>
        <p:spPr/>
        <p:txBody>
          <a:bodyPr/>
          <a:lstStyle/>
          <a:p>
            <a:r>
              <a:rPr lang="tr-TR" dirty="0" smtClean="0"/>
              <a:t>Adi al; tarçın renginde, özelliği olmayan aldır</a:t>
            </a:r>
            <a:endParaRPr lang="tr-TR" dirty="0"/>
          </a:p>
        </p:txBody>
      </p:sp>
    </p:spTree>
    <p:extLst>
      <p:ext uri="{BB962C8B-B14F-4D97-AF65-F5344CB8AC3E}">
        <p14:creationId xmlns:p14="http://schemas.microsoft.com/office/powerpoint/2010/main" val="8881659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Unvan 14"/>
          <p:cNvSpPr>
            <a:spLocks noGrp="1"/>
          </p:cNvSpPr>
          <p:nvPr>
            <p:ph type="title"/>
          </p:nvPr>
        </p:nvSpPr>
        <p:spPr/>
        <p:txBody>
          <a:bodyPr/>
          <a:lstStyle/>
          <a:p>
            <a:endParaRPr lang="tr-TR"/>
          </a:p>
        </p:txBody>
      </p:sp>
      <p:sp>
        <p:nvSpPr>
          <p:cNvPr id="14" name="İçerik Yer Tutucusu 13"/>
          <p:cNvSpPr>
            <a:spLocks noGrp="1"/>
          </p:cNvSpPr>
          <p:nvPr>
            <p:ph sz="half" idx="1"/>
          </p:nvPr>
        </p:nvSpPr>
        <p:spPr/>
        <p:txBody>
          <a:bodyPr/>
          <a:lstStyle/>
          <a:p>
            <a:r>
              <a:rPr lang="tr-TR" dirty="0"/>
              <a:t>Kesik akıtma: Akıtma burun üzerinde kesilmiş ve biraz aşağıdan tekrar başlamış ise bu isim verilir.</a:t>
            </a:r>
          </a:p>
          <a:p>
            <a:r>
              <a:rPr lang="tr-TR" dirty="0"/>
              <a:t> Ağzı kilitli: Akıtma üst dudaktan alt dudağa geçmiş ise bu isim verilir.</a:t>
            </a:r>
          </a:p>
        </p:txBody>
      </p:sp>
      <p:pic>
        <p:nvPicPr>
          <p:cNvPr id="19" name="İçerik Yer Tutucusu 18"/>
          <p:cNvPicPr>
            <a:picLocks noGrp="1" noChangeAspect="1"/>
          </p:cNvPicPr>
          <p:nvPr>
            <p:ph sz="half" idx="2"/>
          </p:nvPr>
        </p:nvPicPr>
        <p:blipFill>
          <a:blip r:embed="rId2"/>
          <a:stretch>
            <a:fillRect/>
          </a:stretch>
        </p:blipFill>
        <p:spPr>
          <a:xfrm>
            <a:off x="6504236" y="2315604"/>
            <a:ext cx="4517528" cy="3371380"/>
          </a:xfrm>
          <a:prstGeom prst="rect">
            <a:avLst/>
          </a:prstGeom>
        </p:spPr>
      </p:pic>
    </p:spTree>
    <p:extLst>
      <p:ext uri="{BB962C8B-B14F-4D97-AF65-F5344CB8AC3E}">
        <p14:creationId xmlns:p14="http://schemas.microsoft.com/office/powerpoint/2010/main" val="13645979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r>
              <a:rPr lang="tr-TR" dirty="0"/>
              <a:t>Burun ucu abraş: Burunun ucunda görülen beyazlığa abraş denir. Abraş bütün burun ucunu kaplamıştır.</a:t>
            </a:r>
          </a:p>
          <a:p>
            <a:r>
              <a:rPr lang="tr-TR" dirty="0"/>
              <a:t> Burun ucu abraş </a:t>
            </a:r>
            <a:r>
              <a:rPr lang="tr-TR" dirty="0" err="1"/>
              <a:t>nişaneli</a:t>
            </a:r>
            <a:r>
              <a:rPr lang="tr-TR" dirty="0"/>
              <a:t>: Burun ucunda küçük bir abraş bulunduğunda bu şekilde isimlendirilir.</a:t>
            </a:r>
          </a:p>
          <a:p>
            <a:endParaRPr lang="tr-TR" dirty="0"/>
          </a:p>
        </p:txBody>
      </p:sp>
      <p:pic>
        <p:nvPicPr>
          <p:cNvPr id="6" name="İçerik Yer Tutucusu 5"/>
          <p:cNvPicPr>
            <a:picLocks noGrp="1" noChangeAspect="1"/>
          </p:cNvPicPr>
          <p:nvPr>
            <p:ph sz="half" idx="2"/>
          </p:nvPr>
        </p:nvPicPr>
        <p:blipFill>
          <a:blip r:embed="rId2"/>
          <a:stretch>
            <a:fillRect/>
          </a:stretch>
        </p:blipFill>
        <p:spPr>
          <a:xfrm>
            <a:off x="6353032" y="112500"/>
            <a:ext cx="4822354" cy="3426249"/>
          </a:xfrm>
          <a:prstGeom prst="rect">
            <a:avLst/>
          </a:prstGeom>
        </p:spPr>
      </p:pic>
      <p:pic>
        <p:nvPicPr>
          <p:cNvPr id="7" name="Resim 6"/>
          <p:cNvPicPr>
            <a:picLocks noChangeAspect="1"/>
          </p:cNvPicPr>
          <p:nvPr/>
        </p:nvPicPr>
        <p:blipFill>
          <a:blip r:embed="rId3"/>
          <a:stretch>
            <a:fillRect/>
          </a:stretch>
        </p:blipFill>
        <p:spPr>
          <a:xfrm>
            <a:off x="6462347" y="3348196"/>
            <a:ext cx="5213839" cy="3432345"/>
          </a:xfrm>
          <a:prstGeom prst="rect">
            <a:avLst/>
          </a:prstGeom>
        </p:spPr>
      </p:pic>
    </p:spTree>
    <p:extLst>
      <p:ext uri="{BB962C8B-B14F-4D97-AF65-F5344CB8AC3E}">
        <p14:creationId xmlns:p14="http://schemas.microsoft.com/office/powerpoint/2010/main" val="21569573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990033"/>
                </a:solidFill>
              </a:rPr>
              <a:t> Bacaklarda Görülen Nişaneler</a:t>
            </a:r>
            <a:br>
              <a:rPr lang="tr-TR" b="1" dirty="0">
                <a:solidFill>
                  <a:srgbClr val="990033"/>
                </a:solidFill>
              </a:rPr>
            </a:br>
            <a:endParaRPr lang="tr-TR" b="1" dirty="0">
              <a:solidFill>
                <a:srgbClr val="990033"/>
              </a:solidFill>
            </a:endParaRPr>
          </a:p>
        </p:txBody>
      </p:sp>
      <p:sp>
        <p:nvSpPr>
          <p:cNvPr id="3" name="İçerik Yer Tutucusu 2"/>
          <p:cNvSpPr>
            <a:spLocks noGrp="1"/>
          </p:cNvSpPr>
          <p:nvPr>
            <p:ph sz="half" idx="1"/>
          </p:nvPr>
        </p:nvSpPr>
        <p:spPr/>
        <p:txBody>
          <a:bodyPr>
            <a:normAutofit/>
          </a:bodyPr>
          <a:lstStyle/>
          <a:p>
            <a:pPr algn="just">
              <a:buFont typeface="Wingdings" panose="05000000000000000000" pitchFamily="2" charset="2"/>
              <a:buChar char="§"/>
            </a:pPr>
            <a:r>
              <a:rPr lang="tr-TR" dirty="0" smtClean="0"/>
              <a:t>Bacaklarda </a:t>
            </a:r>
            <a:r>
              <a:rPr lang="tr-TR" dirty="0"/>
              <a:t>görülen nişanelere seki adı verilir. Seki çeşitleri sırası ile şunlardır:</a:t>
            </a:r>
          </a:p>
          <a:p>
            <a:pPr algn="just">
              <a:buFont typeface="Wingdings" panose="05000000000000000000" pitchFamily="2" charset="2"/>
              <a:buChar char="§"/>
            </a:pPr>
            <a:r>
              <a:rPr lang="tr-TR" dirty="0" smtClean="0"/>
              <a:t>Seki </a:t>
            </a:r>
            <a:r>
              <a:rPr lang="tr-TR" dirty="0"/>
              <a:t>eseri: </a:t>
            </a:r>
            <a:r>
              <a:rPr lang="tr-TR" dirty="0" err="1"/>
              <a:t>Koronada</a:t>
            </a:r>
            <a:r>
              <a:rPr lang="tr-TR" dirty="0"/>
              <a:t> ufak leke şeklinde beyazlığın bulunmasıdır.</a:t>
            </a:r>
          </a:p>
          <a:p>
            <a:pPr algn="just">
              <a:buFont typeface="Wingdings" panose="05000000000000000000" pitchFamily="2" charset="2"/>
              <a:buChar char="§"/>
            </a:pPr>
            <a:r>
              <a:rPr lang="tr-TR" dirty="0" smtClean="0"/>
              <a:t>Seki </a:t>
            </a:r>
            <a:r>
              <a:rPr lang="tr-TR" dirty="0"/>
              <a:t>nişanesi: Beyazlığın ince bir şerit şeklinde </a:t>
            </a:r>
            <a:r>
              <a:rPr lang="tr-TR" dirty="0" err="1"/>
              <a:t>koronayı</a:t>
            </a:r>
            <a:r>
              <a:rPr lang="tr-TR" dirty="0"/>
              <a:t> sarmasıdır</a:t>
            </a:r>
            <a:r>
              <a:rPr lang="tr-TR" dirty="0" smtClean="0"/>
              <a:t>.</a:t>
            </a:r>
            <a:endParaRPr lang="tr-TR" dirty="0"/>
          </a:p>
        </p:txBody>
      </p:sp>
      <p:pic>
        <p:nvPicPr>
          <p:cNvPr id="5" name="İçerik Yer Tutucusu 4"/>
          <p:cNvPicPr>
            <a:picLocks noGrp="1" noChangeAspect="1"/>
          </p:cNvPicPr>
          <p:nvPr>
            <p:ph sz="half" idx="2"/>
          </p:nvPr>
        </p:nvPicPr>
        <p:blipFill>
          <a:blip r:embed="rId2"/>
          <a:stretch>
            <a:fillRect/>
          </a:stretch>
        </p:blipFill>
        <p:spPr>
          <a:xfrm>
            <a:off x="6580443" y="1690688"/>
            <a:ext cx="4365114" cy="3953974"/>
          </a:xfrm>
          <a:prstGeom prst="rect">
            <a:avLst/>
          </a:prstGeom>
        </p:spPr>
      </p:pic>
    </p:spTree>
    <p:extLst>
      <p:ext uri="{BB962C8B-B14F-4D97-AF65-F5344CB8AC3E}">
        <p14:creationId xmlns:p14="http://schemas.microsoft.com/office/powerpoint/2010/main" val="17948822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normAutofit fontScale="92500" lnSpcReduction="10000"/>
          </a:bodyPr>
          <a:lstStyle/>
          <a:p>
            <a:pPr algn="just">
              <a:buFont typeface="Wingdings" panose="05000000000000000000" pitchFamily="2" charset="2"/>
              <a:buChar char="§"/>
            </a:pPr>
            <a:r>
              <a:rPr lang="tr-TR" dirty="0"/>
              <a:t>Alçak seki: Beyazlığın bukağılık çukurluğunun üzerine geçmesidir.</a:t>
            </a:r>
          </a:p>
          <a:p>
            <a:pPr algn="just">
              <a:buFont typeface="Wingdings" panose="05000000000000000000" pitchFamily="2" charset="2"/>
              <a:buChar char="§"/>
            </a:pPr>
            <a:r>
              <a:rPr lang="tr-TR" dirty="0"/>
              <a:t>Tam seki: Beyazlığın topuğa (Anatomik olarak topuk burası değildir. Burası insanlarda topuğa benzediği için bu isim verilmiştir.) “</a:t>
            </a:r>
            <a:r>
              <a:rPr lang="tr-TR" dirty="0" err="1"/>
              <a:t>Articulatio</a:t>
            </a:r>
            <a:r>
              <a:rPr lang="tr-TR" dirty="0"/>
              <a:t> </a:t>
            </a:r>
            <a:r>
              <a:rPr lang="tr-TR" dirty="0" err="1"/>
              <a:t>metatarsometacarpo</a:t>
            </a:r>
            <a:r>
              <a:rPr lang="tr-TR" dirty="0"/>
              <a:t> </a:t>
            </a:r>
            <a:r>
              <a:rPr lang="tr-TR" dirty="0" err="1"/>
              <a:t>falangis</a:t>
            </a:r>
            <a:r>
              <a:rPr lang="tr-TR" dirty="0"/>
              <a:t>” kadar çıkmasıdır</a:t>
            </a:r>
          </a:p>
          <a:p>
            <a:r>
              <a:rPr lang="tr-TR" dirty="0" smtClean="0"/>
              <a:t>Tam </a:t>
            </a:r>
            <a:r>
              <a:rPr lang="tr-TR" dirty="0"/>
              <a:t>olmayan seki: Beyazlığın topuğu tam olarak sarmamasıdır.</a:t>
            </a:r>
          </a:p>
          <a:p>
            <a:r>
              <a:rPr lang="tr-TR" dirty="0"/>
              <a:t> Yüksek (</a:t>
            </a:r>
            <a:r>
              <a:rPr lang="tr-TR" dirty="0" err="1"/>
              <a:t>Geçik</a:t>
            </a:r>
            <a:r>
              <a:rPr lang="tr-TR" dirty="0"/>
              <a:t>) seki: Beyazlığın topuğun üzerine geçmesidir.</a:t>
            </a:r>
          </a:p>
          <a:p>
            <a:endParaRPr lang="tr-TR" dirty="0"/>
          </a:p>
        </p:txBody>
      </p:sp>
      <p:pic>
        <p:nvPicPr>
          <p:cNvPr id="6" name="İçerik Yer Tutucusu 5"/>
          <p:cNvPicPr>
            <a:picLocks noGrp="1" noChangeAspect="1"/>
          </p:cNvPicPr>
          <p:nvPr>
            <p:ph sz="half" idx="2"/>
          </p:nvPr>
        </p:nvPicPr>
        <p:blipFill>
          <a:blip r:embed="rId2"/>
          <a:stretch>
            <a:fillRect/>
          </a:stretch>
        </p:blipFill>
        <p:spPr>
          <a:xfrm>
            <a:off x="6172200" y="1890346"/>
            <a:ext cx="5181600" cy="3319119"/>
          </a:xfrm>
          <a:prstGeom prst="rect">
            <a:avLst/>
          </a:prstGeom>
        </p:spPr>
      </p:pic>
    </p:spTree>
    <p:extLst>
      <p:ext uri="{BB962C8B-B14F-4D97-AF65-F5344CB8AC3E}">
        <p14:creationId xmlns:p14="http://schemas.microsoft.com/office/powerpoint/2010/main" val="23771136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pPr algn="just">
              <a:buFont typeface="Wingdings" panose="05000000000000000000" pitchFamily="2" charset="2"/>
              <a:buChar char="§"/>
            </a:pPr>
            <a:r>
              <a:rPr lang="tr-TR" dirty="0"/>
              <a:t>Çizme seki: Beyazlık </a:t>
            </a:r>
            <a:r>
              <a:rPr lang="tr-TR" dirty="0" err="1"/>
              <a:t>carpus</a:t>
            </a:r>
            <a:r>
              <a:rPr lang="tr-TR" dirty="0"/>
              <a:t> ve </a:t>
            </a:r>
            <a:r>
              <a:rPr lang="tr-TR" dirty="0" err="1"/>
              <a:t>tarsus</a:t>
            </a:r>
            <a:r>
              <a:rPr lang="tr-TR" dirty="0"/>
              <a:t> eklemlerine kadar uzanırsa çizmenin üst </a:t>
            </a:r>
            <a:r>
              <a:rPr lang="tr-TR" dirty="0" smtClean="0"/>
              <a:t>kenarına </a:t>
            </a:r>
            <a:r>
              <a:rPr lang="tr-TR" dirty="0"/>
              <a:t>göre de düzgün olmayan, köşeli ve sivri seki adları verilir. Seki </a:t>
            </a:r>
            <a:r>
              <a:rPr lang="tr-TR" dirty="0" smtClean="0"/>
              <a:t>üzerinde </a:t>
            </a:r>
            <a:r>
              <a:rPr lang="tr-TR" dirty="0"/>
              <a:t>siyah ya da kırmızı benekler varsa benekli seki denir.</a:t>
            </a:r>
          </a:p>
          <a:p>
            <a:endParaRPr lang="tr-TR" dirty="0"/>
          </a:p>
          <a:p>
            <a:endParaRPr lang="tr-TR" dirty="0"/>
          </a:p>
        </p:txBody>
      </p:sp>
      <p:pic>
        <p:nvPicPr>
          <p:cNvPr id="6" name="İçerik Yer Tutucusu 5"/>
          <p:cNvPicPr>
            <a:picLocks noGrp="1" noChangeAspect="1"/>
          </p:cNvPicPr>
          <p:nvPr>
            <p:ph sz="half" idx="2"/>
          </p:nvPr>
        </p:nvPicPr>
        <p:blipFill>
          <a:blip r:embed="rId2"/>
          <a:stretch>
            <a:fillRect/>
          </a:stretch>
        </p:blipFill>
        <p:spPr>
          <a:xfrm>
            <a:off x="6431078" y="1626578"/>
            <a:ext cx="4663844" cy="3861460"/>
          </a:xfrm>
          <a:prstGeom prst="rect">
            <a:avLst/>
          </a:prstGeom>
        </p:spPr>
      </p:pic>
    </p:spTree>
    <p:extLst>
      <p:ext uri="{BB962C8B-B14F-4D97-AF65-F5344CB8AC3E}">
        <p14:creationId xmlns:p14="http://schemas.microsoft.com/office/powerpoint/2010/main" val="10929499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10" name="İçerik Yer Tutucusu 9"/>
          <p:cNvPicPr>
            <a:picLocks noGrp="1" noChangeAspect="1"/>
          </p:cNvPicPr>
          <p:nvPr>
            <p:ph idx="1"/>
          </p:nvPr>
        </p:nvPicPr>
        <p:blipFill>
          <a:blip r:embed="rId2"/>
          <a:stretch>
            <a:fillRect/>
          </a:stretch>
        </p:blipFill>
        <p:spPr>
          <a:xfrm>
            <a:off x="1872763" y="1969779"/>
            <a:ext cx="7930660" cy="4044159"/>
          </a:xfrm>
          <a:prstGeom prst="rect">
            <a:avLst/>
          </a:prstGeom>
        </p:spPr>
      </p:pic>
    </p:spTree>
    <p:extLst>
      <p:ext uri="{BB962C8B-B14F-4D97-AF65-F5344CB8AC3E}">
        <p14:creationId xmlns:p14="http://schemas.microsoft.com/office/powerpoint/2010/main" val="3441686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3383045" y="2221870"/>
            <a:ext cx="5425910" cy="3558848"/>
          </a:xfrm>
          <a:prstGeom prst="rect">
            <a:avLst/>
          </a:prstGeom>
        </p:spPr>
      </p:pic>
    </p:spTree>
    <p:extLst>
      <p:ext uri="{BB962C8B-B14F-4D97-AF65-F5344CB8AC3E}">
        <p14:creationId xmlns:p14="http://schemas.microsoft.com/office/powerpoint/2010/main" val="34792532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496292" y="1191490"/>
            <a:ext cx="9384144" cy="5421745"/>
          </a:xfrm>
          <a:prstGeom prst="rect">
            <a:avLst/>
          </a:prstGeom>
        </p:spPr>
      </p:pic>
    </p:spTree>
    <p:extLst>
      <p:ext uri="{BB962C8B-B14F-4D97-AF65-F5344CB8AC3E}">
        <p14:creationId xmlns:p14="http://schemas.microsoft.com/office/powerpoint/2010/main" val="394657383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182255" y="720436"/>
            <a:ext cx="9615054" cy="5304143"/>
          </a:xfrm>
          <a:prstGeom prst="rect">
            <a:avLst/>
          </a:prstGeom>
        </p:spPr>
      </p:pic>
    </p:spTree>
    <p:extLst>
      <p:ext uri="{BB962C8B-B14F-4D97-AF65-F5344CB8AC3E}">
        <p14:creationId xmlns:p14="http://schemas.microsoft.com/office/powerpoint/2010/main" val="12314242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Atlarda Renk Kalıtımı</a:t>
            </a:r>
          </a:p>
        </p:txBody>
      </p:sp>
      <p:sp>
        <p:nvSpPr>
          <p:cNvPr id="3" name="İçerik Yer Tutucusu 2"/>
          <p:cNvSpPr>
            <a:spLocks noGrp="1"/>
          </p:cNvSpPr>
          <p:nvPr>
            <p:ph idx="1"/>
          </p:nvPr>
        </p:nvSpPr>
        <p:spPr>
          <a:xfrm>
            <a:off x="838200" y="1690688"/>
            <a:ext cx="10515600" cy="4351338"/>
          </a:xfrm>
        </p:spPr>
        <p:txBody>
          <a:bodyPr>
            <a:normAutofit fontScale="77500" lnSpcReduction="20000"/>
          </a:bodyPr>
          <a:lstStyle/>
          <a:p>
            <a:pPr lvl="8"/>
            <a:r>
              <a:rPr lang="tr-TR" sz="3500" dirty="0" smtClean="0"/>
              <a:t>Yağız ve Al Don Kalıtımı </a:t>
            </a:r>
          </a:p>
          <a:p>
            <a:r>
              <a:rPr lang="tr-TR" dirty="0" smtClean="0"/>
              <a:t>Atlarda siyah ve kırmızı rengi E ve e </a:t>
            </a:r>
            <a:r>
              <a:rPr lang="tr-TR" dirty="0" err="1" smtClean="0"/>
              <a:t>allelleri</a:t>
            </a:r>
            <a:r>
              <a:rPr lang="tr-TR" dirty="0" smtClean="0"/>
              <a:t> </a:t>
            </a:r>
            <a:r>
              <a:rPr lang="tr-TR" dirty="0" err="1" smtClean="0"/>
              <a:t>determine</a:t>
            </a:r>
            <a:r>
              <a:rPr lang="tr-TR" dirty="0" smtClean="0"/>
              <a:t> eder. Siyah don (E </a:t>
            </a:r>
            <a:r>
              <a:rPr lang="tr-TR" dirty="0" err="1" smtClean="0"/>
              <a:t>alleli</a:t>
            </a:r>
            <a:r>
              <a:rPr lang="tr-TR" dirty="0" smtClean="0"/>
              <a:t>)  Kırmızı (e </a:t>
            </a:r>
            <a:r>
              <a:rPr lang="tr-TR" dirty="0" err="1" smtClean="0"/>
              <a:t>alleli</a:t>
            </a:r>
            <a:r>
              <a:rPr lang="tr-TR" dirty="0" smtClean="0"/>
              <a:t>)  </a:t>
            </a:r>
            <a:r>
              <a:rPr lang="tr-TR" dirty="0"/>
              <a:t>donuna </a:t>
            </a:r>
            <a:r>
              <a:rPr lang="tr-TR" dirty="0" smtClean="0"/>
              <a:t>dominanttır.  E&gt;e</a:t>
            </a:r>
          </a:p>
          <a:p>
            <a:r>
              <a:rPr lang="tr-TR" dirty="0" smtClean="0"/>
              <a:t>EE= </a:t>
            </a:r>
            <a:r>
              <a:rPr lang="tr-TR" dirty="0" err="1" smtClean="0"/>
              <a:t>Homozigot</a:t>
            </a:r>
            <a:r>
              <a:rPr lang="tr-TR" dirty="0" smtClean="0"/>
              <a:t> Yağız</a:t>
            </a:r>
          </a:p>
          <a:p>
            <a:r>
              <a:rPr lang="tr-TR" dirty="0" err="1" smtClean="0"/>
              <a:t>Ee</a:t>
            </a:r>
            <a:r>
              <a:rPr lang="tr-TR" dirty="0" smtClean="0"/>
              <a:t>= </a:t>
            </a:r>
            <a:r>
              <a:rPr lang="tr-TR" dirty="0" err="1" smtClean="0"/>
              <a:t>Heterozigot</a:t>
            </a:r>
            <a:r>
              <a:rPr lang="tr-TR" dirty="0" smtClean="0"/>
              <a:t> Yağız</a:t>
            </a:r>
          </a:p>
          <a:p>
            <a:r>
              <a:rPr lang="tr-TR" dirty="0" err="1" smtClean="0"/>
              <a:t>ee</a:t>
            </a:r>
            <a:r>
              <a:rPr lang="tr-TR" dirty="0" smtClean="0"/>
              <a:t>= </a:t>
            </a:r>
            <a:r>
              <a:rPr lang="tr-TR" dirty="0" err="1" smtClean="0"/>
              <a:t>Homozigot</a:t>
            </a:r>
            <a:r>
              <a:rPr lang="tr-TR" dirty="0" smtClean="0"/>
              <a:t> Kırmızı</a:t>
            </a:r>
            <a:endParaRPr lang="tr-TR" dirty="0"/>
          </a:p>
          <a:p>
            <a:pPr algn="just"/>
            <a:r>
              <a:rPr lang="tr-TR" dirty="0" smtClean="0"/>
              <a:t>İki </a:t>
            </a:r>
            <a:r>
              <a:rPr lang="tr-TR" dirty="0"/>
              <a:t>adet siyah “E” geni “</a:t>
            </a:r>
            <a:r>
              <a:rPr lang="tr-TR" dirty="0" smtClean="0"/>
              <a:t>EE” formunda </a:t>
            </a:r>
            <a:r>
              <a:rPr lang="tr-TR" dirty="0"/>
              <a:t>bir araya gelerek, </a:t>
            </a:r>
            <a:r>
              <a:rPr lang="tr-TR" dirty="0" err="1"/>
              <a:t>homozigot</a:t>
            </a:r>
            <a:r>
              <a:rPr lang="tr-TR" dirty="0"/>
              <a:t> yağız </a:t>
            </a:r>
            <a:r>
              <a:rPr lang="tr-TR" dirty="0" smtClean="0"/>
              <a:t>donu </a:t>
            </a:r>
            <a:r>
              <a:rPr lang="tr-TR" dirty="0"/>
              <a:t>meydana getirir. Bir siyah “E” ile kırmızı </a:t>
            </a:r>
            <a:r>
              <a:rPr lang="tr-TR" dirty="0" smtClean="0"/>
              <a:t>“</a:t>
            </a:r>
            <a:r>
              <a:rPr lang="tr-TR" dirty="0"/>
              <a:t>e” renk geni bir </a:t>
            </a:r>
            <a:r>
              <a:rPr lang="tr-TR" dirty="0" err="1"/>
              <a:t>genotipte</a:t>
            </a:r>
            <a:r>
              <a:rPr lang="tr-TR" dirty="0"/>
              <a:t> bir arada </a:t>
            </a:r>
            <a:r>
              <a:rPr lang="tr-TR" dirty="0" smtClean="0"/>
              <a:t>bulunduğunda </a:t>
            </a:r>
            <a:r>
              <a:rPr lang="tr-TR" dirty="0"/>
              <a:t>meydana gelen form </a:t>
            </a:r>
            <a:r>
              <a:rPr lang="tr-TR" dirty="0" err="1" smtClean="0"/>
              <a:t>heterozigotdur</a:t>
            </a:r>
            <a:r>
              <a:rPr lang="tr-TR" dirty="0"/>
              <a:t>. “E” geni, “e” genine dominant </a:t>
            </a:r>
            <a:r>
              <a:rPr lang="tr-TR" dirty="0" smtClean="0"/>
              <a:t>olduğu </a:t>
            </a:r>
            <a:r>
              <a:rPr lang="tr-TR" dirty="0"/>
              <a:t>için, </a:t>
            </a:r>
            <a:r>
              <a:rPr lang="tr-TR" dirty="0" err="1"/>
              <a:t>heterozigot</a:t>
            </a:r>
            <a:r>
              <a:rPr lang="tr-TR" dirty="0"/>
              <a:t> yapıdaki bu </a:t>
            </a:r>
            <a:r>
              <a:rPr lang="tr-TR" dirty="0" err="1" smtClean="0"/>
              <a:t>genotipte</a:t>
            </a:r>
            <a:r>
              <a:rPr lang="tr-TR" dirty="0" smtClean="0"/>
              <a:t> de </a:t>
            </a:r>
            <a:r>
              <a:rPr lang="tr-TR" dirty="0"/>
              <a:t>“EE” </a:t>
            </a:r>
            <a:r>
              <a:rPr lang="tr-TR" dirty="0" err="1"/>
              <a:t>genotipinde</a:t>
            </a:r>
            <a:r>
              <a:rPr lang="tr-TR" dirty="0"/>
              <a:t> olduğu gibi siyah </a:t>
            </a:r>
            <a:r>
              <a:rPr lang="tr-TR" dirty="0" smtClean="0"/>
              <a:t>don meydana </a:t>
            </a:r>
            <a:r>
              <a:rPr lang="tr-TR" dirty="0"/>
              <a:t>gelir. “</a:t>
            </a:r>
            <a:r>
              <a:rPr lang="tr-TR" dirty="0" err="1"/>
              <a:t>Ee</a:t>
            </a:r>
            <a:r>
              <a:rPr lang="tr-TR" dirty="0"/>
              <a:t>” </a:t>
            </a:r>
            <a:r>
              <a:rPr lang="tr-TR" dirty="0" err="1"/>
              <a:t>genotipindeki</a:t>
            </a:r>
            <a:r>
              <a:rPr lang="tr-TR" dirty="0"/>
              <a:t> kırmızı </a:t>
            </a:r>
            <a:r>
              <a:rPr lang="tr-TR" dirty="0" smtClean="0"/>
              <a:t>rengin </a:t>
            </a:r>
            <a:r>
              <a:rPr lang="tr-TR" dirty="0"/>
              <a:t>meydana gelmesinden sorumlu “e” geni, </a:t>
            </a:r>
            <a:r>
              <a:rPr lang="tr-TR" dirty="0" smtClean="0"/>
              <a:t>resesif </a:t>
            </a:r>
            <a:r>
              <a:rPr lang="tr-TR" dirty="0"/>
              <a:t>olduğu için herhangi bir </a:t>
            </a:r>
            <a:r>
              <a:rPr lang="tr-TR" dirty="0" smtClean="0"/>
              <a:t>etkide bulunamaz </a:t>
            </a:r>
            <a:r>
              <a:rPr lang="tr-TR" dirty="0"/>
              <a:t>ve gizlenmiş halde bekler</a:t>
            </a:r>
            <a:r>
              <a:rPr lang="tr-TR" dirty="0" smtClean="0"/>
              <a:t>.</a:t>
            </a:r>
          </a:p>
          <a:p>
            <a:pPr algn="just"/>
            <a:r>
              <a:rPr lang="tr-TR" dirty="0"/>
              <a:t>Renk açıcı genler C (</a:t>
            </a:r>
            <a:r>
              <a:rPr lang="tr-TR" dirty="0" err="1"/>
              <a:t>Cream</a:t>
            </a:r>
            <a:r>
              <a:rPr lang="tr-TR" dirty="0"/>
              <a:t>), </a:t>
            </a:r>
            <a:r>
              <a:rPr lang="tr-TR" dirty="0" err="1"/>
              <a:t>Ch</a:t>
            </a:r>
            <a:r>
              <a:rPr lang="tr-TR" dirty="0"/>
              <a:t> (</a:t>
            </a:r>
            <a:r>
              <a:rPr lang="tr-TR" dirty="0" err="1"/>
              <a:t>Champagne</a:t>
            </a:r>
            <a:r>
              <a:rPr lang="tr-TR" dirty="0"/>
              <a:t>), D (Dun) ve Z (Silver </a:t>
            </a:r>
            <a:r>
              <a:rPr lang="tr-TR" dirty="0" err="1"/>
              <a:t>Dapple</a:t>
            </a:r>
            <a:r>
              <a:rPr lang="tr-TR" dirty="0"/>
              <a:t>) genleridir.</a:t>
            </a:r>
          </a:p>
        </p:txBody>
      </p:sp>
    </p:spTree>
    <p:extLst>
      <p:ext uri="{BB962C8B-B14F-4D97-AF65-F5344CB8AC3E}">
        <p14:creationId xmlns:p14="http://schemas.microsoft.com/office/powerpoint/2010/main" val="7342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solidFill>
                  <a:srgbClr val="FF0000"/>
                </a:solidFill>
              </a:rPr>
              <a:t>Kiraz al</a:t>
            </a:r>
            <a:endParaRPr lang="tr-TR" b="1" dirty="0">
              <a:solidFill>
                <a:srgbClr val="FF0000"/>
              </a:solidFill>
            </a:endParaRPr>
          </a:p>
        </p:txBody>
      </p:sp>
      <p:pic>
        <p:nvPicPr>
          <p:cNvPr id="5" name="İçerik Yer Tutucusu 4"/>
          <p:cNvPicPr>
            <a:picLocks noGrp="1" noChangeAspect="1"/>
          </p:cNvPicPr>
          <p:nvPr>
            <p:ph sz="half" idx="1"/>
          </p:nvPr>
        </p:nvPicPr>
        <p:blipFill>
          <a:blip r:embed="rId2"/>
          <a:stretch>
            <a:fillRect/>
          </a:stretch>
        </p:blipFill>
        <p:spPr>
          <a:xfrm>
            <a:off x="838200" y="2112234"/>
            <a:ext cx="5181600" cy="3778119"/>
          </a:xfrm>
          <a:prstGeom prst="rect">
            <a:avLst/>
          </a:prstGeom>
        </p:spPr>
      </p:pic>
      <p:sp>
        <p:nvSpPr>
          <p:cNvPr id="4" name="İçerik Yer Tutucusu 3"/>
          <p:cNvSpPr>
            <a:spLocks noGrp="1"/>
          </p:cNvSpPr>
          <p:nvPr>
            <p:ph sz="half" idx="2"/>
          </p:nvPr>
        </p:nvSpPr>
        <p:spPr>
          <a:xfrm>
            <a:off x="6172200" y="1825624"/>
            <a:ext cx="5181600" cy="4351338"/>
          </a:xfrm>
        </p:spPr>
        <p:txBody>
          <a:bodyPr/>
          <a:lstStyle/>
          <a:p>
            <a:r>
              <a:rPr lang="tr-TR" dirty="0" smtClean="0"/>
              <a:t>Kiraz al; parlak tarçıni, kiraz kırmızı rengindeki aldır. </a:t>
            </a:r>
            <a:endParaRPr lang="tr-TR" dirty="0"/>
          </a:p>
        </p:txBody>
      </p:sp>
    </p:spTree>
    <p:extLst>
      <p:ext uri="{BB962C8B-B14F-4D97-AF65-F5344CB8AC3E}">
        <p14:creationId xmlns:p14="http://schemas.microsoft.com/office/powerpoint/2010/main" val="9856696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838200" y="2040530"/>
            <a:ext cx="9929720" cy="1828958"/>
          </a:xfrm>
          <a:prstGeom prst="rect">
            <a:avLst/>
          </a:prstGeom>
        </p:spPr>
      </p:pic>
      <p:pic>
        <p:nvPicPr>
          <p:cNvPr id="5" name="Resim 4"/>
          <p:cNvPicPr>
            <a:picLocks noChangeAspect="1"/>
          </p:cNvPicPr>
          <p:nvPr/>
        </p:nvPicPr>
        <p:blipFill>
          <a:blip r:embed="rId3"/>
          <a:stretch>
            <a:fillRect/>
          </a:stretch>
        </p:blipFill>
        <p:spPr>
          <a:xfrm>
            <a:off x="838200" y="4115016"/>
            <a:ext cx="10074513" cy="1775614"/>
          </a:xfrm>
          <a:prstGeom prst="rect">
            <a:avLst/>
          </a:prstGeom>
        </p:spPr>
      </p:pic>
    </p:spTree>
    <p:extLst>
      <p:ext uri="{BB962C8B-B14F-4D97-AF65-F5344CB8AC3E}">
        <p14:creationId xmlns:p14="http://schemas.microsoft.com/office/powerpoint/2010/main" val="3517563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0338" y="744657"/>
            <a:ext cx="11669638" cy="1818181"/>
          </a:xfrm>
          <a:prstGeom prst="rect">
            <a:avLst/>
          </a:prstGeom>
        </p:spPr>
      </p:pic>
      <p:pic>
        <p:nvPicPr>
          <p:cNvPr id="5" name="Resim 4"/>
          <p:cNvPicPr>
            <a:picLocks noChangeAspect="1"/>
          </p:cNvPicPr>
          <p:nvPr/>
        </p:nvPicPr>
        <p:blipFill>
          <a:blip r:embed="rId3"/>
          <a:stretch>
            <a:fillRect/>
          </a:stretch>
        </p:blipFill>
        <p:spPr>
          <a:xfrm>
            <a:off x="522364" y="2485506"/>
            <a:ext cx="11217612" cy="1851820"/>
          </a:xfrm>
          <a:prstGeom prst="rect">
            <a:avLst/>
          </a:prstGeom>
        </p:spPr>
      </p:pic>
      <p:pic>
        <p:nvPicPr>
          <p:cNvPr id="6" name="Resim 5"/>
          <p:cNvPicPr>
            <a:picLocks noChangeAspect="1"/>
          </p:cNvPicPr>
          <p:nvPr/>
        </p:nvPicPr>
        <p:blipFill>
          <a:blip r:embed="rId4"/>
          <a:stretch>
            <a:fillRect/>
          </a:stretch>
        </p:blipFill>
        <p:spPr>
          <a:xfrm>
            <a:off x="556657" y="4303687"/>
            <a:ext cx="11149026" cy="2110923"/>
          </a:xfrm>
          <a:prstGeom prst="rect">
            <a:avLst/>
          </a:prstGeom>
        </p:spPr>
      </p:pic>
    </p:spTree>
    <p:extLst>
      <p:ext uri="{BB962C8B-B14F-4D97-AF65-F5344CB8AC3E}">
        <p14:creationId xmlns:p14="http://schemas.microsoft.com/office/powerpoint/2010/main" val="32189092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İzabel</a:t>
            </a:r>
            <a:r>
              <a:rPr lang="tr-TR" dirty="0" smtClean="0"/>
              <a:t> Don Kalıtımı</a:t>
            </a:r>
            <a:endParaRPr lang="tr-TR" dirty="0"/>
          </a:p>
        </p:txBody>
      </p:sp>
      <p:sp>
        <p:nvSpPr>
          <p:cNvPr id="3" name="İçerik Yer Tutucusu 2"/>
          <p:cNvSpPr>
            <a:spLocks noGrp="1"/>
          </p:cNvSpPr>
          <p:nvPr>
            <p:ph idx="1"/>
          </p:nvPr>
        </p:nvSpPr>
        <p:spPr/>
        <p:txBody>
          <a:bodyPr/>
          <a:lstStyle/>
          <a:p>
            <a:r>
              <a:rPr lang="tr-TR" dirty="0"/>
              <a:t>Bu don renginin meydana gelmesinin </a:t>
            </a:r>
            <a:r>
              <a:rPr lang="tr-TR" dirty="0" smtClean="0"/>
              <a:t>sebebi</a:t>
            </a:r>
            <a:r>
              <a:rPr lang="tr-TR" dirty="0"/>
              <a:t>, renk açma özelliği olan “C” (</a:t>
            </a:r>
            <a:r>
              <a:rPr lang="tr-TR" dirty="0" err="1"/>
              <a:t>Cream</a:t>
            </a:r>
            <a:r>
              <a:rPr lang="tr-TR" dirty="0"/>
              <a:t>) </a:t>
            </a:r>
            <a:r>
              <a:rPr lang="tr-TR" dirty="0" smtClean="0"/>
              <a:t>genidir</a:t>
            </a:r>
            <a:r>
              <a:rPr lang="tr-TR" dirty="0"/>
              <a:t>. </a:t>
            </a:r>
            <a:endParaRPr lang="tr-TR" dirty="0" smtClean="0"/>
          </a:p>
          <a:p>
            <a:r>
              <a:rPr lang="tr-TR" dirty="0" smtClean="0"/>
              <a:t>C= dominant </a:t>
            </a:r>
            <a:r>
              <a:rPr lang="tr-TR" dirty="0" err="1" smtClean="0"/>
              <a:t>allel</a:t>
            </a:r>
            <a:r>
              <a:rPr lang="tr-TR" dirty="0" smtClean="0"/>
              <a:t> (tek başına renk açma özelliği yok)</a:t>
            </a:r>
          </a:p>
          <a:p>
            <a:r>
              <a:rPr lang="tr-TR" dirty="0" err="1"/>
              <a:t>c</a:t>
            </a:r>
            <a:r>
              <a:rPr lang="tr-TR" dirty="0" err="1" smtClean="0"/>
              <a:t>cr</a:t>
            </a:r>
            <a:r>
              <a:rPr lang="tr-TR" dirty="0" smtClean="0"/>
              <a:t>= resesif </a:t>
            </a:r>
            <a:r>
              <a:rPr lang="tr-TR" dirty="0" err="1" smtClean="0"/>
              <a:t>allel</a:t>
            </a:r>
            <a:r>
              <a:rPr lang="tr-TR" dirty="0" smtClean="0"/>
              <a:t> (Kırmızı rengi bir ton açar, Siyah renge etkisi yok)</a:t>
            </a:r>
          </a:p>
          <a:p>
            <a:r>
              <a:rPr lang="tr-TR" dirty="0" smtClean="0"/>
              <a:t>Çift </a:t>
            </a:r>
            <a:r>
              <a:rPr lang="tr-TR" dirty="0" err="1"/>
              <a:t>c</a:t>
            </a:r>
            <a:r>
              <a:rPr lang="tr-TR" dirty="0" err="1" smtClean="0"/>
              <a:t>cr</a:t>
            </a:r>
            <a:r>
              <a:rPr lang="tr-TR" dirty="0" smtClean="0"/>
              <a:t> (</a:t>
            </a:r>
            <a:r>
              <a:rPr lang="tr-TR" dirty="0" err="1" smtClean="0"/>
              <a:t>ccrccr</a:t>
            </a:r>
            <a:r>
              <a:rPr lang="tr-TR" dirty="0" smtClean="0"/>
              <a:t>) varsa kırmızı rengi iki ton açar. Beyaza yakın </a:t>
            </a:r>
            <a:r>
              <a:rPr lang="tr-TR" dirty="0" err="1" smtClean="0"/>
              <a:t>Cream</a:t>
            </a:r>
            <a:r>
              <a:rPr lang="tr-TR" dirty="0" smtClean="0"/>
              <a:t> </a:t>
            </a:r>
            <a:r>
              <a:rPr lang="tr-TR" dirty="0" err="1" smtClean="0"/>
              <a:t>Caramello</a:t>
            </a:r>
            <a:r>
              <a:rPr lang="tr-TR" dirty="0" smtClean="0"/>
              <a:t> oluşur.  </a:t>
            </a:r>
          </a:p>
          <a:p>
            <a:r>
              <a:rPr lang="tr-TR" dirty="0" err="1" smtClean="0"/>
              <a:t>Cremello</a:t>
            </a:r>
            <a:r>
              <a:rPr lang="tr-TR" dirty="0" smtClean="0"/>
              <a:t> at (Açık renk </a:t>
            </a:r>
            <a:r>
              <a:rPr lang="tr-TR" dirty="0" err="1" smtClean="0"/>
              <a:t>İzabel</a:t>
            </a:r>
            <a:r>
              <a:rPr lang="tr-TR" dirty="0" smtClean="0"/>
              <a:t>)  Kır atla karıştırılır. </a:t>
            </a:r>
            <a:r>
              <a:rPr lang="tr-TR" dirty="0" err="1" smtClean="0"/>
              <a:t>Cremallo</a:t>
            </a:r>
            <a:r>
              <a:rPr lang="tr-TR" dirty="0" smtClean="0"/>
              <a:t> atın gözleri mavidir. Kır atın gözleri kahverengidir. </a:t>
            </a:r>
          </a:p>
          <a:p>
            <a:r>
              <a:rPr lang="tr-TR" dirty="0" smtClean="0"/>
              <a:t>Koyu renk </a:t>
            </a:r>
            <a:r>
              <a:rPr lang="tr-TR" dirty="0" err="1" smtClean="0"/>
              <a:t>izabel</a:t>
            </a:r>
            <a:r>
              <a:rPr lang="tr-TR" dirty="0" smtClean="0"/>
              <a:t> </a:t>
            </a:r>
            <a:r>
              <a:rPr lang="tr-TR" dirty="0" err="1" smtClean="0"/>
              <a:t>Akkanat</a:t>
            </a:r>
            <a:r>
              <a:rPr lang="tr-TR" dirty="0" smtClean="0"/>
              <a:t> Al don ile karıştırılır.</a:t>
            </a:r>
          </a:p>
        </p:txBody>
      </p:sp>
    </p:spTree>
    <p:extLst>
      <p:ext uri="{BB962C8B-B14F-4D97-AF65-F5344CB8AC3E}">
        <p14:creationId xmlns:p14="http://schemas.microsoft.com/office/powerpoint/2010/main" val="38944910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Kula Don kalıtımı</a:t>
            </a:r>
            <a:endParaRPr lang="tr-TR" dirty="0"/>
          </a:p>
        </p:txBody>
      </p:sp>
      <p:sp>
        <p:nvSpPr>
          <p:cNvPr id="3" name="İçerik Yer Tutucusu 2"/>
          <p:cNvSpPr>
            <a:spLocks noGrp="1"/>
          </p:cNvSpPr>
          <p:nvPr>
            <p:ph idx="1"/>
          </p:nvPr>
        </p:nvSpPr>
        <p:spPr/>
        <p:txBody>
          <a:bodyPr/>
          <a:lstStyle/>
          <a:p>
            <a:r>
              <a:rPr lang="tr-TR" dirty="0" err="1"/>
              <a:t>c</a:t>
            </a:r>
            <a:r>
              <a:rPr lang="tr-TR" dirty="0" err="1" smtClean="0"/>
              <a:t>cr</a:t>
            </a:r>
            <a:r>
              <a:rPr lang="tr-TR" dirty="0" smtClean="0"/>
              <a:t> resesif geni çalışır. Siyah rengi açamaz, kırmızı rengi açar. Kırmızı kahveyi sarı renge kadar açar. Yeleleri ve kuyruğu açamaz, vücut rengini açar. </a:t>
            </a:r>
          </a:p>
          <a:p>
            <a:r>
              <a:rPr lang="tr-TR" dirty="0" smtClean="0"/>
              <a:t>Tek </a:t>
            </a:r>
            <a:r>
              <a:rPr lang="tr-TR" dirty="0" err="1"/>
              <a:t>c</a:t>
            </a:r>
            <a:r>
              <a:rPr lang="tr-TR" dirty="0" err="1" smtClean="0"/>
              <a:t>cr</a:t>
            </a:r>
            <a:r>
              <a:rPr lang="tr-TR" dirty="0" smtClean="0"/>
              <a:t> geni varsa Koyu Kula olur, </a:t>
            </a:r>
          </a:p>
          <a:p>
            <a:r>
              <a:rPr lang="tr-TR" dirty="0" smtClean="0"/>
              <a:t>Çift </a:t>
            </a:r>
            <a:r>
              <a:rPr lang="tr-TR" dirty="0" err="1"/>
              <a:t>c</a:t>
            </a:r>
            <a:r>
              <a:rPr lang="tr-TR" dirty="0" err="1" smtClean="0"/>
              <a:t>cr</a:t>
            </a:r>
            <a:r>
              <a:rPr lang="tr-TR" dirty="0" smtClean="0"/>
              <a:t> geni varsa Açık </a:t>
            </a:r>
            <a:r>
              <a:rPr lang="tr-TR" dirty="0"/>
              <a:t>K</a:t>
            </a:r>
            <a:r>
              <a:rPr lang="tr-TR" dirty="0" smtClean="0"/>
              <a:t>ula olur.   </a:t>
            </a:r>
            <a:endParaRPr lang="tr-TR" dirty="0"/>
          </a:p>
        </p:txBody>
      </p:sp>
    </p:spTree>
    <p:extLst>
      <p:ext uri="{BB962C8B-B14F-4D97-AF65-F5344CB8AC3E}">
        <p14:creationId xmlns:p14="http://schemas.microsoft.com/office/powerpoint/2010/main" val="4975363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Kır Don Kalıtımı</a:t>
            </a:r>
            <a:endParaRPr lang="tr-TR" dirty="0"/>
          </a:p>
        </p:txBody>
      </p:sp>
      <p:sp>
        <p:nvSpPr>
          <p:cNvPr id="3" name="İçerik Yer Tutucusu 2"/>
          <p:cNvSpPr>
            <a:spLocks noGrp="1"/>
          </p:cNvSpPr>
          <p:nvPr>
            <p:ph idx="1"/>
          </p:nvPr>
        </p:nvSpPr>
        <p:spPr/>
        <p:txBody>
          <a:bodyPr/>
          <a:lstStyle/>
          <a:p>
            <a:pPr marL="0" indent="0" algn="just">
              <a:buNone/>
            </a:pPr>
            <a:r>
              <a:rPr lang="tr-TR" dirty="0" smtClean="0"/>
              <a:t>G= Dominant gen </a:t>
            </a:r>
          </a:p>
          <a:p>
            <a:pPr marL="0" indent="0" algn="just">
              <a:buNone/>
            </a:pPr>
            <a:r>
              <a:rPr lang="tr-TR" dirty="0" smtClean="0"/>
              <a:t>Herhangi bir renkten kır renge çevirir göz çevresinden başlar</a:t>
            </a:r>
            <a:r>
              <a:rPr lang="tr-TR" dirty="0"/>
              <a:t>. Bacakların alt kısımları, eğer seki varsa </a:t>
            </a:r>
            <a:r>
              <a:rPr lang="tr-TR" dirty="0" smtClean="0"/>
              <a:t>hemen </a:t>
            </a:r>
            <a:r>
              <a:rPr lang="tr-TR" dirty="0"/>
              <a:t>onun üstü, karın bölgesi, kuyruk </a:t>
            </a:r>
            <a:r>
              <a:rPr lang="tr-TR" dirty="0" smtClean="0"/>
              <a:t>ucu gibi </a:t>
            </a:r>
            <a:r>
              <a:rPr lang="tr-TR" dirty="0"/>
              <a:t>bölgelerde kırlaşma devam eder. </a:t>
            </a:r>
            <a:r>
              <a:rPr lang="tr-TR" dirty="0" smtClean="0"/>
              <a:t>Kırlaşma 4-5 </a:t>
            </a:r>
            <a:r>
              <a:rPr lang="tr-TR" dirty="0"/>
              <a:t>yıl gibi kısa bir sürede tamamlanabileceği </a:t>
            </a:r>
            <a:r>
              <a:rPr lang="tr-TR" dirty="0" smtClean="0"/>
              <a:t>gibi</a:t>
            </a:r>
            <a:r>
              <a:rPr lang="tr-TR" dirty="0"/>
              <a:t>, atın daha ileri yaşlarına kadar da sürebilir.</a:t>
            </a:r>
          </a:p>
        </p:txBody>
      </p:sp>
    </p:spTree>
    <p:extLst>
      <p:ext uri="{BB962C8B-B14F-4D97-AF65-F5344CB8AC3E}">
        <p14:creationId xmlns:p14="http://schemas.microsoft.com/office/powerpoint/2010/main" val="29622897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Kırçıl Don Kalıtımı</a:t>
            </a:r>
            <a:endParaRPr lang="tr-TR" dirty="0"/>
          </a:p>
        </p:txBody>
      </p:sp>
      <p:sp>
        <p:nvSpPr>
          <p:cNvPr id="3" name="İçerik Yer Tutucusu 2"/>
          <p:cNvSpPr>
            <a:spLocks noGrp="1"/>
          </p:cNvSpPr>
          <p:nvPr>
            <p:ph idx="1"/>
          </p:nvPr>
        </p:nvSpPr>
        <p:spPr/>
        <p:txBody>
          <a:bodyPr/>
          <a:lstStyle/>
          <a:p>
            <a:endParaRPr lang="tr-TR" dirty="0"/>
          </a:p>
        </p:txBody>
      </p:sp>
    </p:spTree>
    <p:extLst>
      <p:ext uri="{BB962C8B-B14F-4D97-AF65-F5344CB8AC3E}">
        <p14:creationId xmlns:p14="http://schemas.microsoft.com/office/powerpoint/2010/main" val="1856724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20000"/>
          </a:bodyPr>
          <a:lstStyle/>
          <a:p>
            <a:r>
              <a:rPr lang="tr-TR" sz="1800" dirty="0">
                <a:hlinkClick r:id="rId2"/>
              </a:rPr>
              <a:t>https://istanbulbinicilik.com/atlar-hakkinda/at-cinsleri</a:t>
            </a:r>
            <a:r>
              <a:rPr lang="tr-TR" sz="1800" dirty="0" smtClean="0">
                <a:hlinkClick r:id="rId2"/>
              </a:rPr>
              <a:t>/</a:t>
            </a:r>
            <a:endParaRPr lang="tr-TR" sz="1800" dirty="0"/>
          </a:p>
          <a:p>
            <a:r>
              <a:rPr lang="tr-TR" sz="1800" dirty="0">
                <a:hlinkClick r:id="rId3"/>
              </a:rPr>
              <a:t>https://horseracingsense.com/dun-vs-buckskin-horses-whats-the-difference</a:t>
            </a:r>
            <a:r>
              <a:rPr lang="tr-TR" sz="1800" dirty="0" smtClean="0">
                <a:hlinkClick r:id="rId3"/>
              </a:rPr>
              <a:t>/</a:t>
            </a:r>
            <a:endParaRPr lang="tr-TR" sz="1800" dirty="0"/>
          </a:p>
          <a:p>
            <a:r>
              <a:rPr lang="tr-TR" sz="1800" dirty="0">
                <a:hlinkClick r:id="rId4"/>
              </a:rPr>
              <a:t>https://</a:t>
            </a:r>
            <a:r>
              <a:rPr lang="tr-TR" sz="1800" dirty="0" smtClean="0">
                <a:hlinkClick r:id="rId4"/>
              </a:rPr>
              <a:t>www.atveinsan.com/atlarda-don-ve-nisaneler-k875458.html</a:t>
            </a:r>
            <a:endParaRPr lang="tr-TR" sz="1800" dirty="0"/>
          </a:p>
          <a:p>
            <a:r>
              <a:rPr lang="tr-TR" sz="1800" dirty="0">
                <a:hlinkClick r:id="rId3"/>
              </a:rPr>
              <a:t>https://horseracingsense.com/dun-vs-buckskin-horses-whats-the-difference</a:t>
            </a:r>
            <a:r>
              <a:rPr lang="tr-TR" sz="1800" dirty="0" smtClean="0">
                <a:hlinkClick r:id="rId3"/>
              </a:rPr>
              <a:t>/</a:t>
            </a:r>
            <a:endParaRPr lang="tr-TR" sz="1800" dirty="0" smtClean="0"/>
          </a:p>
          <a:p>
            <a:r>
              <a:rPr lang="tr-TR" sz="1800" dirty="0"/>
              <a:t>http://www.theequinest.com/colors/ </a:t>
            </a:r>
            <a:r>
              <a:rPr lang="tr-TR" sz="1800" dirty="0">
                <a:hlinkClick r:id="rId5"/>
              </a:rPr>
              <a:t>https://</a:t>
            </a:r>
            <a:r>
              <a:rPr lang="tr-TR" sz="1800" dirty="0" smtClean="0">
                <a:hlinkClick r:id="rId5"/>
              </a:rPr>
              <a:t>www.sonduzluk.com/haberler/8519-atlarda-don-cesi-tleri-renkler-desenler.html</a:t>
            </a:r>
            <a:endParaRPr lang="tr-TR" sz="1800" dirty="0" smtClean="0"/>
          </a:p>
          <a:p>
            <a:r>
              <a:rPr lang="tr-TR" sz="1800" dirty="0">
                <a:hlinkClick r:id="rId6"/>
              </a:rPr>
              <a:t>https://horseyhooves.com/white-horse-breeds</a:t>
            </a:r>
            <a:r>
              <a:rPr lang="tr-TR" sz="1800" dirty="0" smtClean="0">
                <a:hlinkClick r:id="rId6"/>
              </a:rPr>
              <a:t>/</a:t>
            </a:r>
            <a:endParaRPr lang="tr-TR" sz="1800" dirty="0"/>
          </a:p>
          <a:p>
            <a:r>
              <a:rPr lang="tr-TR" sz="1800" dirty="0">
                <a:hlinkClick r:id="rId7"/>
              </a:rPr>
              <a:t>https://www.horsesandus.com/what-is-a-grey-horse</a:t>
            </a:r>
            <a:r>
              <a:rPr lang="tr-TR" sz="1800" dirty="0" smtClean="0">
                <a:hlinkClick r:id="rId7"/>
              </a:rPr>
              <a:t>/</a:t>
            </a:r>
            <a:endParaRPr lang="tr-TR" sz="1800" dirty="0" smtClean="0"/>
          </a:p>
          <a:p>
            <a:r>
              <a:rPr lang="tr-TR" sz="1800" dirty="0">
                <a:hlinkClick r:id="rId8"/>
              </a:rPr>
              <a:t>https://</a:t>
            </a:r>
            <a:r>
              <a:rPr lang="tr-TR" sz="1800" dirty="0" smtClean="0">
                <a:hlinkClick r:id="rId8"/>
              </a:rPr>
              <a:t>www.helpfulhorsehints.com/chestnut-vs-sorrel-horse</a:t>
            </a:r>
            <a:endParaRPr lang="tr-TR" sz="1800" dirty="0" smtClean="0"/>
          </a:p>
          <a:p>
            <a:r>
              <a:rPr lang="tr-TR" sz="1800" dirty="0">
                <a:hlinkClick r:id="rId9"/>
              </a:rPr>
              <a:t>https://</a:t>
            </a:r>
            <a:r>
              <a:rPr lang="tr-TR" sz="1800" dirty="0" smtClean="0">
                <a:hlinkClick r:id="rId9"/>
              </a:rPr>
              <a:t>www.google.com/url?sa=i&amp;url=https%3A%2F%2Fcommons.wikimedia.org%2Fwiki%2FFile%3AWalking_Red_Dun.jpg&amp;psig=AOvVaw20G1P0akH9pPcM-Q8slyfC&amp;ust=1679043185820000&amp;source=images&amp;cd=vfe&amp;ved=0CBEQjhxqFwoTCOjr5beJ4P0CFQAAAAAdAAAAABAJ</a:t>
            </a:r>
            <a:endParaRPr lang="tr-TR" sz="1800" dirty="0" smtClean="0"/>
          </a:p>
          <a:p>
            <a:r>
              <a:rPr lang="tr-TR" sz="1800" dirty="0">
                <a:hlinkClick r:id="rId10"/>
              </a:rPr>
              <a:t>https://horseyhooves.com/common-horse-coat-colors</a:t>
            </a:r>
            <a:r>
              <a:rPr lang="tr-TR" sz="1800" dirty="0" smtClean="0">
                <a:hlinkClick r:id="rId10"/>
              </a:rPr>
              <a:t>/</a:t>
            </a:r>
            <a:endParaRPr lang="tr-TR" sz="1800" dirty="0" smtClean="0"/>
          </a:p>
          <a:p>
            <a:r>
              <a:rPr lang="tr-TR" sz="1800" dirty="0">
                <a:hlinkClick r:id="rId11"/>
              </a:rPr>
              <a:t>https://</a:t>
            </a:r>
            <a:r>
              <a:rPr lang="tr-TR" sz="1800" dirty="0" smtClean="0">
                <a:hlinkClick r:id="rId11"/>
              </a:rPr>
              <a:t>www.google.com/url?sa=i&amp;url=https%3A%2F%2Fwww.pinterest.com%2Fpin%2F553872454150380236%2F&amp;psig=AOvVaw23xXviGKosGzpnW8XvRe6m&amp;ust=1679050174333000&amp;source=images&amp;cd=vfe&amp;ved=0CBEQjhxqFwoTCPCjjryj4P0CFQAAAAAdAAAAABAE</a:t>
            </a:r>
            <a:endParaRPr lang="tr-TR" sz="1800" dirty="0" smtClean="0"/>
          </a:p>
          <a:p>
            <a:r>
              <a:rPr lang="tr-TR" sz="1800" dirty="0">
                <a:hlinkClick r:id="rId10"/>
              </a:rPr>
              <a:t>https://horseyhooves.com/common-horse-coat-colors</a:t>
            </a:r>
            <a:r>
              <a:rPr lang="tr-TR" sz="1800" dirty="0" smtClean="0">
                <a:hlinkClick r:id="rId10"/>
              </a:rPr>
              <a:t>/</a:t>
            </a:r>
            <a:endParaRPr lang="tr-TR" sz="1800" dirty="0" smtClean="0"/>
          </a:p>
          <a:p>
            <a:r>
              <a:rPr lang="tr-TR" sz="1800" dirty="0"/>
              <a:t>https://www.atveinsan.com/atlarda-sampanya-don-champagne-m385745.html</a:t>
            </a:r>
            <a:endParaRPr lang="tr-TR" sz="1800" dirty="0"/>
          </a:p>
        </p:txBody>
      </p:sp>
    </p:spTree>
    <p:extLst>
      <p:ext uri="{BB962C8B-B14F-4D97-AF65-F5344CB8AC3E}">
        <p14:creationId xmlns:p14="http://schemas.microsoft.com/office/powerpoint/2010/main" val="42350818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85000" lnSpcReduction="10000"/>
          </a:bodyPr>
          <a:lstStyle/>
          <a:p>
            <a:r>
              <a:rPr lang="tr-TR" sz="1800" dirty="0"/>
              <a:t>https://</a:t>
            </a:r>
            <a:r>
              <a:rPr lang="tr-TR" sz="1800" dirty="0" smtClean="0"/>
              <a:t>www.google.com/url?sa=i&amp;url=https%3A%2F%2Fwww.ehorses.com%2Famerican-quarter-horse-mare-8years-13-3-hh-red-dun-reininghorses-waldshut-tiengen%2F3237851.html&amp;psig=AOvVaw20G1P0akH9pPcM-Q8slyfC&amp;ust=1679043185820000&amp;source=images&amp;cd=vfe&amp;ved=0CBEQjhxqFwoTCOjr5beJ4P0CFQAAAAAdAAAAABAX</a:t>
            </a:r>
          </a:p>
          <a:p>
            <a:r>
              <a:rPr lang="tr-TR" sz="1800" dirty="0">
                <a:hlinkClick r:id="rId2"/>
              </a:rPr>
              <a:t>https://</a:t>
            </a:r>
            <a:r>
              <a:rPr lang="tr-TR" sz="1800" dirty="0" smtClean="0">
                <a:hlinkClick r:id="rId2"/>
              </a:rPr>
              <a:t>www.google.com/url?sa=i&amp;url=https%3A%2F%2Fwww.pinterest.com%2Fpin%2F379991287295543317%2F&amp;psig=AOvVaw20G1P0akH9pPcM-Q8slyfC&amp;ust=1679043185820000&amp;source=images&amp;cd=vfe&amp;ved=0CBEQjhxqFwoTCOjr5beJ4P0CFQAAAAAdAAAAABAq</a:t>
            </a:r>
            <a:endParaRPr lang="tr-TR" sz="1800" dirty="0" smtClean="0"/>
          </a:p>
          <a:p>
            <a:r>
              <a:rPr lang="tr-TR" sz="1800" dirty="0"/>
              <a:t>https://www.google.com/url?sa=i&amp;url=https%3A%2F%2Fbr.pinterest.com%2Fpin%2F433893745342459955%2F%3Famp_client_id%3DCLIENT_ID%2528_%</a:t>
            </a:r>
            <a:r>
              <a:rPr lang="tr-TR" sz="1800" dirty="0" smtClean="0"/>
              <a:t>2529%26mweb_unauth_id%3D%26from_amp_pin_page%3Dtrue&amp;psig=AOvVaw2fwE0vQy1_aKgCmg9zENcJ&amp;ust=1679044161618000&amp;source=images&amp;cd=vfe&amp;ved=0CBEQjhxqFwoTCKDeh4mN4P0CFQAAAAAdAAAAABAE</a:t>
            </a:r>
          </a:p>
          <a:p>
            <a:r>
              <a:rPr lang="tr-TR" sz="1800" dirty="0"/>
              <a:t>https://www.google.com/url?sa=i&amp;url=https%3A%2F%2Fwww.pinterest.com%2Fpin%2F21-horses-with-the-most-beautiful-rare-colors-in-the-world-inspiremore--</a:t>
            </a:r>
            <a:r>
              <a:rPr lang="tr-TR" sz="1800" dirty="0" smtClean="0"/>
              <a:t>415386765625231148%2F&amp;psig=AOvVaw3NeQLhHTL6V1dehgRwZ8Ev&amp;ust=1679045255451000&amp;source=images&amp;cd=vfe&amp;ved=0CBAQjhxqFwoTCOiJhpKR4P0CFQAAAAAdAAAAABAJ</a:t>
            </a:r>
          </a:p>
          <a:p>
            <a:r>
              <a:rPr lang="tr-TR" sz="1800" dirty="0">
                <a:hlinkClick r:id="rId3"/>
              </a:rPr>
              <a:t>https://</a:t>
            </a:r>
            <a:r>
              <a:rPr lang="tr-TR" sz="1800" dirty="0" smtClean="0">
                <a:hlinkClick r:id="rId3"/>
              </a:rPr>
              <a:t>www.dilutesaustralia.net/Shades-of-buckskin.html</a:t>
            </a:r>
            <a:endParaRPr lang="tr-TR" sz="1800" dirty="0" smtClean="0"/>
          </a:p>
          <a:p>
            <a:r>
              <a:rPr lang="tr-TR" sz="1800" dirty="0">
                <a:hlinkClick r:id="rId4"/>
              </a:rPr>
              <a:t>https://</a:t>
            </a:r>
            <a:r>
              <a:rPr lang="tr-TR" sz="1800" dirty="0" smtClean="0">
                <a:hlinkClick r:id="rId4"/>
              </a:rPr>
              <a:t>www.google.com/url?sa=i&amp;url=https%3A%2F%2Fwww.horsebreedspictures.com%2Fhorse-colors%2Fbuckskin-horse&amp;psig=AOvVaw0nSm8FNnUME4hSUnJ-Yzum&amp;ust=1679045493978000&amp;source=images&amp;cd=vfe&amp;ved=0CBEQjhxqFwoTCJjOtsaT4P0CFQAAAAAdAAAAABAD</a:t>
            </a:r>
            <a:endParaRPr lang="tr-TR" sz="1800" dirty="0" smtClean="0"/>
          </a:p>
          <a:p>
            <a:r>
              <a:rPr lang="tr-TR" sz="1800" dirty="0"/>
              <a:t>https://www.aspca.org/news/horse-different-color-common-equine-coat-colors</a:t>
            </a:r>
          </a:p>
        </p:txBody>
      </p:sp>
    </p:spTree>
    <p:extLst>
      <p:ext uri="{BB962C8B-B14F-4D97-AF65-F5344CB8AC3E}">
        <p14:creationId xmlns:p14="http://schemas.microsoft.com/office/powerpoint/2010/main" val="8417761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790455"/>
            <a:ext cx="10515600" cy="4351338"/>
          </a:xfrm>
        </p:spPr>
        <p:txBody>
          <a:bodyPr>
            <a:normAutofit fontScale="77500" lnSpcReduction="20000"/>
          </a:bodyPr>
          <a:lstStyle/>
          <a:p>
            <a:r>
              <a:rPr lang="tr-TR" sz="1600" dirty="0">
                <a:hlinkClick r:id="rId2"/>
              </a:rPr>
              <a:t>https://</a:t>
            </a:r>
            <a:r>
              <a:rPr lang="tr-TR" sz="1600" dirty="0" smtClean="0">
                <a:hlinkClick r:id="rId2"/>
              </a:rPr>
              <a:t>www.aspca.org/news/horse-different-color-common-equine-coat-colors</a:t>
            </a:r>
            <a:r>
              <a:rPr lang="tr-TR" sz="1600" dirty="0"/>
              <a:t> </a:t>
            </a:r>
            <a:r>
              <a:rPr lang="tr-TR" sz="1600" dirty="0">
                <a:hlinkClick r:id="rId3"/>
              </a:rPr>
              <a:t>https://</a:t>
            </a:r>
            <a:r>
              <a:rPr lang="tr-TR" sz="1600" dirty="0" smtClean="0">
                <a:hlinkClick r:id="rId3"/>
              </a:rPr>
              <a:t>www.google.com/url?sa=i&amp;url=https%3A%2F%2Fwww.pinterest.com%2Ftisturod%2Fbay-sabino-horses%2F&amp;psig=AOvVaw0mgR_xf6mgpSjzKJhCXs5n&amp;ust=1679048554841000&amp;source=images&amp;cd=vfe&amp;ved=0CBEQjhxqFwoTCMD35red4P0CFQAAAAAdAAAAABAc</a:t>
            </a:r>
            <a:endParaRPr lang="tr-TR" sz="1600" dirty="0" smtClean="0"/>
          </a:p>
          <a:p>
            <a:r>
              <a:rPr lang="tr-TR" sz="1600" dirty="0">
                <a:hlinkClick r:id="rId3"/>
              </a:rPr>
              <a:t>https://</a:t>
            </a:r>
            <a:r>
              <a:rPr lang="tr-TR" sz="1600" dirty="0" smtClean="0">
                <a:hlinkClick r:id="rId3"/>
              </a:rPr>
              <a:t>www.google.com/url?sa=i&amp;url=https%3A%2F%2Fwww.pinterest.com%2Ftisturod%2Fbay-sabino-horses%2F&amp;psig=AOvVaw0mgR_xf6mgpSjzKJhCXs5n&amp;ust=1679048554841000&amp;source=images&amp;cd=vfe&amp;ved=0CBEQjhxqFwoTCMD35red4P0CFQAAAAAdAAAAABAc</a:t>
            </a:r>
            <a:endParaRPr lang="tr-TR" sz="1600" dirty="0" smtClean="0"/>
          </a:p>
          <a:p>
            <a:r>
              <a:rPr lang="tr-TR" sz="1600" dirty="0">
                <a:hlinkClick r:id="rId4"/>
              </a:rPr>
              <a:t>https://</a:t>
            </a:r>
            <a:r>
              <a:rPr lang="tr-TR" sz="1600" dirty="0" smtClean="0">
                <a:hlinkClick r:id="rId4"/>
              </a:rPr>
              <a:t>www.google.com/url?sa=i&amp;url=https%3A%2F%2Favian.animalgenetics.us%2FEquine%2FCoat_Color%2FSplash.asp&amp;psig=AOvVaw3n6Kal5BRnNQX3p142TCpN&amp;ust=1679048816921000&amp;source=images&amp;cd=vfe&amp;ved=0CBEQjhxqFwoTCKDD7bSe4P0CFQAAAAAdAAAAABAJ</a:t>
            </a:r>
            <a:endParaRPr lang="tr-TR" sz="1600" dirty="0" smtClean="0"/>
          </a:p>
          <a:p>
            <a:r>
              <a:rPr lang="tr-TR" sz="1600" dirty="0">
                <a:hlinkClick r:id="rId5"/>
              </a:rPr>
              <a:t>https://</a:t>
            </a:r>
            <a:r>
              <a:rPr lang="tr-TR" sz="1600" dirty="0" smtClean="0">
                <a:hlinkClick r:id="rId5"/>
              </a:rPr>
              <a:t>www.google.com/url?sa=i&amp;url=https%3A%2F%2Fwww.horsesandus.com%2Fwhat-is-a-splashed-white-horse%2F&amp;psig=AOvVaw3n6Kal5BRnNQX3p142TCpN&amp;ust=1679048816921000&amp;source=images&amp;cd=vfe&amp;ved=0CBEQjhxqFwoTCKDD7bSe4P0CFQAAAAAdAAAAABAU</a:t>
            </a:r>
            <a:endParaRPr lang="tr-TR" sz="1600" dirty="0" smtClean="0"/>
          </a:p>
          <a:p>
            <a:r>
              <a:rPr lang="tr-TR" sz="1600" dirty="0">
                <a:hlinkClick r:id="rId6"/>
              </a:rPr>
              <a:t>https://</a:t>
            </a:r>
            <a:r>
              <a:rPr lang="tr-TR" sz="1600" dirty="0" smtClean="0">
                <a:hlinkClick r:id="rId6"/>
              </a:rPr>
              <a:t>i.pinimg.com/originals/24/41/e2/2441e20b461d5a09b091490b43b44a89.jpg</a:t>
            </a:r>
            <a:endParaRPr lang="tr-TR" sz="1600" dirty="0" smtClean="0"/>
          </a:p>
          <a:p>
            <a:r>
              <a:rPr lang="tr-TR" sz="1600" dirty="0">
                <a:hlinkClick r:id="rId7"/>
              </a:rPr>
              <a:t>https://www.google.com/url?sa=i&amp;url=https%3A%2F%2Fwww.pinterest.com%2Fpin%2Fchubari-spots--</a:t>
            </a:r>
            <a:r>
              <a:rPr lang="tr-TR" sz="1600" dirty="0" smtClean="0">
                <a:hlinkClick r:id="rId7"/>
              </a:rPr>
              <a:t>220183869252376994%2F&amp;psig=AOvVaw16pHisyRLiI6zt4vws9vhO&amp;ust=1679049912052000&amp;source=images&amp;cd=vfe&amp;ved=0CBEQjhxqFwoTCLCgpL-i4P0CFQAAAAAdAAAAABAJ</a:t>
            </a:r>
            <a:endParaRPr lang="tr-TR" sz="1600" dirty="0" smtClean="0"/>
          </a:p>
          <a:p>
            <a:r>
              <a:rPr lang="tr-TR" sz="1600" dirty="0">
                <a:hlinkClick r:id="rId8"/>
              </a:rPr>
              <a:t>https://</a:t>
            </a:r>
            <a:r>
              <a:rPr lang="tr-TR" sz="1600" dirty="0" smtClean="0">
                <a:hlinkClick r:id="rId8"/>
              </a:rPr>
              <a:t>www.google.com/url?sa=i&amp;url=https%3A%2F%2Fcommons.wikimedia.org%2Fwiki%2FFile%3ABloody_Shoulder_on_a_Grey_Horse.jpg&amp;psig=AOvVaw3pDBLBH5xjzutikuXLsO6P&amp;ust=1679050299342000&amp;source=images&amp;cd=vfe&amp;ved=0CBEQjhxqFwoTCJinl_ij4P0CFQAAAAAdAAAAABAE</a:t>
            </a:r>
            <a:endParaRPr lang="tr-TR" sz="1600" dirty="0" smtClean="0"/>
          </a:p>
          <a:p>
            <a:r>
              <a:rPr lang="tr-TR" sz="1600" dirty="0">
                <a:hlinkClick r:id="rId9"/>
              </a:rPr>
              <a:t>https://</a:t>
            </a:r>
            <a:r>
              <a:rPr lang="tr-TR" sz="1600" dirty="0" smtClean="0">
                <a:hlinkClick r:id="rId9"/>
              </a:rPr>
              <a:t>www.google.com/url?sa=i&amp;url=https%3A%2F%2Fcommons.wikimedia.org%2Fwiki%2FFile%3AReverse_blaze.jpg&amp;psig=AOvVaw3wLYm0CaEUY8QhU5re76Gq&amp;ust=1679050537445000&amp;source=images&amp;cd=vfe&amp;ved=0CBEQjhxqFwoTCIDZremk4P0CFQAAAAAdAAAAABAS</a:t>
            </a:r>
            <a:endParaRPr lang="tr-TR" sz="1600" dirty="0" smtClean="0"/>
          </a:p>
          <a:p>
            <a:r>
              <a:rPr lang="tr-TR" sz="1600" dirty="0">
                <a:hlinkClick r:id="rId10"/>
              </a:rPr>
              <a:t>https://tr.pinterest.com/pin/553872454151221027</a:t>
            </a:r>
            <a:r>
              <a:rPr lang="tr-TR" sz="1600" dirty="0" smtClean="0">
                <a:hlinkClick r:id="rId10"/>
              </a:rPr>
              <a:t>/</a:t>
            </a:r>
            <a:endParaRPr lang="tr-TR" sz="1600" dirty="0" smtClean="0"/>
          </a:p>
          <a:p>
            <a:r>
              <a:rPr lang="tr-TR" sz="1600" dirty="0"/>
              <a:t>https://www.google.com/url?sa=i&amp;url=https%3A%2F%2Fwww.pinterest.com%2Fpin%2F27092035245900753%2F&amp;psig=AOvVaw20ggeJrPjVyvqBPLoGR6_r&amp;ust=1679052575445000&amp;source=images&amp;cd=vfe&amp;ved=0CBEQjhxqFwoTCMCLibWs4P0CFQAAAAAdAAAAABAJ</a:t>
            </a:r>
          </a:p>
        </p:txBody>
      </p:sp>
    </p:spTree>
    <p:extLst>
      <p:ext uri="{BB962C8B-B14F-4D97-AF65-F5344CB8AC3E}">
        <p14:creationId xmlns:p14="http://schemas.microsoft.com/office/powerpoint/2010/main" val="324406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solidFill>
                  <a:srgbClr val="00B0F0"/>
                </a:solidFill>
              </a:rPr>
              <a:t>Akkanat</a:t>
            </a:r>
            <a:r>
              <a:rPr lang="tr-TR" b="1" dirty="0" smtClean="0">
                <a:solidFill>
                  <a:srgbClr val="00B0F0"/>
                </a:solidFill>
              </a:rPr>
              <a:t> al</a:t>
            </a:r>
            <a:endParaRPr lang="tr-TR" b="1" dirty="0">
              <a:solidFill>
                <a:srgbClr val="00B0F0"/>
              </a:solidFill>
            </a:endParaRPr>
          </a:p>
        </p:txBody>
      </p:sp>
      <p:pic>
        <p:nvPicPr>
          <p:cNvPr id="5" name="İçerik Yer Tutucusu 4"/>
          <p:cNvPicPr>
            <a:picLocks noGrp="1" noChangeAspect="1"/>
          </p:cNvPicPr>
          <p:nvPr>
            <p:ph sz="half" idx="1"/>
          </p:nvPr>
        </p:nvPicPr>
        <p:blipFill>
          <a:blip r:embed="rId2"/>
          <a:stretch>
            <a:fillRect/>
          </a:stretch>
        </p:blipFill>
        <p:spPr>
          <a:xfrm>
            <a:off x="838200" y="2121272"/>
            <a:ext cx="5181600" cy="3760044"/>
          </a:xfrm>
          <a:prstGeom prst="rect">
            <a:avLst/>
          </a:prstGeom>
        </p:spPr>
      </p:pic>
      <p:sp>
        <p:nvSpPr>
          <p:cNvPr id="4" name="İçerik Yer Tutucusu 3"/>
          <p:cNvSpPr>
            <a:spLocks noGrp="1"/>
          </p:cNvSpPr>
          <p:nvPr>
            <p:ph sz="half" idx="2"/>
          </p:nvPr>
        </p:nvSpPr>
        <p:spPr/>
        <p:txBody>
          <a:bodyPr/>
          <a:lstStyle/>
          <a:p>
            <a:pPr marL="0" indent="0">
              <a:buNone/>
            </a:pPr>
            <a:r>
              <a:rPr lang="tr-TR" dirty="0" err="1" smtClean="0"/>
              <a:t>Akkanat</a:t>
            </a:r>
            <a:r>
              <a:rPr lang="tr-TR" dirty="0" smtClean="0"/>
              <a:t> al; kıllar açık parlak kırmızı renkte, yele ve kuyruk beyaz ya da çok açık sarıdır (yıkanmış gibi). </a:t>
            </a:r>
            <a:endParaRPr lang="tr-TR" dirty="0"/>
          </a:p>
        </p:txBody>
      </p:sp>
    </p:spTree>
    <p:extLst>
      <p:ext uri="{BB962C8B-B14F-4D97-AF65-F5344CB8AC3E}">
        <p14:creationId xmlns:p14="http://schemas.microsoft.com/office/powerpoint/2010/main" val="345780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nl-NL" b="1" dirty="0" smtClean="0">
                <a:solidFill>
                  <a:srgbClr val="990033"/>
                </a:solidFill>
              </a:rPr>
              <a:t>Koyu al</a:t>
            </a:r>
            <a:endParaRPr lang="tr-TR" b="1" dirty="0">
              <a:solidFill>
                <a:srgbClr val="990033"/>
              </a:solidFill>
            </a:endParaRPr>
          </a:p>
        </p:txBody>
      </p:sp>
      <p:pic>
        <p:nvPicPr>
          <p:cNvPr id="5" name="İçerik Yer Tutucusu 4"/>
          <p:cNvPicPr>
            <a:picLocks noGrp="1" noChangeAspect="1"/>
          </p:cNvPicPr>
          <p:nvPr>
            <p:ph sz="half" idx="1"/>
          </p:nvPr>
        </p:nvPicPr>
        <p:blipFill>
          <a:blip r:embed="rId2"/>
          <a:stretch>
            <a:fillRect/>
          </a:stretch>
        </p:blipFill>
        <p:spPr>
          <a:xfrm>
            <a:off x="838200" y="1988740"/>
            <a:ext cx="5181600" cy="4025107"/>
          </a:xfrm>
          <a:prstGeom prst="rect">
            <a:avLst/>
          </a:prstGeom>
        </p:spPr>
      </p:pic>
      <p:sp>
        <p:nvSpPr>
          <p:cNvPr id="4" name="İçerik Yer Tutucusu 3"/>
          <p:cNvSpPr>
            <a:spLocks noGrp="1"/>
          </p:cNvSpPr>
          <p:nvPr>
            <p:ph sz="half" idx="2"/>
          </p:nvPr>
        </p:nvSpPr>
        <p:spPr/>
        <p:txBody>
          <a:bodyPr/>
          <a:lstStyle/>
          <a:p>
            <a:r>
              <a:rPr lang="nl-NL" dirty="0" smtClean="0"/>
              <a:t>Koyu al; esmere kaçan aldır</a:t>
            </a:r>
            <a:endParaRPr lang="tr-TR" dirty="0"/>
          </a:p>
        </p:txBody>
      </p:sp>
    </p:spTree>
    <p:extLst>
      <p:ext uri="{BB962C8B-B14F-4D97-AF65-F5344CB8AC3E}">
        <p14:creationId xmlns:p14="http://schemas.microsoft.com/office/powerpoint/2010/main" val="52220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dirty="0" smtClean="0">
                <a:solidFill>
                  <a:srgbClr val="CC0066"/>
                </a:solidFill>
                <a:latin typeface="+mn-lt"/>
                <a:ea typeface="+mn-ea"/>
                <a:cs typeface="+mn-cs"/>
              </a:rPr>
              <a:t>Yanık al</a:t>
            </a:r>
            <a:endParaRPr lang="tr-TR" dirty="0">
              <a:solidFill>
                <a:srgbClr val="CC0066"/>
              </a:solidFill>
              <a:latin typeface="+mn-lt"/>
              <a:ea typeface="+mn-ea"/>
              <a:cs typeface="+mn-cs"/>
            </a:endParaRPr>
          </a:p>
        </p:txBody>
      </p:sp>
      <p:pic>
        <p:nvPicPr>
          <p:cNvPr id="5" name="İçerik Yer Tutucusu 4"/>
          <p:cNvPicPr>
            <a:picLocks noGrp="1" noChangeAspect="1"/>
          </p:cNvPicPr>
          <p:nvPr>
            <p:ph sz="half" idx="1"/>
          </p:nvPr>
        </p:nvPicPr>
        <p:blipFill>
          <a:blip r:embed="rId2"/>
          <a:stretch>
            <a:fillRect/>
          </a:stretch>
        </p:blipFill>
        <p:spPr>
          <a:xfrm>
            <a:off x="838200" y="2275177"/>
            <a:ext cx="5181600" cy="3452233"/>
          </a:xfrm>
          <a:prstGeom prst="rect">
            <a:avLst/>
          </a:prstGeom>
        </p:spPr>
      </p:pic>
      <p:sp>
        <p:nvSpPr>
          <p:cNvPr id="4" name="İçerik Yer Tutucusu 3"/>
          <p:cNvSpPr>
            <a:spLocks noGrp="1"/>
          </p:cNvSpPr>
          <p:nvPr>
            <p:ph sz="half" idx="2"/>
          </p:nvPr>
        </p:nvSpPr>
        <p:spPr/>
        <p:txBody>
          <a:bodyPr/>
          <a:lstStyle/>
          <a:p>
            <a:r>
              <a:rPr lang="tr-TR" dirty="0" smtClean="0"/>
              <a:t>Yanık al; kavrulmuş kahveye benzer, esmer görünüştedir.</a:t>
            </a:r>
          </a:p>
          <a:p>
            <a:endParaRPr lang="tr-TR" dirty="0"/>
          </a:p>
        </p:txBody>
      </p:sp>
    </p:spTree>
    <p:extLst>
      <p:ext uri="{BB962C8B-B14F-4D97-AF65-F5344CB8AC3E}">
        <p14:creationId xmlns:p14="http://schemas.microsoft.com/office/powerpoint/2010/main" val="99173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solidFill>
                  <a:srgbClr val="CC0066"/>
                </a:solidFill>
              </a:rPr>
              <a:t>Kestane al</a:t>
            </a:r>
            <a:endParaRPr lang="tr-TR" dirty="0">
              <a:solidFill>
                <a:srgbClr val="CC0066"/>
              </a:solidFill>
            </a:endParaRPr>
          </a:p>
        </p:txBody>
      </p:sp>
      <p:pic>
        <p:nvPicPr>
          <p:cNvPr id="5" name="İçerik Yer Tutucusu 4"/>
          <p:cNvPicPr>
            <a:picLocks noGrp="1" noChangeAspect="1"/>
          </p:cNvPicPr>
          <p:nvPr>
            <p:ph sz="half" idx="1"/>
          </p:nvPr>
        </p:nvPicPr>
        <p:blipFill>
          <a:blip r:embed="rId2"/>
          <a:stretch>
            <a:fillRect/>
          </a:stretch>
        </p:blipFill>
        <p:spPr>
          <a:xfrm>
            <a:off x="838200" y="2032000"/>
            <a:ext cx="5181600" cy="4719781"/>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Kestane al; renk kestane kabuğuna benzer</a:t>
            </a:r>
            <a:endParaRPr lang="tr-TR" dirty="0"/>
          </a:p>
        </p:txBody>
      </p:sp>
    </p:spTree>
    <p:extLst>
      <p:ext uri="{BB962C8B-B14F-4D97-AF65-F5344CB8AC3E}">
        <p14:creationId xmlns:p14="http://schemas.microsoft.com/office/powerpoint/2010/main" val="2060772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t>Yağız </a:t>
            </a:r>
            <a:r>
              <a:rPr lang="tr-TR" b="1" dirty="0" smtClean="0"/>
              <a:t>don (Black)</a:t>
            </a:r>
            <a:endParaRPr lang="tr-TR" b="1" dirty="0"/>
          </a:p>
        </p:txBody>
      </p:sp>
      <p:sp>
        <p:nvSpPr>
          <p:cNvPr id="6" name="İçerik Yer Tutucusu 5"/>
          <p:cNvSpPr>
            <a:spLocks noGrp="1"/>
          </p:cNvSpPr>
          <p:nvPr>
            <p:ph idx="1"/>
          </p:nvPr>
        </p:nvSpPr>
        <p:spPr/>
        <p:txBody>
          <a:bodyPr>
            <a:normAutofit/>
          </a:bodyPr>
          <a:lstStyle/>
          <a:p>
            <a:pPr marL="0" indent="0" algn="just">
              <a:buNone/>
            </a:pPr>
            <a:r>
              <a:rPr lang="tr-TR" dirty="0" smtClean="0"/>
              <a:t>Bu </a:t>
            </a:r>
            <a:r>
              <a:rPr lang="tr-TR" dirty="0"/>
              <a:t>donda, beden, bacaklar, yele ve kuyruğu örten kıllar siyah renktedir. </a:t>
            </a:r>
          </a:p>
          <a:p>
            <a:pPr marL="0" indent="0" algn="just">
              <a:buNone/>
            </a:pPr>
            <a:r>
              <a:rPr lang="tr-TR" dirty="0"/>
              <a:t>Bu don da siyah rengin tonuna göre isimler alır.</a:t>
            </a:r>
          </a:p>
          <a:p>
            <a:pPr marL="0" indent="0" algn="just">
              <a:buNone/>
            </a:pPr>
            <a:r>
              <a:rPr lang="tr-TR" dirty="0"/>
              <a:t>Yağız don </a:t>
            </a:r>
            <a:r>
              <a:rPr lang="tr-TR" dirty="0" smtClean="0"/>
              <a:t>genellikle </a:t>
            </a:r>
            <a:r>
              <a:rPr lang="tr-TR" dirty="0"/>
              <a:t>at popülasyonlarında oldukça az </a:t>
            </a:r>
            <a:r>
              <a:rPr lang="tr-TR" dirty="0" smtClean="0"/>
              <a:t>rastlanılan </a:t>
            </a:r>
            <a:r>
              <a:rPr lang="tr-TR" dirty="0"/>
              <a:t>bir dondur. Örneğin Arap atlarında </a:t>
            </a:r>
            <a:r>
              <a:rPr lang="tr-TR" dirty="0" smtClean="0"/>
              <a:t>yağız </a:t>
            </a:r>
            <a:r>
              <a:rPr lang="tr-TR" dirty="0"/>
              <a:t>dona çok ender rastlanır. 100 attan </a:t>
            </a:r>
            <a:r>
              <a:rPr lang="tr-TR" dirty="0" smtClean="0"/>
              <a:t>ancak birkaç </a:t>
            </a:r>
            <a:r>
              <a:rPr lang="tr-TR" dirty="0"/>
              <a:t>tanesi yağız donlu olarak dünyaya gelir. Yağız donun bazı farklı tonları şunlardır:</a:t>
            </a:r>
          </a:p>
          <a:p>
            <a:pPr marL="0" indent="0" algn="just">
              <a:buNone/>
            </a:pPr>
            <a:endParaRPr lang="tr-TR" dirty="0"/>
          </a:p>
        </p:txBody>
      </p:sp>
    </p:spTree>
    <p:extLst>
      <p:ext uri="{BB962C8B-B14F-4D97-AF65-F5344CB8AC3E}">
        <p14:creationId xmlns:p14="http://schemas.microsoft.com/office/powerpoint/2010/main" val="1557495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FF0000"/>
                </a:solidFill>
              </a:rPr>
              <a:t>Kirli yağız</a:t>
            </a:r>
            <a:endParaRPr lang="tr-TR" b="1" dirty="0">
              <a:solidFill>
                <a:srgbClr val="FF0000"/>
              </a:solidFill>
            </a:endParaRPr>
          </a:p>
        </p:txBody>
      </p:sp>
      <p:pic>
        <p:nvPicPr>
          <p:cNvPr id="5" name="İçerik Yer Tutucusu 4"/>
          <p:cNvPicPr>
            <a:picLocks noGrp="1" noChangeAspect="1"/>
          </p:cNvPicPr>
          <p:nvPr>
            <p:ph sz="half" idx="1"/>
          </p:nvPr>
        </p:nvPicPr>
        <p:blipFill>
          <a:blip r:embed="rId2"/>
          <a:stretch>
            <a:fillRect/>
          </a:stretch>
        </p:blipFill>
        <p:spPr>
          <a:xfrm>
            <a:off x="838200" y="1618488"/>
            <a:ext cx="5181600" cy="4533470"/>
          </a:xfrm>
          <a:prstGeom prst="rect">
            <a:avLst/>
          </a:prstGeom>
        </p:spPr>
      </p:pic>
      <p:sp>
        <p:nvSpPr>
          <p:cNvPr id="4" name="İçerik Yer Tutucusu 3"/>
          <p:cNvSpPr>
            <a:spLocks noGrp="1"/>
          </p:cNvSpPr>
          <p:nvPr>
            <p:ph sz="half" idx="2"/>
          </p:nvPr>
        </p:nvSpPr>
        <p:spPr/>
        <p:txBody>
          <a:bodyPr/>
          <a:lstStyle/>
          <a:p>
            <a:pPr marL="0" indent="0">
              <a:buNone/>
            </a:pPr>
            <a:r>
              <a:rPr lang="tr-TR" dirty="0"/>
              <a:t>Uzantılar tam siyah </a:t>
            </a:r>
            <a:r>
              <a:rPr lang="tr-TR" dirty="0" smtClean="0"/>
              <a:t>renkte </a:t>
            </a:r>
            <a:r>
              <a:rPr lang="tr-TR" dirty="0"/>
              <a:t>olduğu halde, vücudu saran kıllar </a:t>
            </a:r>
            <a:r>
              <a:rPr lang="tr-TR" dirty="0" smtClean="0"/>
              <a:t>mavimsi-esmer </a:t>
            </a:r>
            <a:r>
              <a:rPr lang="tr-TR" dirty="0"/>
              <a:t>tondadır </a:t>
            </a:r>
          </a:p>
        </p:txBody>
      </p:sp>
    </p:spTree>
    <p:extLst>
      <p:ext uri="{BB962C8B-B14F-4D97-AF65-F5344CB8AC3E}">
        <p14:creationId xmlns:p14="http://schemas.microsoft.com/office/powerpoint/2010/main" val="375112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Donuk </a:t>
            </a:r>
            <a:r>
              <a:rPr lang="tr-TR" dirty="0" smtClean="0"/>
              <a:t>yağız </a:t>
            </a:r>
            <a:endParaRPr lang="tr-TR" dirty="0"/>
          </a:p>
        </p:txBody>
      </p:sp>
      <p:pic>
        <p:nvPicPr>
          <p:cNvPr id="5" name="İçerik Yer Tutucusu 4"/>
          <p:cNvPicPr>
            <a:picLocks noGrp="1" noChangeAspect="1"/>
          </p:cNvPicPr>
          <p:nvPr>
            <p:ph sz="half" idx="1"/>
          </p:nvPr>
        </p:nvPicPr>
        <p:blipFill>
          <a:blip r:embed="rId2"/>
          <a:stretch>
            <a:fillRect/>
          </a:stretch>
        </p:blipFill>
        <p:spPr>
          <a:xfrm>
            <a:off x="838200" y="1933989"/>
            <a:ext cx="5181600" cy="4134609"/>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Donu </a:t>
            </a:r>
            <a:r>
              <a:rPr lang="tr-TR" dirty="0"/>
              <a:t>gösteren kıllar </a:t>
            </a:r>
            <a:r>
              <a:rPr lang="tr-TR" dirty="0" smtClean="0"/>
              <a:t>koyu </a:t>
            </a:r>
            <a:r>
              <a:rPr lang="tr-TR" dirty="0"/>
              <a:t>siyah olduğu halde, mat görünüşlüdür. </a:t>
            </a:r>
          </a:p>
          <a:p>
            <a:pPr marL="0" indent="0" algn="just">
              <a:buNone/>
            </a:pPr>
            <a:r>
              <a:rPr lang="tr-TR" dirty="0"/>
              <a:t>Kıllarda yansımalı parlaklık </a:t>
            </a:r>
            <a:r>
              <a:rPr lang="tr-TR" dirty="0" smtClean="0"/>
              <a:t>yoktur</a:t>
            </a:r>
            <a:r>
              <a:rPr lang="tr-TR" dirty="0"/>
              <a:t>.</a:t>
            </a:r>
          </a:p>
        </p:txBody>
      </p:sp>
    </p:spTree>
    <p:extLst>
      <p:ext uri="{BB962C8B-B14F-4D97-AF65-F5344CB8AC3E}">
        <p14:creationId xmlns:p14="http://schemas.microsoft.com/office/powerpoint/2010/main" val="296857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Koyu parlak (kuzgunî) yağız</a:t>
            </a:r>
          </a:p>
        </p:txBody>
      </p:sp>
      <p:pic>
        <p:nvPicPr>
          <p:cNvPr id="5" name="İçerik Yer Tutucusu 4"/>
          <p:cNvPicPr>
            <a:picLocks noGrp="1" noChangeAspect="1"/>
          </p:cNvPicPr>
          <p:nvPr>
            <p:ph sz="half" idx="1"/>
          </p:nvPr>
        </p:nvPicPr>
        <p:blipFill>
          <a:blip r:embed="rId2"/>
          <a:stretch>
            <a:fillRect/>
          </a:stretch>
        </p:blipFill>
        <p:spPr>
          <a:xfrm>
            <a:off x="838200" y="1833014"/>
            <a:ext cx="5181600" cy="4336560"/>
          </a:xfrm>
          <a:prstGeom prst="rect">
            <a:avLst/>
          </a:prstGeom>
        </p:spPr>
      </p:pic>
      <p:sp>
        <p:nvSpPr>
          <p:cNvPr id="4" name="İçerik Yer Tutucusu 3"/>
          <p:cNvSpPr>
            <a:spLocks noGrp="1"/>
          </p:cNvSpPr>
          <p:nvPr>
            <p:ph sz="half" idx="2"/>
          </p:nvPr>
        </p:nvSpPr>
        <p:spPr/>
        <p:txBody>
          <a:bodyPr/>
          <a:lstStyle/>
          <a:p>
            <a:pPr marL="0" indent="0" algn="just">
              <a:buNone/>
            </a:pPr>
            <a:r>
              <a:rPr lang="tr-TR" dirty="0"/>
              <a:t>Atın donunu gösteren kıllar parlak siyah renklidir. Atın donu güneş ışığında yansımalı şekilde parıldar.</a:t>
            </a:r>
          </a:p>
        </p:txBody>
      </p:sp>
    </p:spTree>
    <p:extLst>
      <p:ext uri="{BB962C8B-B14F-4D97-AF65-F5344CB8AC3E}">
        <p14:creationId xmlns:p14="http://schemas.microsoft.com/office/powerpoint/2010/main" val="247354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Atlarda kimlik tespiti adili vakalarda (kimlik tespiti ve değer takdiri), soy kütüğü kayıtları, hastalık kontrolü ile yarışlarda veya satışlarda usulsüzlükleri engellemek için </a:t>
            </a:r>
            <a:r>
              <a:rPr lang="tr-TR" dirty="0" err="1" smtClean="0"/>
              <a:t>fenotipik</a:t>
            </a:r>
            <a:r>
              <a:rPr lang="tr-TR" dirty="0" smtClean="0"/>
              <a:t> özellikler ile bazı laboratuvar analizleri kullanılarak yapılır. Bir atı diğerlerinden ayırt etmek için ırk, yaş veya vücudun örten kılların rengi (don rengi) ve koyu donlu atlarda vücudun farklı bölgelerinde tespit edilen işaretler, soğuk veya sıcak damgalar ile </a:t>
            </a:r>
            <a:r>
              <a:rPr lang="tr-TR" dirty="0" err="1" smtClean="0"/>
              <a:t>tetovir</a:t>
            </a:r>
            <a:r>
              <a:rPr lang="tr-TR" dirty="0" smtClean="0"/>
              <a:t> (dövme) gibi özelliklerden yararlanılır. Atın yaşı hem tanımlayıcı bilgidir hem de değer takdiri için önemli bir kriterdir. Alternatif tanımlama yöntemleri ise kan ile ilgili testler, DNA testleri ve mikroçip okuyucularıdır.  </a:t>
            </a:r>
            <a:endParaRPr lang="tr-TR" dirty="0"/>
          </a:p>
        </p:txBody>
      </p:sp>
    </p:spTree>
    <p:extLst>
      <p:ext uri="{BB962C8B-B14F-4D97-AF65-F5344CB8AC3E}">
        <p14:creationId xmlns:p14="http://schemas.microsoft.com/office/powerpoint/2010/main" val="360679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smtClean="0">
                <a:solidFill>
                  <a:srgbClr val="FFC000"/>
                </a:solidFill>
              </a:rPr>
              <a:t>İzabel</a:t>
            </a:r>
            <a:r>
              <a:rPr lang="tr-TR" dirty="0" smtClean="0">
                <a:solidFill>
                  <a:srgbClr val="FFC000"/>
                </a:solidFill>
              </a:rPr>
              <a:t> Don (</a:t>
            </a:r>
            <a:r>
              <a:rPr lang="tr-TR" dirty="0" err="1">
                <a:solidFill>
                  <a:srgbClr val="FFC000"/>
                </a:solidFill>
              </a:rPr>
              <a:t>I</a:t>
            </a:r>
            <a:r>
              <a:rPr lang="tr-TR" dirty="0" err="1" smtClean="0">
                <a:solidFill>
                  <a:srgbClr val="FFC000"/>
                </a:solidFill>
              </a:rPr>
              <a:t>sabelline</a:t>
            </a:r>
            <a:r>
              <a:rPr lang="tr-TR" dirty="0" smtClean="0">
                <a:solidFill>
                  <a:srgbClr val="FFC000"/>
                </a:solidFill>
              </a:rPr>
              <a:t>)</a:t>
            </a:r>
            <a:endParaRPr lang="tr-TR" dirty="0">
              <a:solidFill>
                <a:srgbClr val="FFC000"/>
              </a:solidFill>
            </a:endParaRPr>
          </a:p>
        </p:txBody>
      </p:sp>
      <p:sp>
        <p:nvSpPr>
          <p:cNvPr id="4" name="İçerik Yer Tutucusu 3"/>
          <p:cNvSpPr>
            <a:spLocks noGrp="1"/>
          </p:cNvSpPr>
          <p:nvPr>
            <p:ph idx="1"/>
          </p:nvPr>
        </p:nvSpPr>
        <p:spPr/>
        <p:txBody>
          <a:bodyPr/>
          <a:lstStyle/>
          <a:p>
            <a:pPr marL="0" indent="0" algn="just">
              <a:buNone/>
            </a:pPr>
            <a:r>
              <a:rPr lang="tr-TR" dirty="0" err="1"/>
              <a:t>İzabel</a:t>
            </a:r>
            <a:r>
              <a:rPr lang="tr-TR" dirty="0"/>
              <a:t> donda vücudu örten kıllar, yele ve kuyruk dâhil sarı renktedir. </a:t>
            </a:r>
          </a:p>
          <a:p>
            <a:pPr marL="0" indent="0" algn="just">
              <a:buNone/>
            </a:pPr>
            <a:r>
              <a:rPr lang="tr-TR" dirty="0"/>
              <a:t>Bu donda da sarı rengin açıklık ve koyuluk tonlarına göre değişiklikler görülür. </a:t>
            </a:r>
            <a:r>
              <a:rPr lang="tr-TR" dirty="0" smtClean="0"/>
              <a:t>Açık saman </a:t>
            </a:r>
            <a:r>
              <a:rPr lang="tr-TR" dirty="0"/>
              <a:t>sarısı renkten, portakal, limon rengine kadar görülür. Açık </a:t>
            </a:r>
            <a:r>
              <a:rPr lang="tr-TR" dirty="0" err="1"/>
              <a:t>izabel</a:t>
            </a:r>
            <a:r>
              <a:rPr lang="tr-TR" dirty="0"/>
              <a:t>, koyu </a:t>
            </a:r>
            <a:r>
              <a:rPr lang="tr-TR" dirty="0" err="1"/>
              <a:t>izabel</a:t>
            </a:r>
            <a:r>
              <a:rPr lang="tr-TR" dirty="0"/>
              <a:t> </a:t>
            </a:r>
            <a:r>
              <a:rPr lang="tr-TR" dirty="0" smtClean="0"/>
              <a:t>adlarını </a:t>
            </a:r>
            <a:r>
              <a:rPr lang="tr-TR" dirty="0"/>
              <a:t>alır</a:t>
            </a:r>
            <a:r>
              <a:rPr lang="tr-TR" dirty="0" smtClean="0"/>
              <a:t>. </a:t>
            </a:r>
            <a:r>
              <a:rPr lang="tr-TR" dirty="0" err="1" smtClean="0"/>
              <a:t>İzabel</a:t>
            </a:r>
            <a:r>
              <a:rPr lang="tr-TR" dirty="0" smtClean="0"/>
              <a:t> donun bazı tonları </a:t>
            </a:r>
            <a:r>
              <a:rPr lang="tr-TR" dirty="0" err="1" smtClean="0"/>
              <a:t>Türkçe’de</a:t>
            </a:r>
            <a:r>
              <a:rPr lang="tr-TR" dirty="0" smtClean="0"/>
              <a:t> «Ak Kanat» olarak geçer. </a:t>
            </a:r>
            <a:endParaRPr lang="tr-TR" dirty="0"/>
          </a:p>
          <a:p>
            <a:pPr marL="0" indent="0" algn="just">
              <a:buNone/>
            </a:pPr>
            <a:endParaRPr lang="tr-TR" dirty="0"/>
          </a:p>
        </p:txBody>
      </p:sp>
    </p:spTree>
    <p:extLst>
      <p:ext uri="{BB962C8B-B14F-4D97-AF65-F5344CB8AC3E}">
        <p14:creationId xmlns:p14="http://schemas.microsoft.com/office/powerpoint/2010/main" val="162568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FF3300"/>
                </a:solidFill>
              </a:rPr>
              <a:t>Açık </a:t>
            </a:r>
            <a:r>
              <a:rPr lang="tr-TR" b="1" dirty="0" err="1" smtClean="0">
                <a:solidFill>
                  <a:srgbClr val="FF3300"/>
                </a:solidFill>
              </a:rPr>
              <a:t>İzabel</a:t>
            </a:r>
            <a:endParaRPr lang="tr-TR" b="1" dirty="0">
              <a:solidFill>
                <a:srgbClr val="FF3300"/>
              </a:solidFill>
            </a:endParaRPr>
          </a:p>
        </p:txBody>
      </p:sp>
      <p:pic>
        <p:nvPicPr>
          <p:cNvPr id="5" name="İçerik Yer Tutucusu 4"/>
          <p:cNvPicPr>
            <a:picLocks noGrp="1" noChangeAspect="1"/>
          </p:cNvPicPr>
          <p:nvPr>
            <p:ph sz="half" idx="1"/>
          </p:nvPr>
        </p:nvPicPr>
        <p:blipFill>
          <a:blip r:embed="rId2"/>
          <a:stretch>
            <a:fillRect/>
          </a:stretch>
        </p:blipFill>
        <p:spPr>
          <a:xfrm>
            <a:off x="838200" y="1889030"/>
            <a:ext cx="5181600" cy="4224527"/>
          </a:xfrm>
          <a:prstGeom prst="rect">
            <a:avLst/>
          </a:prstGeom>
        </p:spPr>
      </p:pic>
      <p:sp>
        <p:nvSpPr>
          <p:cNvPr id="4" name="İçerik Yer Tutucusu 3"/>
          <p:cNvSpPr>
            <a:spLocks noGrp="1"/>
          </p:cNvSpPr>
          <p:nvPr>
            <p:ph sz="half" idx="2"/>
          </p:nvPr>
        </p:nvSpPr>
        <p:spPr/>
        <p:txBody>
          <a:bodyPr/>
          <a:lstStyle/>
          <a:p>
            <a:r>
              <a:rPr lang="tr-TR" dirty="0" err="1" smtClean="0"/>
              <a:t>İzabel</a:t>
            </a:r>
            <a:r>
              <a:rPr lang="tr-TR" dirty="0" smtClean="0"/>
              <a:t> donun en açık renkte olanıdır. Albino renge çok yakındır. Vücudundaki kıl örtüsü çok hafif sarımsı renktedir. Bazı kaynaklarda «Ak </a:t>
            </a:r>
            <a:r>
              <a:rPr lang="tr-TR" dirty="0" err="1" smtClean="0"/>
              <a:t>İzabel</a:t>
            </a:r>
            <a:r>
              <a:rPr lang="tr-TR" dirty="0" smtClean="0"/>
              <a:t> Don» olarak da değerlendirilmektedir.</a:t>
            </a:r>
            <a:endParaRPr lang="tr-TR" dirty="0"/>
          </a:p>
        </p:txBody>
      </p:sp>
    </p:spTree>
    <p:extLst>
      <p:ext uri="{BB962C8B-B14F-4D97-AF65-F5344CB8AC3E}">
        <p14:creationId xmlns:p14="http://schemas.microsoft.com/office/powerpoint/2010/main" val="151010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0066"/>
                </a:solidFill>
              </a:rPr>
              <a:t>Normal </a:t>
            </a:r>
            <a:r>
              <a:rPr lang="tr-TR" b="1" dirty="0" err="1" smtClean="0">
                <a:solidFill>
                  <a:srgbClr val="CC0066"/>
                </a:solidFill>
              </a:rPr>
              <a:t>İzabel</a:t>
            </a:r>
            <a:endParaRPr lang="tr-TR" b="1" dirty="0">
              <a:solidFill>
                <a:srgbClr val="CC0066"/>
              </a:solidFill>
            </a:endParaRPr>
          </a:p>
        </p:txBody>
      </p:sp>
      <p:pic>
        <p:nvPicPr>
          <p:cNvPr id="6" name="İçerik Yer Tutucusu 5"/>
          <p:cNvPicPr>
            <a:picLocks noGrp="1" noChangeAspect="1"/>
          </p:cNvPicPr>
          <p:nvPr>
            <p:ph sz="half" idx="1"/>
          </p:nvPr>
        </p:nvPicPr>
        <p:blipFill>
          <a:blip r:embed="rId2"/>
          <a:stretch>
            <a:fillRect/>
          </a:stretch>
        </p:blipFill>
        <p:spPr>
          <a:xfrm>
            <a:off x="838200" y="1857755"/>
            <a:ext cx="5181600" cy="4287078"/>
          </a:xfrm>
          <a:prstGeom prst="rect">
            <a:avLst/>
          </a:prstGeom>
        </p:spPr>
      </p:pic>
      <p:sp>
        <p:nvSpPr>
          <p:cNvPr id="4" name="İçerik Yer Tutucusu 3"/>
          <p:cNvSpPr>
            <a:spLocks noGrp="1"/>
          </p:cNvSpPr>
          <p:nvPr>
            <p:ph sz="half" idx="2"/>
          </p:nvPr>
        </p:nvSpPr>
        <p:spPr/>
        <p:txBody>
          <a:bodyPr/>
          <a:lstStyle/>
          <a:p>
            <a:pPr marL="0" indent="0" algn="just">
              <a:buNone/>
            </a:pPr>
            <a:r>
              <a:rPr lang="tr-TR" dirty="0" err="1" smtClean="0"/>
              <a:t>İzabel</a:t>
            </a:r>
            <a:r>
              <a:rPr lang="tr-TR" dirty="0" smtClean="0"/>
              <a:t> renginin orta tonda olanıdır. Güneş ışığında saman renginden buğday rengine kadar değişik renklere bürünebilir. Bazı kaynaklarda «Altın» ya da «</a:t>
            </a:r>
            <a:r>
              <a:rPr lang="tr-TR" dirty="0" err="1" smtClean="0"/>
              <a:t>İzabel</a:t>
            </a:r>
            <a:r>
              <a:rPr lang="tr-TR" dirty="0" smtClean="0"/>
              <a:t> Sarısı» olarak adlandırılmaktadır. </a:t>
            </a:r>
            <a:endParaRPr lang="tr-TR" dirty="0"/>
          </a:p>
        </p:txBody>
      </p:sp>
    </p:spTree>
    <p:extLst>
      <p:ext uri="{BB962C8B-B14F-4D97-AF65-F5344CB8AC3E}">
        <p14:creationId xmlns:p14="http://schemas.microsoft.com/office/powerpoint/2010/main" val="161542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00B0F0"/>
                </a:solidFill>
              </a:rPr>
              <a:t>Kırmızı </a:t>
            </a:r>
            <a:r>
              <a:rPr lang="tr-TR" b="1" dirty="0" err="1" smtClean="0">
                <a:solidFill>
                  <a:srgbClr val="00B0F0"/>
                </a:solidFill>
              </a:rPr>
              <a:t>İzabel</a:t>
            </a:r>
            <a:endParaRPr lang="tr-TR" b="1" dirty="0">
              <a:solidFill>
                <a:srgbClr val="00B0F0"/>
              </a:solidFill>
            </a:endParaRPr>
          </a:p>
        </p:txBody>
      </p:sp>
      <p:pic>
        <p:nvPicPr>
          <p:cNvPr id="6" name="İçerik Yer Tutucusu 5"/>
          <p:cNvPicPr>
            <a:picLocks noGrp="1" noChangeAspect="1"/>
          </p:cNvPicPr>
          <p:nvPr>
            <p:ph sz="half" idx="1"/>
          </p:nvPr>
        </p:nvPicPr>
        <p:blipFill>
          <a:blip r:embed="rId2"/>
          <a:stretch>
            <a:fillRect/>
          </a:stretch>
        </p:blipFill>
        <p:spPr>
          <a:xfrm>
            <a:off x="838200" y="1977232"/>
            <a:ext cx="5181600" cy="4048124"/>
          </a:xfrm>
          <a:prstGeom prst="rect">
            <a:avLst/>
          </a:prstGeom>
        </p:spPr>
      </p:pic>
      <p:sp>
        <p:nvSpPr>
          <p:cNvPr id="4" name="İçerik Yer Tutucusu 3"/>
          <p:cNvSpPr>
            <a:spLocks noGrp="1"/>
          </p:cNvSpPr>
          <p:nvPr>
            <p:ph sz="half" idx="2"/>
          </p:nvPr>
        </p:nvSpPr>
        <p:spPr/>
        <p:txBody>
          <a:bodyPr/>
          <a:lstStyle/>
          <a:p>
            <a:r>
              <a:rPr lang="tr-TR" dirty="0" smtClean="0"/>
              <a:t>Koyu altın sarısıdır. Çoğunlukla madeni bir parlaklık gösterir. Yele ve kuyruk kılları beyazımsı veya kül rengindedir. Çok defa aynı rengin koyu tonunda benekli olurlar. </a:t>
            </a:r>
            <a:endParaRPr lang="tr-TR" dirty="0"/>
          </a:p>
        </p:txBody>
      </p:sp>
    </p:spTree>
    <p:extLst>
      <p:ext uri="{BB962C8B-B14F-4D97-AF65-F5344CB8AC3E}">
        <p14:creationId xmlns:p14="http://schemas.microsoft.com/office/powerpoint/2010/main" val="3596672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FF0000"/>
                </a:solidFill>
              </a:rPr>
              <a:t>Koyu </a:t>
            </a:r>
            <a:r>
              <a:rPr lang="tr-TR" b="1" dirty="0" err="1" smtClean="0">
                <a:solidFill>
                  <a:srgbClr val="FF0000"/>
                </a:solidFill>
              </a:rPr>
              <a:t>İzabel</a:t>
            </a:r>
            <a:endParaRPr lang="tr-TR" b="1" dirty="0">
              <a:solidFill>
                <a:srgbClr val="FF0000"/>
              </a:solidFill>
            </a:endParaRPr>
          </a:p>
        </p:txBody>
      </p:sp>
      <p:pic>
        <p:nvPicPr>
          <p:cNvPr id="5" name="İçerik Yer Tutucusu 4"/>
          <p:cNvPicPr>
            <a:picLocks noGrp="1" noChangeAspect="1"/>
          </p:cNvPicPr>
          <p:nvPr>
            <p:ph sz="half" idx="1"/>
          </p:nvPr>
        </p:nvPicPr>
        <p:blipFill>
          <a:blip r:embed="rId2"/>
          <a:stretch>
            <a:fillRect/>
          </a:stretch>
        </p:blipFill>
        <p:spPr>
          <a:xfrm>
            <a:off x="838200" y="1833958"/>
            <a:ext cx="5181600" cy="4334671"/>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Açık kahveye yakın bir renk tonu vardır. Yele ve kuyruk kılları beyazımsı açık kahvedir.</a:t>
            </a:r>
            <a:endParaRPr lang="tr-TR" dirty="0"/>
          </a:p>
        </p:txBody>
      </p:sp>
    </p:spTree>
    <p:extLst>
      <p:ext uri="{BB962C8B-B14F-4D97-AF65-F5344CB8AC3E}">
        <p14:creationId xmlns:p14="http://schemas.microsoft.com/office/powerpoint/2010/main" val="3287987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CC0066"/>
                </a:solidFill>
              </a:rPr>
              <a:t>B. Bileşik Donlar: </a:t>
            </a:r>
          </a:p>
        </p:txBody>
      </p:sp>
      <p:sp>
        <p:nvSpPr>
          <p:cNvPr id="6" name="İçerik Yer Tutucusu 5"/>
          <p:cNvSpPr>
            <a:spLocks noGrp="1"/>
          </p:cNvSpPr>
          <p:nvPr>
            <p:ph idx="1"/>
          </p:nvPr>
        </p:nvSpPr>
        <p:spPr/>
        <p:txBody>
          <a:bodyPr/>
          <a:lstStyle/>
          <a:p>
            <a:r>
              <a:rPr lang="tr-TR" dirty="0" smtClean="0"/>
              <a:t>Vücudu </a:t>
            </a:r>
            <a:r>
              <a:rPr lang="tr-TR" dirty="0"/>
              <a:t>örten kıllar bir renkte bacakların nihayetleriyle, yele </a:t>
            </a:r>
            <a:r>
              <a:rPr lang="tr-TR" dirty="0" smtClean="0"/>
              <a:t>ve </a:t>
            </a:r>
            <a:r>
              <a:rPr lang="tr-TR" dirty="0"/>
              <a:t>kuyruğu örten kıllar başka bir renktedir. Doru, kula ve sincabi donlar bu </a:t>
            </a:r>
            <a:r>
              <a:rPr lang="tr-TR" dirty="0" smtClean="0"/>
              <a:t>gruptandır.</a:t>
            </a:r>
            <a:endParaRPr lang="tr-TR" dirty="0"/>
          </a:p>
        </p:txBody>
      </p:sp>
    </p:spTree>
    <p:extLst>
      <p:ext uri="{BB962C8B-B14F-4D97-AF65-F5344CB8AC3E}">
        <p14:creationId xmlns:p14="http://schemas.microsoft.com/office/powerpoint/2010/main" val="2475168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smtClean="0"/>
              <a:t>Doru </a:t>
            </a:r>
            <a:r>
              <a:rPr lang="tr-TR" dirty="0" smtClean="0"/>
              <a:t>Don (Bay) </a:t>
            </a:r>
            <a:r>
              <a:rPr lang="tr-TR" dirty="0" smtClean="0"/>
              <a:t/>
            </a:r>
            <a:br>
              <a:rPr lang="tr-TR" dirty="0" smtClean="0"/>
            </a:br>
            <a:endParaRPr lang="tr-TR" dirty="0"/>
          </a:p>
        </p:txBody>
      </p:sp>
      <p:sp>
        <p:nvSpPr>
          <p:cNvPr id="6" name="İçerik Yer Tutucusu 5"/>
          <p:cNvSpPr>
            <a:spLocks noGrp="1"/>
          </p:cNvSpPr>
          <p:nvPr>
            <p:ph idx="1"/>
          </p:nvPr>
        </p:nvSpPr>
        <p:spPr/>
        <p:txBody>
          <a:bodyPr/>
          <a:lstStyle/>
          <a:p>
            <a:pPr marL="0" indent="0" algn="just">
              <a:buNone/>
            </a:pPr>
            <a:r>
              <a:rPr lang="tr-TR" dirty="0" smtClean="0"/>
              <a:t>Bu don çeşidinde bedeni örten kıllar kırmızı fakat yele, kuyruk ve bacakların </a:t>
            </a:r>
            <a:r>
              <a:rPr lang="tr-TR" dirty="0" err="1" smtClean="0"/>
              <a:t>distal</a:t>
            </a:r>
            <a:r>
              <a:rPr lang="tr-TR" dirty="0" smtClean="0"/>
              <a:t> kısımları (</a:t>
            </a:r>
            <a:r>
              <a:rPr lang="tr-TR" dirty="0" err="1" smtClean="0"/>
              <a:t>carpal</a:t>
            </a:r>
            <a:r>
              <a:rPr lang="tr-TR" dirty="0" smtClean="0"/>
              <a:t> ve </a:t>
            </a:r>
            <a:r>
              <a:rPr lang="tr-TR" dirty="0" err="1" smtClean="0"/>
              <a:t>tarsal</a:t>
            </a:r>
            <a:r>
              <a:rPr lang="tr-TR" dirty="0" smtClean="0"/>
              <a:t> eklemlerin aşağı kısımları) siyah renktedir. Doru donun da bedeni örten kırmızı kılların renk tonlarına göre beş tane çeşidi bulunmaktadır. Bunlar:</a:t>
            </a:r>
            <a:endParaRPr lang="tr-TR" dirty="0"/>
          </a:p>
        </p:txBody>
      </p:sp>
    </p:spTree>
    <p:extLst>
      <p:ext uri="{BB962C8B-B14F-4D97-AF65-F5344CB8AC3E}">
        <p14:creationId xmlns:p14="http://schemas.microsoft.com/office/powerpoint/2010/main" val="352303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CC0066"/>
                </a:solidFill>
              </a:rPr>
              <a:t>Açık doru</a:t>
            </a:r>
            <a:endParaRPr lang="tr-TR" b="1" dirty="0">
              <a:solidFill>
                <a:srgbClr val="CC0066"/>
              </a:solidFill>
            </a:endParaRPr>
          </a:p>
        </p:txBody>
      </p:sp>
      <p:pic>
        <p:nvPicPr>
          <p:cNvPr id="5" name="İçerik Yer Tutucusu 4"/>
          <p:cNvPicPr>
            <a:picLocks noGrp="1" noChangeAspect="1"/>
          </p:cNvPicPr>
          <p:nvPr>
            <p:ph sz="half" idx="1"/>
          </p:nvPr>
        </p:nvPicPr>
        <p:blipFill>
          <a:blip r:embed="rId2"/>
          <a:stretch>
            <a:fillRect/>
          </a:stretch>
        </p:blipFill>
        <p:spPr>
          <a:xfrm>
            <a:off x="838200" y="2080528"/>
            <a:ext cx="5181600" cy="3841531"/>
          </a:xfrm>
          <a:prstGeom prst="rect">
            <a:avLst/>
          </a:prstGeom>
        </p:spPr>
      </p:pic>
      <p:sp>
        <p:nvSpPr>
          <p:cNvPr id="4" name="İçerik Yer Tutucusu 3"/>
          <p:cNvSpPr>
            <a:spLocks noGrp="1"/>
          </p:cNvSpPr>
          <p:nvPr>
            <p:ph sz="half" idx="2"/>
          </p:nvPr>
        </p:nvSpPr>
        <p:spPr/>
        <p:txBody>
          <a:bodyPr/>
          <a:lstStyle/>
          <a:p>
            <a:r>
              <a:rPr lang="tr-TR" dirty="0" smtClean="0"/>
              <a:t>Açık doru; bedeni örten kıllar soluk kırmızıdır.</a:t>
            </a:r>
          </a:p>
          <a:p>
            <a:endParaRPr lang="tr-TR" dirty="0"/>
          </a:p>
        </p:txBody>
      </p:sp>
    </p:spTree>
    <p:extLst>
      <p:ext uri="{BB962C8B-B14F-4D97-AF65-F5344CB8AC3E}">
        <p14:creationId xmlns:p14="http://schemas.microsoft.com/office/powerpoint/2010/main" val="254042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gn="ctr"/>
            <a:r>
              <a:rPr lang="tr-TR" sz="4000" b="1" dirty="0" smtClean="0">
                <a:solidFill>
                  <a:srgbClr val="00B050"/>
                </a:solidFill>
              </a:rPr>
              <a:t>Adi doru</a:t>
            </a:r>
            <a:endParaRPr lang="tr-TR" sz="4000" b="1" dirty="0">
              <a:solidFill>
                <a:srgbClr val="00B050"/>
              </a:solidFill>
              <a:latin typeface="+mn-lt"/>
              <a:ea typeface="+mn-ea"/>
              <a:cs typeface="+mn-cs"/>
            </a:endParaRPr>
          </a:p>
        </p:txBody>
      </p:sp>
      <p:sp>
        <p:nvSpPr>
          <p:cNvPr id="3" name="İçerik Yer Tutucusu 2"/>
          <p:cNvSpPr>
            <a:spLocks noGrp="1"/>
          </p:cNvSpPr>
          <p:nvPr>
            <p:ph sz="half" idx="1"/>
          </p:nvPr>
        </p:nvSpPr>
        <p:spPr>
          <a:xfrm>
            <a:off x="5627255" y="1760970"/>
            <a:ext cx="5181600" cy="4351338"/>
          </a:xfrm>
        </p:spPr>
        <p:txBody>
          <a:bodyPr/>
          <a:lstStyle/>
          <a:p>
            <a:r>
              <a:rPr lang="tr-TR" dirty="0" smtClean="0"/>
              <a:t>Adi doru: Beden tarçıni kıllarla örtülüdür.</a:t>
            </a:r>
            <a:endParaRPr lang="tr-TR" dirty="0"/>
          </a:p>
        </p:txBody>
      </p:sp>
      <p:pic>
        <p:nvPicPr>
          <p:cNvPr id="5" name="İçerik Yer Tutucusu 4"/>
          <p:cNvPicPr>
            <a:picLocks noGrp="1" noChangeAspect="1"/>
          </p:cNvPicPr>
          <p:nvPr>
            <p:ph sz="half" idx="2"/>
          </p:nvPr>
        </p:nvPicPr>
        <p:blipFill>
          <a:blip r:embed="rId2"/>
          <a:stretch>
            <a:fillRect/>
          </a:stretch>
        </p:blipFill>
        <p:spPr>
          <a:xfrm>
            <a:off x="445655" y="2012534"/>
            <a:ext cx="5181600" cy="4164429"/>
          </a:xfrm>
          <a:prstGeom prst="rect">
            <a:avLst/>
          </a:prstGeom>
        </p:spPr>
      </p:pic>
    </p:spTree>
    <p:extLst>
      <p:ext uri="{BB962C8B-B14F-4D97-AF65-F5344CB8AC3E}">
        <p14:creationId xmlns:p14="http://schemas.microsoft.com/office/powerpoint/2010/main" val="4267570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Kirazi</a:t>
            </a:r>
            <a:r>
              <a:rPr lang="tr-TR" dirty="0"/>
              <a:t> doru</a:t>
            </a:r>
          </a:p>
        </p:txBody>
      </p:sp>
      <p:sp>
        <p:nvSpPr>
          <p:cNvPr id="4" name="İçerik Yer Tutucusu 3"/>
          <p:cNvSpPr>
            <a:spLocks noGrp="1"/>
          </p:cNvSpPr>
          <p:nvPr>
            <p:ph sz="half" idx="2"/>
          </p:nvPr>
        </p:nvSpPr>
        <p:spPr>
          <a:xfrm>
            <a:off x="6537960" y="1769966"/>
            <a:ext cx="5181600" cy="4351338"/>
          </a:xfrm>
        </p:spPr>
        <p:txBody>
          <a:bodyPr/>
          <a:lstStyle/>
          <a:p>
            <a:r>
              <a:rPr lang="tr-TR" dirty="0" err="1"/>
              <a:t>Kirazi</a:t>
            </a:r>
            <a:r>
              <a:rPr lang="tr-TR" dirty="0"/>
              <a:t> doru: Kıllar parlak, kiraza çalar bir renktedir.</a:t>
            </a:r>
          </a:p>
          <a:p>
            <a:endParaRPr lang="tr-TR" dirty="0"/>
          </a:p>
        </p:txBody>
      </p:sp>
      <p:pic>
        <p:nvPicPr>
          <p:cNvPr id="11" name="İçerik Yer Tutucusu 10"/>
          <p:cNvPicPr>
            <a:picLocks noGrp="1" noChangeAspect="1"/>
          </p:cNvPicPr>
          <p:nvPr>
            <p:ph sz="half" idx="1"/>
          </p:nvPr>
        </p:nvPicPr>
        <p:blipFill>
          <a:blip r:embed="rId2"/>
          <a:stretch>
            <a:fillRect/>
          </a:stretch>
        </p:blipFill>
        <p:spPr>
          <a:xfrm>
            <a:off x="1123750" y="1989439"/>
            <a:ext cx="4610500" cy="4023709"/>
          </a:xfrm>
          <a:prstGeom prst="rect">
            <a:avLst/>
          </a:prstGeom>
        </p:spPr>
      </p:pic>
    </p:spTree>
    <p:extLst>
      <p:ext uri="{BB962C8B-B14F-4D97-AF65-F5344CB8AC3E}">
        <p14:creationId xmlns:p14="http://schemas.microsoft.com/office/powerpoint/2010/main" val="138156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Kayıt belgelerine atlar aygır, kısrak, iğdiş, erkek ve dişi tay olarak kaydedilir. İğdiş </a:t>
            </a:r>
            <a:r>
              <a:rPr lang="tr-TR" dirty="0" err="1" smtClean="0"/>
              <a:t>kastre</a:t>
            </a:r>
            <a:r>
              <a:rPr lang="tr-TR" dirty="0" smtClean="0"/>
              <a:t> edilmiş erkek attır. At soy kütüğüne kaydedildikten sonra iğdiş olması durumunda işlemin yapıldığı tarih belirtilir ve veteriner hekim raporu ile kayıt altına alınır. Cinsiyet ile ilgili anomaliler de kayıt altına alınmalıdır (Örneğin </a:t>
            </a:r>
            <a:r>
              <a:rPr lang="tr-TR" dirty="0" err="1" smtClean="0"/>
              <a:t>Kriptorşid</a:t>
            </a:r>
            <a:r>
              <a:rPr lang="tr-TR" dirty="0" smtClean="0"/>
              <a:t> gibi).</a:t>
            </a:r>
            <a:endParaRPr lang="tr-TR" dirty="0"/>
          </a:p>
        </p:txBody>
      </p:sp>
    </p:spTree>
    <p:extLst>
      <p:ext uri="{BB962C8B-B14F-4D97-AF65-F5344CB8AC3E}">
        <p14:creationId xmlns:p14="http://schemas.microsoft.com/office/powerpoint/2010/main" val="293844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solidFill>
                  <a:srgbClr val="FF0000"/>
                </a:solidFill>
              </a:rPr>
              <a:t>Koyu doru</a:t>
            </a:r>
          </a:p>
        </p:txBody>
      </p:sp>
      <p:pic>
        <p:nvPicPr>
          <p:cNvPr id="5" name="İçerik Yer Tutucusu 4"/>
          <p:cNvPicPr>
            <a:picLocks noGrp="1" noChangeAspect="1"/>
          </p:cNvPicPr>
          <p:nvPr>
            <p:ph sz="half" idx="1"/>
          </p:nvPr>
        </p:nvPicPr>
        <p:blipFill>
          <a:blip r:embed="rId2"/>
          <a:stretch>
            <a:fillRect/>
          </a:stretch>
        </p:blipFill>
        <p:spPr>
          <a:xfrm>
            <a:off x="838200" y="1825625"/>
            <a:ext cx="5181600" cy="4351337"/>
          </a:xfrm>
          <a:prstGeom prst="rect">
            <a:avLst/>
          </a:prstGeom>
        </p:spPr>
      </p:pic>
      <p:sp>
        <p:nvSpPr>
          <p:cNvPr id="4" name="İçerik Yer Tutucusu 3"/>
          <p:cNvSpPr>
            <a:spLocks noGrp="1"/>
          </p:cNvSpPr>
          <p:nvPr>
            <p:ph sz="half" idx="2"/>
          </p:nvPr>
        </p:nvSpPr>
        <p:spPr/>
        <p:txBody>
          <a:bodyPr/>
          <a:lstStyle/>
          <a:p>
            <a:r>
              <a:rPr lang="tr-TR" dirty="0" smtClean="0"/>
              <a:t>: </a:t>
            </a:r>
            <a:r>
              <a:rPr lang="tr-TR" dirty="0"/>
              <a:t>Bedeni örten kıllar daha koyu kırmızıdır.</a:t>
            </a:r>
          </a:p>
        </p:txBody>
      </p:sp>
    </p:spTree>
    <p:extLst>
      <p:ext uri="{BB962C8B-B14F-4D97-AF65-F5344CB8AC3E}">
        <p14:creationId xmlns:p14="http://schemas.microsoft.com/office/powerpoint/2010/main" val="1378099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solidFill>
                  <a:srgbClr val="00B050"/>
                </a:solidFill>
              </a:rPr>
              <a:t>Kestane doru</a:t>
            </a:r>
            <a:endParaRPr lang="tr-TR" dirty="0">
              <a:solidFill>
                <a:srgbClr val="00B050"/>
              </a:solidFill>
            </a:endParaRPr>
          </a:p>
        </p:txBody>
      </p:sp>
      <p:sp>
        <p:nvSpPr>
          <p:cNvPr id="3" name="İçerik Yer Tutucusu 2"/>
          <p:cNvSpPr>
            <a:spLocks noGrp="1"/>
          </p:cNvSpPr>
          <p:nvPr>
            <p:ph sz="half" idx="1"/>
          </p:nvPr>
        </p:nvSpPr>
        <p:spPr>
          <a:xfrm>
            <a:off x="5964382" y="2121188"/>
            <a:ext cx="5181600" cy="4351338"/>
          </a:xfrm>
        </p:spPr>
        <p:txBody>
          <a:bodyPr/>
          <a:lstStyle/>
          <a:p>
            <a:r>
              <a:rPr lang="tr-TR" dirty="0" smtClean="0"/>
              <a:t>Kestane doru: Beden henüz ağaçtan koparılmış bir kestanenin kabuğuna benzer renkte parlak kıllarla örtülüdür.</a:t>
            </a:r>
          </a:p>
          <a:p>
            <a:endParaRPr lang="tr-TR" dirty="0"/>
          </a:p>
        </p:txBody>
      </p:sp>
      <p:pic>
        <p:nvPicPr>
          <p:cNvPr id="5" name="İçerik Yer Tutucusu 4"/>
          <p:cNvPicPr>
            <a:picLocks noGrp="1" noChangeAspect="1"/>
          </p:cNvPicPr>
          <p:nvPr>
            <p:ph sz="half" idx="2"/>
          </p:nvPr>
        </p:nvPicPr>
        <p:blipFill>
          <a:blip r:embed="rId2"/>
          <a:stretch>
            <a:fillRect/>
          </a:stretch>
        </p:blipFill>
        <p:spPr>
          <a:xfrm>
            <a:off x="658091" y="2032000"/>
            <a:ext cx="5181600" cy="4354858"/>
          </a:xfrm>
          <a:prstGeom prst="rect">
            <a:avLst/>
          </a:prstGeom>
        </p:spPr>
      </p:pic>
    </p:spTree>
    <p:extLst>
      <p:ext uri="{BB962C8B-B14F-4D97-AF65-F5344CB8AC3E}">
        <p14:creationId xmlns:p14="http://schemas.microsoft.com/office/powerpoint/2010/main" val="1093625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0066"/>
                </a:solidFill>
              </a:rPr>
              <a:t>At kestanesi doru:</a:t>
            </a:r>
          </a:p>
        </p:txBody>
      </p:sp>
      <p:sp>
        <p:nvSpPr>
          <p:cNvPr id="3" name="İçerik Yer Tutucusu 2"/>
          <p:cNvSpPr>
            <a:spLocks noGrp="1"/>
          </p:cNvSpPr>
          <p:nvPr>
            <p:ph sz="half" idx="1"/>
          </p:nvPr>
        </p:nvSpPr>
        <p:spPr>
          <a:xfrm>
            <a:off x="6614746" y="1987069"/>
            <a:ext cx="5181600" cy="4351338"/>
          </a:xfrm>
        </p:spPr>
        <p:txBody>
          <a:bodyPr/>
          <a:lstStyle/>
          <a:p>
            <a:r>
              <a:rPr lang="tr-TR" dirty="0" smtClean="0"/>
              <a:t>Kestane </a:t>
            </a:r>
            <a:r>
              <a:rPr lang="tr-TR" dirty="0"/>
              <a:t>doruya göre daha koyu ve </a:t>
            </a:r>
            <a:r>
              <a:rPr lang="tr-TR" dirty="0" err="1"/>
              <a:t>parlakçadır</a:t>
            </a:r>
            <a:r>
              <a:rPr lang="tr-TR" dirty="0"/>
              <a:t>.</a:t>
            </a:r>
          </a:p>
        </p:txBody>
      </p:sp>
      <p:pic>
        <p:nvPicPr>
          <p:cNvPr id="5" name="İçerik Yer Tutucusu 4"/>
          <p:cNvPicPr>
            <a:picLocks noGrp="1" noChangeAspect="1"/>
          </p:cNvPicPr>
          <p:nvPr>
            <p:ph sz="half" idx="2"/>
          </p:nvPr>
        </p:nvPicPr>
        <p:blipFill>
          <a:blip r:embed="rId2"/>
          <a:stretch>
            <a:fillRect/>
          </a:stretch>
        </p:blipFill>
        <p:spPr>
          <a:xfrm>
            <a:off x="158262" y="2148513"/>
            <a:ext cx="6305066" cy="4028450"/>
          </a:xfrm>
          <a:prstGeom prst="rect">
            <a:avLst/>
          </a:prstGeom>
        </p:spPr>
      </p:pic>
    </p:spTree>
    <p:extLst>
      <p:ext uri="{BB962C8B-B14F-4D97-AF65-F5344CB8AC3E}">
        <p14:creationId xmlns:p14="http://schemas.microsoft.com/office/powerpoint/2010/main" val="251072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Yanık kestane doru</a:t>
            </a:r>
            <a:endParaRPr lang="tr-TR" dirty="0"/>
          </a:p>
        </p:txBody>
      </p:sp>
      <p:pic>
        <p:nvPicPr>
          <p:cNvPr id="5" name="İçerik Yer Tutucusu 4"/>
          <p:cNvPicPr>
            <a:picLocks noGrp="1" noChangeAspect="1"/>
          </p:cNvPicPr>
          <p:nvPr>
            <p:ph sz="half" idx="1"/>
          </p:nvPr>
        </p:nvPicPr>
        <p:blipFill>
          <a:blip r:embed="rId2"/>
          <a:stretch>
            <a:fillRect/>
          </a:stretch>
        </p:blipFill>
        <p:spPr>
          <a:xfrm>
            <a:off x="3312941" y="1611156"/>
            <a:ext cx="2783059" cy="2574153"/>
          </a:xfrm>
          <a:prstGeom prst="rect">
            <a:avLst/>
          </a:prstGeom>
        </p:spPr>
      </p:pic>
      <p:sp>
        <p:nvSpPr>
          <p:cNvPr id="4" name="İçerik Yer Tutucusu 3"/>
          <p:cNvSpPr>
            <a:spLocks noGrp="1"/>
          </p:cNvSpPr>
          <p:nvPr>
            <p:ph sz="half" idx="2"/>
          </p:nvPr>
        </p:nvSpPr>
        <p:spPr/>
        <p:txBody>
          <a:bodyPr>
            <a:normAutofit fontScale="92500" lnSpcReduction="10000"/>
          </a:bodyPr>
          <a:lstStyle/>
          <a:p>
            <a:pPr marL="0" indent="0">
              <a:buNone/>
            </a:pPr>
            <a:r>
              <a:rPr lang="tr-TR" dirty="0" smtClean="0"/>
              <a:t>Yanık kestane doru: Bedeni örten kılların rengi yanmış kestane kabuğuna benzer. Bu don çoğu kez yağız donla karıştırılır. Böyle durumlarda at güneş ışığı altında incelenir. Özellikle sağrıda kırmızı renkli kılların mevcudiyeti, alt ve üst dudağın birleştiği yerler (dudak </a:t>
            </a:r>
            <a:r>
              <a:rPr lang="tr-TR" dirty="0" err="1" smtClean="0"/>
              <a:t>kommisuraları</a:t>
            </a:r>
            <a:r>
              <a:rPr lang="tr-TR" dirty="0" smtClean="0"/>
              <a:t>) ve burun ucunda ateşin parlaklığı görülmesiyle ayırt edilir. Burunda görülen bu ateş parlaklığına "tilki burun" denir</a:t>
            </a:r>
          </a:p>
          <a:p>
            <a:pPr marL="0" indent="0">
              <a:buNone/>
            </a:pPr>
            <a:endParaRPr lang="tr-TR" dirty="0"/>
          </a:p>
        </p:txBody>
      </p:sp>
      <p:pic>
        <p:nvPicPr>
          <p:cNvPr id="3" name="Resim 2"/>
          <p:cNvPicPr>
            <a:picLocks noChangeAspect="1"/>
          </p:cNvPicPr>
          <p:nvPr/>
        </p:nvPicPr>
        <p:blipFill>
          <a:blip r:embed="rId3"/>
          <a:stretch>
            <a:fillRect/>
          </a:stretch>
        </p:blipFill>
        <p:spPr>
          <a:xfrm>
            <a:off x="1263477" y="4172350"/>
            <a:ext cx="3238185" cy="2087359"/>
          </a:xfrm>
          <a:prstGeom prst="rect">
            <a:avLst/>
          </a:prstGeom>
        </p:spPr>
      </p:pic>
    </p:spTree>
    <p:extLst>
      <p:ext uri="{BB962C8B-B14F-4D97-AF65-F5344CB8AC3E}">
        <p14:creationId xmlns:p14="http://schemas.microsoft.com/office/powerpoint/2010/main" val="1673768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FFC000"/>
                </a:solidFill>
              </a:rPr>
              <a:t>Kula </a:t>
            </a:r>
            <a:r>
              <a:rPr lang="tr-TR" b="1" dirty="0" smtClean="0">
                <a:solidFill>
                  <a:srgbClr val="FFC000"/>
                </a:solidFill>
              </a:rPr>
              <a:t>Don (</a:t>
            </a:r>
            <a:r>
              <a:rPr lang="tr-TR" b="1" dirty="0" err="1" smtClean="0">
                <a:solidFill>
                  <a:srgbClr val="FFC000"/>
                </a:solidFill>
              </a:rPr>
              <a:t>Buckskin</a:t>
            </a:r>
            <a:r>
              <a:rPr lang="tr-TR" b="1" dirty="0" smtClean="0">
                <a:solidFill>
                  <a:srgbClr val="FFC000"/>
                </a:solidFill>
              </a:rPr>
              <a:t>) </a:t>
            </a:r>
            <a:r>
              <a:rPr lang="tr-TR" b="1" dirty="0">
                <a:solidFill>
                  <a:srgbClr val="FFC000"/>
                </a:solidFill>
              </a:rPr>
              <a:t/>
            </a:r>
            <a:br>
              <a:rPr lang="tr-TR" b="1" dirty="0">
                <a:solidFill>
                  <a:srgbClr val="FFC000"/>
                </a:solidFill>
              </a:rPr>
            </a:br>
            <a:endParaRPr lang="tr-TR" b="1" dirty="0">
              <a:solidFill>
                <a:srgbClr val="FFC000"/>
              </a:solidFill>
            </a:endParaRPr>
          </a:p>
        </p:txBody>
      </p:sp>
      <p:sp>
        <p:nvSpPr>
          <p:cNvPr id="6" name="İçerik Yer Tutucusu 5"/>
          <p:cNvSpPr>
            <a:spLocks noGrp="1"/>
          </p:cNvSpPr>
          <p:nvPr>
            <p:ph idx="1"/>
          </p:nvPr>
        </p:nvSpPr>
        <p:spPr/>
        <p:txBody>
          <a:bodyPr/>
          <a:lstStyle/>
          <a:p>
            <a:pPr marL="0" indent="0" algn="just">
              <a:buNone/>
            </a:pPr>
            <a:r>
              <a:rPr lang="tr-TR" dirty="0"/>
              <a:t>Kula donda bedeni örten kıllar saman sarısı renginde olup, yele, kuyruk </a:t>
            </a:r>
            <a:r>
              <a:rPr lang="tr-TR" dirty="0" smtClean="0"/>
              <a:t>ve </a:t>
            </a:r>
            <a:r>
              <a:rPr lang="tr-TR" dirty="0"/>
              <a:t>bacakların, dizlerden aşağı kısımları siyah renktedir. Sarı renge göre bu donda üç ton </a:t>
            </a:r>
            <a:r>
              <a:rPr lang="tr-TR" dirty="0" smtClean="0"/>
              <a:t>görülür</a:t>
            </a:r>
            <a:r>
              <a:rPr lang="tr-TR" dirty="0"/>
              <a:t>.</a:t>
            </a:r>
          </a:p>
        </p:txBody>
      </p:sp>
    </p:spTree>
    <p:extLst>
      <p:ext uri="{BB962C8B-B14F-4D97-AF65-F5344CB8AC3E}">
        <p14:creationId xmlns:p14="http://schemas.microsoft.com/office/powerpoint/2010/main" val="3157900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0066"/>
                </a:solidFill>
              </a:rPr>
              <a:t>Açık kula; </a:t>
            </a:r>
          </a:p>
        </p:txBody>
      </p:sp>
      <p:sp>
        <p:nvSpPr>
          <p:cNvPr id="4" name="İçerik Yer Tutucusu 3"/>
          <p:cNvSpPr>
            <a:spLocks noGrp="1"/>
          </p:cNvSpPr>
          <p:nvPr>
            <p:ph sz="half" idx="2"/>
          </p:nvPr>
        </p:nvSpPr>
        <p:spPr/>
        <p:txBody>
          <a:bodyPr/>
          <a:lstStyle/>
          <a:p>
            <a:pPr marL="0" indent="0">
              <a:buNone/>
            </a:pPr>
            <a:r>
              <a:rPr lang="tr-TR" dirty="0" smtClean="0"/>
              <a:t>kıllar </a:t>
            </a:r>
            <a:r>
              <a:rPr lang="tr-TR" dirty="0"/>
              <a:t>açık sarıdır.</a:t>
            </a:r>
          </a:p>
        </p:txBody>
      </p:sp>
      <p:pic>
        <p:nvPicPr>
          <p:cNvPr id="6" name="Resim 5"/>
          <p:cNvPicPr>
            <a:picLocks noChangeAspect="1"/>
          </p:cNvPicPr>
          <p:nvPr/>
        </p:nvPicPr>
        <p:blipFill>
          <a:blip r:embed="rId2"/>
          <a:stretch>
            <a:fillRect/>
          </a:stretch>
        </p:blipFill>
        <p:spPr>
          <a:xfrm>
            <a:off x="990151" y="2102225"/>
            <a:ext cx="5182049" cy="3798137"/>
          </a:xfrm>
          <a:prstGeom prst="rect">
            <a:avLst/>
          </a:prstGeom>
        </p:spPr>
      </p:pic>
      <p:sp>
        <p:nvSpPr>
          <p:cNvPr id="7" name="İçerik Yer Tutucusu 6"/>
          <p:cNvSpPr>
            <a:spLocks noGrp="1"/>
          </p:cNvSpPr>
          <p:nvPr>
            <p:ph sz="half" idx="1"/>
          </p:nvPr>
        </p:nvSpPr>
        <p:spPr/>
        <p:txBody>
          <a:bodyPr/>
          <a:lstStyle/>
          <a:p>
            <a:endParaRPr lang="tr-TR"/>
          </a:p>
        </p:txBody>
      </p:sp>
    </p:spTree>
    <p:extLst>
      <p:ext uri="{BB962C8B-B14F-4D97-AF65-F5344CB8AC3E}">
        <p14:creationId xmlns:p14="http://schemas.microsoft.com/office/powerpoint/2010/main" val="721722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solidFill>
                  <a:srgbClr val="CC0066"/>
                </a:solidFill>
              </a:rPr>
              <a:t>Adi kula</a:t>
            </a:r>
          </a:p>
        </p:txBody>
      </p:sp>
      <p:sp>
        <p:nvSpPr>
          <p:cNvPr id="4" name="İçerik Yer Tutucusu 3"/>
          <p:cNvSpPr>
            <a:spLocks noGrp="1"/>
          </p:cNvSpPr>
          <p:nvPr>
            <p:ph sz="half" idx="2"/>
          </p:nvPr>
        </p:nvSpPr>
        <p:spPr/>
        <p:txBody>
          <a:bodyPr/>
          <a:lstStyle/>
          <a:p>
            <a:pPr marL="0" indent="0">
              <a:buNone/>
            </a:pPr>
            <a:r>
              <a:rPr lang="tr-TR" dirty="0" smtClean="0"/>
              <a:t>Kıllar </a:t>
            </a:r>
            <a:r>
              <a:rPr lang="tr-TR" dirty="0"/>
              <a:t>normal sarıdır.</a:t>
            </a:r>
          </a:p>
        </p:txBody>
      </p:sp>
      <p:pic>
        <p:nvPicPr>
          <p:cNvPr id="8" name="İçerik Yer Tutucusu 7"/>
          <p:cNvPicPr>
            <a:picLocks noGrp="1" noChangeAspect="1"/>
          </p:cNvPicPr>
          <p:nvPr>
            <p:ph sz="half" idx="1"/>
          </p:nvPr>
        </p:nvPicPr>
        <p:blipFill>
          <a:blip r:embed="rId2"/>
          <a:stretch>
            <a:fillRect/>
          </a:stretch>
        </p:blipFill>
        <p:spPr>
          <a:xfrm>
            <a:off x="850168" y="1888847"/>
            <a:ext cx="5157663" cy="4224894"/>
          </a:xfrm>
          <a:prstGeom prst="rect">
            <a:avLst/>
          </a:prstGeom>
        </p:spPr>
      </p:pic>
    </p:spTree>
    <p:extLst>
      <p:ext uri="{BB962C8B-B14F-4D97-AF65-F5344CB8AC3E}">
        <p14:creationId xmlns:p14="http://schemas.microsoft.com/office/powerpoint/2010/main" val="3517300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0066"/>
                </a:solidFill>
              </a:rPr>
              <a:t>Koyu kula</a:t>
            </a:r>
          </a:p>
        </p:txBody>
      </p:sp>
      <p:pic>
        <p:nvPicPr>
          <p:cNvPr id="5" name="İçerik Yer Tutucusu 4"/>
          <p:cNvPicPr>
            <a:picLocks noGrp="1" noChangeAspect="1"/>
          </p:cNvPicPr>
          <p:nvPr>
            <p:ph sz="half" idx="1"/>
          </p:nvPr>
        </p:nvPicPr>
        <p:blipFill>
          <a:blip r:embed="rId2"/>
          <a:stretch>
            <a:fillRect/>
          </a:stretch>
        </p:blipFill>
        <p:spPr>
          <a:xfrm>
            <a:off x="386862" y="1825626"/>
            <a:ext cx="5632938" cy="4161936"/>
          </a:xfrm>
          <a:prstGeom prst="rect">
            <a:avLst/>
          </a:prstGeom>
        </p:spPr>
      </p:pic>
      <p:sp>
        <p:nvSpPr>
          <p:cNvPr id="4" name="İçerik Yer Tutucusu 3"/>
          <p:cNvSpPr>
            <a:spLocks noGrp="1"/>
          </p:cNvSpPr>
          <p:nvPr>
            <p:ph sz="half" idx="2"/>
          </p:nvPr>
        </p:nvSpPr>
        <p:spPr/>
        <p:txBody>
          <a:bodyPr/>
          <a:lstStyle/>
          <a:p>
            <a:pPr marL="0" indent="0">
              <a:buNone/>
            </a:pPr>
            <a:r>
              <a:rPr lang="tr-TR" dirty="0" smtClean="0"/>
              <a:t>Kıllar </a:t>
            </a:r>
            <a:r>
              <a:rPr lang="tr-TR" dirty="0"/>
              <a:t>koyu sarıdır.</a:t>
            </a:r>
          </a:p>
        </p:txBody>
      </p:sp>
    </p:spTree>
    <p:extLst>
      <p:ext uri="{BB962C8B-B14F-4D97-AF65-F5344CB8AC3E}">
        <p14:creationId xmlns:p14="http://schemas.microsoft.com/office/powerpoint/2010/main" val="2019094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Kurt Kulası</a:t>
            </a:r>
            <a:br>
              <a:rPr lang="tr-TR" b="1" dirty="0"/>
            </a:br>
            <a:endParaRPr lang="tr-TR" b="1" dirty="0"/>
          </a:p>
        </p:txBody>
      </p:sp>
      <p:sp>
        <p:nvSpPr>
          <p:cNvPr id="4" name="İçerik Yer Tutucusu 3"/>
          <p:cNvSpPr>
            <a:spLocks noGrp="1"/>
          </p:cNvSpPr>
          <p:nvPr>
            <p:ph sz="half" idx="2"/>
          </p:nvPr>
        </p:nvSpPr>
        <p:spPr>
          <a:xfrm>
            <a:off x="6172200" y="1825625"/>
            <a:ext cx="5181600" cy="4351338"/>
          </a:xfrm>
        </p:spPr>
        <p:txBody>
          <a:bodyPr/>
          <a:lstStyle/>
          <a:p>
            <a:r>
              <a:rPr lang="tr-TR" dirty="0" smtClean="0"/>
              <a:t>Kılların dip kısımlarının sarı, uç kısımlarının siyah olması.</a:t>
            </a:r>
            <a:endParaRPr lang="tr-TR" dirty="0"/>
          </a:p>
        </p:txBody>
      </p:sp>
      <p:pic>
        <p:nvPicPr>
          <p:cNvPr id="7" name="Resim 6"/>
          <p:cNvPicPr>
            <a:picLocks noChangeAspect="1"/>
          </p:cNvPicPr>
          <p:nvPr/>
        </p:nvPicPr>
        <p:blipFill>
          <a:blip r:embed="rId2"/>
          <a:stretch>
            <a:fillRect/>
          </a:stretch>
        </p:blipFill>
        <p:spPr>
          <a:xfrm>
            <a:off x="771089" y="1545382"/>
            <a:ext cx="5497825" cy="4571011"/>
          </a:xfrm>
          <a:prstGeom prst="rect">
            <a:avLst/>
          </a:prstGeom>
        </p:spPr>
      </p:pic>
    </p:spTree>
    <p:extLst>
      <p:ext uri="{BB962C8B-B14F-4D97-AF65-F5344CB8AC3E}">
        <p14:creationId xmlns:p14="http://schemas.microsoft.com/office/powerpoint/2010/main" val="2412879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CC0066"/>
                </a:solidFill>
              </a:rPr>
              <a:t>Sincabi Don</a:t>
            </a:r>
          </a:p>
        </p:txBody>
      </p:sp>
      <p:sp>
        <p:nvSpPr>
          <p:cNvPr id="6" name="İçerik Yer Tutucusu 5"/>
          <p:cNvSpPr>
            <a:spLocks noGrp="1"/>
          </p:cNvSpPr>
          <p:nvPr>
            <p:ph idx="1"/>
          </p:nvPr>
        </p:nvSpPr>
        <p:spPr/>
        <p:txBody>
          <a:bodyPr/>
          <a:lstStyle/>
          <a:p>
            <a:pPr marL="0" indent="0" algn="just">
              <a:buNone/>
            </a:pPr>
            <a:r>
              <a:rPr lang="tr-TR" dirty="0" smtClean="0"/>
              <a:t>Atlarda </a:t>
            </a:r>
            <a:r>
              <a:rPr lang="tr-TR" dirty="0"/>
              <a:t>nadiren görülen bu donda</a:t>
            </a:r>
            <a:r>
              <a:rPr lang="tr-TR" dirty="0" smtClean="0"/>
              <a:t>, (eşeklerde çok görülür) </a:t>
            </a:r>
            <a:r>
              <a:rPr lang="tr-TR" dirty="0"/>
              <a:t>beden, yele kuyruk fare rengini </a:t>
            </a:r>
            <a:r>
              <a:rPr lang="tr-TR" dirty="0" smtClean="0"/>
              <a:t>andırır</a:t>
            </a:r>
            <a:r>
              <a:rPr lang="tr-TR" dirty="0"/>
              <a:t>. Bazen yele, kuyruk ve bacakların nihayetleri siyahtır. Sincabi, kahve ve kurşun </a:t>
            </a:r>
            <a:r>
              <a:rPr lang="tr-TR" dirty="0" smtClean="0"/>
              <a:t>renkleri </a:t>
            </a:r>
            <a:r>
              <a:rPr lang="tr-TR" dirty="0"/>
              <a:t>arasındaki bir renktir. Bunun da üç çeşidi vardır.</a:t>
            </a:r>
          </a:p>
          <a:p>
            <a:pPr marL="0" indent="0">
              <a:buNone/>
            </a:pPr>
            <a:endParaRPr lang="tr-TR" dirty="0"/>
          </a:p>
        </p:txBody>
      </p:sp>
    </p:spTree>
    <p:extLst>
      <p:ext uri="{BB962C8B-B14F-4D97-AF65-F5344CB8AC3E}">
        <p14:creationId xmlns:p14="http://schemas.microsoft.com/office/powerpoint/2010/main" val="161054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r>
              <a:rPr lang="tr-TR" dirty="0" smtClean="0"/>
              <a:t>Bir atın vücudunu örten kıl örtüsünün görünen rengine “</a:t>
            </a:r>
            <a:r>
              <a:rPr lang="tr-TR" dirty="0" smtClean="0">
                <a:solidFill>
                  <a:srgbClr val="FF0000"/>
                </a:solidFill>
              </a:rPr>
              <a:t>don</a:t>
            </a:r>
            <a:r>
              <a:rPr lang="tr-TR" dirty="0" smtClean="0"/>
              <a:t>” adı verilir. Don üzerinde dar bir alanda görülen beyaz lekelere ise “</a:t>
            </a:r>
            <a:r>
              <a:rPr lang="tr-TR" dirty="0" smtClean="0">
                <a:solidFill>
                  <a:srgbClr val="FF0000"/>
                </a:solidFill>
              </a:rPr>
              <a:t>nişane</a:t>
            </a:r>
            <a:r>
              <a:rPr lang="tr-TR" dirty="0" smtClean="0"/>
              <a:t>” denir. Nişane alın bölgesine yerleşmiş ise “</a:t>
            </a:r>
            <a:r>
              <a:rPr lang="tr-TR" dirty="0" smtClean="0">
                <a:solidFill>
                  <a:srgbClr val="00B0F0"/>
                </a:solidFill>
              </a:rPr>
              <a:t>akıtma</a:t>
            </a:r>
            <a:r>
              <a:rPr lang="tr-TR" dirty="0" smtClean="0"/>
              <a:t>”, bacakların alt kısmında, toynakların üstünden itibaren çeşitli yükseklikte yerleşmiş ise “</a:t>
            </a:r>
            <a:r>
              <a:rPr lang="tr-TR" dirty="0" smtClean="0">
                <a:solidFill>
                  <a:srgbClr val="92D050"/>
                </a:solidFill>
              </a:rPr>
              <a:t>seki</a:t>
            </a:r>
            <a:r>
              <a:rPr lang="tr-TR" dirty="0" smtClean="0"/>
              <a:t>” adı verilir. Alındaki akıtma, sayılabilecek derecede birkaç kıl tanesinden oluşabileceği gibi, kulakların arasındaki perçemin altından uzanıp, gözlerin arkasına kadar genişleyip, alt çeneye kadar yerleşebilir. Seki ise, atın ayağındaki beyazlıklara verilen isimdir. Seki, eğer toynağın hemen üstünde ufak bir leke şeklinde beyaz bir alanı kaplarsa buna “</a:t>
            </a:r>
            <a:r>
              <a:rPr lang="tr-TR" dirty="0" smtClean="0">
                <a:solidFill>
                  <a:srgbClr val="990033"/>
                </a:solidFill>
              </a:rPr>
              <a:t>seki eseri</a:t>
            </a:r>
            <a:r>
              <a:rPr lang="tr-TR" dirty="0" smtClean="0"/>
              <a:t>”, bacakların yarısını geçerse, buna da “</a:t>
            </a:r>
            <a:r>
              <a:rPr lang="tr-TR" dirty="0" smtClean="0">
                <a:solidFill>
                  <a:srgbClr val="7030A0"/>
                </a:solidFill>
              </a:rPr>
              <a:t>çizme seki</a:t>
            </a:r>
            <a:r>
              <a:rPr lang="tr-TR" dirty="0" smtClean="0"/>
              <a:t>” adı verilir. </a:t>
            </a:r>
            <a:endParaRPr lang="tr-TR" dirty="0"/>
          </a:p>
        </p:txBody>
      </p:sp>
    </p:spTree>
    <p:extLst>
      <p:ext uri="{BB962C8B-B14F-4D97-AF65-F5344CB8AC3E}">
        <p14:creationId xmlns:p14="http://schemas.microsoft.com/office/powerpoint/2010/main" val="24565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t>Sincabi (</a:t>
            </a:r>
            <a:r>
              <a:rPr lang="tr-TR" dirty="0" err="1" smtClean="0"/>
              <a:t>Grulla</a:t>
            </a:r>
            <a:r>
              <a:rPr lang="tr-TR" dirty="0" smtClean="0"/>
              <a:t>)</a:t>
            </a:r>
            <a:endParaRPr lang="tr-TR" dirty="0"/>
          </a:p>
        </p:txBody>
      </p:sp>
      <p:sp>
        <p:nvSpPr>
          <p:cNvPr id="3" name="İçerik Yer Tutucusu 2"/>
          <p:cNvSpPr>
            <a:spLocks noGrp="1"/>
          </p:cNvSpPr>
          <p:nvPr>
            <p:ph sz="half" idx="1"/>
          </p:nvPr>
        </p:nvSpPr>
        <p:spPr/>
        <p:txBody>
          <a:bodyPr/>
          <a:lstStyle/>
          <a:p>
            <a:r>
              <a:rPr lang="tr-TR" dirty="0"/>
              <a:t>- Açık sincabi: Kılların rengi açık kurşunidir.</a:t>
            </a:r>
          </a:p>
          <a:p>
            <a:r>
              <a:rPr lang="tr-TR" dirty="0"/>
              <a:t>- Adi sincabi: Kurşuni renk açık veya koyu, değildir.</a:t>
            </a:r>
          </a:p>
          <a:p>
            <a:r>
              <a:rPr lang="tr-TR" dirty="0"/>
              <a:t>- Koyu sincabi: Beden koyu kurşuni kıllarla </a:t>
            </a:r>
            <a:r>
              <a:rPr lang="tr-TR" dirty="0" smtClean="0"/>
              <a:t>örtülüdür.</a:t>
            </a:r>
            <a:endParaRPr lang="tr-TR" dirty="0"/>
          </a:p>
        </p:txBody>
      </p:sp>
      <p:pic>
        <p:nvPicPr>
          <p:cNvPr id="5" name="İçerik Yer Tutucusu 4"/>
          <p:cNvPicPr>
            <a:picLocks noGrp="1" noChangeAspect="1"/>
          </p:cNvPicPr>
          <p:nvPr>
            <p:ph sz="half" idx="2"/>
          </p:nvPr>
        </p:nvPicPr>
        <p:blipFill>
          <a:blip r:embed="rId2"/>
          <a:stretch>
            <a:fillRect/>
          </a:stretch>
        </p:blipFill>
        <p:spPr>
          <a:xfrm>
            <a:off x="6019801" y="1825625"/>
            <a:ext cx="5334000" cy="4205898"/>
          </a:xfrm>
          <a:prstGeom prst="rect">
            <a:avLst/>
          </a:prstGeom>
        </p:spPr>
      </p:pic>
      <p:pic>
        <p:nvPicPr>
          <p:cNvPr id="7" name="Resim 6"/>
          <p:cNvPicPr>
            <a:picLocks noChangeAspect="1"/>
          </p:cNvPicPr>
          <p:nvPr/>
        </p:nvPicPr>
        <p:blipFill>
          <a:blip r:embed="rId3"/>
          <a:stretch>
            <a:fillRect/>
          </a:stretch>
        </p:blipFill>
        <p:spPr>
          <a:xfrm>
            <a:off x="1872762" y="4475285"/>
            <a:ext cx="4147039" cy="2382715"/>
          </a:xfrm>
          <a:prstGeom prst="rect">
            <a:avLst/>
          </a:prstGeom>
        </p:spPr>
      </p:pic>
    </p:spTree>
    <p:extLst>
      <p:ext uri="{BB962C8B-B14F-4D97-AF65-F5344CB8AC3E}">
        <p14:creationId xmlns:p14="http://schemas.microsoft.com/office/powerpoint/2010/main" val="3866084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FF3300"/>
                </a:solidFill>
              </a:rPr>
              <a:t>Türev </a:t>
            </a:r>
            <a:r>
              <a:rPr lang="tr-TR" b="1" dirty="0" smtClean="0">
                <a:solidFill>
                  <a:srgbClr val="FF3300"/>
                </a:solidFill>
              </a:rPr>
              <a:t>Donlar</a:t>
            </a:r>
            <a:endParaRPr lang="tr-TR" b="1" dirty="0">
              <a:solidFill>
                <a:srgbClr val="FF3300"/>
              </a:solidFill>
            </a:endParaRPr>
          </a:p>
        </p:txBody>
      </p:sp>
      <p:sp>
        <p:nvSpPr>
          <p:cNvPr id="6" name="İçerik Yer Tutucusu 5"/>
          <p:cNvSpPr>
            <a:spLocks noGrp="1"/>
          </p:cNvSpPr>
          <p:nvPr>
            <p:ph idx="1"/>
          </p:nvPr>
        </p:nvSpPr>
        <p:spPr/>
        <p:txBody>
          <a:bodyPr>
            <a:normAutofit/>
          </a:bodyPr>
          <a:lstStyle/>
          <a:p>
            <a:pPr marL="0" indent="0" algn="just">
              <a:buNone/>
            </a:pPr>
            <a:r>
              <a:rPr lang="tr-TR" dirty="0" smtClean="0"/>
              <a:t>Tay </a:t>
            </a:r>
            <a:r>
              <a:rPr lang="tr-TR" dirty="0"/>
              <a:t>doğduğunda sahip olduğu dona zamanla beyaz kılların girmesi ile sonradan </a:t>
            </a:r>
            <a:r>
              <a:rPr lang="tr-TR" dirty="0" smtClean="0"/>
              <a:t>meydana </a:t>
            </a:r>
            <a:r>
              <a:rPr lang="tr-TR" dirty="0"/>
              <a:t>gelen donlara türev donlar denir. Türev dona sahip olan taylar ya al ya da donuk </a:t>
            </a:r>
            <a:r>
              <a:rPr lang="tr-TR" dirty="0" smtClean="0"/>
              <a:t>yağız </a:t>
            </a:r>
            <a:r>
              <a:rPr lang="tr-TR" dirty="0"/>
              <a:t>donda doğar. Tay doğduğunda taşıdığı dona göre eşkâl tespiti yapılır. </a:t>
            </a:r>
          </a:p>
          <a:p>
            <a:pPr marL="0" indent="0" algn="just">
              <a:buNone/>
            </a:pPr>
            <a:r>
              <a:rPr lang="tr-TR" dirty="0"/>
              <a:t>Tay büyüdükçe kırmızı veya siyah kılların arasında beyaz kıllar görünmeye başlar. </a:t>
            </a:r>
            <a:r>
              <a:rPr lang="tr-TR" dirty="0" smtClean="0"/>
              <a:t>Tay </a:t>
            </a:r>
            <a:r>
              <a:rPr lang="tr-TR" dirty="0"/>
              <a:t>1.0-1.5 yaşına ulaştığında gerçek donu ortaya çıkar. Bu nedenle </a:t>
            </a:r>
            <a:r>
              <a:rPr lang="tr-TR" dirty="0" err="1"/>
              <a:t>pedigrili</a:t>
            </a:r>
            <a:r>
              <a:rPr lang="tr-TR" dirty="0"/>
              <a:t> yetiştirme </a:t>
            </a:r>
            <a:r>
              <a:rPr lang="tr-TR" dirty="0" smtClean="0"/>
              <a:t>yapılan </a:t>
            </a:r>
            <a:r>
              <a:rPr lang="tr-TR" dirty="0"/>
              <a:t>ırklarda, tayın donu 1.0-1.5 yaşında tekrar tespit edilir ve </a:t>
            </a:r>
            <a:r>
              <a:rPr lang="tr-TR" dirty="0" err="1"/>
              <a:t>pedigrisinde</a:t>
            </a:r>
            <a:r>
              <a:rPr lang="tr-TR" dirty="0"/>
              <a:t> düzeltme </a:t>
            </a:r>
            <a:r>
              <a:rPr lang="tr-TR" dirty="0" smtClean="0"/>
              <a:t>yapılarak </a:t>
            </a:r>
            <a:r>
              <a:rPr lang="tr-TR" dirty="0"/>
              <a:t>yetkili kuruluş tarafından </a:t>
            </a:r>
            <a:r>
              <a:rPr lang="tr-TR" dirty="0" err="1"/>
              <a:t>pedigriye</a:t>
            </a:r>
            <a:r>
              <a:rPr lang="tr-TR" dirty="0"/>
              <a:t> don düzeltmesi yapıldığına dair not </a:t>
            </a:r>
            <a:r>
              <a:rPr lang="tr-TR" dirty="0" smtClean="0"/>
              <a:t>düşülerek mühürlenir </a:t>
            </a:r>
            <a:r>
              <a:rPr lang="tr-TR" dirty="0"/>
              <a:t>ve imzalanır. Türev donlar şunlardır:</a:t>
            </a:r>
          </a:p>
        </p:txBody>
      </p:sp>
    </p:spTree>
    <p:extLst>
      <p:ext uri="{BB962C8B-B14F-4D97-AF65-F5344CB8AC3E}">
        <p14:creationId xmlns:p14="http://schemas.microsoft.com/office/powerpoint/2010/main" val="249899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3300"/>
                </a:solidFill>
              </a:rPr>
              <a:t>A. Bir renkli türev donlar:</a:t>
            </a:r>
            <a:br>
              <a:rPr lang="tr-TR" b="1" dirty="0">
                <a:solidFill>
                  <a:srgbClr val="FF3300"/>
                </a:solidFill>
              </a:rPr>
            </a:br>
            <a:endParaRPr lang="tr-TR" b="1" dirty="0">
              <a:solidFill>
                <a:srgbClr val="FF3300"/>
              </a:solidFill>
            </a:endParaRPr>
          </a:p>
        </p:txBody>
      </p:sp>
      <p:sp>
        <p:nvSpPr>
          <p:cNvPr id="3" name="İçerik Yer Tutucusu 2"/>
          <p:cNvSpPr>
            <a:spLocks noGrp="1"/>
          </p:cNvSpPr>
          <p:nvPr>
            <p:ph idx="1"/>
          </p:nvPr>
        </p:nvSpPr>
        <p:spPr/>
        <p:txBody>
          <a:bodyPr>
            <a:normAutofit/>
          </a:bodyPr>
          <a:lstStyle/>
          <a:p>
            <a:pPr marL="0" indent="0" algn="ctr">
              <a:buNone/>
            </a:pPr>
            <a:r>
              <a:rPr lang="tr-TR" b="1" dirty="0" smtClean="0">
                <a:solidFill>
                  <a:srgbClr val="FF3300"/>
                </a:solidFill>
              </a:rPr>
              <a:t>Beyaz </a:t>
            </a:r>
            <a:r>
              <a:rPr lang="tr-TR" b="1" dirty="0">
                <a:solidFill>
                  <a:srgbClr val="FF3300"/>
                </a:solidFill>
              </a:rPr>
              <a:t>don:</a:t>
            </a:r>
            <a:r>
              <a:rPr lang="tr-TR" dirty="0"/>
              <a:t> </a:t>
            </a:r>
            <a:endParaRPr lang="tr-TR" dirty="0" smtClean="0"/>
          </a:p>
          <a:p>
            <a:pPr marL="0" indent="0">
              <a:buNone/>
            </a:pPr>
            <a:r>
              <a:rPr lang="tr-TR" dirty="0" smtClean="0"/>
              <a:t>Tayların </a:t>
            </a:r>
            <a:r>
              <a:rPr lang="tr-TR" dirty="0"/>
              <a:t>doğdukları zaman sahip oldukları koyu kıllar yerine </a:t>
            </a:r>
            <a:r>
              <a:rPr lang="tr-TR" dirty="0" smtClean="0"/>
              <a:t>sonradan beyaz </a:t>
            </a:r>
            <a:r>
              <a:rPr lang="tr-TR" dirty="0"/>
              <a:t>kıllar gelerek, yaş ilerledikçe bütün vücudu süratle örtmesinden meydana gelir. </a:t>
            </a:r>
          </a:p>
          <a:p>
            <a:pPr marL="0" indent="0">
              <a:buNone/>
            </a:pPr>
            <a:r>
              <a:rPr lang="tr-TR" dirty="0"/>
              <a:t>Beyaz donun çeşitleri</a:t>
            </a:r>
            <a:r>
              <a:rPr lang="tr-TR" dirty="0" smtClean="0"/>
              <a:t>:</a:t>
            </a:r>
            <a:endParaRPr lang="tr-TR" dirty="0"/>
          </a:p>
        </p:txBody>
      </p:sp>
    </p:spTree>
    <p:extLst>
      <p:ext uri="{BB962C8B-B14F-4D97-AF65-F5344CB8AC3E}">
        <p14:creationId xmlns:p14="http://schemas.microsoft.com/office/powerpoint/2010/main" val="4018628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Porselen beyazı:</a:t>
            </a:r>
          </a:p>
        </p:txBody>
      </p:sp>
      <p:pic>
        <p:nvPicPr>
          <p:cNvPr id="5" name="İçerik Yer Tutucusu 4"/>
          <p:cNvPicPr>
            <a:picLocks noGrp="1" noChangeAspect="1"/>
          </p:cNvPicPr>
          <p:nvPr>
            <p:ph sz="half" idx="1"/>
          </p:nvPr>
        </p:nvPicPr>
        <p:blipFill>
          <a:blip r:embed="rId2"/>
          <a:stretch>
            <a:fillRect/>
          </a:stretch>
        </p:blipFill>
        <p:spPr>
          <a:xfrm>
            <a:off x="838200" y="1964958"/>
            <a:ext cx="5181600" cy="4072671"/>
          </a:xfrm>
          <a:prstGeom prst="rect">
            <a:avLst/>
          </a:prstGeom>
        </p:spPr>
      </p:pic>
      <p:sp>
        <p:nvSpPr>
          <p:cNvPr id="4" name="İçerik Yer Tutucusu 3"/>
          <p:cNvSpPr>
            <a:spLocks noGrp="1"/>
          </p:cNvSpPr>
          <p:nvPr>
            <p:ph sz="half" idx="2"/>
          </p:nvPr>
        </p:nvSpPr>
        <p:spPr/>
        <p:txBody>
          <a:bodyPr/>
          <a:lstStyle/>
          <a:p>
            <a:r>
              <a:rPr lang="tr-TR" dirty="0" smtClean="0"/>
              <a:t>Derinin </a:t>
            </a:r>
            <a:r>
              <a:rPr lang="tr-TR" dirty="0"/>
              <a:t>hafif mavi rengi beyaz kılların, arasından </a:t>
            </a:r>
            <a:r>
              <a:rPr lang="tr-TR" dirty="0" smtClean="0"/>
              <a:t>parıltı yapmasıyla </a:t>
            </a:r>
            <a:r>
              <a:rPr lang="tr-TR" dirty="0"/>
              <a:t>meydana gelen maviye yakın porselen rengidir.</a:t>
            </a:r>
          </a:p>
          <a:p>
            <a:endParaRPr lang="tr-TR" dirty="0"/>
          </a:p>
        </p:txBody>
      </p:sp>
    </p:spTree>
    <p:extLst>
      <p:ext uri="{BB962C8B-B14F-4D97-AF65-F5344CB8AC3E}">
        <p14:creationId xmlns:p14="http://schemas.microsoft.com/office/powerpoint/2010/main" val="1811874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Gülgüni</a:t>
            </a:r>
            <a:r>
              <a:rPr lang="tr-TR" dirty="0"/>
              <a:t> beyaz</a:t>
            </a:r>
          </a:p>
        </p:txBody>
      </p:sp>
      <p:pic>
        <p:nvPicPr>
          <p:cNvPr id="5" name="İçerik Yer Tutucusu 4"/>
          <p:cNvPicPr>
            <a:picLocks noGrp="1" noChangeAspect="1"/>
          </p:cNvPicPr>
          <p:nvPr>
            <p:ph sz="half" idx="1"/>
          </p:nvPr>
        </p:nvPicPr>
        <p:blipFill>
          <a:blip r:embed="rId2"/>
          <a:stretch>
            <a:fillRect/>
          </a:stretch>
        </p:blipFill>
        <p:spPr>
          <a:xfrm>
            <a:off x="838200" y="1690687"/>
            <a:ext cx="5181600" cy="4736489"/>
          </a:xfrm>
          <a:prstGeom prst="rect">
            <a:avLst/>
          </a:prstGeom>
        </p:spPr>
      </p:pic>
      <p:sp>
        <p:nvSpPr>
          <p:cNvPr id="4" name="İçerik Yer Tutucusu 3"/>
          <p:cNvSpPr>
            <a:spLocks noGrp="1"/>
          </p:cNvSpPr>
          <p:nvPr>
            <p:ph sz="half" idx="2"/>
          </p:nvPr>
        </p:nvSpPr>
        <p:spPr/>
        <p:txBody>
          <a:bodyPr/>
          <a:lstStyle/>
          <a:p>
            <a:pPr marL="0" indent="0">
              <a:buNone/>
            </a:pPr>
            <a:r>
              <a:rPr lang="tr-TR" dirty="0" smtClean="0"/>
              <a:t>Derinin</a:t>
            </a:r>
            <a:r>
              <a:rPr lang="tr-TR" dirty="0"/>
              <a:t>, boya maddelerinden mahrum olması dolayısıyla sahip </a:t>
            </a:r>
            <a:r>
              <a:rPr lang="tr-TR" dirty="0" smtClean="0"/>
              <a:t>olduğu </a:t>
            </a:r>
            <a:r>
              <a:rPr lang="tr-TR" dirty="0"/>
              <a:t>kırmızılığın beyaz kılların arasından parıltı yapmasıyla meydana gelir.</a:t>
            </a:r>
          </a:p>
        </p:txBody>
      </p:sp>
    </p:spTree>
    <p:extLst>
      <p:ext uri="{BB962C8B-B14F-4D97-AF65-F5344CB8AC3E}">
        <p14:creationId xmlns:p14="http://schemas.microsoft.com/office/powerpoint/2010/main" val="2963523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Donuk beyaz:</a:t>
            </a:r>
          </a:p>
        </p:txBody>
      </p:sp>
      <p:pic>
        <p:nvPicPr>
          <p:cNvPr id="5" name="İçerik Yer Tutucusu 4"/>
          <p:cNvPicPr>
            <a:picLocks noGrp="1" noChangeAspect="1"/>
          </p:cNvPicPr>
          <p:nvPr>
            <p:ph sz="half" idx="1"/>
          </p:nvPr>
        </p:nvPicPr>
        <p:blipFill>
          <a:blip r:embed="rId2"/>
          <a:stretch>
            <a:fillRect/>
          </a:stretch>
        </p:blipFill>
        <p:spPr>
          <a:xfrm>
            <a:off x="838200" y="2002243"/>
            <a:ext cx="5181600" cy="3998101"/>
          </a:xfrm>
          <a:prstGeom prst="rect">
            <a:avLst/>
          </a:prstGeom>
        </p:spPr>
      </p:pic>
      <p:sp>
        <p:nvSpPr>
          <p:cNvPr id="4" name="İçerik Yer Tutucusu 3"/>
          <p:cNvSpPr>
            <a:spLocks noGrp="1"/>
          </p:cNvSpPr>
          <p:nvPr>
            <p:ph sz="half" idx="2"/>
          </p:nvPr>
        </p:nvSpPr>
        <p:spPr/>
        <p:txBody>
          <a:bodyPr/>
          <a:lstStyle/>
          <a:p>
            <a:r>
              <a:rPr lang="tr-TR" dirty="0" smtClean="0"/>
              <a:t>Vücudu </a:t>
            </a:r>
            <a:r>
              <a:rPr lang="tr-TR" dirty="0"/>
              <a:t>örten beyaz kıllar donuktur.</a:t>
            </a:r>
          </a:p>
          <a:p>
            <a:endParaRPr lang="tr-TR" dirty="0"/>
          </a:p>
        </p:txBody>
      </p:sp>
      <p:pic>
        <p:nvPicPr>
          <p:cNvPr id="6" name="Resim 5"/>
          <p:cNvPicPr>
            <a:picLocks noChangeAspect="1"/>
          </p:cNvPicPr>
          <p:nvPr/>
        </p:nvPicPr>
        <p:blipFill>
          <a:blip r:embed="rId3"/>
          <a:stretch>
            <a:fillRect/>
          </a:stretch>
        </p:blipFill>
        <p:spPr>
          <a:xfrm>
            <a:off x="5852521" y="3116548"/>
            <a:ext cx="5182049" cy="3438442"/>
          </a:xfrm>
          <a:prstGeom prst="rect">
            <a:avLst/>
          </a:prstGeom>
        </p:spPr>
      </p:pic>
    </p:spTree>
    <p:extLst>
      <p:ext uri="{BB962C8B-B14F-4D97-AF65-F5344CB8AC3E}">
        <p14:creationId xmlns:p14="http://schemas.microsoft.com/office/powerpoint/2010/main" val="3670896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solidFill>
                  <a:srgbClr val="FF3300"/>
                </a:solidFill>
              </a:rPr>
              <a:t>Süt </a:t>
            </a:r>
            <a:r>
              <a:rPr lang="tr-TR" b="1" dirty="0">
                <a:solidFill>
                  <a:srgbClr val="FF3300"/>
                </a:solidFill>
              </a:rPr>
              <a:t>beyaz: </a:t>
            </a:r>
          </a:p>
        </p:txBody>
      </p:sp>
      <p:pic>
        <p:nvPicPr>
          <p:cNvPr id="5" name="İçerik Yer Tutucusu 4"/>
          <p:cNvPicPr>
            <a:picLocks noGrp="1" noChangeAspect="1"/>
          </p:cNvPicPr>
          <p:nvPr>
            <p:ph sz="half" idx="1"/>
          </p:nvPr>
        </p:nvPicPr>
        <p:blipFill>
          <a:blip r:embed="rId2"/>
          <a:stretch>
            <a:fillRect/>
          </a:stretch>
        </p:blipFill>
        <p:spPr>
          <a:xfrm>
            <a:off x="838200" y="2526942"/>
            <a:ext cx="5181600" cy="2948704"/>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Bir </a:t>
            </a:r>
            <a:r>
              <a:rPr lang="tr-TR" dirty="0"/>
              <a:t>dereceye kadar süt rengine benzemekle beraber parıltısı yoktur.</a:t>
            </a:r>
          </a:p>
          <a:p>
            <a:endParaRPr lang="tr-TR" dirty="0"/>
          </a:p>
        </p:txBody>
      </p:sp>
    </p:spTree>
    <p:extLst>
      <p:ext uri="{BB962C8B-B14F-4D97-AF65-F5344CB8AC3E}">
        <p14:creationId xmlns:p14="http://schemas.microsoft.com/office/powerpoint/2010/main" val="2687249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3300"/>
                </a:solidFill>
              </a:rPr>
              <a:t>Kirli beyaz</a:t>
            </a:r>
          </a:p>
        </p:txBody>
      </p:sp>
      <p:pic>
        <p:nvPicPr>
          <p:cNvPr id="5" name="İçerik Yer Tutucusu 4"/>
          <p:cNvPicPr>
            <a:picLocks noGrp="1" noChangeAspect="1"/>
          </p:cNvPicPr>
          <p:nvPr>
            <p:ph sz="half" idx="1"/>
          </p:nvPr>
        </p:nvPicPr>
        <p:blipFill>
          <a:blip r:embed="rId2"/>
          <a:stretch>
            <a:fillRect/>
          </a:stretch>
        </p:blipFill>
        <p:spPr>
          <a:xfrm>
            <a:off x="990600" y="1975094"/>
            <a:ext cx="5181600" cy="4336806"/>
          </a:xfrm>
          <a:prstGeom prst="rect">
            <a:avLst/>
          </a:prstGeom>
        </p:spPr>
      </p:pic>
      <p:sp>
        <p:nvSpPr>
          <p:cNvPr id="4" name="İçerik Yer Tutucusu 3"/>
          <p:cNvSpPr>
            <a:spLocks noGrp="1"/>
          </p:cNvSpPr>
          <p:nvPr>
            <p:ph sz="half" idx="2"/>
          </p:nvPr>
        </p:nvSpPr>
        <p:spPr/>
        <p:txBody>
          <a:bodyPr/>
          <a:lstStyle/>
          <a:p>
            <a:pPr marL="0" indent="0">
              <a:buNone/>
            </a:pPr>
            <a:r>
              <a:rPr lang="tr-TR" dirty="0" smtClean="0"/>
              <a:t>Beyaz </a:t>
            </a:r>
            <a:r>
              <a:rPr lang="tr-TR" dirty="0"/>
              <a:t>kılların kirli bir şekilde görülmesiyle meydana gelir.</a:t>
            </a:r>
          </a:p>
          <a:p>
            <a:endParaRPr lang="tr-TR" dirty="0"/>
          </a:p>
          <a:p>
            <a:endParaRPr lang="tr-TR" dirty="0"/>
          </a:p>
        </p:txBody>
      </p:sp>
    </p:spTree>
    <p:extLst>
      <p:ext uri="{BB962C8B-B14F-4D97-AF65-F5344CB8AC3E}">
        <p14:creationId xmlns:p14="http://schemas.microsoft.com/office/powerpoint/2010/main" val="1638784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dirty="0" smtClean="0"/>
              <a:t>Kır Don (</a:t>
            </a:r>
            <a:r>
              <a:rPr lang="tr-TR" dirty="0" err="1" smtClean="0"/>
              <a:t>Grey,Gray</a:t>
            </a:r>
            <a:r>
              <a:rPr lang="tr-TR" dirty="0" smtClean="0"/>
              <a:t>)</a:t>
            </a:r>
            <a:endParaRPr lang="tr-TR" dirty="0"/>
          </a:p>
        </p:txBody>
      </p:sp>
      <p:sp>
        <p:nvSpPr>
          <p:cNvPr id="6" name="İçerik Yer Tutucusu 5"/>
          <p:cNvSpPr>
            <a:spLocks noGrp="1"/>
          </p:cNvSpPr>
          <p:nvPr>
            <p:ph idx="1"/>
          </p:nvPr>
        </p:nvSpPr>
        <p:spPr/>
        <p:txBody>
          <a:bodyPr>
            <a:normAutofit/>
          </a:bodyPr>
          <a:lstStyle/>
          <a:p>
            <a:pPr marL="0" indent="0" algn="just">
              <a:buNone/>
            </a:pPr>
            <a:r>
              <a:rPr lang="tr-TR" dirty="0"/>
              <a:t>Kır don Türkler arasında en sevilen </a:t>
            </a:r>
            <a:r>
              <a:rPr lang="tr-TR" dirty="0" smtClean="0"/>
              <a:t>dondur</a:t>
            </a:r>
            <a:r>
              <a:rPr lang="tr-TR" dirty="0"/>
              <a:t>. Anadolu Kültüründe at donları ile ilgili </a:t>
            </a:r>
            <a:r>
              <a:rPr lang="tr-TR" dirty="0" smtClean="0"/>
              <a:t>birçok </a:t>
            </a:r>
            <a:r>
              <a:rPr lang="tr-TR" dirty="0"/>
              <a:t>deyiş bulunmaktadır. “Alma alı, satma </a:t>
            </a:r>
            <a:r>
              <a:rPr lang="tr-TR" dirty="0" smtClean="0"/>
              <a:t>kırı</a:t>
            </a:r>
            <a:r>
              <a:rPr lang="tr-TR" dirty="0"/>
              <a:t>, ille kırı, ille kırı… Alma alı, sat yağızı, bin </a:t>
            </a:r>
            <a:r>
              <a:rPr lang="tr-TR" dirty="0" smtClean="0"/>
              <a:t>doruya</a:t>
            </a:r>
            <a:r>
              <a:rPr lang="tr-TR" dirty="0"/>
              <a:t>, besle kırı.” bunlardan birkaçıdır. En sık </a:t>
            </a:r>
            <a:r>
              <a:rPr lang="tr-TR" dirty="0" smtClean="0"/>
              <a:t>rastlanan </a:t>
            </a:r>
            <a:r>
              <a:rPr lang="tr-TR" dirty="0"/>
              <a:t>ve popüler don olmasına rağmen kır </a:t>
            </a:r>
            <a:r>
              <a:rPr lang="tr-TR" dirty="0" smtClean="0"/>
              <a:t>don</a:t>
            </a:r>
            <a:r>
              <a:rPr lang="tr-TR" dirty="0"/>
              <a:t>, tay doğduğunda tayın donunu örten bir </a:t>
            </a:r>
            <a:r>
              <a:rPr lang="tr-TR" dirty="0" smtClean="0"/>
              <a:t>renk </a:t>
            </a:r>
            <a:r>
              <a:rPr lang="tr-TR" dirty="0"/>
              <a:t>deseni değildir. Yani kır atların tamamına </a:t>
            </a:r>
            <a:r>
              <a:rPr lang="tr-TR" dirty="0" smtClean="0"/>
              <a:t>yakını</a:t>
            </a:r>
            <a:r>
              <a:rPr lang="tr-TR" dirty="0"/>
              <a:t>, daha önce herhangi bir dona sahip atın </a:t>
            </a:r>
            <a:r>
              <a:rPr lang="tr-TR" dirty="0" smtClean="0"/>
              <a:t>kıllarındaki </a:t>
            </a:r>
            <a:r>
              <a:rPr lang="tr-TR" dirty="0"/>
              <a:t>pigmentlerin kaybolması ile atın </a:t>
            </a:r>
            <a:r>
              <a:rPr lang="tr-TR" dirty="0" smtClean="0"/>
              <a:t>kıllarının </a:t>
            </a:r>
            <a:r>
              <a:rPr lang="tr-TR" dirty="0"/>
              <a:t>beyaz renge dönmesi sonucu meydana </a:t>
            </a:r>
            <a:r>
              <a:rPr lang="tr-TR" dirty="0" smtClean="0"/>
              <a:t>gelir. </a:t>
            </a:r>
            <a:endParaRPr lang="tr-TR" dirty="0"/>
          </a:p>
        </p:txBody>
      </p:sp>
    </p:spTree>
    <p:extLst>
      <p:ext uri="{BB962C8B-B14F-4D97-AF65-F5344CB8AC3E}">
        <p14:creationId xmlns:p14="http://schemas.microsoft.com/office/powerpoint/2010/main" val="2989956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a:bodyPr>
          <a:lstStyle/>
          <a:p>
            <a:pPr algn="just"/>
            <a:r>
              <a:rPr lang="tr-TR" dirty="0"/>
              <a:t>A</a:t>
            </a:r>
            <a:r>
              <a:rPr lang="tr-TR" dirty="0" smtClean="0"/>
              <a:t>tın </a:t>
            </a:r>
            <a:r>
              <a:rPr lang="tr-TR" dirty="0"/>
              <a:t>donundaki </a:t>
            </a:r>
            <a:r>
              <a:rPr lang="tr-TR" dirty="0" smtClean="0"/>
              <a:t>kıllar henüz </a:t>
            </a:r>
            <a:r>
              <a:rPr lang="tr-TR" dirty="0"/>
              <a:t>tay safhasında iken </a:t>
            </a:r>
            <a:r>
              <a:rPr lang="tr-TR" dirty="0" smtClean="0"/>
              <a:t>kırlaştırmaya </a:t>
            </a:r>
            <a:r>
              <a:rPr lang="tr-TR" dirty="0"/>
              <a:t>başlar. Tay ilk tüyünü </a:t>
            </a:r>
            <a:r>
              <a:rPr lang="tr-TR" dirty="0" smtClean="0"/>
              <a:t>döktüğünde</a:t>
            </a:r>
            <a:r>
              <a:rPr lang="tr-TR" dirty="0"/>
              <a:t>, yeniden uzayan kıllar ile kırlaşma </a:t>
            </a:r>
            <a:r>
              <a:rPr lang="tr-TR" dirty="0" smtClean="0"/>
              <a:t>başlamış </a:t>
            </a:r>
            <a:r>
              <a:rPr lang="tr-TR" dirty="0"/>
              <a:t>olur. İlk kırlaşan bölge, göz çevresidir. </a:t>
            </a:r>
          </a:p>
          <a:p>
            <a:pPr algn="just"/>
            <a:r>
              <a:rPr lang="tr-TR" dirty="0"/>
              <a:t>Bir </a:t>
            </a:r>
            <a:r>
              <a:rPr lang="tr-TR" dirty="0" smtClean="0"/>
              <a:t>tayın </a:t>
            </a:r>
            <a:r>
              <a:rPr lang="tr-TR" dirty="0"/>
              <a:t>ileriki yaşlarda kır bir ata dönüşüp </a:t>
            </a:r>
            <a:r>
              <a:rPr lang="tr-TR" dirty="0" smtClean="0"/>
              <a:t>dönüşmeyeceği</a:t>
            </a:r>
            <a:r>
              <a:rPr lang="tr-TR" dirty="0"/>
              <a:t>, göz çevresindeki beyaz kılların </a:t>
            </a:r>
            <a:r>
              <a:rPr lang="tr-TR" dirty="0" smtClean="0"/>
              <a:t>varlığından </a:t>
            </a:r>
            <a:r>
              <a:rPr lang="tr-TR" dirty="0"/>
              <a:t>anlaşılır. Göz bölgesinden sonra, </a:t>
            </a:r>
            <a:r>
              <a:rPr lang="tr-TR" dirty="0" smtClean="0"/>
              <a:t>atın </a:t>
            </a:r>
            <a:r>
              <a:rPr lang="tr-TR" dirty="0"/>
              <a:t>vücudunun alt bölgelerinden kırlaşma </a:t>
            </a:r>
            <a:r>
              <a:rPr lang="tr-TR" dirty="0" smtClean="0"/>
              <a:t>başlar</a:t>
            </a:r>
            <a:r>
              <a:rPr lang="tr-TR" dirty="0"/>
              <a:t>. Bacakların alt kısımları, eğer seki varsa </a:t>
            </a:r>
            <a:r>
              <a:rPr lang="tr-TR" dirty="0" smtClean="0"/>
              <a:t>hemen </a:t>
            </a:r>
            <a:r>
              <a:rPr lang="tr-TR" dirty="0"/>
              <a:t>onun üstü, karın bölgesi, kuyruk </a:t>
            </a:r>
            <a:r>
              <a:rPr lang="tr-TR" dirty="0" smtClean="0"/>
              <a:t>ucu gibi </a:t>
            </a:r>
            <a:r>
              <a:rPr lang="tr-TR" dirty="0"/>
              <a:t>bölgelerde kırlaşma devam eder. Kırlaşma </a:t>
            </a:r>
            <a:r>
              <a:rPr lang="tr-TR" dirty="0" smtClean="0"/>
              <a:t>4-5 </a:t>
            </a:r>
            <a:r>
              <a:rPr lang="tr-TR" dirty="0"/>
              <a:t>yıl gibi kısa bir sürede tamamlanabileceği </a:t>
            </a:r>
            <a:r>
              <a:rPr lang="tr-TR" dirty="0" smtClean="0"/>
              <a:t>gibi</a:t>
            </a:r>
            <a:r>
              <a:rPr lang="tr-TR" dirty="0"/>
              <a:t>, atın daha ileri yaşlarına kadar da sürebilir. </a:t>
            </a:r>
          </a:p>
          <a:p>
            <a:pPr algn="just"/>
            <a:r>
              <a:rPr lang="tr-TR" dirty="0"/>
              <a:t>Kırlaşma süreci esnasında atın donunda demir, </a:t>
            </a:r>
            <a:r>
              <a:rPr lang="tr-TR" dirty="0" smtClean="0"/>
              <a:t>karyağdı</a:t>
            </a:r>
            <a:r>
              <a:rPr lang="tr-TR" dirty="0"/>
              <a:t>, sinekli, benekli, sisli ve bakla kır gibi </a:t>
            </a:r>
            <a:r>
              <a:rPr lang="tr-TR" dirty="0" smtClean="0"/>
              <a:t>bazı </a:t>
            </a:r>
            <a:r>
              <a:rPr lang="tr-TR" dirty="0"/>
              <a:t>ara donlar </a:t>
            </a:r>
            <a:r>
              <a:rPr lang="tr-TR" dirty="0" smtClean="0"/>
              <a:t>gözlemlenir.</a:t>
            </a:r>
            <a:endParaRPr lang="tr-TR" dirty="0"/>
          </a:p>
        </p:txBody>
      </p:sp>
    </p:spTree>
    <p:extLst>
      <p:ext uri="{BB962C8B-B14F-4D97-AF65-F5344CB8AC3E}">
        <p14:creationId xmlns:p14="http://schemas.microsoft.com/office/powerpoint/2010/main" val="429394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just">
              <a:buNone/>
            </a:pPr>
            <a:r>
              <a:rPr lang="tr-TR" dirty="0" smtClean="0"/>
              <a:t> Kılın rengi, kıl hücrelerinde kırmızı, siyah ve sarı pigment maddelerinin varlığına bağlıdır. Bu renk pigmentlerinin yalnız ya da belirli oranlarda birlikte bulunmaları ve her bir boya maddesinin yoğunluğu donları meydana getirir. Yaşlanma ve yaralanma gibi nedenlerden ötürü kıl hücrelerinde meydana gelen bozukluklar sonucu kıllar beyaz renk olabilir. Bu durum patolojiktir. </a:t>
            </a:r>
            <a:r>
              <a:rPr lang="tr-TR" dirty="0" err="1" smtClean="0"/>
              <a:t>Fenotipik</a:t>
            </a:r>
            <a:r>
              <a:rPr lang="tr-TR" dirty="0" smtClean="0"/>
              <a:t> olarak kolayca belirlenmesi ve kalıtımın nesilden </a:t>
            </a:r>
            <a:r>
              <a:rPr lang="tr-TR" dirty="0" err="1" smtClean="0"/>
              <a:t>nesile</a:t>
            </a:r>
            <a:r>
              <a:rPr lang="tr-TR" dirty="0" smtClean="0"/>
              <a:t> sürmesi ile don renkleri bilim insanları ve yetiştiricilerin dikkatini çekmiştir. Don renkleri uzun yıllar seleksiyon ve ıslah amacıyla çiftleşmelerin denetlenmesinde kullanılmıştır. At don renginin hayvanın performansı ile ilgisi olmamasına rağmen birincil tanımlama aracıdır ve şüpheli ebeveynlik için ilk göstergedir. </a:t>
            </a:r>
            <a:endParaRPr lang="tr-TR" dirty="0"/>
          </a:p>
        </p:txBody>
      </p:sp>
    </p:spTree>
    <p:extLst>
      <p:ext uri="{BB962C8B-B14F-4D97-AF65-F5344CB8AC3E}">
        <p14:creationId xmlns:p14="http://schemas.microsoft.com/office/powerpoint/2010/main" val="2233296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Demir Kır</a:t>
            </a:r>
          </a:p>
        </p:txBody>
      </p:sp>
      <p:pic>
        <p:nvPicPr>
          <p:cNvPr id="5" name="İçerik Yer Tutucusu 4"/>
          <p:cNvPicPr>
            <a:picLocks noGrp="1" noChangeAspect="1"/>
          </p:cNvPicPr>
          <p:nvPr>
            <p:ph sz="half" idx="1"/>
          </p:nvPr>
        </p:nvPicPr>
        <p:blipFill>
          <a:blip r:embed="rId2"/>
          <a:stretch>
            <a:fillRect/>
          </a:stretch>
        </p:blipFill>
        <p:spPr>
          <a:xfrm>
            <a:off x="1040799" y="2391508"/>
            <a:ext cx="4846740" cy="3343752"/>
          </a:xfrm>
          <a:prstGeom prst="rect">
            <a:avLst/>
          </a:prstGeom>
        </p:spPr>
      </p:pic>
      <p:sp>
        <p:nvSpPr>
          <p:cNvPr id="4" name="İçerik Yer Tutucusu 3"/>
          <p:cNvSpPr>
            <a:spLocks noGrp="1"/>
          </p:cNvSpPr>
          <p:nvPr>
            <p:ph sz="half" idx="2"/>
          </p:nvPr>
        </p:nvSpPr>
        <p:spPr/>
        <p:txBody>
          <a:bodyPr/>
          <a:lstStyle/>
          <a:p>
            <a:r>
              <a:rPr lang="tr-TR" dirty="0"/>
              <a:t>Bu donda koyu renkli kılların beyazlardan fazla olmasından başka, renk, taze kırılmış bir demirin kesitine benzer. Halk demiri kırı açık veya koyu demiri kır diye ikiye ayırır. Koyu demiri kır mavimtırak parıltı gösterdiği zaman </a:t>
            </a:r>
            <a:r>
              <a:rPr lang="tr-TR" dirty="0" err="1"/>
              <a:t>kaygani</a:t>
            </a:r>
            <a:r>
              <a:rPr lang="tr-TR" dirty="0"/>
              <a:t> kır denir.</a:t>
            </a:r>
          </a:p>
        </p:txBody>
      </p:sp>
    </p:spTree>
    <p:extLst>
      <p:ext uri="{BB962C8B-B14F-4D97-AF65-F5344CB8AC3E}">
        <p14:creationId xmlns:p14="http://schemas.microsoft.com/office/powerpoint/2010/main" val="3708960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3300"/>
                </a:solidFill>
              </a:rPr>
              <a:t>Elma Kır: </a:t>
            </a:r>
          </a:p>
        </p:txBody>
      </p:sp>
      <p:pic>
        <p:nvPicPr>
          <p:cNvPr id="5" name="İçerik Yer Tutucusu 4"/>
          <p:cNvPicPr>
            <a:picLocks noGrp="1" noChangeAspect="1"/>
          </p:cNvPicPr>
          <p:nvPr>
            <p:ph sz="half" idx="1"/>
          </p:nvPr>
        </p:nvPicPr>
        <p:blipFill>
          <a:blip r:embed="rId2"/>
          <a:stretch>
            <a:fillRect/>
          </a:stretch>
        </p:blipFill>
        <p:spPr>
          <a:xfrm>
            <a:off x="1078616" y="1825625"/>
            <a:ext cx="4741891" cy="4214689"/>
          </a:xfrm>
          <a:prstGeom prst="rect">
            <a:avLst/>
          </a:prstGeom>
        </p:spPr>
      </p:pic>
      <p:sp>
        <p:nvSpPr>
          <p:cNvPr id="4" name="İçerik Yer Tutucusu 3"/>
          <p:cNvSpPr>
            <a:spLocks noGrp="1"/>
          </p:cNvSpPr>
          <p:nvPr>
            <p:ph sz="half" idx="2"/>
          </p:nvPr>
        </p:nvSpPr>
        <p:spPr/>
        <p:txBody>
          <a:bodyPr/>
          <a:lstStyle/>
          <a:p>
            <a:r>
              <a:rPr lang="tr-TR" dirty="0" smtClean="0"/>
              <a:t>Atın </a:t>
            </a:r>
            <a:r>
              <a:rPr lang="tr-TR" dirty="0"/>
              <a:t>vücudundaki kırlaşma bölgeleri elma büyüklüğündedir. Bu dona elma kır denir</a:t>
            </a:r>
          </a:p>
        </p:txBody>
      </p:sp>
    </p:spTree>
    <p:extLst>
      <p:ext uri="{BB962C8B-B14F-4D97-AF65-F5344CB8AC3E}">
        <p14:creationId xmlns:p14="http://schemas.microsoft.com/office/powerpoint/2010/main" val="1448942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3300"/>
                </a:solidFill>
              </a:rPr>
              <a:t>Bakla Kır:</a:t>
            </a:r>
          </a:p>
        </p:txBody>
      </p:sp>
      <p:pic>
        <p:nvPicPr>
          <p:cNvPr id="6" name="İçerik Yer Tutucusu 5"/>
          <p:cNvPicPr>
            <a:picLocks noGrp="1" noChangeAspect="1"/>
          </p:cNvPicPr>
          <p:nvPr>
            <p:ph sz="half" idx="1"/>
          </p:nvPr>
        </p:nvPicPr>
        <p:blipFill>
          <a:blip r:embed="rId2"/>
          <a:stretch>
            <a:fillRect/>
          </a:stretch>
        </p:blipFill>
        <p:spPr>
          <a:xfrm>
            <a:off x="1131371" y="2153284"/>
            <a:ext cx="4595258" cy="3696020"/>
          </a:xfrm>
          <a:prstGeom prst="rect">
            <a:avLst/>
          </a:prstGeom>
        </p:spPr>
      </p:pic>
      <p:sp>
        <p:nvSpPr>
          <p:cNvPr id="4" name="İçerik Yer Tutucusu 3"/>
          <p:cNvSpPr>
            <a:spLocks noGrp="1"/>
          </p:cNvSpPr>
          <p:nvPr>
            <p:ph sz="half" idx="2"/>
          </p:nvPr>
        </p:nvSpPr>
        <p:spPr/>
        <p:txBody>
          <a:bodyPr/>
          <a:lstStyle/>
          <a:p>
            <a:r>
              <a:rPr lang="tr-TR" dirty="0" smtClean="0"/>
              <a:t>Atın </a:t>
            </a:r>
            <a:r>
              <a:rPr lang="tr-TR" dirty="0"/>
              <a:t>vücudunda kırlaşma başladığı zaman, siyah renkli kıllar derideki ince kan damarlarının yakınında bakla büyüklüğünde gruplaşmalar yapar. Bu dona bakla kır adı verilir</a:t>
            </a:r>
          </a:p>
        </p:txBody>
      </p:sp>
    </p:spTree>
    <p:extLst>
      <p:ext uri="{BB962C8B-B14F-4D97-AF65-F5344CB8AC3E}">
        <p14:creationId xmlns:p14="http://schemas.microsoft.com/office/powerpoint/2010/main" val="3071505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00B050"/>
                </a:solidFill>
              </a:rPr>
              <a:t>Sinekli Kır (</a:t>
            </a:r>
            <a:r>
              <a:rPr lang="tr-TR" b="1" dirty="0" err="1">
                <a:solidFill>
                  <a:srgbClr val="00B050"/>
                </a:solidFill>
              </a:rPr>
              <a:t>Fleabitten</a:t>
            </a:r>
            <a:r>
              <a:rPr lang="tr-TR" b="1" dirty="0">
                <a:solidFill>
                  <a:srgbClr val="00B050"/>
                </a:solidFill>
              </a:rPr>
              <a:t>): </a:t>
            </a:r>
          </a:p>
        </p:txBody>
      </p:sp>
      <p:pic>
        <p:nvPicPr>
          <p:cNvPr id="5" name="İçerik Yer Tutucusu 4"/>
          <p:cNvPicPr>
            <a:picLocks noGrp="1" noChangeAspect="1"/>
          </p:cNvPicPr>
          <p:nvPr>
            <p:ph sz="half" idx="1"/>
          </p:nvPr>
        </p:nvPicPr>
        <p:blipFill>
          <a:blip r:embed="rId2"/>
          <a:stretch>
            <a:fillRect/>
          </a:stretch>
        </p:blipFill>
        <p:spPr>
          <a:xfrm>
            <a:off x="1009440" y="1825625"/>
            <a:ext cx="4839119" cy="4416913"/>
          </a:xfrm>
          <a:prstGeom prst="rect">
            <a:avLst/>
          </a:prstGeom>
        </p:spPr>
      </p:pic>
      <p:sp>
        <p:nvSpPr>
          <p:cNvPr id="4" name="İçerik Yer Tutucusu 3"/>
          <p:cNvSpPr>
            <a:spLocks noGrp="1"/>
          </p:cNvSpPr>
          <p:nvPr>
            <p:ph sz="half" idx="2"/>
          </p:nvPr>
        </p:nvSpPr>
        <p:spPr/>
        <p:txBody>
          <a:bodyPr/>
          <a:lstStyle/>
          <a:p>
            <a:r>
              <a:rPr lang="tr-TR" dirty="0" smtClean="0"/>
              <a:t>Atın </a:t>
            </a:r>
            <a:r>
              <a:rPr lang="tr-TR" dirty="0"/>
              <a:t>donunda meydana gelen kırlaşma sürecinde, bakla kır aşamasından sonra renkli kılların meydana getirdiği benekler gittikçe ufalır. Bu benekler sinek büyüklüğünü aldığında, bu dona sinekli kır denir</a:t>
            </a:r>
          </a:p>
        </p:txBody>
      </p:sp>
    </p:spTree>
    <p:extLst>
      <p:ext uri="{BB962C8B-B14F-4D97-AF65-F5344CB8AC3E}">
        <p14:creationId xmlns:p14="http://schemas.microsoft.com/office/powerpoint/2010/main" val="2465021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0070C0"/>
                </a:solidFill>
              </a:rPr>
              <a:t>Karyağdı Kır:</a:t>
            </a:r>
          </a:p>
        </p:txBody>
      </p:sp>
      <p:pic>
        <p:nvPicPr>
          <p:cNvPr id="6" name="İçerik Yer Tutucusu 5"/>
          <p:cNvPicPr>
            <a:picLocks noGrp="1" noChangeAspect="1"/>
          </p:cNvPicPr>
          <p:nvPr>
            <p:ph sz="half" idx="1"/>
          </p:nvPr>
        </p:nvPicPr>
        <p:blipFill>
          <a:blip r:embed="rId2"/>
          <a:stretch>
            <a:fillRect/>
          </a:stretch>
        </p:blipFill>
        <p:spPr>
          <a:xfrm>
            <a:off x="1093267" y="1825625"/>
            <a:ext cx="4806371" cy="4351337"/>
          </a:xfrm>
          <a:prstGeom prst="rect">
            <a:avLst/>
          </a:prstGeom>
        </p:spPr>
      </p:pic>
      <p:sp>
        <p:nvSpPr>
          <p:cNvPr id="4" name="İçerik Yer Tutucusu 3"/>
          <p:cNvSpPr>
            <a:spLocks noGrp="1"/>
          </p:cNvSpPr>
          <p:nvPr>
            <p:ph sz="half" idx="2"/>
          </p:nvPr>
        </p:nvSpPr>
        <p:spPr/>
        <p:txBody>
          <a:bodyPr/>
          <a:lstStyle/>
          <a:p>
            <a:r>
              <a:rPr lang="tr-TR" dirty="0" smtClean="0"/>
              <a:t>Kırlaşma </a:t>
            </a:r>
            <a:r>
              <a:rPr lang="tr-TR" dirty="0"/>
              <a:t>devam ederken, beyaz kılların kümelenmesi ile atın üzerine kar yağmış görüntüsü veren dondur</a:t>
            </a:r>
          </a:p>
        </p:txBody>
      </p:sp>
    </p:spTree>
    <p:extLst>
      <p:ext uri="{BB962C8B-B14F-4D97-AF65-F5344CB8AC3E}">
        <p14:creationId xmlns:p14="http://schemas.microsoft.com/office/powerpoint/2010/main" val="898183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C99FF"/>
                </a:solidFill>
              </a:rPr>
              <a:t>Beyaz Kır: </a:t>
            </a:r>
          </a:p>
        </p:txBody>
      </p:sp>
      <p:pic>
        <p:nvPicPr>
          <p:cNvPr id="5" name="İçerik Yer Tutucusu 4"/>
          <p:cNvPicPr>
            <a:picLocks noGrp="1" noChangeAspect="1"/>
          </p:cNvPicPr>
          <p:nvPr>
            <p:ph sz="half" idx="1"/>
          </p:nvPr>
        </p:nvPicPr>
        <p:blipFill>
          <a:blip r:embed="rId2"/>
          <a:stretch>
            <a:fillRect/>
          </a:stretch>
        </p:blipFill>
        <p:spPr>
          <a:xfrm>
            <a:off x="838200" y="1825625"/>
            <a:ext cx="4947137" cy="4351338"/>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Vücuttaki </a:t>
            </a:r>
            <a:r>
              <a:rPr lang="tr-TR" dirty="0"/>
              <a:t>kılların çoğunluğunun beyaz olduğu don rengidir. Gri renk az da olsa sağrı bacak ve baş bölgelerinde görülür</a:t>
            </a:r>
          </a:p>
        </p:txBody>
      </p:sp>
    </p:spTree>
    <p:extLst>
      <p:ext uri="{BB962C8B-B14F-4D97-AF65-F5344CB8AC3E}">
        <p14:creationId xmlns:p14="http://schemas.microsoft.com/office/powerpoint/2010/main" val="3964246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Gül Kır:</a:t>
            </a:r>
          </a:p>
        </p:txBody>
      </p:sp>
      <p:pic>
        <p:nvPicPr>
          <p:cNvPr id="5" name="İçerik Yer Tutucusu 4"/>
          <p:cNvPicPr>
            <a:picLocks noGrp="1" noChangeAspect="1"/>
          </p:cNvPicPr>
          <p:nvPr>
            <p:ph sz="half" idx="1"/>
          </p:nvPr>
        </p:nvPicPr>
        <p:blipFill>
          <a:blip r:embed="rId2"/>
          <a:stretch>
            <a:fillRect/>
          </a:stretch>
        </p:blipFill>
        <p:spPr>
          <a:xfrm>
            <a:off x="982768" y="2004646"/>
            <a:ext cx="4892464" cy="4097216"/>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Vücuttaki </a:t>
            </a:r>
            <a:r>
              <a:rPr lang="tr-TR" dirty="0"/>
              <a:t>seyrek doru ve al renklerin beyaz kıllarla örtülmesi sonucu oluşan ve pembeye çalan gül rengini andıran beyazımsı dondur. Genellikle genç atlarda bulunur </a:t>
            </a:r>
          </a:p>
        </p:txBody>
      </p:sp>
    </p:spTree>
    <p:extLst>
      <p:ext uri="{BB962C8B-B14F-4D97-AF65-F5344CB8AC3E}">
        <p14:creationId xmlns:p14="http://schemas.microsoft.com/office/powerpoint/2010/main" val="505030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a:solidFill>
                  <a:srgbClr val="0070C0"/>
                </a:solidFill>
              </a:rPr>
              <a:t>Boz </a:t>
            </a:r>
            <a:r>
              <a:rPr lang="tr-TR" dirty="0" smtClean="0">
                <a:solidFill>
                  <a:srgbClr val="0070C0"/>
                </a:solidFill>
              </a:rPr>
              <a:t>don (Dun)</a:t>
            </a:r>
            <a:endParaRPr lang="tr-TR" dirty="0">
              <a:solidFill>
                <a:srgbClr val="0070C0"/>
              </a:solidFill>
            </a:endParaRPr>
          </a:p>
        </p:txBody>
      </p:sp>
      <p:sp>
        <p:nvSpPr>
          <p:cNvPr id="6" name="İçerik Yer Tutucusu 5"/>
          <p:cNvSpPr>
            <a:spLocks noGrp="1"/>
          </p:cNvSpPr>
          <p:nvPr>
            <p:ph idx="1"/>
          </p:nvPr>
        </p:nvSpPr>
        <p:spPr/>
        <p:txBody>
          <a:bodyPr>
            <a:normAutofit lnSpcReduction="10000"/>
          </a:bodyPr>
          <a:lstStyle/>
          <a:p>
            <a:pPr marL="0" indent="0" algn="just">
              <a:buNone/>
            </a:pPr>
            <a:r>
              <a:rPr lang="tr-TR" dirty="0" smtClean="0"/>
              <a:t>Bu </a:t>
            </a:r>
            <a:r>
              <a:rPr lang="tr-TR" dirty="0"/>
              <a:t>don beyaz kılların al bir donu kaplamasıyla yani beyaz ve kırmızı </a:t>
            </a:r>
            <a:r>
              <a:rPr lang="tr-TR" dirty="0" smtClean="0"/>
              <a:t>kılların </a:t>
            </a:r>
            <a:r>
              <a:rPr lang="tr-TR" dirty="0"/>
              <a:t>karışmasından meydana gelir. Bu donun da çeşitli tonları vardır.</a:t>
            </a:r>
          </a:p>
          <a:p>
            <a:pPr marL="0" indent="0" algn="just">
              <a:buNone/>
            </a:pPr>
            <a:r>
              <a:rPr lang="tr-TR" dirty="0"/>
              <a:t>- Açık boz: Beyaz kıllar kırmızılardan daha çoktur.</a:t>
            </a:r>
          </a:p>
          <a:p>
            <a:pPr marL="0" indent="0" algn="just">
              <a:buNone/>
            </a:pPr>
            <a:r>
              <a:rPr lang="tr-TR" dirty="0"/>
              <a:t>- Adi boz: Beyaz ve kırmızı kıllar hemen hemen aynı orandadır.</a:t>
            </a:r>
          </a:p>
          <a:p>
            <a:pPr marL="0" indent="0" algn="just">
              <a:buNone/>
            </a:pPr>
            <a:r>
              <a:rPr lang="tr-TR" dirty="0"/>
              <a:t>- Koyu boz: Kırmızı kıllar beyaz kıllardan daha çoktur.</a:t>
            </a:r>
          </a:p>
          <a:p>
            <a:pPr marL="0" indent="0" algn="just">
              <a:buNone/>
            </a:pPr>
            <a:r>
              <a:rPr lang="tr-TR" dirty="0"/>
              <a:t>Bundan başka kırmızı bir don üzerinde beyaz kılların demetler teşkil etmesiyle </a:t>
            </a:r>
            <a:r>
              <a:rPr lang="tr-TR" dirty="0" smtClean="0"/>
              <a:t>meydana </a:t>
            </a:r>
            <a:r>
              <a:rPr lang="tr-TR" dirty="0"/>
              <a:t>gelen dona "Kar Yağdı" denir. Tersine beyaz kıllar hakim olurda kırmızı kıllar </a:t>
            </a:r>
            <a:r>
              <a:rPr lang="tr-TR" dirty="0" smtClean="0"/>
              <a:t>küçük </a:t>
            </a:r>
            <a:r>
              <a:rPr lang="tr-TR" dirty="0"/>
              <a:t>demetler meydana getiriyorsa,, buna "Kaplan Lekeli Boz” veya "Çilli Boz" adı verilir </a:t>
            </a:r>
          </a:p>
          <a:p>
            <a:pPr marL="0" indent="0" algn="just">
              <a:buNone/>
            </a:pPr>
            <a:r>
              <a:rPr lang="tr-TR" dirty="0"/>
              <a:t>(Fransızlar bu şekle "Şeftali Çiçeği Bozu" ismini verirler).</a:t>
            </a:r>
          </a:p>
        </p:txBody>
      </p:sp>
    </p:spTree>
    <p:extLst>
      <p:ext uri="{BB962C8B-B14F-4D97-AF65-F5344CB8AC3E}">
        <p14:creationId xmlns:p14="http://schemas.microsoft.com/office/powerpoint/2010/main" val="1456308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pPr algn="ctr"/>
            <a:r>
              <a:rPr lang="tr-TR" dirty="0"/>
              <a:t>Koyu boz: </a:t>
            </a:r>
          </a:p>
        </p:txBody>
      </p:sp>
      <p:pic>
        <p:nvPicPr>
          <p:cNvPr id="7" name="İçerik Yer Tutucusu 6"/>
          <p:cNvPicPr>
            <a:picLocks noGrp="1" noChangeAspect="1"/>
          </p:cNvPicPr>
          <p:nvPr>
            <p:ph sz="half" idx="1"/>
          </p:nvPr>
        </p:nvPicPr>
        <p:blipFill>
          <a:blip r:embed="rId2"/>
          <a:stretch>
            <a:fillRect/>
          </a:stretch>
        </p:blipFill>
        <p:spPr>
          <a:xfrm>
            <a:off x="838200" y="1825625"/>
            <a:ext cx="5181600" cy="4351337"/>
          </a:xfrm>
          <a:prstGeom prst="rect">
            <a:avLst/>
          </a:prstGeom>
        </p:spPr>
      </p:pic>
      <p:sp>
        <p:nvSpPr>
          <p:cNvPr id="6" name="İçerik Yer Tutucusu 5"/>
          <p:cNvSpPr>
            <a:spLocks noGrp="1"/>
          </p:cNvSpPr>
          <p:nvPr>
            <p:ph sz="half" idx="2"/>
          </p:nvPr>
        </p:nvSpPr>
        <p:spPr/>
        <p:txBody>
          <a:bodyPr/>
          <a:lstStyle/>
          <a:p>
            <a:r>
              <a:rPr lang="tr-TR" dirty="0" smtClean="0"/>
              <a:t>Kırmızı </a:t>
            </a:r>
            <a:r>
              <a:rPr lang="tr-TR" dirty="0"/>
              <a:t>kıllar beyaz kıllardan daha çoktur.</a:t>
            </a:r>
          </a:p>
        </p:txBody>
      </p:sp>
      <p:pic>
        <p:nvPicPr>
          <p:cNvPr id="8" name="Resim 7"/>
          <p:cNvPicPr>
            <a:picLocks noChangeAspect="1"/>
          </p:cNvPicPr>
          <p:nvPr/>
        </p:nvPicPr>
        <p:blipFill>
          <a:blip r:embed="rId3"/>
          <a:stretch>
            <a:fillRect/>
          </a:stretch>
        </p:blipFill>
        <p:spPr>
          <a:xfrm>
            <a:off x="6019800" y="2897513"/>
            <a:ext cx="5258256" cy="3208298"/>
          </a:xfrm>
          <a:prstGeom prst="rect">
            <a:avLst/>
          </a:prstGeom>
        </p:spPr>
      </p:pic>
    </p:spTree>
    <p:extLst>
      <p:ext uri="{BB962C8B-B14F-4D97-AF65-F5344CB8AC3E}">
        <p14:creationId xmlns:p14="http://schemas.microsoft.com/office/powerpoint/2010/main" val="1214373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ctr"/>
            <a:r>
              <a:rPr lang="tr-TR" dirty="0"/>
              <a:t>Açık boz: </a:t>
            </a:r>
          </a:p>
        </p:txBody>
      </p:sp>
      <p:pic>
        <p:nvPicPr>
          <p:cNvPr id="5" name="İçerik Yer Tutucusu 4"/>
          <p:cNvPicPr>
            <a:picLocks noGrp="1" noChangeAspect="1"/>
          </p:cNvPicPr>
          <p:nvPr>
            <p:ph sz="half" idx="1"/>
          </p:nvPr>
        </p:nvPicPr>
        <p:blipFill>
          <a:blip r:embed="rId2"/>
          <a:stretch>
            <a:fillRect/>
          </a:stretch>
        </p:blipFill>
        <p:spPr>
          <a:xfrm>
            <a:off x="560225" y="1473326"/>
            <a:ext cx="5181600" cy="2843892"/>
          </a:xfrm>
          <a:prstGeom prst="rect">
            <a:avLst/>
          </a:prstGeom>
        </p:spPr>
      </p:pic>
      <p:sp>
        <p:nvSpPr>
          <p:cNvPr id="9" name="İçerik Yer Tutucusu 8"/>
          <p:cNvSpPr>
            <a:spLocks noGrp="1"/>
          </p:cNvSpPr>
          <p:nvPr>
            <p:ph sz="half" idx="2"/>
          </p:nvPr>
        </p:nvSpPr>
        <p:spPr/>
        <p:txBody>
          <a:bodyPr/>
          <a:lstStyle/>
          <a:p>
            <a:r>
              <a:rPr lang="tr-TR" dirty="0" smtClean="0"/>
              <a:t>Beyaz </a:t>
            </a:r>
            <a:r>
              <a:rPr lang="tr-TR" dirty="0"/>
              <a:t>kıllar kırmızılardan daha çoktur.</a:t>
            </a:r>
          </a:p>
          <a:p>
            <a:endParaRPr lang="tr-TR" dirty="0"/>
          </a:p>
        </p:txBody>
      </p:sp>
      <p:pic>
        <p:nvPicPr>
          <p:cNvPr id="10" name="Resim 9"/>
          <p:cNvPicPr>
            <a:picLocks noChangeAspect="1"/>
          </p:cNvPicPr>
          <p:nvPr/>
        </p:nvPicPr>
        <p:blipFill>
          <a:blip r:embed="rId3"/>
          <a:stretch>
            <a:fillRect/>
          </a:stretch>
        </p:blipFill>
        <p:spPr>
          <a:xfrm>
            <a:off x="560225" y="4317218"/>
            <a:ext cx="5181600" cy="2540782"/>
          </a:xfrm>
          <a:prstGeom prst="rect">
            <a:avLst/>
          </a:prstGeom>
        </p:spPr>
      </p:pic>
    </p:spTree>
    <p:extLst>
      <p:ext uri="{BB962C8B-B14F-4D97-AF65-F5344CB8AC3E}">
        <p14:creationId xmlns:p14="http://schemas.microsoft.com/office/powerpoint/2010/main" val="2980748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838200" y="1825625"/>
            <a:ext cx="10515600" cy="4351338"/>
          </a:xfrm>
        </p:spPr>
        <p:txBody>
          <a:bodyPr/>
          <a:lstStyle/>
          <a:p>
            <a:pPr marL="0" indent="0" algn="just">
              <a:buNone/>
            </a:pPr>
            <a:r>
              <a:rPr lang="tr-TR" dirty="0" err="1" smtClean="0"/>
              <a:t>Evciltmeden</a:t>
            </a:r>
            <a:r>
              <a:rPr lang="tr-TR" dirty="0" smtClean="0"/>
              <a:t> önceki dönemlerde, yırtıcılara karşı kamuflaj için atın don renginin daha koyu tabanlı olduğu bilinmektedir. </a:t>
            </a:r>
            <a:r>
              <a:rPr lang="tr-TR" dirty="0" err="1" smtClean="0"/>
              <a:t>Evciltme</a:t>
            </a:r>
            <a:r>
              <a:rPr lang="tr-TR" dirty="0" smtClean="0"/>
              <a:t> ile birlikte gerçekleşen mutasyonlar ile atlar geniş bir renk yelpazesine sahip olmuşlardır. Don rengi atlarda ırk ayrımı için kullanılan bir morfolojik özellik değildir. Atlarda temel don renkleri al, yağız ve dorudur. Diğer tüm renkler çeşitli değişimlerle oluşmuştur. </a:t>
            </a:r>
            <a:endParaRPr lang="tr-TR" dirty="0"/>
          </a:p>
        </p:txBody>
      </p:sp>
    </p:spTree>
    <p:extLst>
      <p:ext uri="{BB962C8B-B14F-4D97-AF65-F5344CB8AC3E}">
        <p14:creationId xmlns:p14="http://schemas.microsoft.com/office/powerpoint/2010/main" val="1385693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Adi boz</a:t>
            </a:r>
          </a:p>
        </p:txBody>
      </p:sp>
      <p:pic>
        <p:nvPicPr>
          <p:cNvPr id="5" name="İçerik Yer Tutucusu 4"/>
          <p:cNvPicPr>
            <a:picLocks noGrp="1" noChangeAspect="1"/>
          </p:cNvPicPr>
          <p:nvPr>
            <p:ph sz="half" idx="1"/>
          </p:nvPr>
        </p:nvPicPr>
        <p:blipFill>
          <a:blip r:embed="rId2"/>
          <a:stretch>
            <a:fillRect/>
          </a:stretch>
        </p:blipFill>
        <p:spPr>
          <a:xfrm>
            <a:off x="940854" y="2054215"/>
            <a:ext cx="4976291" cy="4267454"/>
          </a:xfrm>
          <a:prstGeom prst="rect">
            <a:avLst/>
          </a:prstGeom>
        </p:spPr>
      </p:pic>
      <p:sp>
        <p:nvSpPr>
          <p:cNvPr id="4" name="İçerik Yer Tutucusu 3"/>
          <p:cNvSpPr>
            <a:spLocks noGrp="1"/>
          </p:cNvSpPr>
          <p:nvPr>
            <p:ph sz="half" idx="2"/>
          </p:nvPr>
        </p:nvSpPr>
        <p:spPr/>
        <p:txBody>
          <a:bodyPr/>
          <a:lstStyle/>
          <a:p>
            <a:pPr marL="0" indent="0">
              <a:buNone/>
            </a:pPr>
            <a:r>
              <a:rPr lang="tr-TR" dirty="0" smtClean="0"/>
              <a:t>Beyaz </a:t>
            </a:r>
            <a:r>
              <a:rPr lang="tr-TR" dirty="0"/>
              <a:t>ve kırmızı kıllar hemen hemen aynı orandadır.</a:t>
            </a:r>
            <a:r>
              <a:rPr lang="tr-TR" dirty="0" smtClean="0"/>
              <a:t>.</a:t>
            </a:r>
            <a:endParaRPr lang="tr-TR" dirty="0"/>
          </a:p>
        </p:txBody>
      </p:sp>
    </p:spTree>
    <p:extLst>
      <p:ext uri="{BB962C8B-B14F-4D97-AF65-F5344CB8AC3E}">
        <p14:creationId xmlns:p14="http://schemas.microsoft.com/office/powerpoint/2010/main" val="743337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a:solidFill>
                  <a:srgbClr val="0070C0"/>
                </a:solidFill>
              </a:rPr>
              <a:t>Üç renkli türev donlar:</a:t>
            </a:r>
            <a:br>
              <a:rPr lang="tr-TR" dirty="0">
                <a:solidFill>
                  <a:srgbClr val="0070C0"/>
                </a:solidFill>
              </a:rPr>
            </a:br>
            <a:endParaRPr lang="tr-TR" dirty="0">
              <a:solidFill>
                <a:srgbClr val="0070C0"/>
              </a:solidFill>
            </a:endParaRPr>
          </a:p>
        </p:txBody>
      </p:sp>
      <p:sp>
        <p:nvSpPr>
          <p:cNvPr id="6" name="İçerik Yer Tutucusu 5"/>
          <p:cNvSpPr>
            <a:spLocks noGrp="1"/>
          </p:cNvSpPr>
          <p:nvPr>
            <p:ph idx="1"/>
          </p:nvPr>
        </p:nvSpPr>
        <p:spPr/>
        <p:txBody>
          <a:bodyPr>
            <a:normAutofit/>
          </a:bodyPr>
          <a:lstStyle/>
          <a:p>
            <a:pPr algn="just"/>
            <a:r>
              <a:rPr lang="tr-TR" dirty="0" err="1" smtClean="0"/>
              <a:t>Ahreç</a:t>
            </a:r>
            <a:r>
              <a:rPr lang="tr-TR" dirty="0" smtClean="0"/>
              <a:t> </a:t>
            </a:r>
            <a:r>
              <a:rPr lang="tr-TR" dirty="0"/>
              <a:t>don: Bedeni örten kılların kırmızı ve beyaz karışımı kıllardan oluşması; </a:t>
            </a:r>
            <a:r>
              <a:rPr lang="tr-TR" dirty="0" smtClean="0"/>
              <a:t>fakat yele </a:t>
            </a:r>
            <a:r>
              <a:rPr lang="tr-TR" dirty="0"/>
              <a:t>kuyruk ve bacakların dizlerden aşağı kısımlarının siyah renkte olmasıdır. Bu don, doru </a:t>
            </a:r>
            <a:r>
              <a:rPr lang="tr-TR" dirty="0" smtClean="0"/>
              <a:t>donun </a:t>
            </a:r>
            <a:r>
              <a:rPr lang="tr-TR" dirty="0"/>
              <a:t>beyaz kıllar ile istilasından ibarettir. </a:t>
            </a:r>
            <a:r>
              <a:rPr lang="tr-TR" dirty="0" err="1"/>
              <a:t>Ahreç</a:t>
            </a:r>
            <a:r>
              <a:rPr lang="tr-TR" dirty="0"/>
              <a:t> donun da tonları mevcuttur</a:t>
            </a:r>
            <a:r>
              <a:rPr lang="tr-TR" dirty="0" smtClean="0"/>
              <a:t>:</a:t>
            </a:r>
            <a:endParaRPr lang="tr-TR" dirty="0"/>
          </a:p>
        </p:txBody>
      </p:sp>
    </p:spTree>
    <p:extLst>
      <p:ext uri="{BB962C8B-B14F-4D97-AF65-F5344CB8AC3E}">
        <p14:creationId xmlns:p14="http://schemas.microsoft.com/office/powerpoint/2010/main" val="165335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0070C0"/>
                </a:solidFill>
              </a:rPr>
              <a:t>Açık </a:t>
            </a:r>
            <a:r>
              <a:rPr lang="tr-TR" b="1" dirty="0" err="1">
                <a:solidFill>
                  <a:srgbClr val="0070C0"/>
                </a:solidFill>
              </a:rPr>
              <a:t>ahreç</a:t>
            </a:r>
            <a:r>
              <a:rPr lang="tr-TR" b="1" dirty="0">
                <a:solidFill>
                  <a:srgbClr val="0070C0"/>
                </a:solidFill>
              </a:rPr>
              <a:t>: </a:t>
            </a:r>
          </a:p>
        </p:txBody>
      </p:sp>
      <p:pic>
        <p:nvPicPr>
          <p:cNvPr id="8" name="İçerik Yer Tutucusu 7"/>
          <p:cNvPicPr>
            <a:picLocks noGrp="1" noChangeAspect="1"/>
          </p:cNvPicPr>
          <p:nvPr>
            <p:ph sz="half" idx="1"/>
          </p:nvPr>
        </p:nvPicPr>
        <p:blipFill>
          <a:blip r:embed="rId2"/>
          <a:stretch>
            <a:fillRect/>
          </a:stretch>
        </p:blipFill>
        <p:spPr>
          <a:xfrm>
            <a:off x="940854" y="2183766"/>
            <a:ext cx="4976291" cy="3635055"/>
          </a:xfrm>
          <a:prstGeom prst="rect">
            <a:avLst/>
          </a:prstGeom>
        </p:spPr>
      </p:pic>
      <p:sp>
        <p:nvSpPr>
          <p:cNvPr id="4" name="İçerik Yer Tutucusu 3"/>
          <p:cNvSpPr>
            <a:spLocks noGrp="1"/>
          </p:cNvSpPr>
          <p:nvPr>
            <p:ph sz="half" idx="2"/>
          </p:nvPr>
        </p:nvSpPr>
        <p:spPr/>
        <p:txBody>
          <a:bodyPr/>
          <a:lstStyle/>
          <a:p>
            <a:r>
              <a:rPr lang="tr-TR" dirty="0" smtClean="0"/>
              <a:t>Bedeni </a:t>
            </a:r>
            <a:r>
              <a:rPr lang="tr-TR" dirty="0"/>
              <a:t>örten kıllarda beyazlar fazladır.</a:t>
            </a:r>
          </a:p>
          <a:p>
            <a:endParaRPr lang="tr-TR" dirty="0"/>
          </a:p>
        </p:txBody>
      </p:sp>
    </p:spTree>
    <p:extLst>
      <p:ext uri="{BB962C8B-B14F-4D97-AF65-F5344CB8AC3E}">
        <p14:creationId xmlns:p14="http://schemas.microsoft.com/office/powerpoint/2010/main" val="586210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Adi </a:t>
            </a:r>
            <a:r>
              <a:rPr lang="tr-TR" dirty="0" err="1"/>
              <a:t>ahreç</a:t>
            </a:r>
            <a:r>
              <a:rPr lang="tr-TR" dirty="0"/>
              <a:t>:</a:t>
            </a:r>
          </a:p>
        </p:txBody>
      </p:sp>
      <p:pic>
        <p:nvPicPr>
          <p:cNvPr id="6" name="İçerik Yer Tutucusu 5"/>
          <p:cNvPicPr>
            <a:picLocks noGrp="1" noChangeAspect="1"/>
          </p:cNvPicPr>
          <p:nvPr>
            <p:ph sz="half" idx="1"/>
          </p:nvPr>
        </p:nvPicPr>
        <p:blipFill>
          <a:blip r:embed="rId2"/>
          <a:stretch>
            <a:fillRect/>
          </a:stretch>
        </p:blipFill>
        <p:spPr>
          <a:xfrm>
            <a:off x="838200" y="1933850"/>
            <a:ext cx="5181600" cy="4134887"/>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Beyaz </a:t>
            </a:r>
            <a:r>
              <a:rPr lang="tr-TR" dirty="0"/>
              <a:t>ve kırmızı kıllar eşit sayıdadırlar.</a:t>
            </a:r>
          </a:p>
          <a:p>
            <a:endParaRPr lang="tr-TR" dirty="0"/>
          </a:p>
        </p:txBody>
      </p:sp>
    </p:spTree>
    <p:extLst>
      <p:ext uri="{BB962C8B-B14F-4D97-AF65-F5344CB8AC3E}">
        <p14:creationId xmlns:p14="http://schemas.microsoft.com/office/powerpoint/2010/main" val="2853612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Koyu </a:t>
            </a:r>
            <a:r>
              <a:rPr lang="tr-TR" dirty="0" err="1"/>
              <a:t>ahreç</a:t>
            </a:r>
            <a:r>
              <a:rPr lang="tr-TR" dirty="0"/>
              <a:t>: </a:t>
            </a:r>
          </a:p>
        </p:txBody>
      </p:sp>
      <p:pic>
        <p:nvPicPr>
          <p:cNvPr id="5" name="İçerik Yer Tutucusu 4"/>
          <p:cNvPicPr>
            <a:picLocks noGrp="1" noChangeAspect="1"/>
          </p:cNvPicPr>
          <p:nvPr>
            <p:ph sz="half" idx="1"/>
          </p:nvPr>
        </p:nvPicPr>
        <p:blipFill>
          <a:blip r:embed="rId2"/>
          <a:stretch>
            <a:fillRect/>
          </a:stretch>
        </p:blipFill>
        <p:spPr>
          <a:xfrm>
            <a:off x="998009" y="2069456"/>
            <a:ext cx="4861981" cy="3863675"/>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Kırmızı </a:t>
            </a:r>
            <a:r>
              <a:rPr lang="tr-TR" dirty="0"/>
              <a:t>kıllar beyaz kıllardan fazladır.</a:t>
            </a:r>
          </a:p>
          <a:p>
            <a:pPr marL="0" indent="0" algn="just">
              <a:buNone/>
            </a:pPr>
            <a:endParaRPr lang="tr-TR" dirty="0"/>
          </a:p>
        </p:txBody>
      </p:sp>
    </p:spTree>
    <p:extLst>
      <p:ext uri="{BB962C8B-B14F-4D97-AF65-F5344CB8AC3E}">
        <p14:creationId xmlns:p14="http://schemas.microsoft.com/office/powerpoint/2010/main" val="2022459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Kızıl </a:t>
            </a:r>
            <a:r>
              <a:rPr lang="tr-TR" dirty="0" err="1"/>
              <a:t>ahreç</a:t>
            </a:r>
            <a:endParaRPr lang="tr-TR" dirty="0"/>
          </a:p>
        </p:txBody>
      </p:sp>
      <p:pic>
        <p:nvPicPr>
          <p:cNvPr id="5" name="İçerik Yer Tutucusu 4"/>
          <p:cNvPicPr>
            <a:picLocks noGrp="1" noChangeAspect="1"/>
          </p:cNvPicPr>
          <p:nvPr>
            <p:ph sz="half" idx="1"/>
          </p:nvPr>
        </p:nvPicPr>
        <p:blipFill>
          <a:blip r:embed="rId2"/>
          <a:stretch>
            <a:fillRect/>
          </a:stretch>
        </p:blipFill>
        <p:spPr>
          <a:xfrm>
            <a:off x="439615" y="1685573"/>
            <a:ext cx="5797975" cy="4491390"/>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Kırmızı </a:t>
            </a:r>
            <a:r>
              <a:rPr lang="tr-TR" dirty="0"/>
              <a:t>kılların daha çok bulunmasıyla karakterizedir. Fransızlar bu don için "</a:t>
            </a:r>
            <a:r>
              <a:rPr lang="tr-TR" dirty="0" err="1"/>
              <a:t>Şerabi</a:t>
            </a:r>
            <a:r>
              <a:rPr lang="tr-TR" dirty="0"/>
              <a:t>" tabirini kullanırlar.</a:t>
            </a:r>
          </a:p>
          <a:p>
            <a:pPr marL="0" indent="0" algn="just">
              <a:buNone/>
            </a:pPr>
            <a:endParaRPr lang="tr-TR" dirty="0"/>
          </a:p>
        </p:txBody>
      </p:sp>
    </p:spTree>
    <p:extLst>
      <p:ext uri="{BB962C8B-B14F-4D97-AF65-F5344CB8AC3E}">
        <p14:creationId xmlns:p14="http://schemas.microsoft.com/office/powerpoint/2010/main" val="1545122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a:t>Kırçıl (</a:t>
            </a:r>
            <a:r>
              <a:rPr lang="tr-TR" dirty="0" err="1"/>
              <a:t>Roan</a:t>
            </a:r>
            <a:r>
              <a:rPr lang="tr-TR" dirty="0"/>
              <a:t>)</a:t>
            </a:r>
            <a:br>
              <a:rPr lang="tr-TR" dirty="0"/>
            </a:br>
            <a:endParaRPr lang="tr-TR" dirty="0"/>
          </a:p>
        </p:txBody>
      </p:sp>
      <p:sp>
        <p:nvSpPr>
          <p:cNvPr id="6" name="İçerik Yer Tutucusu 5"/>
          <p:cNvSpPr>
            <a:spLocks noGrp="1"/>
          </p:cNvSpPr>
          <p:nvPr>
            <p:ph idx="1"/>
          </p:nvPr>
        </p:nvSpPr>
        <p:spPr>
          <a:xfrm>
            <a:off x="838200" y="1565031"/>
            <a:ext cx="10515600" cy="4611932"/>
          </a:xfrm>
        </p:spPr>
        <p:txBody>
          <a:bodyPr>
            <a:normAutofit/>
          </a:bodyPr>
          <a:lstStyle/>
          <a:p>
            <a:pPr marL="0" indent="0" algn="just">
              <a:buNone/>
            </a:pPr>
            <a:r>
              <a:rPr lang="tr-TR" dirty="0" smtClean="0"/>
              <a:t>Kırmızı </a:t>
            </a:r>
            <a:r>
              <a:rPr lang="tr-TR" dirty="0"/>
              <a:t>ve siyah gibi koyu donların </a:t>
            </a:r>
            <a:r>
              <a:rPr lang="tr-TR" dirty="0" smtClean="0"/>
              <a:t>üzerine </a:t>
            </a:r>
            <a:r>
              <a:rPr lang="tr-TR" dirty="0"/>
              <a:t>beyaz kılların aralıklı olarak </a:t>
            </a:r>
            <a:r>
              <a:rPr lang="tr-TR" dirty="0" smtClean="0"/>
              <a:t>dağılmasına </a:t>
            </a:r>
            <a:r>
              <a:rPr lang="tr-TR" dirty="0"/>
              <a:t>denir. Beyaz kıllar uzantılara </a:t>
            </a:r>
            <a:r>
              <a:rPr lang="tr-TR" dirty="0" smtClean="0"/>
              <a:t>yerleşmez </a:t>
            </a:r>
            <a:r>
              <a:rPr lang="tr-TR" dirty="0"/>
              <a:t>ama atın vücuduna dağılır</a:t>
            </a:r>
            <a:r>
              <a:rPr lang="tr-TR" dirty="0" smtClean="0"/>
              <a:t>.</a:t>
            </a:r>
            <a:endParaRPr lang="tr-TR" dirty="0"/>
          </a:p>
        </p:txBody>
      </p:sp>
      <p:pic>
        <p:nvPicPr>
          <p:cNvPr id="9" name="Resim 8"/>
          <p:cNvPicPr>
            <a:picLocks noChangeAspect="1"/>
          </p:cNvPicPr>
          <p:nvPr/>
        </p:nvPicPr>
        <p:blipFill>
          <a:blip r:embed="rId2"/>
          <a:stretch>
            <a:fillRect/>
          </a:stretch>
        </p:blipFill>
        <p:spPr>
          <a:xfrm>
            <a:off x="3403355" y="2728912"/>
            <a:ext cx="6373537" cy="3707057"/>
          </a:xfrm>
          <a:prstGeom prst="rect">
            <a:avLst/>
          </a:prstGeom>
        </p:spPr>
      </p:pic>
    </p:spTree>
    <p:extLst>
      <p:ext uri="{BB962C8B-B14F-4D97-AF65-F5344CB8AC3E}">
        <p14:creationId xmlns:p14="http://schemas.microsoft.com/office/powerpoint/2010/main" val="1016228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Çilli </a:t>
            </a:r>
            <a:r>
              <a:rPr lang="tr-TR" dirty="0" smtClean="0"/>
              <a:t>kırçıl: </a:t>
            </a:r>
            <a:endParaRPr lang="tr-TR" dirty="0"/>
          </a:p>
        </p:txBody>
      </p:sp>
      <p:pic>
        <p:nvPicPr>
          <p:cNvPr id="6" name="İçerik Yer Tutucusu 5"/>
          <p:cNvPicPr>
            <a:picLocks noGrp="1" noChangeAspect="1"/>
          </p:cNvPicPr>
          <p:nvPr>
            <p:ph sz="half" idx="1"/>
          </p:nvPr>
        </p:nvPicPr>
        <p:blipFill>
          <a:blip r:embed="rId2"/>
          <a:stretch>
            <a:fillRect/>
          </a:stretch>
        </p:blipFill>
        <p:spPr>
          <a:xfrm>
            <a:off x="838200" y="1907931"/>
            <a:ext cx="5181600" cy="4269031"/>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Koyu </a:t>
            </a:r>
            <a:r>
              <a:rPr lang="tr-TR" dirty="0"/>
              <a:t>bir fon üzerinde bu sarımtırak demetler daha büyük ve çok olacak olursa bu ismi alır.</a:t>
            </a:r>
          </a:p>
          <a:p>
            <a:pPr marL="0" indent="0" algn="just">
              <a:buNone/>
            </a:pPr>
            <a:endParaRPr lang="tr-TR" dirty="0"/>
          </a:p>
          <a:p>
            <a:endParaRPr lang="tr-TR" dirty="0"/>
          </a:p>
        </p:txBody>
      </p:sp>
    </p:spTree>
    <p:extLst>
      <p:ext uri="{BB962C8B-B14F-4D97-AF65-F5344CB8AC3E}">
        <p14:creationId xmlns:p14="http://schemas.microsoft.com/office/powerpoint/2010/main" val="974438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Sisli kızıl </a:t>
            </a:r>
            <a:r>
              <a:rPr lang="tr-TR" b="1" dirty="0" smtClean="0"/>
              <a:t>kırçıl</a:t>
            </a:r>
            <a:endParaRPr lang="tr-TR" b="1" dirty="0"/>
          </a:p>
        </p:txBody>
      </p:sp>
      <p:pic>
        <p:nvPicPr>
          <p:cNvPr id="6" name="İçerik Yer Tutucusu 5"/>
          <p:cNvPicPr>
            <a:picLocks noGrp="1" noChangeAspect="1"/>
          </p:cNvPicPr>
          <p:nvPr>
            <p:ph sz="half" idx="1"/>
          </p:nvPr>
        </p:nvPicPr>
        <p:blipFill>
          <a:blip r:embed="rId2"/>
          <a:stretch>
            <a:fillRect/>
          </a:stretch>
        </p:blipFill>
        <p:spPr>
          <a:xfrm>
            <a:off x="853217" y="2050405"/>
            <a:ext cx="5151566" cy="3901778"/>
          </a:xfrm>
          <a:prstGeom prst="rect">
            <a:avLst/>
          </a:prstGeom>
        </p:spPr>
      </p:pic>
      <p:sp>
        <p:nvSpPr>
          <p:cNvPr id="4" name="İçerik Yer Tutucusu 3"/>
          <p:cNvSpPr>
            <a:spLocks noGrp="1"/>
          </p:cNvSpPr>
          <p:nvPr>
            <p:ph sz="half" idx="2"/>
          </p:nvPr>
        </p:nvSpPr>
        <p:spPr/>
        <p:txBody>
          <a:bodyPr/>
          <a:lstStyle/>
          <a:p>
            <a:pPr marL="0" indent="0">
              <a:buNone/>
            </a:pPr>
            <a:r>
              <a:rPr lang="tr-TR" dirty="0" smtClean="0"/>
              <a:t>Eğer </a:t>
            </a:r>
            <a:r>
              <a:rPr lang="tr-TR" dirty="0"/>
              <a:t>kırmızı lekeler dağınık bir şekilde sarımtırak küçük </a:t>
            </a:r>
            <a:r>
              <a:rPr lang="tr-TR" dirty="0" smtClean="0"/>
              <a:t>demetler </a:t>
            </a:r>
            <a:r>
              <a:rPr lang="tr-TR" dirty="0"/>
              <a:t>halinde vücuda dağılmışsa kızıl </a:t>
            </a:r>
            <a:r>
              <a:rPr lang="tr-TR" dirty="0" smtClean="0"/>
              <a:t>kırçıl, </a:t>
            </a:r>
            <a:r>
              <a:rPr lang="tr-TR" dirty="0"/>
              <a:t>sisli kızıl </a:t>
            </a:r>
            <a:r>
              <a:rPr lang="tr-TR" dirty="0" smtClean="0"/>
              <a:t>kırçıl </a:t>
            </a:r>
            <a:r>
              <a:rPr lang="tr-TR" dirty="0"/>
              <a:t>adını alır.</a:t>
            </a:r>
          </a:p>
        </p:txBody>
      </p:sp>
    </p:spTree>
    <p:extLst>
      <p:ext uri="{BB962C8B-B14F-4D97-AF65-F5344CB8AC3E}">
        <p14:creationId xmlns:p14="http://schemas.microsoft.com/office/powerpoint/2010/main" val="3949064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Mercani</a:t>
            </a:r>
            <a:r>
              <a:rPr lang="tr-TR" dirty="0"/>
              <a:t> </a:t>
            </a:r>
            <a:r>
              <a:rPr lang="tr-TR" dirty="0" smtClean="0"/>
              <a:t>kırçıl:</a:t>
            </a:r>
            <a:endParaRPr lang="tr-TR" dirty="0"/>
          </a:p>
        </p:txBody>
      </p:sp>
      <p:pic>
        <p:nvPicPr>
          <p:cNvPr id="5" name="İçerik Yer Tutucusu 4"/>
          <p:cNvPicPr>
            <a:picLocks noGrp="1" noChangeAspect="1"/>
          </p:cNvPicPr>
          <p:nvPr>
            <p:ph sz="half" idx="1"/>
          </p:nvPr>
        </p:nvPicPr>
        <p:blipFill>
          <a:blip r:embed="rId2"/>
          <a:stretch>
            <a:fillRect/>
          </a:stretch>
        </p:blipFill>
        <p:spPr>
          <a:xfrm>
            <a:off x="838200" y="2343182"/>
            <a:ext cx="5181600" cy="3316224"/>
          </a:xfrm>
          <a:prstGeom prst="rect">
            <a:avLst/>
          </a:prstGeom>
        </p:spPr>
      </p:pic>
      <p:sp>
        <p:nvSpPr>
          <p:cNvPr id="4" name="İçerik Yer Tutucusu 3"/>
          <p:cNvSpPr>
            <a:spLocks noGrp="1"/>
          </p:cNvSpPr>
          <p:nvPr>
            <p:ph sz="half" idx="2"/>
          </p:nvPr>
        </p:nvSpPr>
        <p:spPr/>
        <p:txBody>
          <a:bodyPr/>
          <a:lstStyle/>
          <a:p>
            <a:r>
              <a:rPr lang="tr-TR" dirty="0" smtClean="0"/>
              <a:t>Kızıl kırçılda </a:t>
            </a:r>
            <a:r>
              <a:rPr lang="tr-TR" dirty="0"/>
              <a:t>görülen kırmızı kılların mercan rengindeki parlak açık </a:t>
            </a:r>
            <a:r>
              <a:rPr lang="tr-TR" dirty="0" smtClean="0"/>
              <a:t>kırmızı </a:t>
            </a:r>
            <a:r>
              <a:rPr lang="tr-TR" dirty="0" err="1"/>
              <a:t>lekecikler</a:t>
            </a:r>
            <a:r>
              <a:rPr lang="tr-TR" dirty="0"/>
              <a:t> halinde görülmesidir.</a:t>
            </a:r>
          </a:p>
        </p:txBody>
      </p:sp>
      <p:pic>
        <p:nvPicPr>
          <p:cNvPr id="7" name="Resim 6"/>
          <p:cNvPicPr>
            <a:picLocks noChangeAspect="1"/>
          </p:cNvPicPr>
          <p:nvPr/>
        </p:nvPicPr>
        <p:blipFill>
          <a:blip r:embed="rId3"/>
          <a:stretch>
            <a:fillRect/>
          </a:stretch>
        </p:blipFill>
        <p:spPr>
          <a:xfrm>
            <a:off x="6812752" y="3622431"/>
            <a:ext cx="4992219" cy="3162610"/>
          </a:xfrm>
          <a:prstGeom prst="rect">
            <a:avLst/>
          </a:prstGeom>
        </p:spPr>
      </p:pic>
    </p:spTree>
    <p:extLst>
      <p:ext uri="{BB962C8B-B14F-4D97-AF65-F5344CB8AC3E}">
        <p14:creationId xmlns:p14="http://schemas.microsoft.com/office/powerpoint/2010/main" val="206572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smtClean="0">
                <a:solidFill>
                  <a:srgbClr val="7030A0"/>
                </a:solidFill>
              </a:rPr>
              <a:t>Esas (Asli) Donlar</a:t>
            </a:r>
            <a:br>
              <a:rPr lang="tr-TR" dirty="0" smtClean="0">
                <a:solidFill>
                  <a:srgbClr val="7030A0"/>
                </a:solidFill>
              </a:rPr>
            </a:br>
            <a:endParaRPr lang="tr-TR" dirty="0">
              <a:solidFill>
                <a:srgbClr val="7030A0"/>
              </a:solidFill>
            </a:endParaRPr>
          </a:p>
        </p:txBody>
      </p:sp>
      <p:sp>
        <p:nvSpPr>
          <p:cNvPr id="3" name="İçerik Yer Tutucusu 2"/>
          <p:cNvSpPr>
            <a:spLocks noGrp="1"/>
          </p:cNvSpPr>
          <p:nvPr>
            <p:ph idx="1"/>
          </p:nvPr>
        </p:nvSpPr>
        <p:spPr/>
        <p:txBody>
          <a:bodyPr>
            <a:normAutofit fontScale="85000" lnSpcReduction="20000"/>
          </a:bodyPr>
          <a:lstStyle/>
          <a:p>
            <a:pPr marL="0" indent="0" algn="just">
              <a:buNone/>
            </a:pPr>
            <a:r>
              <a:rPr lang="tr-TR" dirty="0" smtClean="0"/>
              <a:t> Tayın doğduğunda sahip olduğu ve yaşamı boyunca değişiklik göstermeyen donlar bu gruba girer. Esas donlar  Basit, bileşik </a:t>
            </a:r>
            <a:r>
              <a:rPr lang="tr-TR" dirty="0"/>
              <a:t> </a:t>
            </a:r>
            <a:r>
              <a:rPr lang="tr-TR" dirty="0" smtClean="0"/>
              <a:t>ve çeşitli (muhtelif ) donlar olmak üzere sınıflandırılabilir. Esas donlar şunlardır:</a:t>
            </a:r>
          </a:p>
          <a:p>
            <a:pPr marL="514350" indent="-514350" algn="just">
              <a:buAutoNum type="alphaUcPeriod"/>
            </a:pPr>
            <a:r>
              <a:rPr lang="tr-TR" dirty="0" smtClean="0">
                <a:solidFill>
                  <a:srgbClr val="990033"/>
                </a:solidFill>
              </a:rPr>
              <a:t>Basit Donlar: </a:t>
            </a:r>
          </a:p>
          <a:p>
            <a:pPr marL="0" indent="0" algn="just">
              <a:buNone/>
            </a:pPr>
            <a:r>
              <a:rPr lang="tr-TR" dirty="0" smtClean="0"/>
              <a:t>Bu donlarda beden ve bacakları örten kıllar ve yele ve kuyruk kıllarının hepsi aynı renktedir. Bu grupta al, yağız ve </a:t>
            </a:r>
            <a:r>
              <a:rPr lang="tr-TR" dirty="0" err="1" smtClean="0"/>
              <a:t>izabel</a:t>
            </a:r>
            <a:r>
              <a:rPr lang="tr-TR" dirty="0" smtClean="0"/>
              <a:t> donlar vardır.</a:t>
            </a:r>
          </a:p>
          <a:p>
            <a:pPr marL="0" indent="0" algn="just">
              <a:buNone/>
            </a:pPr>
            <a:endParaRPr lang="tr-TR" dirty="0" smtClean="0"/>
          </a:p>
          <a:p>
            <a:pPr marL="0" indent="0" algn="ctr">
              <a:buNone/>
            </a:pPr>
            <a:r>
              <a:rPr lang="tr-TR" b="1" dirty="0" smtClean="0">
                <a:solidFill>
                  <a:srgbClr val="FF0000"/>
                </a:solidFill>
              </a:rPr>
              <a:t>Al </a:t>
            </a:r>
            <a:r>
              <a:rPr lang="tr-TR" b="1" dirty="0" smtClean="0">
                <a:solidFill>
                  <a:srgbClr val="FF0000"/>
                </a:solidFill>
              </a:rPr>
              <a:t>Don (</a:t>
            </a:r>
            <a:r>
              <a:rPr lang="tr-TR" b="1" dirty="0" err="1" smtClean="0">
                <a:solidFill>
                  <a:srgbClr val="FF0000"/>
                </a:solidFill>
              </a:rPr>
              <a:t>Chestnut</a:t>
            </a:r>
            <a:r>
              <a:rPr lang="tr-TR" b="1" dirty="0" smtClean="0">
                <a:solidFill>
                  <a:srgbClr val="FF0000"/>
                </a:solidFill>
              </a:rPr>
              <a:t>)</a:t>
            </a:r>
            <a:endParaRPr lang="tr-TR" b="1" dirty="0" smtClean="0">
              <a:solidFill>
                <a:srgbClr val="FF0000"/>
              </a:solidFill>
            </a:endParaRPr>
          </a:p>
          <a:p>
            <a:pPr marL="0" indent="0" algn="just">
              <a:buNone/>
            </a:pPr>
            <a:r>
              <a:rPr lang="tr-TR" dirty="0" smtClean="0"/>
              <a:t>Bu donda beden, bacaklar, yele ve kuyruğu örten kıllar kırmızı renktedir. Kırmızı rengin az ya da çok açık veya koyu tonları (nüansları) olabilmektedir. Al dona sahip bir atın eşkâli alınırken renk tonlarına da dikkat etmek gerekir. Kırmızı rengin tonlarına göre al donun değişik çeşitleri bulunur. Bunlar:</a:t>
            </a:r>
          </a:p>
          <a:p>
            <a:pPr marL="0" indent="0" algn="just">
              <a:buNone/>
            </a:pPr>
            <a:r>
              <a:rPr lang="tr-TR" dirty="0" smtClean="0"/>
              <a:t> </a:t>
            </a:r>
          </a:p>
          <a:p>
            <a:pPr marL="0" indent="0" algn="just">
              <a:buNone/>
            </a:pPr>
            <a:endParaRPr lang="tr-TR" dirty="0"/>
          </a:p>
        </p:txBody>
      </p:sp>
    </p:spTree>
    <p:extLst>
      <p:ext uri="{BB962C8B-B14F-4D97-AF65-F5344CB8AC3E}">
        <p14:creationId xmlns:p14="http://schemas.microsoft.com/office/powerpoint/2010/main" val="2433300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a:t>Üveyik </a:t>
            </a:r>
            <a:r>
              <a:rPr lang="tr-TR" dirty="0" smtClean="0"/>
              <a:t>kırçıl</a:t>
            </a:r>
            <a:endParaRPr lang="tr-TR" dirty="0"/>
          </a:p>
        </p:txBody>
      </p:sp>
      <p:pic>
        <p:nvPicPr>
          <p:cNvPr id="7" name="İçerik Yer Tutucusu 6"/>
          <p:cNvPicPr>
            <a:picLocks noGrp="1" noChangeAspect="1"/>
          </p:cNvPicPr>
          <p:nvPr>
            <p:ph sz="half" idx="1"/>
          </p:nvPr>
        </p:nvPicPr>
        <p:blipFill>
          <a:blip r:embed="rId2"/>
          <a:stretch>
            <a:fillRect/>
          </a:stretch>
        </p:blipFill>
        <p:spPr>
          <a:xfrm>
            <a:off x="838200" y="1825625"/>
            <a:ext cx="5181600" cy="4145219"/>
          </a:xfrm>
          <a:prstGeom prst="rect">
            <a:avLst/>
          </a:prstGeom>
        </p:spPr>
      </p:pic>
      <p:sp>
        <p:nvSpPr>
          <p:cNvPr id="6" name="İçerik Yer Tutucusu 5"/>
          <p:cNvSpPr>
            <a:spLocks noGrp="1"/>
          </p:cNvSpPr>
          <p:nvPr>
            <p:ph sz="half" idx="2"/>
          </p:nvPr>
        </p:nvSpPr>
        <p:spPr/>
        <p:txBody>
          <a:bodyPr/>
          <a:lstStyle/>
          <a:p>
            <a:pPr marL="0" indent="0">
              <a:buNone/>
            </a:pPr>
            <a:r>
              <a:rPr lang="tr-TR" dirty="0" smtClean="0"/>
              <a:t>Kırmızı </a:t>
            </a:r>
            <a:r>
              <a:rPr lang="tr-TR" dirty="0"/>
              <a:t>beyaz karışımı kılların küçük </a:t>
            </a:r>
            <a:r>
              <a:rPr lang="tr-TR" dirty="0" err="1"/>
              <a:t>lekecikler</a:t>
            </a:r>
            <a:r>
              <a:rPr lang="tr-TR" dirty="0"/>
              <a:t> halinde üveyik </a:t>
            </a:r>
            <a:r>
              <a:rPr lang="tr-TR" dirty="0" smtClean="0"/>
              <a:t>denilen </a:t>
            </a:r>
            <a:r>
              <a:rPr lang="tr-TR" dirty="0"/>
              <a:t>kuşun rengine benzeyen şeklidir.</a:t>
            </a:r>
          </a:p>
        </p:txBody>
      </p:sp>
    </p:spTree>
    <p:extLst>
      <p:ext uri="{BB962C8B-B14F-4D97-AF65-F5344CB8AC3E}">
        <p14:creationId xmlns:p14="http://schemas.microsoft.com/office/powerpoint/2010/main" val="3304349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0070C0"/>
                </a:solidFill>
              </a:rPr>
              <a:t>Gümüş Yele (Silver </a:t>
            </a:r>
            <a:r>
              <a:rPr lang="tr-TR" dirty="0" err="1" smtClean="0">
                <a:solidFill>
                  <a:srgbClr val="0070C0"/>
                </a:solidFill>
              </a:rPr>
              <a:t>Dapple</a:t>
            </a:r>
            <a:r>
              <a:rPr lang="tr-TR" dirty="0" smtClean="0">
                <a:solidFill>
                  <a:srgbClr val="0070C0"/>
                </a:solidFill>
              </a:rPr>
              <a:t>, </a:t>
            </a:r>
            <a:r>
              <a:rPr lang="tr-TR" dirty="0" err="1" smtClean="0">
                <a:solidFill>
                  <a:srgbClr val="0070C0"/>
                </a:solidFill>
              </a:rPr>
              <a:t>Chocolate</a:t>
            </a:r>
            <a:r>
              <a:rPr lang="tr-TR" dirty="0" smtClean="0">
                <a:solidFill>
                  <a:srgbClr val="0070C0"/>
                </a:solidFill>
              </a:rPr>
              <a:t> </a:t>
            </a:r>
            <a:r>
              <a:rPr lang="tr-TR" dirty="0" err="1" smtClean="0">
                <a:solidFill>
                  <a:srgbClr val="0070C0"/>
                </a:solidFill>
              </a:rPr>
              <a:t>Flaxen</a:t>
            </a:r>
            <a:r>
              <a:rPr lang="tr-TR" dirty="0" smtClean="0">
                <a:solidFill>
                  <a:srgbClr val="0070C0"/>
                </a:solidFill>
              </a:rPr>
              <a:t>)</a:t>
            </a:r>
            <a:endParaRPr lang="tr-TR" dirty="0">
              <a:solidFill>
                <a:srgbClr val="0070C0"/>
              </a:solidFill>
            </a:endParaRPr>
          </a:p>
        </p:txBody>
      </p:sp>
      <p:pic>
        <p:nvPicPr>
          <p:cNvPr id="7" name="İçerik Yer Tutucusu 6"/>
          <p:cNvPicPr>
            <a:picLocks noGrp="1" noChangeAspect="1"/>
          </p:cNvPicPr>
          <p:nvPr>
            <p:ph sz="half" idx="1"/>
          </p:nvPr>
        </p:nvPicPr>
        <p:blipFill>
          <a:blip r:embed="rId2"/>
          <a:stretch>
            <a:fillRect/>
          </a:stretch>
        </p:blipFill>
        <p:spPr>
          <a:xfrm>
            <a:off x="887510" y="1758462"/>
            <a:ext cx="5082980" cy="4098463"/>
          </a:xfrm>
          <a:prstGeom prst="rect">
            <a:avLst/>
          </a:prstGeom>
        </p:spPr>
      </p:pic>
      <p:sp>
        <p:nvSpPr>
          <p:cNvPr id="5" name="İçerik Yer Tutucusu 4"/>
          <p:cNvSpPr>
            <a:spLocks noGrp="1"/>
          </p:cNvSpPr>
          <p:nvPr>
            <p:ph sz="half" idx="2"/>
          </p:nvPr>
        </p:nvSpPr>
        <p:spPr>
          <a:xfrm>
            <a:off x="6286498" y="1561855"/>
            <a:ext cx="4170485" cy="2517775"/>
          </a:xfrm>
        </p:spPr>
        <p:txBody>
          <a:bodyPr>
            <a:normAutofit fontScale="55000" lnSpcReduction="20000"/>
          </a:bodyPr>
          <a:lstStyle/>
          <a:p>
            <a:pPr marL="0" indent="0" algn="just">
              <a:buNone/>
            </a:pPr>
            <a:r>
              <a:rPr lang="tr-TR" dirty="0" smtClean="0"/>
              <a:t>Bu </a:t>
            </a:r>
            <a:r>
              <a:rPr lang="tr-TR" dirty="0"/>
              <a:t>don tipinin sadece siyah renk üzerinde </a:t>
            </a:r>
            <a:r>
              <a:rPr lang="tr-TR" dirty="0" smtClean="0"/>
              <a:t>etkili </a:t>
            </a:r>
            <a:r>
              <a:rPr lang="tr-TR" dirty="0"/>
              <a:t>olan “Z” geni tarafından meydana </a:t>
            </a:r>
            <a:r>
              <a:rPr lang="tr-TR" dirty="0" smtClean="0"/>
              <a:t>getirildiği </a:t>
            </a:r>
            <a:r>
              <a:rPr lang="tr-TR" dirty="0"/>
              <a:t>tahmin edilmektedir. Kırmızı renk </a:t>
            </a:r>
            <a:r>
              <a:rPr lang="tr-TR" dirty="0" smtClean="0"/>
              <a:t>üzerine herhangi </a:t>
            </a:r>
            <a:r>
              <a:rPr lang="tr-TR" dirty="0"/>
              <a:t>bir etki göstermez. Siyah donu </a:t>
            </a:r>
            <a:r>
              <a:rPr lang="tr-TR" dirty="0" smtClean="0"/>
              <a:t>çikolata </a:t>
            </a:r>
            <a:r>
              <a:rPr lang="tr-TR" dirty="0"/>
              <a:t>rengine çevirir. Böylece doru atı, al ata </a:t>
            </a:r>
            <a:r>
              <a:rPr lang="tr-TR" dirty="0" smtClean="0"/>
              <a:t>çevirir</a:t>
            </a:r>
            <a:r>
              <a:rPr lang="tr-TR" dirty="0"/>
              <a:t>. Bacaklarda genellikle renk açılması </a:t>
            </a:r>
            <a:r>
              <a:rPr lang="tr-TR" dirty="0" smtClean="0"/>
              <a:t>olmaz </a:t>
            </a:r>
            <a:r>
              <a:rPr lang="tr-TR" dirty="0"/>
              <a:t>veya çok az olur. Bazen yele ve </a:t>
            </a:r>
            <a:r>
              <a:rPr lang="tr-TR" dirty="0" smtClean="0"/>
              <a:t>kuyruktaki </a:t>
            </a:r>
            <a:r>
              <a:rPr lang="tr-TR" dirty="0"/>
              <a:t>siyah rengi, mısır püskülü gibi </a:t>
            </a:r>
            <a:r>
              <a:rPr lang="tr-TR" dirty="0" smtClean="0"/>
              <a:t>lepiska </a:t>
            </a:r>
            <a:r>
              <a:rPr lang="tr-TR" dirty="0"/>
              <a:t>rengine kadar açar. Bu yüzden bu atlar </a:t>
            </a:r>
            <a:r>
              <a:rPr lang="tr-TR" dirty="0" smtClean="0"/>
              <a:t>bazen </a:t>
            </a:r>
            <a:r>
              <a:rPr lang="tr-TR" dirty="0" err="1"/>
              <a:t>izabel</a:t>
            </a:r>
            <a:r>
              <a:rPr lang="tr-TR" dirty="0"/>
              <a:t> donlu atlar ile karıştırılır. “Z” geni </a:t>
            </a:r>
            <a:r>
              <a:rPr lang="tr-TR" dirty="0" smtClean="0"/>
              <a:t>ve </a:t>
            </a:r>
            <a:r>
              <a:rPr lang="tr-TR" dirty="0"/>
              <a:t>gümüş yele donu daha çok ABD’de </a:t>
            </a:r>
            <a:r>
              <a:rPr lang="tr-TR" dirty="0" err="1" smtClean="0"/>
              <a:t>Rocky</a:t>
            </a:r>
            <a:r>
              <a:rPr lang="tr-TR" dirty="0" smtClean="0"/>
              <a:t> Dağları  bölgesinde </a:t>
            </a:r>
            <a:r>
              <a:rPr lang="tr-TR" dirty="0"/>
              <a:t>yaşayan atlar ile </a:t>
            </a:r>
            <a:r>
              <a:rPr lang="tr-TR" dirty="0" err="1"/>
              <a:t>Mustang</a:t>
            </a:r>
            <a:r>
              <a:rPr lang="tr-TR" dirty="0"/>
              <a:t> </a:t>
            </a:r>
            <a:r>
              <a:rPr lang="tr-TR" dirty="0" smtClean="0"/>
              <a:t>ve </a:t>
            </a:r>
            <a:r>
              <a:rPr lang="tr-TR" dirty="0" err="1"/>
              <a:t>Shetland</a:t>
            </a:r>
            <a:r>
              <a:rPr lang="tr-TR" dirty="0"/>
              <a:t> </a:t>
            </a:r>
            <a:r>
              <a:rPr lang="tr-TR" dirty="0" err="1"/>
              <a:t>Ponilerinde</a:t>
            </a:r>
            <a:r>
              <a:rPr lang="tr-TR" dirty="0"/>
              <a:t> görülür</a:t>
            </a:r>
          </a:p>
        </p:txBody>
      </p:sp>
      <p:pic>
        <p:nvPicPr>
          <p:cNvPr id="9" name="Resim 8"/>
          <p:cNvPicPr>
            <a:picLocks noChangeAspect="1"/>
          </p:cNvPicPr>
          <p:nvPr/>
        </p:nvPicPr>
        <p:blipFill>
          <a:blip r:embed="rId3"/>
          <a:stretch>
            <a:fillRect/>
          </a:stretch>
        </p:blipFill>
        <p:spPr>
          <a:xfrm>
            <a:off x="6383215" y="3559955"/>
            <a:ext cx="4389776" cy="3122200"/>
          </a:xfrm>
          <a:prstGeom prst="rect">
            <a:avLst/>
          </a:prstGeom>
        </p:spPr>
      </p:pic>
    </p:spTree>
    <p:extLst>
      <p:ext uri="{BB962C8B-B14F-4D97-AF65-F5344CB8AC3E}">
        <p14:creationId xmlns:p14="http://schemas.microsoft.com/office/powerpoint/2010/main" val="1905688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990033"/>
                </a:solidFill>
              </a:rPr>
              <a:t>Şampanya Don (</a:t>
            </a:r>
            <a:r>
              <a:rPr lang="tr-TR" b="1" dirty="0" err="1">
                <a:solidFill>
                  <a:srgbClr val="990033"/>
                </a:solidFill>
              </a:rPr>
              <a:t>Champagne</a:t>
            </a:r>
            <a:r>
              <a:rPr lang="tr-TR" b="1" dirty="0">
                <a:solidFill>
                  <a:srgbClr val="990033"/>
                </a:solidFill>
              </a:rPr>
              <a:t>)</a:t>
            </a:r>
          </a:p>
        </p:txBody>
      </p:sp>
      <p:sp>
        <p:nvSpPr>
          <p:cNvPr id="4" name="İçerik Yer Tutucusu 3"/>
          <p:cNvSpPr>
            <a:spLocks noGrp="1"/>
          </p:cNvSpPr>
          <p:nvPr>
            <p:ph idx="1"/>
          </p:nvPr>
        </p:nvSpPr>
        <p:spPr/>
        <p:txBody>
          <a:bodyPr/>
          <a:lstStyle/>
          <a:p>
            <a:r>
              <a:rPr lang="tr-TR" dirty="0"/>
              <a:t> Atın donu şampanya </a:t>
            </a:r>
            <a:r>
              <a:rPr lang="tr-TR" dirty="0" smtClean="0"/>
              <a:t>içkisine benzediği </a:t>
            </a:r>
            <a:r>
              <a:rPr lang="tr-TR" dirty="0"/>
              <a:t>için bu isim verilmiştir. </a:t>
            </a:r>
            <a:r>
              <a:rPr lang="tr-TR" dirty="0" smtClean="0"/>
              <a:t>Şampanya donlu </a:t>
            </a:r>
            <a:r>
              <a:rPr lang="tr-TR" dirty="0"/>
              <a:t>tayların derileri canlı pembe, gözleri </a:t>
            </a:r>
            <a:r>
              <a:rPr lang="tr-TR" dirty="0" smtClean="0"/>
              <a:t>buz mavisi </a:t>
            </a:r>
            <a:r>
              <a:rPr lang="tr-TR" dirty="0"/>
              <a:t>renkte doğar. Buz mavisi göz rengi </a:t>
            </a:r>
            <a:r>
              <a:rPr lang="tr-TR" dirty="0" smtClean="0"/>
              <a:t>yaş ilerledikçe </a:t>
            </a:r>
            <a:r>
              <a:rPr lang="tr-TR" dirty="0"/>
              <a:t>ela rengine döner.</a:t>
            </a:r>
          </a:p>
        </p:txBody>
      </p:sp>
    </p:spTree>
    <p:extLst>
      <p:ext uri="{BB962C8B-B14F-4D97-AF65-F5344CB8AC3E}">
        <p14:creationId xmlns:p14="http://schemas.microsoft.com/office/powerpoint/2010/main" val="1589475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van 12"/>
          <p:cNvSpPr>
            <a:spLocks noGrp="1"/>
          </p:cNvSpPr>
          <p:nvPr>
            <p:ph type="title"/>
          </p:nvPr>
        </p:nvSpPr>
        <p:spPr/>
        <p:txBody>
          <a:bodyPr/>
          <a:lstStyle/>
          <a:p>
            <a:endParaRPr lang="tr-TR"/>
          </a:p>
        </p:txBody>
      </p:sp>
      <p:sp>
        <p:nvSpPr>
          <p:cNvPr id="9" name="Metin Yer Tutucusu 8"/>
          <p:cNvSpPr>
            <a:spLocks noGrp="1"/>
          </p:cNvSpPr>
          <p:nvPr>
            <p:ph type="body" idx="1"/>
          </p:nvPr>
        </p:nvSpPr>
        <p:spPr/>
        <p:txBody>
          <a:bodyPr/>
          <a:lstStyle/>
          <a:p>
            <a:r>
              <a:rPr lang="tr-TR" dirty="0" smtClean="0"/>
              <a:t>Adi Şampanya </a:t>
            </a:r>
            <a:endParaRPr lang="tr-TR" dirty="0"/>
          </a:p>
        </p:txBody>
      </p:sp>
      <p:pic>
        <p:nvPicPr>
          <p:cNvPr id="5" name="İçerik Yer Tutucusu 4"/>
          <p:cNvPicPr>
            <a:picLocks noGrp="1" noChangeAspect="1"/>
          </p:cNvPicPr>
          <p:nvPr>
            <p:ph sz="half" idx="2"/>
          </p:nvPr>
        </p:nvPicPr>
        <p:blipFill>
          <a:blip r:embed="rId2"/>
          <a:stretch>
            <a:fillRect/>
          </a:stretch>
        </p:blipFill>
        <p:spPr>
          <a:xfrm>
            <a:off x="1147724" y="2834668"/>
            <a:ext cx="4541914" cy="3025402"/>
          </a:xfrm>
          <a:prstGeom prst="rect">
            <a:avLst/>
          </a:prstGeom>
        </p:spPr>
      </p:pic>
      <p:sp>
        <p:nvSpPr>
          <p:cNvPr id="14" name="Metin Yer Tutucusu 13"/>
          <p:cNvSpPr>
            <a:spLocks noGrp="1"/>
          </p:cNvSpPr>
          <p:nvPr>
            <p:ph type="body" sz="quarter" idx="3"/>
          </p:nvPr>
        </p:nvSpPr>
        <p:spPr/>
        <p:txBody>
          <a:bodyPr/>
          <a:lstStyle/>
          <a:p>
            <a:r>
              <a:rPr lang="tr-TR" dirty="0" smtClean="0"/>
              <a:t>Fildişi Şampanya </a:t>
            </a:r>
            <a:endParaRPr lang="tr-TR" dirty="0"/>
          </a:p>
        </p:txBody>
      </p:sp>
      <p:sp>
        <p:nvSpPr>
          <p:cNvPr id="11" name="İçerik Yer Tutucusu 10"/>
          <p:cNvSpPr>
            <a:spLocks noGrp="1"/>
          </p:cNvSpPr>
          <p:nvPr>
            <p:ph sz="quarter" idx="4"/>
          </p:nvPr>
        </p:nvSpPr>
        <p:spPr/>
        <p:txBody>
          <a:bodyPr>
            <a:normAutofit/>
          </a:bodyPr>
          <a:lstStyle/>
          <a:p>
            <a:r>
              <a:rPr lang="tr-TR" dirty="0"/>
              <a:t> </a:t>
            </a:r>
          </a:p>
        </p:txBody>
      </p:sp>
      <p:pic>
        <p:nvPicPr>
          <p:cNvPr id="15" name="Resim 14"/>
          <p:cNvPicPr>
            <a:picLocks noChangeAspect="1"/>
          </p:cNvPicPr>
          <p:nvPr/>
        </p:nvPicPr>
        <p:blipFill>
          <a:blip r:embed="rId3"/>
          <a:stretch>
            <a:fillRect/>
          </a:stretch>
        </p:blipFill>
        <p:spPr>
          <a:xfrm>
            <a:off x="6097588" y="2505075"/>
            <a:ext cx="4663844" cy="3452159"/>
          </a:xfrm>
          <a:prstGeom prst="rect">
            <a:avLst/>
          </a:prstGeom>
        </p:spPr>
      </p:pic>
    </p:spTree>
    <p:extLst>
      <p:ext uri="{BB962C8B-B14F-4D97-AF65-F5344CB8AC3E}">
        <p14:creationId xmlns:p14="http://schemas.microsoft.com/office/powerpoint/2010/main" val="3998960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9"/>
          <p:cNvSpPr>
            <a:spLocks noGrp="1"/>
          </p:cNvSpPr>
          <p:nvPr>
            <p:ph type="title"/>
          </p:nvPr>
        </p:nvSpPr>
        <p:spPr/>
        <p:txBody>
          <a:bodyPr/>
          <a:lstStyle/>
          <a:p>
            <a:endParaRPr lang="tr-TR"/>
          </a:p>
        </p:txBody>
      </p:sp>
      <p:sp>
        <p:nvSpPr>
          <p:cNvPr id="11" name="Metin Yer Tutucusu 10"/>
          <p:cNvSpPr>
            <a:spLocks noGrp="1"/>
          </p:cNvSpPr>
          <p:nvPr>
            <p:ph type="body" idx="1"/>
          </p:nvPr>
        </p:nvSpPr>
        <p:spPr/>
        <p:txBody>
          <a:bodyPr/>
          <a:lstStyle/>
          <a:p>
            <a:r>
              <a:rPr lang="tr-TR" dirty="0" smtClean="0"/>
              <a:t>Amber Şampanya</a:t>
            </a:r>
            <a:endParaRPr lang="tr-TR" dirty="0"/>
          </a:p>
        </p:txBody>
      </p:sp>
      <p:pic>
        <p:nvPicPr>
          <p:cNvPr id="7" name="İçerik Yer Tutucusu 6"/>
          <p:cNvPicPr>
            <a:picLocks noGrp="1" noChangeAspect="1"/>
          </p:cNvPicPr>
          <p:nvPr>
            <p:ph sz="half" idx="2"/>
          </p:nvPr>
        </p:nvPicPr>
        <p:blipFill>
          <a:blip r:embed="rId2"/>
          <a:stretch>
            <a:fillRect/>
          </a:stretch>
        </p:blipFill>
        <p:spPr>
          <a:xfrm>
            <a:off x="1052466" y="2777513"/>
            <a:ext cx="4732430" cy="3139712"/>
          </a:xfrm>
          <a:prstGeom prst="rect">
            <a:avLst/>
          </a:prstGeom>
        </p:spPr>
      </p:pic>
      <p:sp>
        <p:nvSpPr>
          <p:cNvPr id="12" name="Metin Yer Tutucusu 11"/>
          <p:cNvSpPr>
            <a:spLocks noGrp="1"/>
          </p:cNvSpPr>
          <p:nvPr>
            <p:ph type="body" sz="quarter" idx="3"/>
          </p:nvPr>
        </p:nvSpPr>
        <p:spPr/>
        <p:txBody>
          <a:bodyPr/>
          <a:lstStyle/>
          <a:p>
            <a:r>
              <a:rPr lang="tr-TR" dirty="0" smtClean="0"/>
              <a:t>Altın Şampanya</a:t>
            </a:r>
            <a:endParaRPr lang="tr-TR" dirty="0"/>
          </a:p>
        </p:txBody>
      </p:sp>
      <p:pic>
        <p:nvPicPr>
          <p:cNvPr id="15" name="İçerik Yer Tutucusu 14"/>
          <p:cNvPicPr>
            <a:picLocks noGrp="1" noChangeAspect="1"/>
          </p:cNvPicPr>
          <p:nvPr>
            <p:ph sz="quarter" idx="4"/>
          </p:nvPr>
        </p:nvPicPr>
        <p:blipFill>
          <a:blip r:embed="rId3"/>
          <a:stretch>
            <a:fillRect/>
          </a:stretch>
        </p:blipFill>
        <p:spPr>
          <a:xfrm>
            <a:off x="6496647" y="2545083"/>
            <a:ext cx="4534293" cy="3604572"/>
          </a:xfrm>
          <a:prstGeom prst="rect">
            <a:avLst/>
          </a:prstGeom>
        </p:spPr>
      </p:pic>
    </p:spTree>
    <p:extLst>
      <p:ext uri="{BB962C8B-B14F-4D97-AF65-F5344CB8AC3E}">
        <p14:creationId xmlns:p14="http://schemas.microsoft.com/office/powerpoint/2010/main" val="2629975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pPr algn="ctr"/>
            <a:r>
              <a:rPr lang="tr-TR" b="1" dirty="0" err="1" smtClean="0">
                <a:solidFill>
                  <a:srgbClr val="990033"/>
                </a:solidFill>
              </a:rPr>
              <a:t>Pearl</a:t>
            </a:r>
            <a:r>
              <a:rPr lang="tr-TR" b="1" dirty="0" smtClean="0">
                <a:solidFill>
                  <a:srgbClr val="990033"/>
                </a:solidFill>
              </a:rPr>
              <a:t> (İnci)</a:t>
            </a:r>
            <a:endParaRPr lang="tr-TR" b="1" dirty="0">
              <a:solidFill>
                <a:srgbClr val="990033"/>
              </a:solidFill>
            </a:endParaRPr>
          </a:p>
        </p:txBody>
      </p:sp>
      <p:pic>
        <p:nvPicPr>
          <p:cNvPr id="9" name="İçerik Yer Tutucusu 8"/>
          <p:cNvPicPr>
            <a:picLocks noGrp="1" noChangeAspect="1"/>
          </p:cNvPicPr>
          <p:nvPr>
            <p:ph sz="half" idx="1"/>
          </p:nvPr>
        </p:nvPicPr>
        <p:blipFill>
          <a:blip r:embed="rId2"/>
          <a:stretch>
            <a:fillRect/>
          </a:stretch>
        </p:blipFill>
        <p:spPr>
          <a:xfrm>
            <a:off x="448408" y="1690688"/>
            <a:ext cx="5495192" cy="4419965"/>
          </a:xfrm>
          <a:prstGeom prst="rect">
            <a:avLst/>
          </a:prstGeom>
        </p:spPr>
      </p:pic>
      <p:sp>
        <p:nvSpPr>
          <p:cNvPr id="10" name="İçerik Yer Tutucusu 9"/>
          <p:cNvSpPr>
            <a:spLocks noGrp="1"/>
          </p:cNvSpPr>
          <p:nvPr>
            <p:ph sz="half" idx="2"/>
          </p:nvPr>
        </p:nvSpPr>
        <p:spPr/>
        <p:txBody>
          <a:bodyPr/>
          <a:lstStyle/>
          <a:p>
            <a:pPr marL="0" indent="0" algn="just">
              <a:buNone/>
            </a:pPr>
            <a:r>
              <a:rPr lang="tr-TR" dirty="0"/>
              <a:t>İnci rengini </a:t>
            </a:r>
            <a:r>
              <a:rPr lang="tr-TR" dirty="0" err="1"/>
              <a:t>determine</a:t>
            </a:r>
            <a:r>
              <a:rPr lang="tr-TR" dirty="0"/>
              <a:t> eden “</a:t>
            </a:r>
            <a:r>
              <a:rPr lang="tr-TR" dirty="0" err="1"/>
              <a:t>Prl</a:t>
            </a:r>
            <a:r>
              <a:rPr lang="tr-TR" dirty="0"/>
              <a:t>” geni </a:t>
            </a:r>
            <a:r>
              <a:rPr lang="tr-TR" dirty="0" smtClean="0"/>
              <a:t>resesif </a:t>
            </a:r>
            <a:r>
              <a:rPr lang="tr-TR" dirty="0"/>
              <a:t>karakterli ve renk açıcı bir gendir. Bu </a:t>
            </a:r>
            <a:r>
              <a:rPr lang="tr-TR" dirty="0" smtClean="0"/>
              <a:t>gen </a:t>
            </a:r>
            <a:r>
              <a:rPr lang="tr-TR" dirty="0"/>
              <a:t>“</a:t>
            </a:r>
            <a:r>
              <a:rPr lang="tr-TR" dirty="0" err="1"/>
              <a:t>The</a:t>
            </a:r>
            <a:r>
              <a:rPr lang="tr-TR" dirty="0"/>
              <a:t> </a:t>
            </a:r>
            <a:r>
              <a:rPr lang="tr-TR" dirty="0" err="1"/>
              <a:t>Barlink</a:t>
            </a:r>
            <a:r>
              <a:rPr lang="tr-TR" dirty="0"/>
              <a:t>” veya “</a:t>
            </a:r>
            <a:r>
              <a:rPr lang="tr-TR" dirty="0" err="1"/>
              <a:t>apricot</a:t>
            </a:r>
            <a:r>
              <a:rPr lang="tr-TR" dirty="0"/>
              <a:t> (kayısı) gene</a:t>
            </a:r>
            <a:r>
              <a:rPr lang="tr-TR" dirty="0" smtClean="0"/>
              <a:t>” olarak </a:t>
            </a:r>
            <a:r>
              <a:rPr lang="tr-TR" dirty="0"/>
              <a:t>da bilinir </a:t>
            </a:r>
          </a:p>
        </p:txBody>
      </p:sp>
    </p:spTree>
    <p:extLst>
      <p:ext uri="{BB962C8B-B14F-4D97-AF65-F5344CB8AC3E}">
        <p14:creationId xmlns:p14="http://schemas.microsoft.com/office/powerpoint/2010/main" val="2979694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Pangare</a:t>
            </a:r>
            <a:r>
              <a:rPr lang="tr-TR" dirty="0"/>
              <a:t> </a:t>
            </a:r>
            <a:br>
              <a:rPr lang="tr-TR" dirty="0"/>
            </a:br>
            <a:endParaRPr lang="tr-TR" dirty="0"/>
          </a:p>
        </p:txBody>
      </p:sp>
      <p:pic>
        <p:nvPicPr>
          <p:cNvPr id="6" name="İçerik Yer Tutucusu 5"/>
          <p:cNvPicPr>
            <a:picLocks noGrp="1" noChangeAspect="1"/>
          </p:cNvPicPr>
          <p:nvPr>
            <p:ph sz="half" idx="1"/>
          </p:nvPr>
        </p:nvPicPr>
        <p:blipFill>
          <a:blip r:embed="rId2"/>
          <a:stretch>
            <a:fillRect/>
          </a:stretch>
        </p:blipFill>
        <p:spPr>
          <a:xfrm>
            <a:off x="838200" y="2163024"/>
            <a:ext cx="5181600" cy="3676539"/>
          </a:xfrm>
          <a:prstGeom prst="rect">
            <a:avLst/>
          </a:prstGeom>
        </p:spPr>
      </p:pic>
      <p:sp>
        <p:nvSpPr>
          <p:cNvPr id="4" name="İçerik Yer Tutucusu 3"/>
          <p:cNvSpPr>
            <a:spLocks noGrp="1"/>
          </p:cNvSpPr>
          <p:nvPr>
            <p:ph sz="half" idx="2"/>
          </p:nvPr>
        </p:nvSpPr>
        <p:spPr/>
        <p:txBody>
          <a:bodyPr>
            <a:normAutofit lnSpcReduction="10000"/>
          </a:bodyPr>
          <a:lstStyle/>
          <a:p>
            <a:pPr algn="just"/>
            <a:r>
              <a:rPr lang="tr-TR" dirty="0"/>
              <a:t>Atın vücudunun bazı bölgelerinin renginin değişmesi sonucu ortaya çıkan dondur. Bu tip atların burnu, karnı, bacakların iç kısımları, kalçaları ve bazen göğüs ile göz çevreleri daha açık bir renk alır. Yele ve kuyruk genellikle mısır püskülü rengindedir. Bu dona verilebilecek en tipik örnek </a:t>
            </a:r>
            <a:r>
              <a:rPr lang="tr-TR" dirty="0" err="1"/>
              <a:t>Przewalski</a:t>
            </a:r>
            <a:r>
              <a:rPr lang="tr-TR" dirty="0"/>
              <a:t> ve </a:t>
            </a:r>
            <a:r>
              <a:rPr lang="tr-TR" dirty="0" err="1"/>
              <a:t>Haflinger</a:t>
            </a:r>
            <a:r>
              <a:rPr lang="tr-TR" dirty="0"/>
              <a:t> ırkı atların donudur</a:t>
            </a:r>
          </a:p>
          <a:p>
            <a:endParaRPr lang="tr-TR" dirty="0"/>
          </a:p>
        </p:txBody>
      </p:sp>
    </p:spTree>
    <p:extLst>
      <p:ext uri="{BB962C8B-B14F-4D97-AF65-F5344CB8AC3E}">
        <p14:creationId xmlns:p14="http://schemas.microsoft.com/office/powerpoint/2010/main" val="3312934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0070C0"/>
                </a:solidFill>
              </a:rPr>
              <a:t>Alaca (</a:t>
            </a:r>
            <a:r>
              <a:rPr lang="tr-TR" b="1" dirty="0" err="1">
                <a:solidFill>
                  <a:srgbClr val="0070C0"/>
                </a:solidFill>
              </a:rPr>
              <a:t>Coloured</a:t>
            </a:r>
            <a:r>
              <a:rPr lang="tr-TR" b="1" dirty="0">
                <a:solidFill>
                  <a:srgbClr val="0070C0"/>
                </a:solidFill>
              </a:rPr>
              <a:t>/</a:t>
            </a:r>
            <a:r>
              <a:rPr lang="tr-TR" b="1" dirty="0" err="1">
                <a:solidFill>
                  <a:srgbClr val="0070C0"/>
                </a:solidFill>
              </a:rPr>
              <a:t>Pied</a:t>
            </a:r>
            <a:r>
              <a:rPr lang="tr-TR" b="1" dirty="0">
                <a:solidFill>
                  <a:srgbClr val="0070C0"/>
                </a:solidFill>
              </a:rPr>
              <a:t>) </a:t>
            </a:r>
            <a:br>
              <a:rPr lang="tr-TR" b="1" dirty="0">
                <a:solidFill>
                  <a:srgbClr val="0070C0"/>
                </a:solidFill>
              </a:rPr>
            </a:br>
            <a:endParaRPr lang="tr-TR" b="1" dirty="0">
              <a:solidFill>
                <a:srgbClr val="0070C0"/>
              </a:solidFill>
            </a:endParaRPr>
          </a:p>
        </p:txBody>
      </p:sp>
      <p:sp>
        <p:nvSpPr>
          <p:cNvPr id="6" name="İçerik Yer Tutucusu 5"/>
          <p:cNvSpPr>
            <a:spLocks noGrp="1"/>
          </p:cNvSpPr>
          <p:nvPr>
            <p:ph idx="1"/>
          </p:nvPr>
        </p:nvSpPr>
        <p:spPr/>
        <p:txBody>
          <a:bodyPr/>
          <a:lstStyle/>
          <a:p>
            <a:pPr marL="0" indent="0" algn="just">
              <a:buNone/>
            </a:pPr>
            <a:r>
              <a:rPr lang="tr-TR" dirty="0" smtClean="0"/>
              <a:t>Alaca </a:t>
            </a:r>
            <a:r>
              <a:rPr lang="tr-TR" dirty="0"/>
              <a:t>don, atlar arasında çok ender </a:t>
            </a:r>
            <a:r>
              <a:rPr lang="tr-TR" dirty="0" smtClean="0"/>
              <a:t>görülür</a:t>
            </a:r>
            <a:r>
              <a:rPr lang="tr-TR" dirty="0"/>
              <a:t>. Bazı at ırklarında alaca don hiç </a:t>
            </a:r>
            <a:r>
              <a:rPr lang="tr-TR" dirty="0" smtClean="0"/>
              <a:t>görülmemekle </a:t>
            </a:r>
            <a:r>
              <a:rPr lang="tr-TR" dirty="0"/>
              <a:t>birlikte, alaca don kendi </a:t>
            </a:r>
            <a:r>
              <a:rPr lang="tr-TR" dirty="0" smtClean="0"/>
              <a:t>içerisinde </a:t>
            </a:r>
            <a:r>
              <a:rPr lang="tr-TR" dirty="0"/>
              <a:t>birçok gruba ayrılır. </a:t>
            </a:r>
          </a:p>
        </p:txBody>
      </p:sp>
    </p:spTree>
    <p:extLst>
      <p:ext uri="{BB962C8B-B14F-4D97-AF65-F5344CB8AC3E}">
        <p14:creationId xmlns:p14="http://schemas.microsoft.com/office/powerpoint/2010/main" val="27888923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pPr algn="ctr"/>
            <a:r>
              <a:rPr lang="tr-TR" dirty="0" err="1">
                <a:solidFill>
                  <a:srgbClr val="0070C0"/>
                </a:solidFill>
              </a:rPr>
              <a:t>Tobiano</a:t>
            </a:r>
            <a:r>
              <a:rPr lang="tr-TR" dirty="0">
                <a:solidFill>
                  <a:srgbClr val="0070C0"/>
                </a:solidFill>
              </a:rPr>
              <a:t>:</a:t>
            </a:r>
          </a:p>
        </p:txBody>
      </p:sp>
      <p:pic>
        <p:nvPicPr>
          <p:cNvPr id="8" name="İçerik Yer Tutucusu 7"/>
          <p:cNvPicPr>
            <a:picLocks noGrp="1" noChangeAspect="1"/>
          </p:cNvPicPr>
          <p:nvPr>
            <p:ph sz="half" idx="1"/>
          </p:nvPr>
        </p:nvPicPr>
        <p:blipFill>
          <a:blip r:embed="rId2"/>
          <a:stretch>
            <a:fillRect/>
          </a:stretch>
        </p:blipFill>
        <p:spPr>
          <a:xfrm>
            <a:off x="838200" y="1690688"/>
            <a:ext cx="5181600" cy="4358420"/>
          </a:xfrm>
          <a:prstGeom prst="rect">
            <a:avLst/>
          </a:prstGeom>
        </p:spPr>
      </p:pic>
      <p:sp>
        <p:nvSpPr>
          <p:cNvPr id="6" name="İçerik Yer Tutucusu 5"/>
          <p:cNvSpPr>
            <a:spLocks noGrp="1"/>
          </p:cNvSpPr>
          <p:nvPr>
            <p:ph sz="half" idx="2"/>
          </p:nvPr>
        </p:nvSpPr>
        <p:spPr/>
        <p:txBody>
          <a:bodyPr>
            <a:normAutofit fontScale="77500" lnSpcReduction="20000"/>
          </a:bodyPr>
          <a:lstStyle/>
          <a:p>
            <a:pPr marL="0" indent="0" algn="just">
              <a:buNone/>
            </a:pPr>
            <a:r>
              <a:rPr lang="tr-TR" dirty="0" smtClean="0"/>
              <a:t>En </a:t>
            </a:r>
            <a:r>
              <a:rPr lang="tr-TR" dirty="0"/>
              <a:t>sık görülen </a:t>
            </a:r>
            <a:r>
              <a:rPr lang="tr-TR" dirty="0" err="1"/>
              <a:t>alacalılık</a:t>
            </a:r>
            <a:r>
              <a:rPr lang="tr-TR" dirty="0"/>
              <a:t> </a:t>
            </a:r>
            <a:r>
              <a:rPr lang="tr-TR" dirty="0" smtClean="0"/>
              <a:t>çeşididir</a:t>
            </a:r>
            <a:r>
              <a:rPr lang="tr-TR" dirty="0"/>
              <a:t>. “TO” olarak ifade edilen, </a:t>
            </a:r>
            <a:r>
              <a:rPr lang="tr-TR" dirty="0" smtClean="0"/>
              <a:t>dominant karakterli </a:t>
            </a:r>
            <a:r>
              <a:rPr lang="tr-TR" dirty="0"/>
              <a:t>bir gen tarafından </a:t>
            </a:r>
            <a:r>
              <a:rPr lang="tr-TR" dirty="0" err="1"/>
              <a:t>determine</a:t>
            </a:r>
            <a:r>
              <a:rPr lang="tr-TR" dirty="0"/>
              <a:t> edilir. </a:t>
            </a:r>
          </a:p>
          <a:p>
            <a:pPr marL="0" indent="0" algn="just">
              <a:buNone/>
            </a:pPr>
            <a:r>
              <a:rPr lang="tr-TR" dirty="0"/>
              <a:t>Bu </a:t>
            </a:r>
            <a:r>
              <a:rPr lang="tr-TR" dirty="0" err="1"/>
              <a:t>alacalılık</a:t>
            </a:r>
            <a:r>
              <a:rPr lang="tr-TR" dirty="0"/>
              <a:t> tipinde beyaz ve renkli bölgeler </a:t>
            </a:r>
            <a:r>
              <a:rPr lang="tr-TR" dirty="0" smtClean="0"/>
              <a:t>birbirlerinden </a:t>
            </a:r>
            <a:r>
              <a:rPr lang="tr-TR" dirty="0"/>
              <a:t>çoğunlukla düzgün </a:t>
            </a:r>
            <a:r>
              <a:rPr lang="tr-TR" dirty="0" smtClean="0"/>
              <a:t>hatlarla ayrılmışlardır</a:t>
            </a:r>
            <a:r>
              <a:rPr lang="tr-TR" dirty="0"/>
              <a:t>. Atın genellikle baş, bacaklar ve </a:t>
            </a:r>
            <a:r>
              <a:rPr lang="tr-TR" dirty="0" smtClean="0"/>
              <a:t>sağrısı </a:t>
            </a:r>
            <a:r>
              <a:rPr lang="tr-TR" dirty="0"/>
              <a:t>renkli, diğer bölgeleri beyazdır</a:t>
            </a:r>
            <a:r>
              <a:rPr lang="tr-TR" dirty="0" smtClean="0"/>
              <a:t>.</a:t>
            </a:r>
          </a:p>
          <a:p>
            <a:pPr marL="0" indent="0" algn="just">
              <a:buNone/>
            </a:pPr>
            <a:r>
              <a:rPr lang="tr-TR" dirty="0"/>
              <a:t>Bu </a:t>
            </a:r>
            <a:r>
              <a:rPr lang="tr-TR" dirty="0" err="1"/>
              <a:t>alacalılık</a:t>
            </a:r>
            <a:r>
              <a:rPr lang="tr-TR" dirty="0"/>
              <a:t> çeşidinde, </a:t>
            </a:r>
            <a:r>
              <a:rPr lang="tr-TR" dirty="0" smtClean="0"/>
              <a:t>İngilizce kavramlar </a:t>
            </a:r>
            <a:r>
              <a:rPr lang="tr-TR" dirty="0"/>
              <a:t>bakımından bazı farklılıklar </a:t>
            </a:r>
            <a:r>
              <a:rPr lang="tr-TR" dirty="0" smtClean="0"/>
              <a:t>bulunmaktadır</a:t>
            </a:r>
            <a:r>
              <a:rPr lang="tr-TR" dirty="0"/>
              <a:t>. Eğer </a:t>
            </a:r>
            <a:r>
              <a:rPr lang="tr-TR" dirty="0" err="1"/>
              <a:t>alacalılık</a:t>
            </a:r>
            <a:r>
              <a:rPr lang="tr-TR" dirty="0"/>
              <a:t> beyaz ve siyah </a:t>
            </a:r>
            <a:r>
              <a:rPr lang="tr-TR" dirty="0" smtClean="0"/>
              <a:t>renklerden </a:t>
            </a:r>
            <a:r>
              <a:rPr lang="tr-TR" dirty="0"/>
              <a:t>meydana geliyorsa bu dona </a:t>
            </a:r>
            <a:r>
              <a:rPr lang="tr-TR" dirty="0" smtClean="0"/>
              <a:t>İngiltere’de </a:t>
            </a:r>
            <a:r>
              <a:rPr lang="tr-TR" dirty="0"/>
              <a:t>“</a:t>
            </a:r>
            <a:r>
              <a:rPr lang="tr-TR" dirty="0" err="1"/>
              <a:t>Piebald</a:t>
            </a:r>
            <a:r>
              <a:rPr lang="tr-TR" dirty="0"/>
              <a:t>”, eğer beyaz ile siyahtan </a:t>
            </a:r>
            <a:r>
              <a:rPr lang="tr-TR" dirty="0" smtClean="0"/>
              <a:t>farklı </a:t>
            </a:r>
            <a:r>
              <a:rPr lang="tr-TR" dirty="0"/>
              <a:t>bir renkten, yani sarı, kırmızı veya kahve </a:t>
            </a:r>
            <a:r>
              <a:rPr lang="tr-TR" dirty="0" smtClean="0"/>
              <a:t>renklerden </a:t>
            </a:r>
            <a:r>
              <a:rPr lang="tr-TR" dirty="0"/>
              <a:t>meydana geliyorsa buna </a:t>
            </a:r>
            <a:r>
              <a:rPr lang="tr-TR" dirty="0" smtClean="0"/>
              <a:t>“</a:t>
            </a:r>
            <a:r>
              <a:rPr lang="tr-TR" dirty="0" err="1"/>
              <a:t>Skewbald</a:t>
            </a:r>
            <a:r>
              <a:rPr lang="tr-TR" dirty="0"/>
              <a:t>” adı verilir. Bu iki çeşit </a:t>
            </a:r>
            <a:r>
              <a:rPr lang="tr-TR" dirty="0" err="1"/>
              <a:t>Tobiano</a:t>
            </a:r>
            <a:r>
              <a:rPr lang="tr-TR" dirty="0"/>
              <a:t> </a:t>
            </a:r>
            <a:r>
              <a:rPr lang="tr-TR" dirty="0" err="1" smtClean="0"/>
              <a:t>alacalılığın</a:t>
            </a:r>
            <a:r>
              <a:rPr lang="tr-TR" dirty="0" smtClean="0"/>
              <a:t> </a:t>
            </a:r>
            <a:r>
              <a:rPr lang="tr-TR" dirty="0"/>
              <a:t>ikisine birden İngiltere’de </a:t>
            </a:r>
            <a:r>
              <a:rPr lang="tr-TR" dirty="0" smtClean="0"/>
              <a:t>“</a:t>
            </a:r>
            <a:r>
              <a:rPr lang="tr-TR" dirty="0" err="1"/>
              <a:t>Coloured</a:t>
            </a:r>
            <a:r>
              <a:rPr lang="tr-TR" dirty="0"/>
              <a:t>”, ABD’de “</a:t>
            </a:r>
            <a:r>
              <a:rPr lang="tr-TR" dirty="0" err="1"/>
              <a:t>Pinto</a:t>
            </a:r>
            <a:r>
              <a:rPr lang="tr-TR" dirty="0"/>
              <a:t>” adı </a:t>
            </a:r>
            <a:r>
              <a:rPr lang="tr-TR" dirty="0" smtClean="0"/>
              <a:t>verilir.</a:t>
            </a:r>
            <a:endParaRPr lang="tr-TR" dirty="0"/>
          </a:p>
          <a:p>
            <a:pPr marL="0" indent="0" algn="just">
              <a:buNone/>
            </a:pPr>
            <a:endParaRPr lang="tr-TR" dirty="0"/>
          </a:p>
        </p:txBody>
      </p:sp>
    </p:spTree>
    <p:extLst>
      <p:ext uri="{BB962C8B-B14F-4D97-AF65-F5344CB8AC3E}">
        <p14:creationId xmlns:p14="http://schemas.microsoft.com/office/powerpoint/2010/main" val="2165373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dirty="0" err="1"/>
              <a:t>Overo</a:t>
            </a:r>
            <a:r>
              <a:rPr lang="tr-TR" dirty="0"/>
              <a:t>:</a:t>
            </a:r>
          </a:p>
        </p:txBody>
      </p:sp>
      <p:sp>
        <p:nvSpPr>
          <p:cNvPr id="6" name="İçerik Yer Tutucusu 5"/>
          <p:cNvSpPr>
            <a:spLocks noGrp="1"/>
          </p:cNvSpPr>
          <p:nvPr>
            <p:ph idx="1"/>
          </p:nvPr>
        </p:nvSpPr>
        <p:spPr/>
        <p:txBody>
          <a:bodyPr/>
          <a:lstStyle/>
          <a:p>
            <a:pPr algn="just"/>
            <a:r>
              <a:rPr lang="tr-TR" dirty="0" smtClean="0"/>
              <a:t>Bu </a:t>
            </a:r>
            <a:r>
              <a:rPr lang="tr-TR" dirty="0" err="1"/>
              <a:t>alacalılık</a:t>
            </a:r>
            <a:r>
              <a:rPr lang="tr-TR" dirty="0"/>
              <a:t> tipi, </a:t>
            </a:r>
            <a:r>
              <a:rPr lang="tr-TR" dirty="0" err="1" smtClean="0"/>
              <a:t>Tobiano’nun</a:t>
            </a:r>
            <a:r>
              <a:rPr lang="tr-TR" dirty="0" smtClean="0"/>
              <a:t> </a:t>
            </a:r>
            <a:r>
              <a:rPr lang="tr-TR" dirty="0"/>
              <a:t>tersi sayılabilir. Bu donda </a:t>
            </a:r>
            <a:r>
              <a:rPr lang="tr-TR" dirty="0" smtClean="0"/>
              <a:t>bacaklar </a:t>
            </a:r>
            <a:r>
              <a:rPr lang="tr-TR" dirty="0"/>
              <a:t>ve baş beyaz, diğer bölgeler renklidir. </a:t>
            </a:r>
          </a:p>
          <a:p>
            <a:pPr algn="just"/>
            <a:r>
              <a:rPr lang="tr-TR" dirty="0"/>
              <a:t>Kendi arasında üç çeşide ayrılır</a:t>
            </a:r>
            <a:r>
              <a:rPr lang="tr-TR" dirty="0" smtClean="0"/>
              <a:t>:</a:t>
            </a:r>
          </a:p>
        </p:txBody>
      </p:sp>
    </p:spTree>
    <p:extLst>
      <p:ext uri="{BB962C8B-B14F-4D97-AF65-F5344CB8AC3E}">
        <p14:creationId xmlns:p14="http://schemas.microsoft.com/office/powerpoint/2010/main" val="86270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smtClean="0">
                <a:solidFill>
                  <a:srgbClr val="FF0000"/>
                </a:solidFill>
              </a:rPr>
              <a:t>Açık Al</a:t>
            </a:r>
            <a:endParaRPr lang="tr-TR" b="1" dirty="0">
              <a:solidFill>
                <a:srgbClr val="FF0000"/>
              </a:solidFill>
            </a:endParaRPr>
          </a:p>
        </p:txBody>
      </p:sp>
      <p:pic>
        <p:nvPicPr>
          <p:cNvPr id="4" name="İçerik Yer Tutucusu 3"/>
          <p:cNvPicPr>
            <a:picLocks noGrp="1" noChangeAspect="1"/>
          </p:cNvPicPr>
          <p:nvPr>
            <p:ph sz="half" idx="1"/>
          </p:nvPr>
        </p:nvPicPr>
        <p:blipFill>
          <a:blip r:embed="rId2"/>
          <a:stretch>
            <a:fillRect/>
          </a:stretch>
        </p:blipFill>
        <p:spPr>
          <a:xfrm>
            <a:off x="838200" y="2321511"/>
            <a:ext cx="5181600" cy="3359565"/>
          </a:xfrm>
          <a:prstGeom prst="rect">
            <a:avLst/>
          </a:prstGeom>
        </p:spPr>
      </p:pic>
      <p:sp>
        <p:nvSpPr>
          <p:cNvPr id="6" name="İçerik Yer Tutucusu 5"/>
          <p:cNvSpPr>
            <a:spLocks noGrp="1"/>
          </p:cNvSpPr>
          <p:nvPr>
            <p:ph sz="half" idx="2"/>
          </p:nvPr>
        </p:nvSpPr>
        <p:spPr/>
        <p:txBody>
          <a:bodyPr/>
          <a:lstStyle/>
          <a:p>
            <a:r>
              <a:rPr lang="tr-TR" dirty="0" smtClean="0"/>
              <a:t>Açık al; kıllar açık kırmızı renktedir</a:t>
            </a:r>
            <a:endParaRPr lang="tr-TR" dirty="0"/>
          </a:p>
        </p:txBody>
      </p:sp>
    </p:spTree>
    <p:extLst>
      <p:ext uri="{BB962C8B-B14F-4D97-AF65-F5344CB8AC3E}">
        <p14:creationId xmlns:p14="http://schemas.microsoft.com/office/powerpoint/2010/main" val="1670916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p:txBody>
          <a:bodyPr/>
          <a:lstStyle/>
          <a:p>
            <a:pPr algn="ctr"/>
            <a:r>
              <a:rPr lang="tr-TR" b="1" dirty="0" err="1"/>
              <a:t>Frame</a:t>
            </a:r>
            <a:r>
              <a:rPr lang="tr-TR" b="1" dirty="0"/>
              <a:t> </a:t>
            </a:r>
            <a:r>
              <a:rPr lang="tr-TR" b="1" dirty="0" err="1"/>
              <a:t>Overo</a:t>
            </a:r>
            <a:endParaRPr lang="tr-TR" b="1" dirty="0"/>
          </a:p>
        </p:txBody>
      </p:sp>
      <p:pic>
        <p:nvPicPr>
          <p:cNvPr id="13" name="İçerik Yer Tutucusu 12"/>
          <p:cNvPicPr>
            <a:picLocks noGrp="1" noChangeAspect="1"/>
          </p:cNvPicPr>
          <p:nvPr>
            <p:ph sz="half" idx="1"/>
          </p:nvPr>
        </p:nvPicPr>
        <p:blipFill>
          <a:blip r:embed="rId2"/>
          <a:stretch>
            <a:fillRect/>
          </a:stretch>
        </p:blipFill>
        <p:spPr>
          <a:xfrm>
            <a:off x="937920" y="1934308"/>
            <a:ext cx="5052498" cy="3648273"/>
          </a:xfrm>
          <a:prstGeom prst="rect">
            <a:avLst/>
          </a:prstGeom>
        </p:spPr>
      </p:pic>
      <p:sp>
        <p:nvSpPr>
          <p:cNvPr id="11" name="İçerik Yer Tutucusu 10"/>
          <p:cNvSpPr>
            <a:spLocks noGrp="1"/>
          </p:cNvSpPr>
          <p:nvPr>
            <p:ph sz="half" idx="2"/>
          </p:nvPr>
        </p:nvSpPr>
        <p:spPr/>
        <p:txBody>
          <a:bodyPr/>
          <a:lstStyle/>
          <a:p>
            <a:pPr marL="0" indent="0">
              <a:buNone/>
            </a:pPr>
            <a:r>
              <a:rPr lang="tr-TR" dirty="0" smtClean="0"/>
              <a:t>Beyaz </a:t>
            </a:r>
            <a:r>
              <a:rPr lang="tr-TR" dirty="0"/>
              <a:t>ve </a:t>
            </a:r>
            <a:r>
              <a:rPr lang="tr-TR" dirty="0" smtClean="0"/>
              <a:t>renkli bölgelerin </a:t>
            </a:r>
            <a:r>
              <a:rPr lang="tr-TR" dirty="0"/>
              <a:t>kenarları son derece girintili ve </a:t>
            </a:r>
            <a:r>
              <a:rPr lang="tr-TR" dirty="0" smtClean="0"/>
              <a:t>çıkıntılıdır</a:t>
            </a:r>
            <a:r>
              <a:rPr lang="tr-TR" dirty="0"/>
              <a:t>. Beyaz bölge sınırlı bir alandadır ve </a:t>
            </a:r>
            <a:r>
              <a:rPr lang="tr-TR" dirty="0" smtClean="0"/>
              <a:t>etrafı </a:t>
            </a:r>
            <a:r>
              <a:rPr lang="tr-TR" dirty="0"/>
              <a:t>renkli bölge ile </a:t>
            </a:r>
            <a:r>
              <a:rPr lang="tr-TR" dirty="0" smtClean="0"/>
              <a:t>çevrilidir.</a:t>
            </a:r>
            <a:endParaRPr lang="tr-TR" dirty="0"/>
          </a:p>
        </p:txBody>
      </p:sp>
    </p:spTree>
    <p:extLst>
      <p:ext uri="{BB962C8B-B14F-4D97-AF65-F5344CB8AC3E}">
        <p14:creationId xmlns:p14="http://schemas.microsoft.com/office/powerpoint/2010/main" val="117630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Sabino</a:t>
            </a:r>
            <a:r>
              <a:rPr lang="tr-TR" b="1" dirty="0">
                <a:solidFill>
                  <a:srgbClr val="990033"/>
                </a:solidFill>
              </a:rPr>
              <a:t>:</a:t>
            </a:r>
          </a:p>
        </p:txBody>
      </p:sp>
      <p:pic>
        <p:nvPicPr>
          <p:cNvPr id="5" name="İçerik Yer Tutucusu 4"/>
          <p:cNvPicPr>
            <a:picLocks noGrp="1" noChangeAspect="1"/>
          </p:cNvPicPr>
          <p:nvPr>
            <p:ph sz="half" idx="1"/>
          </p:nvPr>
        </p:nvPicPr>
        <p:blipFill>
          <a:blip r:embed="rId2"/>
          <a:stretch>
            <a:fillRect/>
          </a:stretch>
        </p:blipFill>
        <p:spPr>
          <a:xfrm>
            <a:off x="838200" y="2242037"/>
            <a:ext cx="5392615" cy="3466735"/>
          </a:xfrm>
          <a:prstGeom prst="rect">
            <a:avLst/>
          </a:prstGeom>
        </p:spPr>
      </p:pic>
      <p:sp>
        <p:nvSpPr>
          <p:cNvPr id="4" name="İçerik Yer Tutucusu 3"/>
          <p:cNvSpPr>
            <a:spLocks noGrp="1"/>
          </p:cNvSpPr>
          <p:nvPr>
            <p:ph sz="half" idx="2"/>
          </p:nvPr>
        </p:nvSpPr>
        <p:spPr>
          <a:xfrm>
            <a:off x="6096000" y="1913548"/>
            <a:ext cx="5181600" cy="4351338"/>
          </a:xfrm>
        </p:spPr>
        <p:txBody>
          <a:bodyPr>
            <a:normAutofit/>
          </a:bodyPr>
          <a:lstStyle/>
          <a:p>
            <a:r>
              <a:rPr lang="tr-TR" dirty="0" smtClean="0"/>
              <a:t>Tanınması </a:t>
            </a:r>
            <a:r>
              <a:rPr lang="tr-TR" dirty="0"/>
              <a:t>en zor ve diğer alacalık çeşitleri </a:t>
            </a:r>
            <a:r>
              <a:rPr lang="tr-TR" dirty="0" smtClean="0"/>
              <a:t>ile en </a:t>
            </a:r>
            <a:r>
              <a:rPr lang="tr-TR" dirty="0"/>
              <a:t>sık karıştırılan alaca çeşididir. </a:t>
            </a:r>
            <a:r>
              <a:rPr lang="tr-TR" dirty="0" smtClean="0"/>
              <a:t>Vücutta beyaz </a:t>
            </a:r>
            <a:r>
              <a:rPr lang="tr-TR" dirty="0"/>
              <a:t>bölgelerin oranı çok, renkli bölgelerin </a:t>
            </a:r>
            <a:r>
              <a:rPr lang="tr-TR" dirty="0" smtClean="0"/>
              <a:t>oranı </a:t>
            </a:r>
            <a:r>
              <a:rPr lang="tr-TR" dirty="0"/>
              <a:t>daha azdır. Bazen beyaz donlu bir at </a:t>
            </a:r>
            <a:r>
              <a:rPr lang="tr-TR" dirty="0" smtClean="0"/>
              <a:t>zannedilerek</a:t>
            </a:r>
            <a:r>
              <a:rPr lang="tr-TR" dirty="0"/>
              <a:t>, yanlışlıkla kır don kategorisine </a:t>
            </a:r>
            <a:r>
              <a:rPr lang="tr-TR" dirty="0" smtClean="0"/>
              <a:t>yerleştirilir</a:t>
            </a:r>
            <a:r>
              <a:rPr lang="tr-TR" dirty="0"/>
              <a:t>. Gözler çoğunlukla buz mavisidir </a:t>
            </a:r>
          </a:p>
        </p:txBody>
      </p:sp>
    </p:spTree>
    <p:extLst>
      <p:ext uri="{BB962C8B-B14F-4D97-AF65-F5344CB8AC3E}">
        <p14:creationId xmlns:p14="http://schemas.microsoft.com/office/powerpoint/2010/main" val="3034253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Splashed</a:t>
            </a:r>
            <a:r>
              <a:rPr lang="tr-TR" b="1" dirty="0">
                <a:solidFill>
                  <a:srgbClr val="990033"/>
                </a:solidFill>
              </a:rPr>
              <a:t> White:</a:t>
            </a:r>
          </a:p>
        </p:txBody>
      </p:sp>
      <p:pic>
        <p:nvPicPr>
          <p:cNvPr id="5" name="İçerik Yer Tutucusu 4"/>
          <p:cNvPicPr>
            <a:picLocks noGrp="1" noChangeAspect="1"/>
          </p:cNvPicPr>
          <p:nvPr>
            <p:ph sz="half" idx="1"/>
          </p:nvPr>
        </p:nvPicPr>
        <p:blipFill>
          <a:blip r:embed="rId2"/>
          <a:stretch>
            <a:fillRect/>
          </a:stretch>
        </p:blipFill>
        <p:spPr>
          <a:xfrm>
            <a:off x="556846" y="1292470"/>
            <a:ext cx="5181600" cy="3700157"/>
          </a:xfrm>
          <a:prstGeom prst="rect">
            <a:avLst/>
          </a:prstGeom>
        </p:spPr>
      </p:pic>
      <p:sp>
        <p:nvSpPr>
          <p:cNvPr id="4" name="İçerik Yer Tutucusu 3"/>
          <p:cNvSpPr>
            <a:spLocks noGrp="1"/>
          </p:cNvSpPr>
          <p:nvPr>
            <p:ph sz="half" idx="2"/>
          </p:nvPr>
        </p:nvSpPr>
        <p:spPr>
          <a:xfrm>
            <a:off x="6172200" y="1825625"/>
            <a:ext cx="5181600" cy="1911106"/>
          </a:xfrm>
        </p:spPr>
        <p:txBody>
          <a:bodyPr>
            <a:normAutofit/>
          </a:bodyPr>
          <a:lstStyle/>
          <a:p>
            <a:pPr marL="0" indent="0" algn="just">
              <a:buNone/>
            </a:pPr>
            <a:r>
              <a:rPr lang="tr-TR" sz="1800" dirty="0" smtClean="0"/>
              <a:t>En </a:t>
            </a:r>
            <a:r>
              <a:rPr lang="tr-TR" sz="1800" dirty="0"/>
              <a:t>az görülen </a:t>
            </a:r>
            <a:r>
              <a:rPr lang="tr-TR" sz="1800" dirty="0" err="1" smtClean="0"/>
              <a:t>alacalılık</a:t>
            </a:r>
            <a:r>
              <a:rPr lang="tr-TR" sz="1800" dirty="0" smtClean="0"/>
              <a:t> çeşitlerindendir</a:t>
            </a:r>
            <a:r>
              <a:rPr lang="tr-TR" sz="1800" dirty="0"/>
              <a:t>. Atın daha ziyade alt </a:t>
            </a:r>
            <a:r>
              <a:rPr lang="tr-TR" sz="1800" dirty="0" smtClean="0"/>
              <a:t>tarafları </a:t>
            </a:r>
            <a:r>
              <a:rPr lang="tr-TR" sz="1800" dirty="0"/>
              <a:t>beyazdır. Alt </a:t>
            </a:r>
            <a:r>
              <a:rPr lang="tr-TR" sz="1800" dirty="0" smtClean="0"/>
              <a:t>bölgelerdeki </a:t>
            </a:r>
            <a:r>
              <a:rPr lang="tr-TR" sz="1800" dirty="0"/>
              <a:t>beyazlık </a:t>
            </a:r>
            <a:r>
              <a:rPr lang="tr-TR" sz="1800" dirty="0" smtClean="0"/>
              <a:t>geniş </a:t>
            </a:r>
            <a:r>
              <a:rPr lang="tr-TR" sz="1800" dirty="0"/>
              <a:t>bir alana yayılmıştır. At sanki beyaz boya </a:t>
            </a:r>
            <a:r>
              <a:rPr lang="tr-TR" sz="1800" dirty="0" smtClean="0"/>
              <a:t>dolu </a:t>
            </a:r>
            <a:r>
              <a:rPr lang="tr-TR" sz="1800" dirty="0"/>
              <a:t>bir havuza batırılmış gibidir. Bu yüzden </a:t>
            </a:r>
            <a:r>
              <a:rPr lang="tr-TR" sz="1800" dirty="0" err="1" smtClean="0"/>
              <a:t>İngilizce’de</a:t>
            </a:r>
            <a:r>
              <a:rPr lang="tr-TR" sz="1800" dirty="0" smtClean="0"/>
              <a:t> </a:t>
            </a:r>
            <a:r>
              <a:rPr lang="tr-TR" sz="1800" dirty="0"/>
              <a:t>“</a:t>
            </a:r>
            <a:r>
              <a:rPr lang="tr-TR" sz="1800" dirty="0" err="1"/>
              <a:t>splashed</a:t>
            </a:r>
            <a:r>
              <a:rPr lang="tr-TR" sz="1800" dirty="0"/>
              <a:t> </a:t>
            </a:r>
            <a:r>
              <a:rPr lang="tr-TR" sz="1800" dirty="0" err="1"/>
              <a:t>white</a:t>
            </a:r>
            <a:r>
              <a:rPr lang="tr-TR" sz="1800" dirty="0"/>
              <a:t>” olarak </a:t>
            </a:r>
            <a:r>
              <a:rPr lang="tr-TR" sz="1800" dirty="0" smtClean="0"/>
              <a:t>adlandırılır</a:t>
            </a:r>
            <a:r>
              <a:rPr lang="tr-TR" sz="1800" dirty="0"/>
              <a:t>. Gözler genellikle buz mavisidir. </a:t>
            </a:r>
            <a:r>
              <a:rPr lang="tr-TR" sz="1800" dirty="0" smtClean="0"/>
              <a:t>Kuyruk </a:t>
            </a:r>
            <a:r>
              <a:rPr lang="tr-TR" sz="1800" dirty="0"/>
              <a:t>veya kuyruk ucu </a:t>
            </a:r>
            <a:r>
              <a:rPr lang="tr-TR" sz="1800" dirty="0" smtClean="0"/>
              <a:t>beyazdır.</a:t>
            </a:r>
            <a:endParaRPr lang="tr-TR" sz="1800" dirty="0"/>
          </a:p>
        </p:txBody>
      </p:sp>
      <p:pic>
        <p:nvPicPr>
          <p:cNvPr id="6" name="Resim 5"/>
          <p:cNvPicPr>
            <a:picLocks noChangeAspect="1"/>
          </p:cNvPicPr>
          <p:nvPr/>
        </p:nvPicPr>
        <p:blipFill>
          <a:blip r:embed="rId3"/>
          <a:stretch>
            <a:fillRect/>
          </a:stretch>
        </p:blipFill>
        <p:spPr>
          <a:xfrm>
            <a:off x="6645311" y="3472962"/>
            <a:ext cx="4846235" cy="2913245"/>
          </a:xfrm>
          <a:prstGeom prst="rect">
            <a:avLst/>
          </a:prstGeom>
        </p:spPr>
      </p:pic>
    </p:spTree>
    <p:extLst>
      <p:ext uri="{BB962C8B-B14F-4D97-AF65-F5344CB8AC3E}">
        <p14:creationId xmlns:p14="http://schemas.microsoft.com/office/powerpoint/2010/main" val="1701439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solidFill>
                  <a:srgbClr val="990033"/>
                </a:solidFill>
              </a:rPr>
              <a:t>Tovero</a:t>
            </a:r>
            <a:r>
              <a:rPr lang="tr-TR" dirty="0">
                <a:solidFill>
                  <a:srgbClr val="990033"/>
                </a:solidFill>
              </a:rPr>
              <a:t>: </a:t>
            </a:r>
          </a:p>
        </p:txBody>
      </p:sp>
      <p:pic>
        <p:nvPicPr>
          <p:cNvPr id="6" name="İçerik Yer Tutucusu 5"/>
          <p:cNvPicPr>
            <a:picLocks noGrp="1" noChangeAspect="1"/>
          </p:cNvPicPr>
          <p:nvPr>
            <p:ph sz="half" idx="1"/>
          </p:nvPr>
        </p:nvPicPr>
        <p:blipFill>
          <a:blip r:embed="rId2"/>
          <a:stretch>
            <a:fillRect/>
          </a:stretch>
        </p:blipFill>
        <p:spPr>
          <a:xfrm>
            <a:off x="838200" y="1951893"/>
            <a:ext cx="5181600" cy="3773330"/>
          </a:xfrm>
          <a:prstGeom prst="rect">
            <a:avLst/>
          </a:prstGeom>
        </p:spPr>
      </p:pic>
      <p:sp>
        <p:nvSpPr>
          <p:cNvPr id="4" name="İçerik Yer Tutucusu 3"/>
          <p:cNvSpPr>
            <a:spLocks noGrp="1"/>
          </p:cNvSpPr>
          <p:nvPr>
            <p:ph sz="half" idx="2"/>
          </p:nvPr>
        </p:nvSpPr>
        <p:spPr/>
        <p:txBody>
          <a:bodyPr/>
          <a:lstStyle/>
          <a:p>
            <a:pPr marL="0" indent="0" algn="just">
              <a:buNone/>
            </a:pPr>
            <a:r>
              <a:rPr lang="tr-TR" dirty="0" err="1" smtClean="0"/>
              <a:t>Tobiano</a:t>
            </a:r>
            <a:r>
              <a:rPr lang="tr-TR" dirty="0" smtClean="0"/>
              <a:t> </a:t>
            </a:r>
            <a:r>
              <a:rPr lang="tr-TR" dirty="0"/>
              <a:t>ve </a:t>
            </a:r>
            <a:r>
              <a:rPr lang="tr-TR" dirty="0" err="1"/>
              <a:t>Overo</a:t>
            </a:r>
            <a:r>
              <a:rPr lang="tr-TR" dirty="0"/>
              <a:t> </a:t>
            </a:r>
            <a:r>
              <a:rPr lang="tr-TR" dirty="0" smtClean="0"/>
              <a:t>alacalığın </a:t>
            </a:r>
            <a:r>
              <a:rPr lang="tr-TR" dirty="0"/>
              <a:t>birleşimidir. Bacakların bazısı beyaz, </a:t>
            </a:r>
            <a:r>
              <a:rPr lang="tr-TR" dirty="0" smtClean="0"/>
              <a:t>bazısı </a:t>
            </a:r>
            <a:r>
              <a:rPr lang="tr-TR" dirty="0"/>
              <a:t>siyahtır. Genellikle göğüs kısmında siyah </a:t>
            </a:r>
            <a:r>
              <a:rPr lang="tr-TR" dirty="0" smtClean="0"/>
              <a:t>bir </a:t>
            </a:r>
            <a:r>
              <a:rPr lang="tr-TR" dirty="0"/>
              <a:t>kalkan bulunur. Ayrıca gözlerin biri veya </a:t>
            </a:r>
            <a:r>
              <a:rPr lang="tr-TR" dirty="0" smtClean="0"/>
              <a:t>ikisi </a:t>
            </a:r>
            <a:r>
              <a:rPr lang="tr-TR" dirty="0"/>
              <a:t>buz mavisi renktedir </a:t>
            </a:r>
          </a:p>
        </p:txBody>
      </p:sp>
    </p:spTree>
    <p:extLst>
      <p:ext uri="{BB962C8B-B14F-4D97-AF65-F5344CB8AC3E}">
        <p14:creationId xmlns:p14="http://schemas.microsoft.com/office/powerpoint/2010/main" val="2883727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Leopar Don (</a:t>
            </a:r>
            <a:r>
              <a:rPr lang="tr-TR" b="1" dirty="0" err="1"/>
              <a:t>Appaloosa</a:t>
            </a:r>
            <a:r>
              <a:rPr lang="tr-TR" b="1" dirty="0"/>
              <a:t> </a:t>
            </a:r>
            <a:r>
              <a:rPr lang="tr-TR" b="1" dirty="0" err="1"/>
              <a:t>Colour</a:t>
            </a:r>
            <a:r>
              <a:rPr lang="tr-TR" b="1" dirty="0"/>
              <a:t>)</a:t>
            </a:r>
          </a:p>
        </p:txBody>
      </p:sp>
      <p:pic>
        <p:nvPicPr>
          <p:cNvPr id="6" name="İçerik Yer Tutucusu 5"/>
          <p:cNvPicPr>
            <a:picLocks noGrp="1" noChangeAspect="1"/>
          </p:cNvPicPr>
          <p:nvPr>
            <p:ph sz="half" idx="1"/>
          </p:nvPr>
        </p:nvPicPr>
        <p:blipFill>
          <a:blip r:embed="rId2"/>
          <a:stretch>
            <a:fillRect/>
          </a:stretch>
        </p:blipFill>
        <p:spPr>
          <a:xfrm>
            <a:off x="854735" y="1825625"/>
            <a:ext cx="5148529" cy="4351338"/>
          </a:xfrm>
          <a:prstGeom prst="rect">
            <a:avLst/>
          </a:prstGeom>
        </p:spPr>
      </p:pic>
      <p:sp>
        <p:nvSpPr>
          <p:cNvPr id="4" name="İçerik Yer Tutucusu 3"/>
          <p:cNvSpPr>
            <a:spLocks noGrp="1"/>
          </p:cNvSpPr>
          <p:nvPr>
            <p:ph sz="half" idx="2"/>
          </p:nvPr>
        </p:nvSpPr>
        <p:spPr/>
        <p:txBody>
          <a:bodyPr>
            <a:normAutofit fontScale="92500" lnSpcReduction="10000"/>
          </a:bodyPr>
          <a:lstStyle/>
          <a:p>
            <a:pPr marL="0" indent="0" algn="just">
              <a:buNone/>
            </a:pPr>
            <a:r>
              <a:rPr lang="tr-TR" dirty="0" smtClean="0"/>
              <a:t>Atın </a:t>
            </a:r>
            <a:r>
              <a:rPr lang="tr-TR" dirty="0"/>
              <a:t>kökeni, ABD’ye ilk ayak basan İspanyol </a:t>
            </a:r>
            <a:r>
              <a:rPr lang="tr-TR" dirty="0" smtClean="0"/>
              <a:t>işgalcilere </a:t>
            </a:r>
            <a:r>
              <a:rPr lang="tr-TR" dirty="0"/>
              <a:t>dayanır. Bu işgalcilerin getirdiği at, </a:t>
            </a:r>
            <a:r>
              <a:rPr lang="tr-TR" dirty="0" smtClean="0"/>
              <a:t>daha </a:t>
            </a:r>
            <a:r>
              <a:rPr lang="tr-TR" dirty="0"/>
              <a:t>sonra ABD’nin kuzeybatısında bulunan </a:t>
            </a:r>
            <a:r>
              <a:rPr lang="tr-TR" dirty="0" smtClean="0"/>
              <a:t>Nez </a:t>
            </a:r>
            <a:r>
              <a:rPr lang="tr-TR" dirty="0" err="1"/>
              <a:t>Perce</a:t>
            </a:r>
            <a:r>
              <a:rPr lang="tr-TR" dirty="0"/>
              <a:t> Kızılderilileri tarafından yetiştirilmiş </a:t>
            </a:r>
            <a:r>
              <a:rPr lang="tr-TR" dirty="0" smtClean="0"/>
              <a:t>ve </a:t>
            </a:r>
            <a:r>
              <a:rPr lang="tr-TR" dirty="0"/>
              <a:t>ün kazanmıştır. Atın vücudunun tamamı </a:t>
            </a:r>
            <a:r>
              <a:rPr lang="tr-TR" dirty="0" smtClean="0"/>
              <a:t>beyazdır </a:t>
            </a:r>
            <a:r>
              <a:rPr lang="tr-TR" dirty="0"/>
              <a:t>ve üzerinde leopar desenleri </a:t>
            </a:r>
            <a:r>
              <a:rPr lang="tr-TR" dirty="0" smtClean="0"/>
              <a:t>şeklinde koyu </a:t>
            </a:r>
            <a:r>
              <a:rPr lang="tr-TR" dirty="0"/>
              <a:t>lekeler vardır. Bazı numunelerde ise </a:t>
            </a:r>
            <a:r>
              <a:rPr lang="tr-TR" dirty="0" smtClean="0"/>
              <a:t>atın genellikle </a:t>
            </a:r>
            <a:r>
              <a:rPr lang="tr-TR" dirty="0"/>
              <a:t>arka kısmında beyaz bölge bulunur </a:t>
            </a:r>
            <a:r>
              <a:rPr lang="tr-TR" dirty="0" smtClean="0"/>
              <a:t>ve </a:t>
            </a:r>
            <a:r>
              <a:rPr lang="tr-TR" dirty="0"/>
              <a:t>leopar desenleri buraya yerleşmiştir</a:t>
            </a:r>
          </a:p>
        </p:txBody>
      </p:sp>
    </p:spTree>
    <p:extLst>
      <p:ext uri="{BB962C8B-B14F-4D97-AF65-F5344CB8AC3E}">
        <p14:creationId xmlns:p14="http://schemas.microsoft.com/office/powerpoint/2010/main" val="1920134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solidFill>
                  <a:srgbClr val="990033"/>
                </a:solidFill>
              </a:rPr>
              <a:t>Çizgili Don (</a:t>
            </a:r>
            <a:r>
              <a:rPr lang="tr-TR" dirty="0" err="1">
                <a:solidFill>
                  <a:srgbClr val="990033"/>
                </a:solidFill>
              </a:rPr>
              <a:t>Brindle</a:t>
            </a:r>
            <a:r>
              <a:rPr lang="tr-TR" dirty="0">
                <a:solidFill>
                  <a:srgbClr val="990033"/>
                </a:solidFill>
              </a:rPr>
              <a:t> </a:t>
            </a:r>
            <a:r>
              <a:rPr lang="tr-TR" dirty="0" err="1">
                <a:solidFill>
                  <a:srgbClr val="990033"/>
                </a:solidFill>
              </a:rPr>
              <a:t>Colour</a:t>
            </a:r>
            <a:r>
              <a:rPr lang="tr-TR" dirty="0">
                <a:solidFill>
                  <a:srgbClr val="990033"/>
                </a:solidFill>
              </a:rPr>
              <a:t>): </a:t>
            </a:r>
          </a:p>
        </p:txBody>
      </p:sp>
      <p:pic>
        <p:nvPicPr>
          <p:cNvPr id="6" name="İçerik Yer Tutucusu 5"/>
          <p:cNvPicPr>
            <a:picLocks noGrp="1" noChangeAspect="1"/>
          </p:cNvPicPr>
          <p:nvPr>
            <p:ph sz="half" idx="1"/>
          </p:nvPr>
        </p:nvPicPr>
        <p:blipFill>
          <a:blip r:embed="rId2"/>
          <a:stretch>
            <a:fillRect/>
          </a:stretch>
        </p:blipFill>
        <p:spPr>
          <a:xfrm>
            <a:off x="838200" y="1884866"/>
            <a:ext cx="5181600" cy="4232855"/>
          </a:xfrm>
          <a:prstGeom prst="rect">
            <a:avLst/>
          </a:prstGeom>
        </p:spPr>
      </p:pic>
      <p:sp>
        <p:nvSpPr>
          <p:cNvPr id="4" name="İçerik Yer Tutucusu 3"/>
          <p:cNvSpPr>
            <a:spLocks noGrp="1"/>
          </p:cNvSpPr>
          <p:nvPr>
            <p:ph sz="half" idx="2"/>
          </p:nvPr>
        </p:nvSpPr>
        <p:spPr/>
        <p:txBody>
          <a:bodyPr>
            <a:normAutofit/>
          </a:bodyPr>
          <a:lstStyle/>
          <a:p>
            <a:pPr marL="0" indent="0" algn="just">
              <a:buNone/>
            </a:pPr>
            <a:r>
              <a:rPr lang="tr-TR" dirty="0" smtClean="0"/>
              <a:t>Bu don </a:t>
            </a:r>
            <a:r>
              <a:rPr lang="tr-TR" dirty="0"/>
              <a:t>çeşidi nadiren görülür. Daha çok </a:t>
            </a:r>
            <a:r>
              <a:rPr lang="tr-TR" dirty="0" smtClean="0"/>
              <a:t>Brezilya’da </a:t>
            </a:r>
            <a:r>
              <a:rPr lang="tr-TR" dirty="0"/>
              <a:t>yetiştirilen bazı at ırklarında </a:t>
            </a:r>
            <a:r>
              <a:rPr lang="tr-TR" dirty="0" smtClean="0"/>
              <a:t>görülür</a:t>
            </a:r>
            <a:r>
              <a:rPr lang="tr-TR" dirty="0"/>
              <a:t>. Atın vücudunda dikine ince ve koyu </a:t>
            </a:r>
            <a:r>
              <a:rPr lang="tr-TR" dirty="0" smtClean="0"/>
              <a:t>çizgiler </a:t>
            </a:r>
            <a:r>
              <a:rPr lang="tr-TR" dirty="0"/>
              <a:t>bulunur. Bu donun bir de ters </a:t>
            </a:r>
            <a:r>
              <a:rPr lang="tr-TR" dirty="0" smtClean="0"/>
              <a:t>görünümlüsü </a:t>
            </a:r>
            <a:r>
              <a:rPr lang="tr-TR" dirty="0"/>
              <a:t>vardır. Bu dona beyaz çizgili </a:t>
            </a:r>
            <a:r>
              <a:rPr lang="tr-TR" dirty="0" smtClean="0"/>
              <a:t>anlamında </a:t>
            </a:r>
            <a:r>
              <a:rPr lang="tr-TR" dirty="0"/>
              <a:t>“White </a:t>
            </a:r>
            <a:r>
              <a:rPr lang="tr-TR" dirty="0" err="1"/>
              <a:t>brindle</a:t>
            </a:r>
            <a:r>
              <a:rPr lang="tr-TR" dirty="0"/>
              <a:t>” denir. Bu donda </a:t>
            </a:r>
            <a:r>
              <a:rPr lang="tr-TR" dirty="0" smtClean="0"/>
              <a:t>dikine </a:t>
            </a:r>
            <a:r>
              <a:rPr lang="tr-TR" dirty="0"/>
              <a:t>çizgiler, vücut rengine göre daha açık </a:t>
            </a:r>
            <a:r>
              <a:rPr lang="tr-TR" dirty="0" smtClean="0"/>
              <a:t>renklidir.</a:t>
            </a:r>
            <a:endParaRPr lang="tr-TR" dirty="0"/>
          </a:p>
        </p:txBody>
      </p:sp>
    </p:spTree>
    <p:extLst>
      <p:ext uri="{BB962C8B-B14F-4D97-AF65-F5344CB8AC3E}">
        <p14:creationId xmlns:p14="http://schemas.microsoft.com/office/powerpoint/2010/main" val="1701247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Manchado</a:t>
            </a:r>
            <a:r>
              <a:rPr lang="tr-TR" b="1" dirty="0">
                <a:solidFill>
                  <a:srgbClr val="990033"/>
                </a:solidFill>
              </a:rPr>
              <a:t>:</a:t>
            </a:r>
          </a:p>
        </p:txBody>
      </p:sp>
      <p:sp>
        <p:nvSpPr>
          <p:cNvPr id="4" name="İçerik Yer Tutucusu 3"/>
          <p:cNvSpPr>
            <a:spLocks noGrp="1"/>
          </p:cNvSpPr>
          <p:nvPr>
            <p:ph sz="half" idx="2"/>
          </p:nvPr>
        </p:nvSpPr>
        <p:spPr/>
        <p:txBody>
          <a:bodyPr/>
          <a:lstStyle/>
          <a:p>
            <a:pPr marL="0" indent="0" algn="just">
              <a:buNone/>
            </a:pPr>
            <a:r>
              <a:rPr lang="tr-TR" dirty="0" smtClean="0"/>
              <a:t>Oldukça </a:t>
            </a:r>
            <a:r>
              <a:rPr lang="tr-TR" dirty="0"/>
              <a:t>nadir görülen </a:t>
            </a:r>
            <a:r>
              <a:rPr lang="tr-TR" dirty="0" smtClean="0"/>
              <a:t>donlardandır. Boynunda Bütüncül renk, yelesinde kısmi beyazlık vardır. Baş ve bacaklarda net kenarlı yuvarlak veya oval biçimde al,, doru veya yağız renkler vardır.  </a:t>
            </a:r>
            <a:r>
              <a:rPr lang="tr-TR" dirty="0"/>
              <a:t>Arjantin’de yetiştirilen </a:t>
            </a:r>
            <a:r>
              <a:rPr lang="tr-TR" dirty="0" err="1"/>
              <a:t>Criollo</a:t>
            </a:r>
            <a:r>
              <a:rPr lang="tr-TR" dirty="0"/>
              <a:t>, </a:t>
            </a:r>
            <a:r>
              <a:rPr lang="tr-TR" dirty="0" err="1" smtClean="0"/>
              <a:t>Hackney</a:t>
            </a:r>
            <a:r>
              <a:rPr lang="tr-TR" dirty="0" smtClean="0"/>
              <a:t>, Amerikan </a:t>
            </a:r>
            <a:r>
              <a:rPr lang="tr-TR" dirty="0" err="1" smtClean="0"/>
              <a:t>quarter</a:t>
            </a:r>
            <a:r>
              <a:rPr lang="tr-TR" dirty="0" smtClean="0"/>
              <a:t> atlarında görülür.</a:t>
            </a:r>
            <a:endParaRPr lang="tr-TR" dirty="0"/>
          </a:p>
        </p:txBody>
      </p:sp>
      <p:pic>
        <p:nvPicPr>
          <p:cNvPr id="1026" name="Picture 2" descr="Fotoğraf açıklaması yok."/>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80378" y="1605817"/>
            <a:ext cx="442254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408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Birdcather</a:t>
            </a:r>
            <a:r>
              <a:rPr lang="tr-TR" b="1" dirty="0">
                <a:solidFill>
                  <a:srgbClr val="990033"/>
                </a:solidFill>
              </a:rPr>
              <a:t>: </a:t>
            </a:r>
            <a:r>
              <a:rPr lang="tr-TR" b="1" dirty="0" err="1">
                <a:solidFill>
                  <a:srgbClr val="990033"/>
                </a:solidFill>
              </a:rPr>
              <a:t>Birdcatcher</a:t>
            </a:r>
            <a:r>
              <a:rPr lang="tr-TR" b="1" dirty="0">
                <a:solidFill>
                  <a:srgbClr val="990033"/>
                </a:solidFill>
              </a:rPr>
              <a:t> (Kuş </a:t>
            </a:r>
            <a:br>
              <a:rPr lang="tr-TR" b="1" dirty="0">
                <a:solidFill>
                  <a:srgbClr val="990033"/>
                </a:solidFill>
              </a:rPr>
            </a:br>
            <a:r>
              <a:rPr lang="tr-TR" b="1" dirty="0">
                <a:solidFill>
                  <a:srgbClr val="990033"/>
                </a:solidFill>
              </a:rPr>
              <a:t>avcısı) </a:t>
            </a:r>
          </a:p>
        </p:txBody>
      </p:sp>
      <p:sp>
        <p:nvSpPr>
          <p:cNvPr id="4" name="İçerik Yer Tutucusu 3"/>
          <p:cNvSpPr>
            <a:spLocks noGrp="1"/>
          </p:cNvSpPr>
          <p:nvPr>
            <p:ph sz="half" idx="2"/>
          </p:nvPr>
        </p:nvSpPr>
        <p:spPr/>
        <p:txBody>
          <a:bodyPr>
            <a:normAutofit/>
          </a:bodyPr>
          <a:lstStyle/>
          <a:p>
            <a:pPr marL="0" indent="0" algn="just">
              <a:buNone/>
            </a:pPr>
            <a:r>
              <a:rPr lang="tr-TR" dirty="0"/>
              <a:t>D</a:t>
            </a:r>
            <a:r>
              <a:rPr lang="tr-TR" dirty="0" smtClean="0"/>
              <a:t>on </a:t>
            </a:r>
            <a:r>
              <a:rPr lang="tr-TR" dirty="0"/>
              <a:t>rengi, 19. yüzyılda yaşamış ve bu </a:t>
            </a:r>
            <a:r>
              <a:rPr lang="tr-TR" dirty="0" smtClean="0"/>
              <a:t>donu </a:t>
            </a:r>
            <a:r>
              <a:rPr lang="tr-TR" dirty="0"/>
              <a:t>taşıyan ünlü bir İngiliz yarış atından </a:t>
            </a:r>
            <a:r>
              <a:rPr lang="tr-TR" dirty="0" smtClean="0"/>
              <a:t>kaynaklanmaktadır</a:t>
            </a:r>
            <a:r>
              <a:rPr lang="tr-TR" dirty="0"/>
              <a:t>. Bu don </a:t>
            </a:r>
            <a:r>
              <a:rPr lang="tr-TR" dirty="0" err="1"/>
              <a:t>Appaloosa</a:t>
            </a:r>
            <a:r>
              <a:rPr lang="tr-TR" dirty="0"/>
              <a:t> donun </a:t>
            </a:r>
            <a:r>
              <a:rPr lang="tr-TR" dirty="0" smtClean="0"/>
              <a:t>tersi </a:t>
            </a:r>
            <a:r>
              <a:rPr lang="tr-TR" dirty="0"/>
              <a:t>sayılabilir. Atın vücudunda ufak ve çok </a:t>
            </a:r>
            <a:r>
              <a:rPr lang="tr-TR" dirty="0" smtClean="0"/>
              <a:t>sayıda </a:t>
            </a:r>
            <a:r>
              <a:rPr lang="tr-TR" dirty="0"/>
              <a:t>beyaz lekeler bulunur</a:t>
            </a:r>
          </a:p>
        </p:txBody>
      </p:sp>
      <p:pic>
        <p:nvPicPr>
          <p:cNvPr id="8" name="İçerik Yer Tutucusu 7"/>
          <p:cNvPicPr>
            <a:picLocks noGrp="1" noChangeAspect="1"/>
          </p:cNvPicPr>
          <p:nvPr>
            <p:ph sz="half" idx="1"/>
          </p:nvPr>
        </p:nvPicPr>
        <p:blipFill>
          <a:blip r:embed="rId2"/>
          <a:stretch>
            <a:fillRect/>
          </a:stretch>
        </p:blipFill>
        <p:spPr>
          <a:xfrm>
            <a:off x="892303" y="1825625"/>
            <a:ext cx="5073393" cy="4351338"/>
          </a:xfrm>
          <a:prstGeom prst="rect">
            <a:avLst/>
          </a:prstGeom>
        </p:spPr>
      </p:pic>
    </p:spTree>
    <p:extLst>
      <p:ext uri="{BB962C8B-B14F-4D97-AF65-F5344CB8AC3E}">
        <p14:creationId xmlns:p14="http://schemas.microsoft.com/office/powerpoint/2010/main" val="4216184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Chubari</a:t>
            </a:r>
            <a:r>
              <a:rPr lang="tr-TR" dirty="0"/>
              <a:t> (</a:t>
            </a:r>
            <a:r>
              <a:rPr lang="tr-TR" dirty="0" err="1"/>
              <a:t>Tetrarch</a:t>
            </a:r>
            <a:r>
              <a:rPr lang="tr-TR" dirty="0"/>
              <a:t>) Spots: </a:t>
            </a:r>
            <a:br>
              <a:rPr lang="tr-TR" dirty="0"/>
            </a:br>
            <a:endParaRPr lang="tr-TR" dirty="0"/>
          </a:p>
        </p:txBody>
      </p:sp>
      <p:pic>
        <p:nvPicPr>
          <p:cNvPr id="6" name="İçerik Yer Tutucusu 5"/>
          <p:cNvPicPr>
            <a:picLocks noGrp="1" noChangeAspect="1"/>
          </p:cNvPicPr>
          <p:nvPr>
            <p:ph sz="half" idx="1"/>
          </p:nvPr>
        </p:nvPicPr>
        <p:blipFill>
          <a:blip r:embed="rId2"/>
          <a:stretch>
            <a:fillRect/>
          </a:stretch>
        </p:blipFill>
        <p:spPr>
          <a:xfrm>
            <a:off x="1062549" y="1825625"/>
            <a:ext cx="5109651" cy="4179476"/>
          </a:xfrm>
          <a:prstGeom prst="rect">
            <a:avLst/>
          </a:prstGeom>
        </p:spPr>
      </p:pic>
      <p:sp>
        <p:nvSpPr>
          <p:cNvPr id="4" name="İçerik Yer Tutucusu 3"/>
          <p:cNvSpPr>
            <a:spLocks noGrp="1"/>
          </p:cNvSpPr>
          <p:nvPr>
            <p:ph sz="half" idx="2"/>
          </p:nvPr>
        </p:nvSpPr>
        <p:spPr/>
        <p:txBody>
          <a:bodyPr/>
          <a:lstStyle/>
          <a:p>
            <a:pPr marL="0" indent="0" algn="just">
              <a:buNone/>
            </a:pPr>
            <a:r>
              <a:rPr lang="tr-TR" dirty="0" err="1" smtClean="0"/>
              <a:t>Birdcatcher</a:t>
            </a:r>
            <a:r>
              <a:rPr lang="tr-TR" dirty="0" smtClean="0"/>
              <a:t> </a:t>
            </a:r>
            <a:r>
              <a:rPr lang="tr-TR" dirty="0"/>
              <a:t>dona benzer ama lekelerin sayısı </a:t>
            </a:r>
            <a:r>
              <a:rPr lang="tr-TR" dirty="0" smtClean="0"/>
              <a:t>az</a:t>
            </a:r>
            <a:r>
              <a:rPr lang="tr-TR" dirty="0"/>
              <a:t>, alanı büyüktür. Beyaz lekeler genellikle </a:t>
            </a:r>
            <a:r>
              <a:rPr lang="tr-TR" dirty="0" smtClean="0"/>
              <a:t>yumurta </a:t>
            </a:r>
            <a:r>
              <a:rPr lang="tr-TR" dirty="0"/>
              <a:t>büyüklüğündedir</a:t>
            </a:r>
          </a:p>
        </p:txBody>
      </p:sp>
      <p:pic>
        <p:nvPicPr>
          <p:cNvPr id="7" name="Resim 6"/>
          <p:cNvPicPr>
            <a:picLocks noChangeAspect="1"/>
          </p:cNvPicPr>
          <p:nvPr/>
        </p:nvPicPr>
        <p:blipFill>
          <a:blip r:embed="rId3"/>
          <a:stretch>
            <a:fillRect/>
          </a:stretch>
        </p:blipFill>
        <p:spPr>
          <a:xfrm>
            <a:off x="6096000" y="3299595"/>
            <a:ext cx="3810330" cy="3215505"/>
          </a:xfrm>
          <a:prstGeom prst="rect">
            <a:avLst/>
          </a:prstGeom>
        </p:spPr>
      </p:pic>
    </p:spTree>
    <p:extLst>
      <p:ext uri="{BB962C8B-B14F-4D97-AF65-F5344CB8AC3E}">
        <p14:creationId xmlns:p14="http://schemas.microsoft.com/office/powerpoint/2010/main" val="4296020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Bend</a:t>
            </a:r>
            <a:r>
              <a:rPr lang="tr-TR" b="1" dirty="0">
                <a:solidFill>
                  <a:srgbClr val="990033"/>
                </a:solidFill>
              </a:rPr>
              <a:t> veya Spots</a:t>
            </a:r>
          </a:p>
        </p:txBody>
      </p:sp>
      <p:pic>
        <p:nvPicPr>
          <p:cNvPr id="5" name="İçerik Yer Tutucusu 4"/>
          <p:cNvPicPr>
            <a:picLocks noGrp="1" noChangeAspect="1"/>
          </p:cNvPicPr>
          <p:nvPr>
            <p:ph sz="half" idx="1"/>
          </p:nvPr>
        </p:nvPicPr>
        <p:blipFill>
          <a:blip r:embed="rId2"/>
          <a:stretch>
            <a:fillRect/>
          </a:stretch>
        </p:blipFill>
        <p:spPr>
          <a:xfrm>
            <a:off x="948475" y="2187577"/>
            <a:ext cx="4961050" cy="3627434"/>
          </a:xfrm>
          <a:prstGeom prst="rect">
            <a:avLst/>
          </a:prstGeom>
        </p:spPr>
      </p:pic>
      <p:sp>
        <p:nvSpPr>
          <p:cNvPr id="4" name="İçerik Yer Tutucusu 3"/>
          <p:cNvSpPr>
            <a:spLocks noGrp="1"/>
          </p:cNvSpPr>
          <p:nvPr>
            <p:ph sz="half" idx="2"/>
          </p:nvPr>
        </p:nvSpPr>
        <p:spPr>
          <a:xfrm>
            <a:off x="6172200" y="2001471"/>
            <a:ext cx="5181600" cy="4351338"/>
          </a:xfrm>
        </p:spPr>
        <p:txBody>
          <a:bodyPr/>
          <a:lstStyle/>
          <a:p>
            <a:pPr marL="0" indent="0" algn="just">
              <a:buNone/>
            </a:pPr>
            <a:r>
              <a:rPr lang="tr-TR" dirty="0" smtClean="0"/>
              <a:t>Bu </a:t>
            </a:r>
            <a:r>
              <a:rPr lang="tr-TR" dirty="0"/>
              <a:t>don renginde, </a:t>
            </a:r>
            <a:r>
              <a:rPr lang="tr-TR" dirty="0" smtClean="0"/>
              <a:t>renkli </a:t>
            </a:r>
            <a:r>
              <a:rPr lang="tr-TR" dirty="0"/>
              <a:t>don üzerinde daha koyu renkte </a:t>
            </a:r>
            <a:r>
              <a:rPr lang="tr-TR" dirty="0" err="1" smtClean="0"/>
              <a:t>bazılekeler</a:t>
            </a:r>
            <a:r>
              <a:rPr lang="tr-TR" dirty="0" smtClean="0"/>
              <a:t> </a:t>
            </a:r>
            <a:r>
              <a:rPr lang="tr-TR" dirty="0"/>
              <a:t>görülür. </a:t>
            </a:r>
            <a:r>
              <a:rPr lang="tr-TR" dirty="0" err="1"/>
              <a:t>Bend</a:t>
            </a:r>
            <a:r>
              <a:rPr lang="tr-TR" dirty="0"/>
              <a:t> veya Spots dona daha </a:t>
            </a:r>
            <a:r>
              <a:rPr lang="tr-TR" dirty="0" smtClean="0"/>
              <a:t>ziyade </a:t>
            </a:r>
            <a:r>
              <a:rPr lang="tr-TR" dirty="0"/>
              <a:t>al ve </a:t>
            </a:r>
            <a:r>
              <a:rPr lang="tr-TR" dirty="0" err="1"/>
              <a:t>izabel</a:t>
            </a:r>
            <a:r>
              <a:rPr lang="tr-TR" dirty="0"/>
              <a:t> donlu atlarda </a:t>
            </a:r>
            <a:r>
              <a:rPr lang="tr-TR" dirty="0" smtClean="0"/>
              <a:t>rastlanır.</a:t>
            </a:r>
            <a:endParaRPr lang="tr-TR" dirty="0"/>
          </a:p>
        </p:txBody>
      </p:sp>
    </p:spTree>
    <p:extLst>
      <p:ext uri="{BB962C8B-B14F-4D97-AF65-F5344CB8AC3E}">
        <p14:creationId xmlns:p14="http://schemas.microsoft.com/office/powerpoint/2010/main" val="1805539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van 8"/>
          <p:cNvSpPr>
            <a:spLocks noGrp="1"/>
          </p:cNvSpPr>
          <p:nvPr>
            <p:ph type="title"/>
          </p:nvPr>
        </p:nvSpPr>
        <p:spPr/>
        <p:txBody>
          <a:bodyPr/>
          <a:lstStyle/>
          <a:p>
            <a:pPr algn="ctr"/>
            <a:r>
              <a:rPr lang="tr-TR" dirty="0" smtClean="0">
                <a:solidFill>
                  <a:srgbClr val="FF0000"/>
                </a:solidFill>
              </a:rPr>
              <a:t>Altuni al</a:t>
            </a:r>
            <a:endParaRPr lang="tr-TR" dirty="0">
              <a:solidFill>
                <a:srgbClr val="FF0000"/>
              </a:solidFill>
            </a:endParaRPr>
          </a:p>
        </p:txBody>
      </p:sp>
      <p:pic>
        <p:nvPicPr>
          <p:cNvPr id="4" name="İçerik Yer Tutucusu 3"/>
          <p:cNvPicPr>
            <a:picLocks noGrp="1" noChangeAspect="1"/>
          </p:cNvPicPr>
          <p:nvPr>
            <p:ph sz="half" idx="1"/>
          </p:nvPr>
        </p:nvPicPr>
        <p:blipFill>
          <a:blip r:embed="rId2"/>
          <a:stretch>
            <a:fillRect/>
          </a:stretch>
        </p:blipFill>
        <p:spPr>
          <a:xfrm>
            <a:off x="838200" y="1964541"/>
            <a:ext cx="5181600" cy="4073505"/>
          </a:xfrm>
          <a:prstGeom prst="rect">
            <a:avLst/>
          </a:prstGeom>
        </p:spPr>
      </p:pic>
      <p:sp>
        <p:nvSpPr>
          <p:cNvPr id="10" name="İçerik Yer Tutucusu 9"/>
          <p:cNvSpPr>
            <a:spLocks noGrp="1"/>
          </p:cNvSpPr>
          <p:nvPr>
            <p:ph sz="half" idx="2"/>
          </p:nvPr>
        </p:nvSpPr>
        <p:spPr/>
        <p:txBody>
          <a:bodyPr/>
          <a:lstStyle/>
          <a:p>
            <a:r>
              <a:rPr lang="tr-TR" dirty="0" smtClean="0"/>
              <a:t>Altuni al; kıllar sarımtırak parlak altın rengine çalar</a:t>
            </a:r>
            <a:endParaRPr lang="tr-TR" dirty="0"/>
          </a:p>
        </p:txBody>
      </p:sp>
    </p:spTree>
    <p:extLst>
      <p:ext uri="{BB962C8B-B14F-4D97-AF65-F5344CB8AC3E}">
        <p14:creationId xmlns:p14="http://schemas.microsoft.com/office/powerpoint/2010/main" val="3785979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a:solidFill>
                  <a:srgbClr val="990033"/>
                </a:solidFill>
              </a:rPr>
              <a:t>Bloody</a:t>
            </a:r>
            <a:r>
              <a:rPr lang="tr-TR" b="1" dirty="0">
                <a:solidFill>
                  <a:srgbClr val="990033"/>
                </a:solidFill>
              </a:rPr>
              <a:t> </a:t>
            </a:r>
            <a:r>
              <a:rPr lang="tr-TR" b="1" dirty="0" err="1">
                <a:solidFill>
                  <a:srgbClr val="990033"/>
                </a:solidFill>
              </a:rPr>
              <a:t>Shoulder</a:t>
            </a:r>
            <a:r>
              <a:rPr lang="tr-TR" b="1" dirty="0">
                <a:solidFill>
                  <a:srgbClr val="990033"/>
                </a:solidFill>
              </a:rPr>
              <a:t> </a:t>
            </a:r>
            <a:r>
              <a:rPr lang="tr-TR" b="1" dirty="0" err="1">
                <a:solidFill>
                  <a:srgbClr val="990033"/>
                </a:solidFill>
              </a:rPr>
              <a:t>Marking</a:t>
            </a:r>
            <a:r>
              <a:rPr lang="tr-TR" b="1" dirty="0">
                <a:solidFill>
                  <a:srgbClr val="990033"/>
                </a:solidFill>
              </a:rPr>
              <a:t>: </a:t>
            </a:r>
          </a:p>
        </p:txBody>
      </p:sp>
      <p:pic>
        <p:nvPicPr>
          <p:cNvPr id="5" name="İçerik Yer Tutucusu 4"/>
          <p:cNvPicPr>
            <a:picLocks noGrp="1" noChangeAspect="1"/>
          </p:cNvPicPr>
          <p:nvPr>
            <p:ph sz="half" idx="1"/>
          </p:nvPr>
        </p:nvPicPr>
        <p:blipFill>
          <a:blip r:embed="rId2"/>
          <a:stretch>
            <a:fillRect/>
          </a:stretch>
        </p:blipFill>
        <p:spPr>
          <a:xfrm>
            <a:off x="1412438" y="1690688"/>
            <a:ext cx="4419983" cy="3742958"/>
          </a:xfrm>
          <a:prstGeom prst="rect">
            <a:avLst/>
          </a:prstGeom>
        </p:spPr>
      </p:pic>
      <p:sp>
        <p:nvSpPr>
          <p:cNvPr id="4" name="İçerik Yer Tutucusu 3"/>
          <p:cNvSpPr>
            <a:spLocks noGrp="1"/>
          </p:cNvSpPr>
          <p:nvPr>
            <p:ph sz="half" idx="2"/>
          </p:nvPr>
        </p:nvSpPr>
        <p:spPr/>
        <p:txBody>
          <a:bodyPr/>
          <a:lstStyle/>
          <a:p>
            <a:pPr marL="0" indent="0" algn="just">
              <a:buNone/>
            </a:pPr>
            <a:r>
              <a:rPr lang="tr-TR" dirty="0" smtClean="0"/>
              <a:t>Sadece kır </a:t>
            </a:r>
            <a:r>
              <a:rPr lang="tr-TR" dirty="0"/>
              <a:t>donlu atlarda görülür. Atın vücudunda </a:t>
            </a:r>
            <a:r>
              <a:rPr lang="tr-TR" dirty="0" smtClean="0"/>
              <a:t>zamanla </a:t>
            </a:r>
            <a:r>
              <a:rPr lang="tr-TR" dirty="0"/>
              <a:t>koyu ve anormal şekilli lekeler belirir. </a:t>
            </a:r>
          </a:p>
          <a:p>
            <a:pPr marL="0" indent="0" algn="just">
              <a:buNone/>
            </a:pPr>
            <a:r>
              <a:rPr lang="tr-TR" dirty="0"/>
              <a:t>Atın donu zaman içinde kırlaştığı halde, bu </a:t>
            </a:r>
            <a:r>
              <a:rPr lang="tr-TR" dirty="0" smtClean="0"/>
              <a:t>lekeler </a:t>
            </a:r>
            <a:r>
              <a:rPr lang="tr-TR" dirty="0"/>
              <a:t>kaybolmaz </a:t>
            </a:r>
          </a:p>
        </p:txBody>
      </p:sp>
    </p:spTree>
    <p:extLst>
      <p:ext uri="{BB962C8B-B14F-4D97-AF65-F5344CB8AC3E}">
        <p14:creationId xmlns:p14="http://schemas.microsoft.com/office/powerpoint/2010/main" val="79309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Gulastra</a:t>
            </a:r>
            <a:r>
              <a:rPr lang="tr-TR" dirty="0"/>
              <a:t> </a:t>
            </a:r>
            <a:r>
              <a:rPr lang="tr-TR" dirty="0" err="1"/>
              <a:t>Plume</a:t>
            </a:r>
            <a:r>
              <a:rPr lang="tr-TR" dirty="0"/>
              <a:t>: </a:t>
            </a:r>
          </a:p>
        </p:txBody>
      </p:sp>
      <p:pic>
        <p:nvPicPr>
          <p:cNvPr id="6" name="İçerik Yer Tutucusu 5"/>
          <p:cNvPicPr>
            <a:picLocks noGrp="1" noChangeAspect="1"/>
          </p:cNvPicPr>
          <p:nvPr>
            <p:ph sz="half" idx="1"/>
          </p:nvPr>
        </p:nvPicPr>
        <p:blipFill>
          <a:blip r:embed="rId2"/>
          <a:stretch>
            <a:fillRect/>
          </a:stretch>
        </p:blipFill>
        <p:spPr>
          <a:xfrm>
            <a:off x="838200" y="1690688"/>
            <a:ext cx="5181600" cy="4210526"/>
          </a:xfrm>
          <a:prstGeom prst="rect">
            <a:avLst/>
          </a:prstGeom>
        </p:spPr>
      </p:pic>
      <p:sp>
        <p:nvSpPr>
          <p:cNvPr id="4" name="İçerik Yer Tutucusu 3"/>
          <p:cNvSpPr>
            <a:spLocks noGrp="1"/>
          </p:cNvSpPr>
          <p:nvPr>
            <p:ph sz="half" idx="2"/>
          </p:nvPr>
        </p:nvSpPr>
        <p:spPr/>
        <p:txBody>
          <a:bodyPr>
            <a:normAutofit/>
          </a:bodyPr>
          <a:lstStyle/>
          <a:p>
            <a:pPr marL="0" indent="0" algn="just">
              <a:buNone/>
            </a:pPr>
            <a:r>
              <a:rPr lang="tr-TR" dirty="0" smtClean="0"/>
              <a:t>Atın donu kuyruk </a:t>
            </a:r>
            <a:r>
              <a:rPr lang="tr-TR" dirty="0"/>
              <a:t>hariç, normal görünür. Atın donu doru, </a:t>
            </a:r>
            <a:r>
              <a:rPr lang="tr-TR" dirty="0" smtClean="0"/>
              <a:t>kula </a:t>
            </a:r>
            <a:r>
              <a:rPr lang="tr-TR" dirty="0"/>
              <a:t>ya da yağız olabilir. Vücutta hiçbir </a:t>
            </a:r>
            <a:r>
              <a:rPr lang="tr-TR" dirty="0" smtClean="0"/>
              <a:t>anormal </a:t>
            </a:r>
            <a:r>
              <a:rPr lang="tr-TR" dirty="0"/>
              <a:t>renk bulunmaz ama atın sadece </a:t>
            </a:r>
            <a:r>
              <a:rPr lang="tr-TR" dirty="0" smtClean="0"/>
              <a:t>kuyruğu </a:t>
            </a:r>
            <a:r>
              <a:rPr lang="tr-TR" dirty="0"/>
              <a:t>açık renklidir. Bu bir </a:t>
            </a:r>
            <a:r>
              <a:rPr lang="tr-TR" dirty="0" err="1"/>
              <a:t>Rabicano</a:t>
            </a:r>
            <a:r>
              <a:rPr lang="tr-TR" dirty="0"/>
              <a:t> veya </a:t>
            </a:r>
            <a:r>
              <a:rPr lang="tr-TR" dirty="0" smtClean="0"/>
              <a:t>Gümüş </a:t>
            </a:r>
            <a:r>
              <a:rPr lang="tr-TR" dirty="0"/>
              <a:t>Yele (Silver </a:t>
            </a:r>
            <a:r>
              <a:rPr lang="tr-TR" dirty="0" err="1"/>
              <a:t>Dapple</a:t>
            </a:r>
            <a:r>
              <a:rPr lang="tr-TR" dirty="0"/>
              <a:t>) don çeşidi değildir </a:t>
            </a:r>
            <a:r>
              <a:rPr lang="tr-TR" dirty="0" smtClean="0"/>
              <a:t>ve </a:t>
            </a:r>
            <a:r>
              <a:rPr lang="tr-TR" dirty="0"/>
              <a:t>ayrı bir kategoride değerlendirilir</a:t>
            </a:r>
          </a:p>
        </p:txBody>
      </p:sp>
    </p:spTree>
    <p:extLst>
      <p:ext uri="{BB962C8B-B14F-4D97-AF65-F5344CB8AC3E}">
        <p14:creationId xmlns:p14="http://schemas.microsoft.com/office/powerpoint/2010/main" val="37087713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err="1"/>
              <a:t>Badger</a:t>
            </a:r>
            <a:r>
              <a:rPr lang="tr-TR" dirty="0"/>
              <a:t> </a:t>
            </a:r>
            <a:r>
              <a:rPr lang="tr-TR" dirty="0" err="1"/>
              <a:t>Face</a:t>
            </a:r>
            <a:r>
              <a:rPr lang="tr-TR" dirty="0"/>
              <a:t> (Porsuk Suratlı):</a:t>
            </a:r>
            <a:br>
              <a:rPr lang="tr-TR" dirty="0"/>
            </a:br>
            <a:endParaRPr lang="tr-TR" dirty="0"/>
          </a:p>
        </p:txBody>
      </p:sp>
      <p:sp>
        <p:nvSpPr>
          <p:cNvPr id="4" name="İçerik Yer Tutucusu 3"/>
          <p:cNvSpPr>
            <a:spLocks noGrp="1"/>
          </p:cNvSpPr>
          <p:nvPr>
            <p:ph sz="half" idx="2"/>
          </p:nvPr>
        </p:nvSpPr>
        <p:spPr/>
        <p:txBody>
          <a:bodyPr>
            <a:normAutofit/>
          </a:bodyPr>
          <a:lstStyle/>
          <a:p>
            <a:pPr marL="0" indent="0" algn="just">
              <a:buNone/>
            </a:pPr>
            <a:r>
              <a:rPr lang="tr-TR" dirty="0" err="1" smtClean="0"/>
              <a:t>Skewed</a:t>
            </a:r>
            <a:r>
              <a:rPr lang="tr-TR" dirty="0" smtClean="0"/>
              <a:t> </a:t>
            </a:r>
            <a:r>
              <a:rPr lang="tr-TR" dirty="0" err="1"/>
              <a:t>Sabino</a:t>
            </a:r>
            <a:r>
              <a:rPr lang="tr-TR" dirty="0"/>
              <a:t> donlu atlarda rastlanır. Atın </a:t>
            </a:r>
            <a:r>
              <a:rPr lang="tr-TR" dirty="0" smtClean="0"/>
              <a:t>yüzünde </a:t>
            </a:r>
            <a:r>
              <a:rPr lang="tr-TR" dirty="0"/>
              <a:t>akıtma bulunmasının negatif filmi </a:t>
            </a:r>
            <a:r>
              <a:rPr lang="tr-TR" dirty="0" smtClean="0"/>
              <a:t>gibidir</a:t>
            </a:r>
            <a:r>
              <a:rPr lang="tr-TR" dirty="0"/>
              <a:t>. Yani atın başı beyaz renktedir ve alında </a:t>
            </a:r>
            <a:r>
              <a:rPr lang="tr-TR" dirty="0" smtClean="0"/>
              <a:t>koyu </a:t>
            </a:r>
            <a:r>
              <a:rPr lang="tr-TR" dirty="0"/>
              <a:t>renkli bir akıtma vardır. Porsuk </a:t>
            </a:r>
            <a:r>
              <a:rPr lang="tr-TR" dirty="0" smtClean="0"/>
              <a:t>kafasına benzediği </a:t>
            </a:r>
            <a:r>
              <a:rPr lang="tr-TR" dirty="0"/>
              <a:t>için, bu isimle </a:t>
            </a:r>
            <a:r>
              <a:rPr lang="tr-TR" dirty="0" smtClean="0"/>
              <a:t>anılmaktadır.</a:t>
            </a:r>
            <a:endParaRPr lang="tr-TR" dirty="0"/>
          </a:p>
        </p:txBody>
      </p:sp>
      <p:pic>
        <p:nvPicPr>
          <p:cNvPr id="9" name="İçerik Yer Tutucusu 8"/>
          <p:cNvPicPr>
            <a:picLocks noGrp="1" noChangeAspect="1"/>
          </p:cNvPicPr>
          <p:nvPr>
            <p:ph sz="half" idx="1"/>
          </p:nvPr>
        </p:nvPicPr>
        <p:blipFill>
          <a:blip r:embed="rId2"/>
          <a:stretch>
            <a:fillRect/>
          </a:stretch>
        </p:blipFill>
        <p:spPr>
          <a:xfrm>
            <a:off x="1485731" y="1934308"/>
            <a:ext cx="3886537" cy="3633031"/>
          </a:xfrm>
          <a:prstGeom prst="rect">
            <a:avLst/>
          </a:prstGeom>
        </p:spPr>
      </p:pic>
    </p:spTree>
    <p:extLst>
      <p:ext uri="{BB962C8B-B14F-4D97-AF65-F5344CB8AC3E}">
        <p14:creationId xmlns:p14="http://schemas.microsoft.com/office/powerpoint/2010/main" val="3736567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algn="ctr"/>
            <a:r>
              <a:rPr lang="tr-TR" b="1" dirty="0">
                <a:solidFill>
                  <a:srgbClr val="990033"/>
                </a:solidFill>
              </a:rPr>
              <a:t>Nişaneler</a:t>
            </a:r>
            <a:br>
              <a:rPr lang="tr-TR" b="1" dirty="0">
                <a:solidFill>
                  <a:srgbClr val="990033"/>
                </a:solidFill>
              </a:rPr>
            </a:br>
            <a:endParaRPr lang="tr-TR" b="1" dirty="0">
              <a:solidFill>
                <a:srgbClr val="990033"/>
              </a:solidFill>
            </a:endParaRPr>
          </a:p>
        </p:txBody>
      </p:sp>
      <p:sp>
        <p:nvSpPr>
          <p:cNvPr id="6" name="İçerik Yer Tutucusu 5"/>
          <p:cNvSpPr>
            <a:spLocks noGrp="1"/>
          </p:cNvSpPr>
          <p:nvPr>
            <p:ph idx="1"/>
          </p:nvPr>
        </p:nvSpPr>
        <p:spPr/>
        <p:txBody>
          <a:bodyPr>
            <a:normAutofit/>
          </a:bodyPr>
          <a:lstStyle/>
          <a:p>
            <a:pPr marL="0" indent="0" algn="just">
              <a:buNone/>
            </a:pPr>
            <a:r>
              <a:rPr lang="tr-TR" dirty="0" smtClean="0"/>
              <a:t>Koyu </a:t>
            </a:r>
            <a:r>
              <a:rPr lang="tr-TR" dirty="0"/>
              <a:t>donlu atlarda vücudun değişik bölgelerinde (baş, bacakların </a:t>
            </a:r>
            <a:r>
              <a:rPr lang="tr-TR" dirty="0" err="1"/>
              <a:t>distal</a:t>
            </a:r>
            <a:r>
              <a:rPr lang="tr-TR" dirty="0"/>
              <a:t> kısımlarında, </a:t>
            </a:r>
            <a:r>
              <a:rPr lang="tr-TR" dirty="0" smtClean="0"/>
              <a:t>ayak </a:t>
            </a:r>
            <a:r>
              <a:rPr lang="tr-TR" dirty="0"/>
              <a:t>ve tırnak) görülen ve beyaz kıllardan oluşan lekelere nişane denir. Doru ve kula donlu </a:t>
            </a:r>
            <a:r>
              <a:rPr lang="tr-TR" dirty="0" smtClean="0"/>
              <a:t>atlarda </a:t>
            </a:r>
            <a:r>
              <a:rPr lang="tr-TR" dirty="0"/>
              <a:t>bazen görülen ester çizgisi de nişane sayılır. Atlarda eşkâl tespiti yapılırken donla </a:t>
            </a:r>
            <a:r>
              <a:rPr lang="tr-TR" dirty="0" smtClean="0"/>
              <a:t>birlikte</a:t>
            </a:r>
            <a:r>
              <a:rPr lang="tr-TR" dirty="0"/>
              <a:t>, eğer mevcut ise nişanelerin de doğru bir şekilde tespit edilmesi gerekir. Aynı ırk, </a:t>
            </a:r>
            <a:r>
              <a:rPr lang="tr-TR" dirty="0" smtClean="0"/>
              <a:t>aynı </a:t>
            </a:r>
            <a:r>
              <a:rPr lang="tr-TR" dirty="0"/>
              <a:t>yaş ve aynı cinsiyete sahip atları birbirinden ayırt etmek için yapılan morfolojik </a:t>
            </a:r>
            <a:r>
              <a:rPr lang="tr-TR" dirty="0" smtClean="0"/>
              <a:t>muayenelerin </a:t>
            </a:r>
            <a:r>
              <a:rPr lang="tr-TR" dirty="0"/>
              <a:t>en önemlilerinden biri de nişanelerin net bir şekilde belirlenmesidir. </a:t>
            </a:r>
          </a:p>
        </p:txBody>
      </p:sp>
    </p:spTree>
    <p:extLst>
      <p:ext uri="{BB962C8B-B14F-4D97-AF65-F5344CB8AC3E}">
        <p14:creationId xmlns:p14="http://schemas.microsoft.com/office/powerpoint/2010/main" val="9698916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990033"/>
                </a:solidFill>
              </a:rPr>
              <a:t>1. Alında Görülen </a:t>
            </a:r>
            <a:r>
              <a:rPr lang="tr-TR" b="1" dirty="0" smtClean="0">
                <a:solidFill>
                  <a:srgbClr val="990033"/>
                </a:solidFill>
              </a:rPr>
              <a:t>Nişaneler</a:t>
            </a:r>
            <a:endParaRPr lang="tr-TR" b="1" dirty="0">
              <a:solidFill>
                <a:srgbClr val="990033"/>
              </a:solidFill>
            </a:endParaRPr>
          </a:p>
        </p:txBody>
      </p:sp>
      <p:sp>
        <p:nvSpPr>
          <p:cNvPr id="3" name="İçerik Yer Tutucusu 2"/>
          <p:cNvSpPr>
            <a:spLocks noGrp="1"/>
          </p:cNvSpPr>
          <p:nvPr>
            <p:ph sz="half" idx="1"/>
          </p:nvPr>
        </p:nvSpPr>
        <p:spPr/>
        <p:txBody>
          <a:bodyPr>
            <a:normAutofit/>
          </a:bodyPr>
          <a:lstStyle/>
          <a:p>
            <a:pPr algn="just">
              <a:buFont typeface="Wingdings" panose="05000000000000000000" pitchFamily="2" charset="2"/>
              <a:buChar char="Ø"/>
            </a:pPr>
            <a:r>
              <a:rPr lang="tr-TR" dirty="0" smtClean="0"/>
              <a:t> </a:t>
            </a:r>
            <a:r>
              <a:rPr lang="tr-TR" dirty="0"/>
              <a:t>Alında birkaç beyaz kıl: Alında belli sayıda (sayılabilecek miktarda) beyaz </a:t>
            </a:r>
            <a:r>
              <a:rPr lang="tr-TR" dirty="0" smtClean="0"/>
              <a:t>kılların </a:t>
            </a:r>
            <a:r>
              <a:rPr lang="tr-TR" dirty="0"/>
              <a:t>bulunmasıdır.</a:t>
            </a:r>
          </a:p>
          <a:p>
            <a:pPr algn="just">
              <a:buFont typeface="Wingdings" panose="05000000000000000000" pitchFamily="2" charset="2"/>
              <a:buChar char="Ø"/>
            </a:pPr>
            <a:r>
              <a:rPr lang="tr-TR" dirty="0" smtClean="0"/>
              <a:t> </a:t>
            </a:r>
            <a:r>
              <a:rPr lang="tr-TR" dirty="0"/>
              <a:t>Alın çok beyaz: Alında beyaz kıllar bir önceki nişaneden biraz daha fazladır</a:t>
            </a:r>
            <a:r>
              <a:rPr lang="tr-TR" dirty="0" smtClean="0"/>
              <a:t>.</a:t>
            </a:r>
            <a:endParaRPr lang="tr-TR" dirty="0"/>
          </a:p>
        </p:txBody>
      </p:sp>
      <p:pic>
        <p:nvPicPr>
          <p:cNvPr id="5" name="İçerik Yer Tutucusu 4"/>
          <p:cNvPicPr>
            <a:picLocks noGrp="1" noChangeAspect="1"/>
          </p:cNvPicPr>
          <p:nvPr>
            <p:ph sz="half" idx="2"/>
          </p:nvPr>
        </p:nvPicPr>
        <p:blipFill>
          <a:blip r:embed="rId2"/>
          <a:stretch>
            <a:fillRect/>
          </a:stretch>
        </p:blipFill>
        <p:spPr>
          <a:xfrm>
            <a:off x="6172200" y="1825625"/>
            <a:ext cx="5181600" cy="3585609"/>
          </a:xfrm>
          <a:prstGeom prst="rect">
            <a:avLst/>
          </a:prstGeom>
        </p:spPr>
      </p:pic>
    </p:spTree>
    <p:extLst>
      <p:ext uri="{BB962C8B-B14F-4D97-AF65-F5344CB8AC3E}">
        <p14:creationId xmlns:p14="http://schemas.microsoft.com/office/powerpoint/2010/main" val="2594567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r>
              <a:rPr lang="tr-TR" dirty="0"/>
              <a:t>Alında kartopu: Alında görülen beyazlığın yuvarlakça olmasına denir. Büyüklüğüne göre küçük, orta ve büyük kartopu adları verilir.</a:t>
            </a:r>
          </a:p>
          <a:p>
            <a:r>
              <a:rPr lang="tr-TR" dirty="0"/>
              <a:t> Alında yıldız: Alındaki beyazlık köşeli olursa (Yıldız gibi beş köşeli olması şart değildir.) bu isim verilir. Küçük, orta ve büyük olabilir.</a:t>
            </a:r>
          </a:p>
          <a:p>
            <a:endParaRPr lang="tr-TR" dirty="0"/>
          </a:p>
        </p:txBody>
      </p:sp>
      <p:pic>
        <p:nvPicPr>
          <p:cNvPr id="6" name="İçerik Yer Tutucusu 5"/>
          <p:cNvPicPr>
            <a:picLocks noGrp="1" noChangeAspect="1"/>
          </p:cNvPicPr>
          <p:nvPr>
            <p:ph sz="half" idx="2"/>
          </p:nvPr>
        </p:nvPicPr>
        <p:blipFill>
          <a:blip r:embed="rId2"/>
          <a:stretch>
            <a:fillRect/>
          </a:stretch>
        </p:blipFill>
        <p:spPr>
          <a:xfrm>
            <a:off x="6172200" y="2083776"/>
            <a:ext cx="5442438" cy="3484427"/>
          </a:xfrm>
          <a:prstGeom prst="rect">
            <a:avLst/>
          </a:prstGeom>
        </p:spPr>
      </p:pic>
    </p:spTree>
    <p:extLst>
      <p:ext uri="{BB962C8B-B14F-4D97-AF65-F5344CB8AC3E}">
        <p14:creationId xmlns:p14="http://schemas.microsoft.com/office/powerpoint/2010/main" val="532067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r>
              <a:rPr lang="tr-TR" dirty="0"/>
              <a:t>Alında ay: Beyazlık ay şeklini andırıyorsa bu isim verilir. Ayın açık olan ağzının sağa, sola, aşağı veya yukarı dönüklüğü de belirtilir.</a:t>
            </a:r>
          </a:p>
          <a:p>
            <a:r>
              <a:rPr lang="tr-TR" dirty="0"/>
              <a:t> Alında akıtma: Alındaki beyazlık aşağıya doğru (bunun üzerine doğru ) biraz uzamış ise bu isim verilir.</a:t>
            </a:r>
          </a:p>
        </p:txBody>
      </p:sp>
      <p:pic>
        <p:nvPicPr>
          <p:cNvPr id="6" name="İçerik Yer Tutucusu 5"/>
          <p:cNvPicPr>
            <a:picLocks noGrp="1" noChangeAspect="1"/>
          </p:cNvPicPr>
          <p:nvPr>
            <p:ph sz="half" idx="2"/>
          </p:nvPr>
        </p:nvPicPr>
        <p:blipFill>
          <a:blip r:embed="rId2"/>
          <a:stretch>
            <a:fillRect/>
          </a:stretch>
        </p:blipFill>
        <p:spPr>
          <a:xfrm>
            <a:off x="6172200" y="1925516"/>
            <a:ext cx="5181600" cy="3729098"/>
          </a:xfrm>
          <a:prstGeom prst="rect">
            <a:avLst/>
          </a:prstGeom>
        </p:spPr>
      </p:pic>
    </p:spTree>
    <p:extLst>
      <p:ext uri="{BB962C8B-B14F-4D97-AF65-F5344CB8AC3E}">
        <p14:creationId xmlns:p14="http://schemas.microsoft.com/office/powerpoint/2010/main" val="32077360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084654" y="1811746"/>
            <a:ext cx="6802046" cy="4559522"/>
          </a:xfrm>
          <a:prstGeom prst="rect">
            <a:avLst/>
          </a:prstGeom>
        </p:spPr>
      </p:pic>
    </p:spTree>
    <p:extLst>
      <p:ext uri="{BB962C8B-B14F-4D97-AF65-F5344CB8AC3E}">
        <p14:creationId xmlns:p14="http://schemas.microsoft.com/office/powerpoint/2010/main" val="13225456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990033"/>
                </a:solidFill>
              </a:rPr>
              <a:t>Burun Üzerindeki Nişaneler</a:t>
            </a:r>
          </a:p>
        </p:txBody>
      </p:sp>
      <p:sp>
        <p:nvSpPr>
          <p:cNvPr id="3" name="İçerik Yer Tutucusu 2"/>
          <p:cNvSpPr>
            <a:spLocks noGrp="1"/>
          </p:cNvSpPr>
          <p:nvPr>
            <p:ph sz="half" idx="1"/>
          </p:nvPr>
        </p:nvSpPr>
        <p:spPr/>
        <p:txBody>
          <a:bodyPr>
            <a:normAutofit lnSpcReduction="10000"/>
          </a:bodyPr>
          <a:lstStyle/>
          <a:p>
            <a:pPr marL="0" indent="0">
              <a:buNone/>
            </a:pPr>
            <a:r>
              <a:rPr lang="tr-TR" dirty="0" smtClean="0"/>
              <a:t>Burun </a:t>
            </a:r>
            <a:r>
              <a:rPr lang="tr-TR" dirty="0"/>
              <a:t>üzerinde görülen nişanelere akıtma denir. Akıtma çeşitleri aşağıda </a:t>
            </a:r>
            <a:r>
              <a:rPr lang="tr-TR" dirty="0" smtClean="0"/>
              <a:t>tanımlanmıştır</a:t>
            </a:r>
            <a:r>
              <a:rPr lang="tr-TR" dirty="0"/>
              <a:t>.</a:t>
            </a:r>
          </a:p>
          <a:p>
            <a:r>
              <a:rPr lang="tr-TR" dirty="0" smtClean="0"/>
              <a:t>Yarım </a:t>
            </a:r>
            <a:r>
              <a:rPr lang="tr-TR" dirty="0"/>
              <a:t>akıtma: Akıtma burun üstünün yarısına kadar iniyor ise bu isim verilir. </a:t>
            </a:r>
            <a:r>
              <a:rPr lang="tr-TR" dirty="0" smtClean="0"/>
              <a:t>Akıtma </a:t>
            </a:r>
            <a:r>
              <a:rPr lang="tr-TR" dirty="0"/>
              <a:t>geniş veya ince ise bu özellik de belirtilir.</a:t>
            </a:r>
          </a:p>
          <a:p>
            <a:r>
              <a:rPr lang="tr-TR" dirty="0" smtClean="0"/>
              <a:t>Tam </a:t>
            </a:r>
            <a:r>
              <a:rPr lang="tr-TR" dirty="0"/>
              <a:t>akıtma: Akıtma bütün burun üstünde uzanır ise bu isim verilir. Yine geniş </a:t>
            </a:r>
            <a:r>
              <a:rPr lang="tr-TR" dirty="0" smtClean="0"/>
              <a:t>veya </a:t>
            </a:r>
            <a:r>
              <a:rPr lang="tr-TR" dirty="0"/>
              <a:t>ince olduğu belirtilir</a:t>
            </a:r>
            <a:r>
              <a:rPr lang="tr-TR" dirty="0" smtClean="0"/>
              <a:t>.</a:t>
            </a:r>
            <a:endParaRPr lang="tr-TR" dirty="0"/>
          </a:p>
        </p:txBody>
      </p:sp>
      <p:pic>
        <p:nvPicPr>
          <p:cNvPr id="5" name="İçerik Yer Tutucusu 4"/>
          <p:cNvPicPr>
            <a:picLocks noGrp="1" noChangeAspect="1"/>
          </p:cNvPicPr>
          <p:nvPr>
            <p:ph sz="half" idx="2"/>
          </p:nvPr>
        </p:nvPicPr>
        <p:blipFill>
          <a:blip r:embed="rId2"/>
          <a:stretch>
            <a:fillRect/>
          </a:stretch>
        </p:blipFill>
        <p:spPr>
          <a:xfrm>
            <a:off x="6346203" y="2004824"/>
            <a:ext cx="4657748" cy="3921191"/>
          </a:xfrm>
          <a:prstGeom prst="rect">
            <a:avLst/>
          </a:prstGeom>
        </p:spPr>
      </p:pic>
    </p:spTree>
    <p:extLst>
      <p:ext uri="{BB962C8B-B14F-4D97-AF65-F5344CB8AC3E}">
        <p14:creationId xmlns:p14="http://schemas.microsoft.com/office/powerpoint/2010/main" val="8348353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r>
              <a:rPr lang="tr-TR" dirty="0"/>
              <a:t>Yarım yüzü güzel: Akıtma burun üstünün bir yarımına yayılırsa bu isim verilir.</a:t>
            </a:r>
          </a:p>
          <a:p>
            <a:r>
              <a:rPr lang="tr-TR" dirty="0"/>
              <a:t> Yüzü güzel: Akıtma burun üstünün her iki tarafına yayılırsa bu isim verilir.</a:t>
            </a:r>
          </a:p>
          <a:p>
            <a:endParaRPr lang="tr-TR" dirty="0"/>
          </a:p>
        </p:txBody>
      </p:sp>
      <p:pic>
        <p:nvPicPr>
          <p:cNvPr id="6" name="İçerik Yer Tutucusu 5"/>
          <p:cNvPicPr>
            <a:picLocks noGrp="1" noChangeAspect="1"/>
          </p:cNvPicPr>
          <p:nvPr>
            <p:ph sz="half" idx="2"/>
          </p:nvPr>
        </p:nvPicPr>
        <p:blipFill>
          <a:blip r:embed="rId2"/>
          <a:stretch>
            <a:fillRect/>
          </a:stretch>
        </p:blipFill>
        <p:spPr>
          <a:xfrm>
            <a:off x="6629215" y="2048608"/>
            <a:ext cx="4267570" cy="3540831"/>
          </a:xfrm>
          <a:prstGeom prst="rect">
            <a:avLst/>
          </a:prstGeom>
        </p:spPr>
      </p:pic>
    </p:spTree>
    <p:extLst>
      <p:ext uri="{BB962C8B-B14F-4D97-AF65-F5344CB8AC3E}">
        <p14:creationId xmlns:p14="http://schemas.microsoft.com/office/powerpoint/2010/main" val="142764787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4399</TotalTime>
  <Words>4262</Words>
  <Application>Microsoft Office PowerPoint</Application>
  <PresentationFormat>Geniş ekran</PresentationFormat>
  <Paragraphs>285</Paragraphs>
  <Slides>118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118</vt:i4>
      </vt:variant>
    </vt:vector>
  </HeadingPairs>
  <TitlesOfParts>
    <vt:vector size="123" baseType="lpstr">
      <vt:lpstr>Arial</vt:lpstr>
      <vt:lpstr>Calibri</vt:lpstr>
      <vt:lpstr>Calibri Light</vt:lpstr>
      <vt:lpstr>Wingdings</vt:lpstr>
      <vt:lpstr>Office Teması</vt:lpstr>
      <vt:lpstr>ATLARDA DONLAR VE NİŞANELER</vt:lpstr>
      <vt:lpstr>PowerPoint Sunusu</vt:lpstr>
      <vt:lpstr>PowerPoint Sunusu</vt:lpstr>
      <vt:lpstr>PowerPoint Sunusu</vt:lpstr>
      <vt:lpstr>PowerPoint Sunusu</vt:lpstr>
      <vt:lpstr>PowerPoint Sunusu</vt:lpstr>
      <vt:lpstr>Esas (Asli) Donlar </vt:lpstr>
      <vt:lpstr>Açık Al</vt:lpstr>
      <vt:lpstr>Altuni al</vt:lpstr>
      <vt:lpstr>Adi al</vt:lpstr>
      <vt:lpstr>Kiraz al</vt:lpstr>
      <vt:lpstr>Akkanat al</vt:lpstr>
      <vt:lpstr>Koyu al</vt:lpstr>
      <vt:lpstr>Yanık al</vt:lpstr>
      <vt:lpstr>Kestane al</vt:lpstr>
      <vt:lpstr>Yağız don (Black)</vt:lpstr>
      <vt:lpstr>Kirli yağız</vt:lpstr>
      <vt:lpstr>Donuk yağız </vt:lpstr>
      <vt:lpstr>Koyu parlak (kuzgunî) yağız</vt:lpstr>
      <vt:lpstr>İzabel Don (Isabelline)</vt:lpstr>
      <vt:lpstr>Açık İzabel</vt:lpstr>
      <vt:lpstr>Normal İzabel</vt:lpstr>
      <vt:lpstr>Kırmızı İzabel</vt:lpstr>
      <vt:lpstr>Koyu İzabel</vt:lpstr>
      <vt:lpstr>B. Bileşik Donlar: </vt:lpstr>
      <vt:lpstr>Doru Don (Bay)  </vt:lpstr>
      <vt:lpstr>Açık doru</vt:lpstr>
      <vt:lpstr>Adi doru</vt:lpstr>
      <vt:lpstr>Kirazi doru</vt:lpstr>
      <vt:lpstr>Koyu doru</vt:lpstr>
      <vt:lpstr>Kestane doru</vt:lpstr>
      <vt:lpstr>At kestanesi doru:</vt:lpstr>
      <vt:lpstr>Yanık kestane doru</vt:lpstr>
      <vt:lpstr>Kula Don (Buckskin)  </vt:lpstr>
      <vt:lpstr>Açık kula; </vt:lpstr>
      <vt:lpstr>Adi kula</vt:lpstr>
      <vt:lpstr>Koyu kula</vt:lpstr>
      <vt:lpstr>Kurt Kulası </vt:lpstr>
      <vt:lpstr>Sincabi Don</vt:lpstr>
      <vt:lpstr>Sincabi (Grulla)</vt:lpstr>
      <vt:lpstr>Türev Donlar</vt:lpstr>
      <vt:lpstr>A. Bir renkli türev donlar: </vt:lpstr>
      <vt:lpstr>Porselen beyazı:</vt:lpstr>
      <vt:lpstr>Gülgüni beyaz</vt:lpstr>
      <vt:lpstr>Donuk beyaz:</vt:lpstr>
      <vt:lpstr>Süt beyaz: </vt:lpstr>
      <vt:lpstr>Kirli beyaz</vt:lpstr>
      <vt:lpstr>Kır Don (Grey,Gray)</vt:lpstr>
      <vt:lpstr>PowerPoint Sunusu</vt:lpstr>
      <vt:lpstr>Demir Kır</vt:lpstr>
      <vt:lpstr>Elma Kır: </vt:lpstr>
      <vt:lpstr>Bakla Kır:</vt:lpstr>
      <vt:lpstr>Sinekli Kır (Fleabitten): </vt:lpstr>
      <vt:lpstr>Karyağdı Kır:</vt:lpstr>
      <vt:lpstr>Beyaz Kır: </vt:lpstr>
      <vt:lpstr>Gül Kır:</vt:lpstr>
      <vt:lpstr>Boz don (Dun)</vt:lpstr>
      <vt:lpstr>Koyu boz: </vt:lpstr>
      <vt:lpstr>Açık boz: </vt:lpstr>
      <vt:lpstr>Adi boz</vt:lpstr>
      <vt:lpstr>Üç renkli türev donlar: </vt:lpstr>
      <vt:lpstr>Açık ahreç: </vt:lpstr>
      <vt:lpstr>Adi ahreç:</vt:lpstr>
      <vt:lpstr>Koyu ahreç: </vt:lpstr>
      <vt:lpstr>Kızıl ahreç</vt:lpstr>
      <vt:lpstr>Kırçıl (Roan) </vt:lpstr>
      <vt:lpstr>Çilli kırçıl: </vt:lpstr>
      <vt:lpstr>Sisli kızıl kırçıl</vt:lpstr>
      <vt:lpstr>Mercani kırçıl:</vt:lpstr>
      <vt:lpstr>Üveyik kırçıl</vt:lpstr>
      <vt:lpstr>Gümüş Yele (Silver Dapple, Chocolate Flaxen)</vt:lpstr>
      <vt:lpstr>Şampanya Don (Champagne)</vt:lpstr>
      <vt:lpstr>PowerPoint Sunusu</vt:lpstr>
      <vt:lpstr>PowerPoint Sunusu</vt:lpstr>
      <vt:lpstr>Pearl (İnci)</vt:lpstr>
      <vt:lpstr>Pangare  </vt:lpstr>
      <vt:lpstr>Alaca (Coloured/Pied)  </vt:lpstr>
      <vt:lpstr>Tobiano:</vt:lpstr>
      <vt:lpstr>Overo:</vt:lpstr>
      <vt:lpstr>Frame Overo</vt:lpstr>
      <vt:lpstr>Sabino:</vt:lpstr>
      <vt:lpstr>Splashed White:</vt:lpstr>
      <vt:lpstr>Tovero: </vt:lpstr>
      <vt:lpstr>Leopar Don (Appaloosa Colour)</vt:lpstr>
      <vt:lpstr>Çizgili Don (Brindle Colour): </vt:lpstr>
      <vt:lpstr>Manchado:</vt:lpstr>
      <vt:lpstr>Birdcather: Birdcatcher (Kuş  avcısı) </vt:lpstr>
      <vt:lpstr>Chubari (Tetrarch) Spots:  </vt:lpstr>
      <vt:lpstr>Bend veya Spots</vt:lpstr>
      <vt:lpstr>Bloody Shoulder Marking: </vt:lpstr>
      <vt:lpstr>Gulastra Plume: </vt:lpstr>
      <vt:lpstr>Badger Face (Porsuk Suratlı): </vt:lpstr>
      <vt:lpstr>Nişaneler </vt:lpstr>
      <vt:lpstr>1. Alında Görülen Nişaneler</vt:lpstr>
      <vt:lpstr>PowerPoint Sunusu</vt:lpstr>
      <vt:lpstr>PowerPoint Sunusu</vt:lpstr>
      <vt:lpstr>PowerPoint Sunusu</vt:lpstr>
      <vt:lpstr>Burun Üzerindeki Nişaneler</vt:lpstr>
      <vt:lpstr>PowerPoint Sunusu</vt:lpstr>
      <vt:lpstr>PowerPoint Sunusu</vt:lpstr>
      <vt:lpstr>PowerPoint Sunusu</vt:lpstr>
      <vt:lpstr> Bacaklarda Görülen Nişaneler </vt:lpstr>
      <vt:lpstr>PowerPoint Sunusu</vt:lpstr>
      <vt:lpstr>PowerPoint Sunusu</vt:lpstr>
      <vt:lpstr>PowerPoint Sunusu</vt:lpstr>
      <vt:lpstr>PowerPoint Sunusu</vt:lpstr>
      <vt:lpstr>PowerPoint Sunusu</vt:lpstr>
      <vt:lpstr>PowerPoint Sunusu</vt:lpstr>
      <vt:lpstr>Atlarda Renk Kalıtımı</vt:lpstr>
      <vt:lpstr>PowerPoint Sunusu</vt:lpstr>
      <vt:lpstr>PowerPoint Sunusu</vt:lpstr>
      <vt:lpstr>İzabel Don Kalıtımı</vt:lpstr>
      <vt:lpstr>Kula Don kalıtımı</vt:lpstr>
      <vt:lpstr>Kır Don Kalıtımı</vt:lpstr>
      <vt:lpstr>Kırçıl Don Kalıtımı</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Olcay</dc:creator>
  <cp:lastModifiedBy>Olcay</cp:lastModifiedBy>
  <cp:revision>67</cp:revision>
  <dcterms:created xsi:type="dcterms:W3CDTF">2023-03-14T20:43:17Z</dcterms:created>
  <dcterms:modified xsi:type="dcterms:W3CDTF">2023-03-17T22:05:44Z</dcterms:modified>
</cp:coreProperties>
</file>