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307" r:id="rId5"/>
    <p:sldId id="291" r:id="rId6"/>
    <p:sldId id="292" r:id="rId7"/>
    <p:sldId id="293" r:id="rId8"/>
    <p:sldId id="317" r:id="rId9"/>
    <p:sldId id="294" r:id="rId10"/>
    <p:sldId id="308" r:id="rId11"/>
    <p:sldId id="309" r:id="rId12"/>
    <p:sldId id="318" r:id="rId13"/>
    <p:sldId id="295" r:id="rId14"/>
    <p:sldId id="296" r:id="rId15"/>
    <p:sldId id="297" r:id="rId16"/>
    <p:sldId id="298" r:id="rId17"/>
    <p:sldId id="299" r:id="rId18"/>
    <p:sldId id="315" r:id="rId19"/>
    <p:sldId id="310" r:id="rId20"/>
    <p:sldId id="311" r:id="rId21"/>
    <p:sldId id="312" r:id="rId22"/>
    <p:sldId id="313" r:id="rId23"/>
    <p:sldId id="314" r:id="rId24"/>
    <p:sldId id="316" r:id="rId25"/>
    <p:sldId id="300" r:id="rId26"/>
    <p:sldId id="301" r:id="rId27"/>
    <p:sldId id="302" r:id="rId28"/>
    <p:sldId id="303" r:id="rId29"/>
    <p:sldId id="257" r:id="rId30"/>
    <p:sldId id="258" r:id="rId31"/>
    <p:sldId id="259" r:id="rId32"/>
    <p:sldId id="260" r:id="rId33"/>
    <p:sldId id="261" r:id="rId34"/>
    <p:sldId id="262" r:id="rId35"/>
    <p:sldId id="263" r:id="rId36"/>
    <p:sldId id="264" r:id="rId37"/>
    <p:sldId id="281" r:id="rId38"/>
    <p:sldId id="282" r:id="rId39"/>
    <p:sldId id="283" r:id="rId40"/>
    <p:sldId id="284" r:id="rId41"/>
    <p:sldId id="285" r:id="rId42"/>
    <p:sldId id="286" r:id="rId43"/>
    <p:sldId id="287" r:id="rId44"/>
    <p:sldId id="288" r:id="rId45"/>
    <p:sldId id="289"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7" r:id="rId59"/>
    <p:sldId id="278" r:id="rId60"/>
    <p:sldId id="279" r:id="rId61"/>
    <p:sldId id="280" r:id="rId62"/>
    <p:sldId id="290" r:id="rId6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F33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p:scale>
          <a:sx n="130" d="100"/>
          <a:sy n="130" d="100"/>
        </p:scale>
        <p:origin x="-2774" y="-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3E6B837-7BD9-4C00-8EB0-2542FC9FBFB4}" type="datetimeFigureOut">
              <a:rPr lang="tr-TR" smtClean="0"/>
              <a:t>30.03.2023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21916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E6B837-7BD9-4C00-8EB0-2542FC9FBFB4}" type="datetimeFigureOut">
              <a:rPr lang="tr-TR" smtClean="0"/>
              <a:t>30.03.2023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53076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E6B837-7BD9-4C00-8EB0-2542FC9FBFB4}" type="datetimeFigureOut">
              <a:rPr lang="tr-TR" smtClean="0"/>
              <a:t>30.03.2023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66293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E6B837-7BD9-4C00-8EB0-2542FC9FBFB4}" type="datetimeFigureOut">
              <a:rPr lang="tr-TR" smtClean="0"/>
              <a:t>30.03.2023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79468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3E6B837-7BD9-4C00-8EB0-2542FC9FBFB4}" type="datetimeFigureOut">
              <a:rPr lang="tr-TR" smtClean="0"/>
              <a:t>30.03.2023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30036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3E6B837-7BD9-4C00-8EB0-2542FC9FBFB4}" type="datetimeFigureOut">
              <a:rPr lang="tr-TR" smtClean="0"/>
              <a:t>30.03.2023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28897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3E6B837-7BD9-4C00-8EB0-2542FC9FBFB4}" type="datetimeFigureOut">
              <a:rPr lang="tr-TR" smtClean="0"/>
              <a:t>30.03.2023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88333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3E6B837-7BD9-4C00-8EB0-2542FC9FBFB4}" type="datetimeFigureOut">
              <a:rPr lang="tr-TR" smtClean="0"/>
              <a:t>30.03.2023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73435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3E6B837-7BD9-4C00-8EB0-2542FC9FBFB4}" type="datetimeFigureOut">
              <a:rPr lang="tr-TR" smtClean="0"/>
              <a:t>30.03.2023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217946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3E6B837-7BD9-4C00-8EB0-2542FC9FBFB4}" type="datetimeFigureOut">
              <a:rPr lang="tr-TR" smtClean="0"/>
              <a:t>30.03.2023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190125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3E6B837-7BD9-4C00-8EB0-2542FC9FBFB4}" type="datetimeFigureOut">
              <a:rPr lang="tr-TR" smtClean="0"/>
              <a:t>30.03.2023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3E1422-719D-4BCF-AC62-7BC3AC286477}" type="slidenum">
              <a:rPr lang="tr-TR" smtClean="0"/>
              <a:t>‹#›</a:t>
            </a:fld>
            <a:endParaRPr lang="tr-TR"/>
          </a:p>
        </p:txBody>
      </p:sp>
    </p:spTree>
    <p:extLst>
      <p:ext uri="{BB962C8B-B14F-4D97-AF65-F5344CB8AC3E}">
        <p14:creationId xmlns:p14="http://schemas.microsoft.com/office/powerpoint/2010/main" val="84539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6B837-7BD9-4C00-8EB0-2542FC9FBFB4}" type="datetimeFigureOut">
              <a:rPr lang="tr-TR" smtClean="0"/>
              <a:t>30.03.2023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E1422-719D-4BCF-AC62-7BC3AC286477}" type="slidenum">
              <a:rPr lang="tr-TR" smtClean="0"/>
              <a:t>‹#›</a:t>
            </a:fld>
            <a:endParaRPr lang="tr-TR"/>
          </a:p>
        </p:txBody>
      </p:sp>
    </p:spTree>
    <p:extLst>
      <p:ext uri="{BB962C8B-B14F-4D97-AF65-F5344CB8AC3E}">
        <p14:creationId xmlns:p14="http://schemas.microsoft.com/office/powerpoint/2010/main" val="224516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tayfununal.com/nasil-olculu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smtClean="0">
                <a:solidFill>
                  <a:srgbClr val="00B0F0"/>
                </a:solidFill>
              </a:rPr>
              <a:t>ATLARDA BEDEN ÖLÇÜLERİ ALMA VE KONDİSYON SKORLARI</a:t>
            </a:r>
            <a:endParaRPr lang="tr-TR" b="1" dirty="0">
              <a:solidFill>
                <a:srgbClr val="00B0F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49493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Atların </a:t>
            </a:r>
            <a:r>
              <a:rPr lang="tr-TR" dirty="0" err="1" smtClean="0"/>
              <a:t>cidago</a:t>
            </a:r>
            <a:r>
              <a:rPr lang="tr-TR" dirty="0" smtClean="0"/>
              <a:t> yüksekliğinde aslında geleneksel olarak uzun yıllardır “elle" </a:t>
            </a:r>
            <a:r>
              <a:rPr lang="tr-TR" dirty="0" err="1" smtClean="0"/>
              <a:t>ölçümlendirme</a:t>
            </a:r>
            <a:r>
              <a:rPr lang="tr-TR" dirty="0" smtClean="0"/>
              <a:t> yöntemi uygulanmıştır. İngilizlere göre bir el 4 </a:t>
            </a:r>
            <a:r>
              <a:rPr lang="tr-TR" dirty="0" err="1" smtClean="0"/>
              <a:t>inç’e</a:t>
            </a:r>
            <a:r>
              <a:rPr lang="tr-TR" dirty="0" smtClean="0"/>
              <a:t> eşittir. Yaklaşık 4 inç olan bir elin genişliği baz alınarak bir eli yere, diğerinin üzerine yerleştirerek ve sonra karışları üst üste koyup tekrarlayarak ölçülüyordu.</a:t>
            </a:r>
            <a:endParaRPr lang="tr-TR" dirty="0"/>
          </a:p>
        </p:txBody>
      </p:sp>
      <p:pic>
        <p:nvPicPr>
          <p:cNvPr id="4" name="Resim 3"/>
          <p:cNvPicPr>
            <a:picLocks noChangeAspect="1"/>
          </p:cNvPicPr>
          <p:nvPr/>
        </p:nvPicPr>
        <p:blipFill>
          <a:blip r:embed="rId2"/>
          <a:stretch>
            <a:fillRect/>
          </a:stretch>
        </p:blipFill>
        <p:spPr>
          <a:xfrm>
            <a:off x="5560806" y="3454400"/>
            <a:ext cx="3804867" cy="3084945"/>
          </a:xfrm>
          <a:prstGeom prst="rect">
            <a:avLst/>
          </a:prstGeom>
        </p:spPr>
      </p:pic>
    </p:spTree>
    <p:extLst>
      <p:ext uri="{BB962C8B-B14F-4D97-AF65-F5344CB8AC3E}">
        <p14:creationId xmlns:p14="http://schemas.microsoft.com/office/powerpoint/2010/main" val="318522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4854" y="560243"/>
            <a:ext cx="10515600" cy="4351338"/>
          </a:xfrm>
        </p:spPr>
        <p:txBody>
          <a:bodyPr/>
          <a:lstStyle/>
          <a:p>
            <a:pPr marL="0" indent="0" algn="just">
              <a:buNone/>
            </a:pPr>
            <a:r>
              <a:rPr lang="tr-TR" sz="3600" dirty="0" smtClean="0"/>
              <a:t>Bir atın yükseklik ölçümü için kullanılan terim “</a:t>
            </a:r>
            <a:r>
              <a:rPr lang="tr-TR" sz="3600" dirty="0" err="1" smtClean="0"/>
              <a:t>hands</a:t>
            </a:r>
            <a:r>
              <a:rPr lang="tr-TR" sz="3600" dirty="0" smtClean="0"/>
              <a:t> </a:t>
            </a:r>
            <a:r>
              <a:rPr lang="tr-TR" sz="3600" dirty="0" err="1" smtClean="0"/>
              <a:t>high</a:t>
            </a:r>
            <a:r>
              <a:rPr lang="tr-TR" sz="3600" dirty="0" smtClean="0"/>
              <a:t>" veya “</a:t>
            </a:r>
            <a:r>
              <a:rPr lang="tr-TR" sz="3600" dirty="0" err="1" smtClean="0"/>
              <a:t>hh</a:t>
            </a:r>
            <a:r>
              <a:rPr lang="tr-TR" sz="3600" dirty="0" smtClean="0"/>
              <a:t>" </a:t>
            </a:r>
            <a:r>
              <a:rPr lang="tr-TR" sz="3600" dirty="0" err="1" smtClean="0"/>
              <a:t>dir</a:t>
            </a:r>
            <a:r>
              <a:rPr lang="tr-TR" sz="3600" dirty="0" smtClean="0"/>
              <a:t>. Genellikle yükseklik, 16 el ve 2 inç gibi birkaç el ölçüsünün biraz üzerindedir ve bu nedenle yükseklik, 16,2 gibi </a:t>
            </a:r>
            <a:r>
              <a:rPr lang="tr-TR" sz="3600" dirty="0" err="1" smtClean="0"/>
              <a:t>ölçümlendirilir</a:t>
            </a:r>
            <a:r>
              <a:rPr lang="tr-TR" sz="3600" dirty="0" smtClean="0"/>
              <a:t>. Daha sonraları santimetre ölçümüne geçilmiştir.</a:t>
            </a:r>
            <a:r>
              <a:rPr lang="tr-TR" dirty="0" smtClean="0"/>
              <a:t> </a:t>
            </a:r>
            <a:endParaRPr lang="tr-TR" dirty="0"/>
          </a:p>
        </p:txBody>
      </p:sp>
      <p:pic>
        <p:nvPicPr>
          <p:cNvPr id="4" name="Resim 3"/>
          <p:cNvPicPr>
            <a:picLocks noChangeAspect="1"/>
          </p:cNvPicPr>
          <p:nvPr/>
        </p:nvPicPr>
        <p:blipFill>
          <a:blip r:embed="rId2"/>
          <a:stretch>
            <a:fillRect/>
          </a:stretch>
        </p:blipFill>
        <p:spPr>
          <a:xfrm>
            <a:off x="5153891" y="3205018"/>
            <a:ext cx="6382328" cy="3256765"/>
          </a:xfrm>
          <a:prstGeom prst="rect">
            <a:avLst/>
          </a:prstGeom>
        </p:spPr>
      </p:pic>
    </p:spTree>
    <p:extLst>
      <p:ext uri="{BB962C8B-B14F-4D97-AF65-F5344CB8AC3E}">
        <p14:creationId xmlns:p14="http://schemas.microsoft.com/office/powerpoint/2010/main" val="305334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524001" y="1764145"/>
            <a:ext cx="8756072" cy="4645891"/>
          </a:xfrm>
          <a:prstGeom prst="rect">
            <a:avLst/>
          </a:prstGeom>
        </p:spPr>
      </p:pic>
    </p:spTree>
    <p:extLst>
      <p:ext uri="{BB962C8B-B14F-4D97-AF65-F5344CB8AC3E}">
        <p14:creationId xmlns:p14="http://schemas.microsoft.com/office/powerpoint/2010/main" val="370767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r>
              <a:rPr lang="tr-TR" b="1" dirty="0">
                <a:solidFill>
                  <a:srgbClr val="CC0000"/>
                </a:solidFill>
              </a:rPr>
              <a:t>Göğüs Çevresi</a:t>
            </a:r>
          </a:p>
        </p:txBody>
      </p:sp>
      <p:sp>
        <p:nvSpPr>
          <p:cNvPr id="3" name="İçerik Yer Tutucusu 2"/>
          <p:cNvSpPr>
            <a:spLocks noGrp="1"/>
          </p:cNvSpPr>
          <p:nvPr>
            <p:ph idx="1"/>
          </p:nvPr>
        </p:nvSpPr>
        <p:spPr/>
        <p:txBody>
          <a:bodyPr/>
          <a:lstStyle/>
          <a:p>
            <a:pPr marL="0" indent="0" algn="just">
              <a:buNone/>
            </a:pPr>
            <a:r>
              <a:rPr lang="tr-TR" dirty="0" err="1"/>
              <a:t>Scapulaların</a:t>
            </a:r>
            <a:r>
              <a:rPr lang="tr-TR" dirty="0"/>
              <a:t> hemen arkasından, beden eksenine dikey olarak alınan çevre ölçüsüdür. </a:t>
            </a:r>
          </a:p>
          <a:p>
            <a:pPr marL="0" indent="0" algn="just">
              <a:buNone/>
            </a:pPr>
            <a:r>
              <a:rPr lang="tr-TR" dirty="0"/>
              <a:t>Bu ölçü bedenin en dar çevre ölçüsü olup bazı çalışmalarda ön göğüs çevresi </a:t>
            </a:r>
            <a:r>
              <a:rPr lang="tr-TR" dirty="0" smtClean="0"/>
              <a:t>olarak isimlendirilmiştir</a:t>
            </a:r>
            <a:r>
              <a:rPr lang="tr-TR" dirty="0"/>
              <a:t>. Bu ölçü, ölçü şeridi kullanılarak alınır.</a:t>
            </a:r>
          </a:p>
          <a:p>
            <a:pPr marL="0" indent="0" algn="just">
              <a:buNone/>
            </a:pPr>
            <a:endParaRPr lang="tr-TR" dirty="0"/>
          </a:p>
        </p:txBody>
      </p:sp>
    </p:spTree>
    <p:extLst>
      <p:ext uri="{BB962C8B-B14F-4D97-AF65-F5344CB8AC3E}">
        <p14:creationId xmlns:p14="http://schemas.microsoft.com/office/powerpoint/2010/main" val="366672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92300" y="1439797"/>
            <a:ext cx="9461500" cy="5045776"/>
          </a:xfrm>
          <a:prstGeom prst="rect">
            <a:avLst/>
          </a:prstGeom>
        </p:spPr>
      </p:pic>
    </p:spTree>
    <p:extLst>
      <p:ext uri="{BB962C8B-B14F-4D97-AF65-F5344CB8AC3E}">
        <p14:creationId xmlns:p14="http://schemas.microsoft.com/office/powerpoint/2010/main" val="263144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 Göğüs Genişliği</a:t>
            </a:r>
            <a:br>
              <a:rPr lang="tr-TR" dirty="0"/>
            </a:br>
            <a:endParaRPr lang="tr-TR" dirty="0"/>
          </a:p>
        </p:txBody>
      </p:sp>
      <p:sp>
        <p:nvSpPr>
          <p:cNvPr id="3" name="İçerik Yer Tutucusu 2"/>
          <p:cNvSpPr>
            <a:spLocks noGrp="1"/>
          </p:cNvSpPr>
          <p:nvPr>
            <p:ph idx="1"/>
          </p:nvPr>
        </p:nvSpPr>
        <p:spPr/>
        <p:txBody>
          <a:bodyPr/>
          <a:lstStyle/>
          <a:p>
            <a:r>
              <a:rPr lang="tr-TR" dirty="0" smtClean="0"/>
              <a:t>Her </a:t>
            </a:r>
            <a:r>
              <a:rPr lang="tr-TR" dirty="0"/>
              <a:t>iki omuz eklemi (</a:t>
            </a:r>
            <a:r>
              <a:rPr lang="tr-TR" dirty="0" err="1"/>
              <a:t>Caput</a:t>
            </a:r>
            <a:r>
              <a:rPr lang="tr-TR" dirty="0"/>
              <a:t> </a:t>
            </a:r>
            <a:r>
              <a:rPr lang="tr-TR" dirty="0" err="1"/>
              <a:t>humeriler</a:t>
            </a:r>
            <a:r>
              <a:rPr lang="tr-TR" dirty="0"/>
              <a:t>) arasındaki uzaklıktır. Ölçü bastonu veya ölçü </a:t>
            </a:r>
            <a:r>
              <a:rPr lang="tr-TR" dirty="0" smtClean="0"/>
              <a:t>pergeli </a:t>
            </a:r>
            <a:r>
              <a:rPr lang="tr-TR" dirty="0"/>
              <a:t>ile ölçülür.</a:t>
            </a:r>
          </a:p>
          <a:p>
            <a:endParaRPr lang="tr-TR" dirty="0"/>
          </a:p>
        </p:txBody>
      </p:sp>
    </p:spTree>
    <p:extLst>
      <p:ext uri="{BB962C8B-B14F-4D97-AF65-F5344CB8AC3E}">
        <p14:creationId xmlns:p14="http://schemas.microsoft.com/office/powerpoint/2010/main" val="281924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C0000"/>
                </a:solidFill>
              </a:rPr>
              <a:t>Beden Uzunluğu</a:t>
            </a:r>
          </a:p>
        </p:txBody>
      </p:sp>
      <p:sp>
        <p:nvSpPr>
          <p:cNvPr id="3" name="İçerik Yer Tutucusu 2"/>
          <p:cNvSpPr>
            <a:spLocks noGrp="1"/>
          </p:cNvSpPr>
          <p:nvPr>
            <p:ph idx="1"/>
          </p:nvPr>
        </p:nvSpPr>
        <p:spPr/>
        <p:txBody>
          <a:bodyPr/>
          <a:lstStyle/>
          <a:p>
            <a:pPr marL="0" indent="0">
              <a:buNone/>
            </a:pPr>
            <a:r>
              <a:rPr lang="tr-TR" dirty="0" err="1" smtClean="0"/>
              <a:t>Caput</a:t>
            </a:r>
            <a:r>
              <a:rPr lang="tr-TR" dirty="0" smtClean="0"/>
              <a:t> </a:t>
            </a:r>
            <a:r>
              <a:rPr lang="tr-TR" dirty="0" err="1"/>
              <a:t>humeriden</a:t>
            </a:r>
            <a:r>
              <a:rPr lang="tr-TR" dirty="0"/>
              <a:t> </a:t>
            </a:r>
            <a:r>
              <a:rPr lang="tr-TR" dirty="0" err="1"/>
              <a:t>Tuber</a:t>
            </a:r>
            <a:r>
              <a:rPr lang="tr-TR" dirty="0"/>
              <a:t> </a:t>
            </a:r>
            <a:r>
              <a:rPr lang="tr-TR" dirty="0" err="1"/>
              <a:t>ischiiye</a:t>
            </a:r>
            <a:r>
              <a:rPr lang="tr-TR" dirty="0"/>
              <a:t> kadar olan uzaklıktır ve ölçü bastonu ile </a:t>
            </a:r>
            <a:r>
              <a:rPr lang="tr-TR" dirty="0" smtClean="0"/>
              <a:t>ölçülür. </a:t>
            </a:r>
            <a:endParaRPr lang="tr-TR" dirty="0"/>
          </a:p>
        </p:txBody>
      </p:sp>
    </p:spTree>
    <p:extLst>
      <p:ext uri="{BB962C8B-B14F-4D97-AF65-F5344CB8AC3E}">
        <p14:creationId xmlns:p14="http://schemas.microsoft.com/office/powerpoint/2010/main" val="42861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Ön İncik Çevresi</a:t>
            </a:r>
            <a:br>
              <a:rPr lang="tr-TR" dirty="0"/>
            </a:br>
            <a:endParaRPr lang="tr-TR" dirty="0"/>
          </a:p>
        </p:txBody>
      </p:sp>
      <p:sp>
        <p:nvSpPr>
          <p:cNvPr id="3" name="İçerik Yer Tutucusu 2"/>
          <p:cNvSpPr>
            <a:spLocks noGrp="1"/>
          </p:cNvSpPr>
          <p:nvPr>
            <p:ph idx="1"/>
          </p:nvPr>
        </p:nvSpPr>
        <p:spPr/>
        <p:txBody>
          <a:bodyPr/>
          <a:lstStyle/>
          <a:p>
            <a:r>
              <a:rPr lang="tr-TR" dirty="0" smtClean="0"/>
              <a:t>İncikler, dizden sonra gelen ve topuklara kadar devam eden bacak kısımlarıdır. </a:t>
            </a:r>
            <a:r>
              <a:rPr lang="tr-TR" dirty="0" err="1" smtClean="0"/>
              <a:t>Articulatio</a:t>
            </a:r>
            <a:r>
              <a:rPr lang="tr-TR" dirty="0" smtClean="0"/>
              <a:t> </a:t>
            </a:r>
            <a:r>
              <a:rPr lang="tr-TR" dirty="0" err="1" smtClean="0"/>
              <a:t>carpi</a:t>
            </a:r>
            <a:r>
              <a:rPr lang="tr-TR" dirty="0" smtClean="0"/>
              <a:t>  </a:t>
            </a:r>
            <a:r>
              <a:rPr lang="tr-TR" dirty="0"/>
              <a:t>ile </a:t>
            </a:r>
            <a:r>
              <a:rPr lang="tr-TR" dirty="0" err="1"/>
              <a:t>Articulatio</a:t>
            </a:r>
            <a:r>
              <a:rPr lang="tr-TR" dirty="0"/>
              <a:t> </a:t>
            </a:r>
            <a:r>
              <a:rPr lang="tr-TR" dirty="0" err="1"/>
              <a:t>metacarpo</a:t>
            </a:r>
            <a:r>
              <a:rPr lang="tr-TR" dirty="0"/>
              <a:t> </a:t>
            </a:r>
            <a:r>
              <a:rPr lang="tr-TR" dirty="0" err="1"/>
              <a:t>phalangeus</a:t>
            </a:r>
            <a:r>
              <a:rPr lang="tr-TR" dirty="0"/>
              <a:t> (topuk eklemi) arasındaki </a:t>
            </a:r>
            <a:r>
              <a:rPr lang="tr-TR" dirty="0" smtClean="0"/>
              <a:t>uzaklığın </a:t>
            </a:r>
            <a:r>
              <a:rPr lang="tr-TR" dirty="0"/>
              <a:t>tam orta yerine rastlayan çevre ölçüsüdür ve ölçü şeridi ile </a:t>
            </a:r>
            <a:r>
              <a:rPr lang="tr-TR" dirty="0" smtClean="0"/>
              <a:t>alınır. </a:t>
            </a:r>
            <a:endParaRPr lang="tr-TR" dirty="0"/>
          </a:p>
        </p:txBody>
      </p:sp>
    </p:spTree>
    <p:extLst>
      <p:ext uri="{BB962C8B-B14F-4D97-AF65-F5344CB8AC3E}">
        <p14:creationId xmlns:p14="http://schemas.microsoft.com/office/powerpoint/2010/main" val="289337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560945" y="1825625"/>
            <a:ext cx="8571346" cy="4351338"/>
          </a:xfrm>
          <a:prstGeom prst="rect">
            <a:avLst/>
          </a:prstGeom>
        </p:spPr>
      </p:pic>
    </p:spTree>
    <p:extLst>
      <p:ext uri="{BB962C8B-B14F-4D97-AF65-F5344CB8AC3E}">
        <p14:creationId xmlns:p14="http://schemas.microsoft.com/office/powerpoint/2010/main" val="268477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Kafa Uzunluğu (A) (</a:t>
            </a:r>
            <a:r>
              <a:rPr lang="tr-TR" dirty="0" err="1" smtClean="0"/>
              <a:t>Poll</a:t>
            </a:r>
            <a:r>
              <a:rPr lang="tr-TR" dirty="0" smtClean="0"/>
              <a:t>) </a:t>
            </a:r>
            <a:endParaRPr lang="tr-TR" dirty="0"/>
          </a:p>
        </p:txBody>
      </p:sp>
      <p:sp>
        <p:nvSpPr>
          <p:cNvPr id="3" name="İçerik Yer Tutucusu 2"/>
          <p:cNvSpPr>
            <a:spLocks noGrp="1"/>
          </p:cNvSpPr>
          <p:nvPr>
            <p:ph idx="1"/>
          </p:nvPr>
        </p:nvSpPr>
        <p:spPr/>
        <p:txBody>
          <a:bodyPr/>
          <a:lstStyle/>
          <a:p>
            <a:pPr marL="0" indent="0" algn="just">
              <a:buNone/>
            </a:pPr>
            <a:r>
              <a:rPr lang="tr-TR" sz="3200" dirty="0" smtClean="0"/>
              <a:t>Ağzın bir köşesinden diğer köşesine ölçü şeridi başın arka  kısmından (kulakların arkasından)  geçirilerek ölçülür. Ölçüm değeri iki rakam arasında kalırsa, küçük olan seçilir.</a:t>
            </a:r>
            <a:r>
              <a:rPr lang="tr-TR" dirty="0" smtClean="0"/>
              <a:t> </a:t>
            </a:r>
            <a:endParaRPr lang="tr-TR" dirty="0"/>
          </a:p>
        </p:txBody>
      </p:sp>
    </p:spTree>
    <p:extLst>
      <p:ext uri="{BB962C8B-B14F-4D97-AF65-F5344CB8AC3E}">
        <p14:creationId xmlns:p14="http://schemas.microsoft.com/office/powerpoint/2010/main" val="232936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269602" y="359556"/>
            <a:ext cx="5652795" cy="3486224"/>
          </a:xfrm>
          <a:prstGeom prst="rect">
            <a:avLst/>
          </a:prstGeom>
        </p:spPr>
      </p:pic>
      <p:pic>
        <p:nvPicPr>
          <p:cNvPr id="6" name="Resim 5"/>
          <p:cNvPicPr>
            <a:picLocks noChangeAspect="1"/>
          </p:cNvPicPr>
          <p:nvPr/>
        </p:nvPicPr>
        <p:blipFill>
          <a:blip r:embed="rId3"/>
          <a:stretch>
            <a:fillRect/>
          </a:stretch>
        </p:blipFill>
        <p:spPr>
          <a:xfrm>
            <a:off x="3150587" y="3781125"/>
            <a:ext cx="6500423" cy="2564256"/>
          </a:xfrm>
          <a:prstGeom prst="rect">
            <a:avLst/>
          </a:prstGeom>
        </p:spPr>
      </p:pic>
      <p:pic>
        <p:nvPicPr>
          <p:cNvPr id="7" name="Resim 6"/>
          <p:cNvPicPr>
            <a:picLocks noChangeAspect="1"/>
          </p:cNvPicPr>
          <p:nvPr/>
        </p:nvPicPr>
        <p:blipFill>
          <a:blip r:embed="rId4"/>
          <a:stretch>
            <a:fillRect/>
          </a:stretch>
        </p:blipFill>
        <p:spPr>
          <a:xfrm>
            <a:off x="7861192" y="1690688"/>
            <a:ext cx="3635055" cy="1699407"/>
          </a:xfrm>
          <a:prstGeom prst="rect">
            <a:avLst/>
          </a:prstGeom>
        </p:spPr>
      </p:pic>
    </p:spTree>
    <p:extLst>
      <p:ext uri="{BB962C8B-B14F-4D97-AF65-F5344CB8AC3E}">
        <p14:creationId xmlns:p14="http://schemas.microsoft.com/office/powerpoint/2010/main" val="62951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Burun Bandı (B) (</a:t>
            </a:r>
            <a:r>
              <a:rPr lang="tr-TR" dirty="0" err="1" smtClean="0"/>
              <a:t>Nose</a:t>
            </a:r>
            <a:r>
              <a:rPr lang="tr-TR" dirty="0" smtClean="0"/>
              <a:t> </a:t>
            </a:r>
            <a:r>
              <a:rPr lang="tr-TR" dirty="0" err="1" smtClean="0"/>
              <a:t>Band</a:t>
            </a:r>
            <a:r>
              <a:rPr lang="tr-TR" dirty="0" smtClean="0"/>
              <a:t>)</a:t>
            </a:r>
            <a:endParaRPr lang="tr-TR" dirty="0"/>
          </a:p>
        </p:txBody>
      </p:sp>
      <p:sp>
        <p:nvSpPr>
          <p:cNvPr id="3" name="İçerik Yer Tutucusu 2"/>
          <p:cNvSpPr>
            <a:spLocks noGrp="1"/>
          </p:cNvSpPr>
          <p:nvPr>
            <p:ph idx="1"/>
          </p:nvPr>
        </p:nvSpPr>
        <p:spPr/>
        <p:txBody>
          <a:bodyPr/>
          <a:lstStyle/>
          <a:p>
            <a:pPr marL="0" indent="0" algn="just">
              <a:buNone/>
            </a:pPr>
            <a:r>
              <a:rPr lang="tr-TR" dirty="0" smtClean="0"/>
              <a:t>Yanak kemiğinin altından (yaklaşık 2 parmak altından) burun etrafı ölçülür. ölçü şeridi ile ölçülür ve şeridin  burun çevresinde düz olduğundan emin olunur. İki değer arasında kalınırsa, büyük rakam seçilir.</a:t>
            </a:r>
            <a:endParaRPr lang="tr-TR" dirty="0"/>
          </a:p>
        </p:txBody>
      </p:sp>
    </p:spTree>
    <p:extLst>
      <p:ext uri="{BB962C8B-B14F-4D97-AF65-F5344CB8AC3E}">
        <p14:creationId xmlns:p14="http://schemas.microsoft.com/office/powerpoint/2010/main" val="237613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Kaş Bandı C (</a:t>
            </a:r>
            <a:r>
              <a:rPr lang="tr-TR" dirty="0" err="1" smtClean="0"/>
              <a:t>Brow</a:t>
            </a:r>
            <a:r>
              <a:rPr lang="tr-TR" dirty="0" smtClean="0"/>
              <a:t> </a:t>
            </a:r>
            <a:r>
              <a:rPr lang="tr-TR" dirty="0" err="1" smtClean="0"/>
              <a:t>Band</a:t>
            </a:r>
            <a:r>
              <a:rPr lang="tr-TR" dirty="0" smtClean="0"/>
              <a:t>) </a:t>
            </a:r>
            <a:endParaRPr lang="tr-TR" dirty="0"/>
          </a:p>
        </p:txBody>
      </p:sp>
      <p:sp>
        <p:nvSpPr>
          <p:cNvPr id="3" name="İçerik Yer Tutucusu 2"/>
          <p:cNvSpPr>
            <a:spLocks noGrp="1"/>
          </p:cNvSpPr>
          <p:nvPr>
            <p:ph idx="1"/>
          </p:nvPr>
        </p:nvSpPr>
        <p:spPr/>
        <p:txBody>
          <a:bodyPr/>
          <a:lstStyle/>
          <a:p>
            <a:pPr marL="0" indent="0" algn="just">
              <a:buNone/>
            </a:pPr>
            <a:r>
              <a:rPr lang="tr-TR" dirty="0" smtClean="0"/>
              <a:t>At yular bantlarının kulak ardında olduğundan emin olunur. Kulakların iki parmak altından alın yular bantlarına kadar ölçülür.  Ölçü değerleri midillilerde 13-14, </a:t>
            </a:r>
            <a:r>
              <a:rPr lang="tr-TR" dirty="0" err="1" smtClean="0"/>
              <a:t>Ponilerde</a:t>
            </a:r>
            <a:r>
              <a:rPr lang="tr-TR" dirty="0" smtClean="0"/>
              <a:t> 13-14, Koşum atlarında 16-17, Çeki atlarında 18-21 </a:t>
            </a:r>
            <a:r>
              <a:rPr lang="tr-TR" dirty="0" err="1" smtClean="0"/>
              <a:t>inchdir</a:t>
            </a:r>
            <a:r>
              <a:rPr lang="tr-TR" dirty="0" smtClean="0"/>
              <a:t>. </a:t>
            </a:r>
            <a:endParaRPr lang="tr-TR" dirty="0"/>
          </a:p>
        </p:txBody>
      </p:sp>
    </p:spTree>
    <p:extLst>
      <p:ext uri="{BB962C8B-B14F-4D97-AF65-F5344CB8AC3E}">
        <p14:creationId xmlns:p14="http://schemas.microsoft.com/office/powerpoint/2010/main" val="242533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rPr>
              <a:t>Sırt uzunluğu (G)  (</a:t>
            </a:r>
            <a:r>
              <a:rPr lang="tr-TR" dirty="0" err="1" smtClean="0">
                <a:solidFill>
                  <a:srgbClr val="00B0F0"/>
                </a:solidFill>
              </a:rPr>
              <a:t>Back</a:t>
            </a:r>
            <a:r>
              <a:rPr lang="tr-TR" dirty="0" smtClean="0">
                <a:solidFill>
                  <a:srgbClr val="00B0F0"/>
                </a:solidFill>
              </a:rPr>
              <a:t> </a:t>
            </a:r>
            <a:r>
              <a:rPr lang="tr-TR" dirty="0" err="1" smtClean="0">
                <a:solidFill>
                  <a:srgbClr val="00B0F0"/>
                </a:solidFill>
              </a:rPr>
              <a:t>Legth</a:t>
            </a:r>
            <a:r>
              <a:rPr lang="tr-TR" dirty="0" smtClean="0">
                <a:solidFill>
                  <a:srgbClr val="00B0F0"/>
                </a:solidFill>
              </a:rPr>
              <a:t>)</a:t>
            </a:r>
            <a:endParaRPr lang="tr-TR" dirty="0">
              <a:solidFill>
                <a:srgbClr val="00B0F0"/>
              </a:solidFill>
            </a:endParaRPr>
          </a:p>
        </p:txBody>
      </p:sp>
      <p:sp>
        <p:nvSpPr>
          <p:cNvPr id="3" name="İçerik Yer Tutucusu 2"/>
          <p:cNvSpPr>
            <a:spLocks noGrp="1"/>
          </p:cNvSpPr>
          <p:nvPr>
            <p:ph idx="1"/>
          </p:nvPr>
        </p:nvSpPr>
        <p:spPr/>
        <p:txBody>
          <a:bodyPr/>
          <a:lstStyle/>
          <a:p>
            <a:r>
              <a:rPr lang="tr-TR" dirty="0" smtClean="0"/>
              <a:t>Bu, koşum eyerinin oturduğu yerden kuyruğun bitimine kadar  olan mesafedir. Eyerin arka kısmından kuyruğun tepesine kadar ölçülür.. İki ölçüm arasında kalınırsa, </a:t>
            </a:r>
            <a:r>
              <a:rPr lang="tr-TR" dirty="0"/>
              <a:t>k</a:t>
            </a:r>
            <a:r>
              <a:rPr lang="tr-TR" dirty="0" smtClean="0"/>
              <a:t>üçük değer seçilir.</a:t>
            </a:r>
            <a:endParaRPr lang="tr-TR" dirty="0"/>
          </a:p>
        </p:txBody>
      </p:sp>
    </p:spTree>
    <p:extLst>
      <p:ext uri="{BB962C8B-B14F-4D97-AF65-F5344CB8AC3E}">
        <p14:creationId xmlns:p14="http://schemas.microsoft.com/office/powerpoint/2010/main" val="276535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Göğüs Uzunluğu (D)  (</a:t>
            </a:r>
            <a:r>
              <a:rPr lang="tr-TR" dirty="0" err="1" smtClean="0"/>
              <a:t>Breast</a:t>
            </a:r>
            <a:r>
              <a:rPr lang="tr-TR" dirty="0" smtClean="0"/>
              <a:t> </a:t>
            </a:r>
            <a:r>
              <a:rPr lang="tr-TR" dirty="0" err="1" smtClean="0"/>
              <a:t>Collar</a:t>
            </a:r>
            <a:r>
              <a:rPr lang="tr-TR" dirty="0" smtClean="0"/>
              <a:t> </a:t>
            </a:r>
            <a:r>
              <a:rPr lang="tr-TR" dirty="0" err="1" smtClean="0"/>
              <a:t>Length</a:t>
            </a:r>
            <a:r>
              <a:rPr lang="tr-TR" dirty="0" smtClean="0"/>
              <a:t>) </a:t>
            </a:r>
            <a:endParaRPr lang="tr-TR" dirty="0"/>
          </a:p>
        </p:txBody>
      </p:sp>
      <p:sp>
        <p:nvSpPr>
          <p:cNvPr id="3" name="İçerik Yer Tutucusu 2"/>
          <p:cNvSpPr>
            <a:spLocks noGrp="1"/>
          </p:cNvSpPr>
          <p:nvPr>
            <p:ph idx="1"/>
          </p:nvPr>
        </p:nvSpPr>
        <p:spPr/>
        <p:txBody>
          <a:bodyPr/>
          <a:lstStyle/>
          <a:p>
            <a:r>
              <a:rPr lang="tr-TR" dirty="0" smtClean="0"/>
              <a:t>Boyun altında kalan göğüs kısmı iki omuz çıkıntısı arası mesafeden ölçülür. </a:t>
            </a:r>
            <a:endParaRPr lang="tr-TR" dirty="0"/>
          </a:p>
        </p:txBody>
      </p:sp>
    </p:spTree>
    <p:extLst>
      <p:ext uri="{BB962C8B-B14F-4D97-AF65-F5344CB8AC3E}">
        <p14:creationId xmlns:p14="http://schemas.microsoft.com/office/powerpoint/2010/main" val="1244564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Sağrı uzunluğu (I) (</a:t>
            </a:r>
            <a:r>
              <a:rPr lang="tr-TR" dirty="0" err="1" smtClean="0"/>
              <a:t>Breeching</a:t>
            </a:r>
            <a:r>
              <a:rPr lang="tr-TR" dirty="0" smtClean="0"/>
              <a:t> </a:t>
            </a:r>
            <a:r>
              <a:rPr lang="tr-TR" dirty="0" err="1" smtClean="0"/>
              <a:t>Length</a:t>
            </a:r>
            <a:r>
              <a:rPr lang="tr-TR" dirty="0" smtClean="0"/>
              <a:t>)</a:t>
            </a:r>
            <a:endParaRPr lang="tr-TR" dirty="0"/>
          </a:p>
        </p:txBody>
      </p:sp>
      <p:sp>
        <p:nvSpPr>
          <p:cNvPr id="3" name="İçerik Yer Tutucusu 2"/>
          <p:cNvSpPr>
            <a:spLocks noGrp="1"/>
          </p:cNvSpPr>
          <p:nvPr>
            <p:ph idx="1"/>
          </p:nvPr>
        </p:nvSpPr>
        <p:spPr/>
        <p:txBody>
          <a:bodyPr/>
          <a:lstStyle/>
          <a:p>
            <a:pPr marL="0" indent="0" algn="just">
              <a:buNone/>
            </a:pPr>
            <a:r>
              <a:rPr lang="tr-TR" dirty="0" err="1" smtClean="0"/>
              <a:t>Tuber</a:t>
            </a:r>
            <a:r>
              <a:rPr lang="tr-TR" dirty="0" smtClean="0"/>
              <a:t> </a:t>
            </a:r>
            <a:r>
              <a:rPr lang="tr-TR" dirty="0" err="1" smtClean="0"/>
              <a:t>coxae’lardan</a:t>
            </a:r>
            <a:r>
              <a:rPr lang="tr-TR" dirty="0" smtClean="0"/>
              <a:t> </a:t>
            </a:r>
            <a:r>
              <a:rPr lang="tr-TR" dirty="0" err="1" smtClean="0"/>
              <a:t>tuber</a:t>
            </a:r>
            <a:r>
              <a:rPr lang="tr-TR" dirty="0" smtClean="0"/>
              <a:t> </a:t>
            </a:r>
            <a:r>
              <a:rPr lang="tr-TR" dirty="0" err="1" smtClean="0"/>
              <a:t>işilere</a:t>
            </a:r>
            <a:r>
              <a:rPr lang="tr-TR" dirty="0" smtClean="0"/>
              <a:t> (Yanlarda kalça kemiği çıkıntısından arkada oturak kemiği çıkıntısına kadar olan mesafe) kadar olan bölge sağrı olarak adlandırılır. Sağrının en geniş kısmından iki dirsek arası mesafe sağrı uzunluğunu verir. Ölçü şeridi ile ölçülür. </a:t>
            </a:r>
            <a:endParaRPr lang="tr-TR" dirty="0"/>
          </a:p>
        </p:txBody>
      </p:sp>
    </p:spTree>
    <p:extLst>
      <p:ext uri="{BB962C8B-B14F-4D97-AF65-F5344CB8AC3E}">
        <p14:creationId xmlns:p14="http://schemas.microsoft.com/office/powerpoint/2010/main" val="2568818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29014" y="829128"/>
            <a:ext cx="7546818" cy="4983163"/>
          </a:xfrm>
          <a:prstGeom prst="rect">
            <a:avLst/>
          </a:prstGeom>
        </p:spPr>
      </p:pic>
    </p:spTree>
    <p:extLst>
      <p:ext uri="{BB962C8B-B14F-4D97-AF65-F5344CB8AC3E}">
        <p14:creationId xmlns:p14="http://schemas.microsoft.com/office/powerpoint/2010/main" val="149031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Atta Vücut Bölümleri </a:t>
            </a:r>
            <a:endParaRPr lang="tr-TR" dirty="0"/>
          </a:p>
        </p:txBody>
      </p:sp>
      <p:pic>
        <p:nvPicPr>
          <p:cNvPr id="5" name="İçerik Yer Tutucusu 4"/>
          <p:cNvPicPr>
            <a:picLocks noGrp="1" noChangeAspect="1"/>
          </p:cNvPicPr>
          <p:nvPr>
            <p:ph idx="1"/>
          </p:nvPr>
        </p:nvPicPr>
        <p:blipFill>
          <a:blip r:embed="rId2"/>
          <a:stretch>
            <a:fillRect/>
          </a:stretch>
        </p:blipFill>
        <p:spPr>
          <a:xfrm>
            <a:off x="1344705" y="1825625"/>
            <a:ext cx="10510221" cy="4351338"/>
          </a:xfrm>
          <a:prstGeom prst="rect">
            <a:avLst/>
          </a:prstGeom>
        </p:spPr>
      </p:pic>
    </p:spTree>
    <p:extLst>
      <p:ext uri="{BB962C8B-B14F-4D97-AF65-F5344CB8AC3E}">
        <p14:creationId xmlns:p14="http://schemas.microsoft.com/office/powerpoint/2010/main" val="399266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Atta Vücut Bölümleri</a:t>
            </a:r>
            <a:endParaRPr lang="tr-TR" dirty="0"/>
          </a:p>
        </p:txBody>
      </p:sp>
      <p:pic>
        <p:nvPicPr>
          <p:cNvPr id="5" name="İçerik Yer Tutucusu 4"/>
          <p:cNvPicPr>
            <a:picLocks noGrp="1" noChangeAspect="1"/>
          </p:cNvPicPr>
          <p:nvPr>
            <p:ph idx="1"/>
          </p:nvPr>
        </p:nvPicPr>
        <p:blipFill>
          <a:blip r:embed="rId2"/>
          <a:stretch>
            <a:fillRect/>
          </a:stretch>
        </p:blipFill>
        <p:spPr>
          <a:xfrm>
            <a:off x="1958109" y="1690688"/>
            <a:ext cx="7869381" cy="4774767"/>
          </a:xfrm>
          <a:prstGeom prst="rect">
            <a:avLst/>
          </a:prstGeom>
        </p:spPr>
      </p:pic>
    </p:spTree>
    <p:extLst>
      <p:ext uri="{BB962C8B-B14F-4D97-AF65-F5344CB8AC3E}">
        <p14:creationId xmlns:p14="http://schemas.microsoft.com/office/powerpoint/2010/main" val="43591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CC00"/>
                </a:solidFill>
              </a:rPr>
              <a:t>Atlarda Yaş ve İsimleri</a:t>
            </a:r>
            <a:endParaRPr lang="tr-TR" b="1" dirty="0">
              <a:solidFill>
                <a:srgbClr val="FFCC00"/>
              </a:solidFill>
            </a:endParaRPr>
          </a:p>
        </p:txBody>
      </p:sp>
      <p:pic>
        <p:nvPicPr>
          <p:cNvPr id="4" name="İçerik Yer Tutucusu 3"/>
          <p:cNvPicPr>
            <a:picLocks noGrp="1" noChangeAspect="1"/>
          </p:cNvPicPr>
          <p:nvPr>
            <p:ph idx="1"/>
          </p:nvPr>
        </p:nvPicPr>
        <p:blipFill>
          <a:blip r:embed="rId2"/>
          <a:stretch>
            <a:fillRect/>
          </a:stretch>
        </p:blipFill>
        <p:spPr>
          <a:xfrm>
            <a:off x="1256144" y="1797915"/>
            <a:ext cx="9984509" cy="4621357"/>
          </a:xfrm>
          <a:prstGeom prst="rect">
            <a:avLst/>
          </a:prstGeom>
        </p:spPr>
      </p:pic>
    </p:spTree>
    <p:extLst>
      <p:ext uri="{BB962C8B-B14F-4D97-AF65-F5344CB8AC3E}">
        <p14:creationId xmlns:p14="http://schemas.microsoft.com/office/powerpoint/2010/main" val="424315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3399"/>
                </a:solidFill>
              </a:rPr>
              <a:t>ATLARDA KONDİSYON</a:t>
            </a:r>
            <a:endParaRPr lang="tr-TR" b="1" dirty="0">
              <a:solidFill>
                <a:srgbClr val="FF3399"/>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Atlar günümüzde başta sportif amaçlar olmak üzere kısmen de kırsal bölgelerde iş ve binek hayvanı olarak kullanılmaktadır. Bazı ülkelerde ise etinden ve sütünden yararlanılmaktadır. Buna bağlı olarak atçılık her zaman önemli bir ekonomik sektör olarak var olmuştur. Birçok insan bu sektörden değişik biçimlerde para kazanmaktadır. İyi bir at, sahibini zengin etmekle kalmayıp büyük itibarlar da kazandırmaktadır.</a:t>
            </a:r>
            <a:endParaRPr lang="tr-TR" sz="3200" dirty="0"/>
          </a:p>
        </p:txBody>
      </p:sp>
    </p:spTree>
    <p:extLst>
      <p:ext uri="{BB962C8B-B14F-4D97-AF65-F5344CB8AC3E}">
        <p14:creationId xmlns:p14="http://schemas.microsoft.com/office/powerpoint/2010/main" val="277491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3399"/>
                </a:solidFill>
              </a:rPr>
              <a:t>İNSAN İLE ATLARIN KARŞILAŞTIRILMASI</a:t>
            </a:r>
            <a:endParaRPr lang="tr-TR" b="1" dirty="0">
              <a:solidFill>
                <a:srgbClr val="FF3399"/>
              </a:solidFill>
            </a:endParaRPr>
          </a:p>
        </p:txBody>
      </p:sp>
      <p:pic>
        <p:nvPicPr>
          <p:cNvPr id="4" name="İçerik Yer Tutucusu 3"/>
          <p:cNvPicPr>
            <a:picLocks noGrp="1" noChangeAspect="1"/>
          </p:cNvPicPr>
          <p:nvPr>
            <p:ph idx="1"/>
          </p:nvPr>
        </p:nvPicPr>
        <p:blipFill>
          <a:blip r:embed="rId2"/>
          <a:stretch>
            <a:fillRect/>
          </a:stretch>
        </p:blipFill>
        <p:spPr>
          <a:xfrm>
            <a:off x="5183627" y="1098262"/>
            <a:ext cx="6441223" cy="5256357"/>
          </a:xfrm>
          <a:prstGeom prst="rect">
            <a:avLst/>
          </a:prstGeom>
        </p:spPr>
      </p:pic>
      <p:sp>
        <p:nvSpPr>
          <p:cNvPr id="5" name="Metin Yer Tutucusu 4"/>
          <p:cNvSpPr>
            <a:spLocks noGrp="1"/>
          </p:cNvSpPr>
          <p:nvPr>
            <p:ph type="body" sz="half" idx="2"/>
          </p:nvPr>
        </p:nvSpPr>
        <p:spPr/>
        <p:txBody>
          <a:bodyPr>
            <a:normAutofit/>
          </a:bodyPr>
          <a:lstStyle/>
          <a:p>
            <a:pPr algn="just"/>
            <a:r>
              <a:rPr lang="tr-TR" sz="2000" dirty="0" smtClean="0"/>
              <a:t>Atların veya </a:t>
            </a:r>
            <a:r>
              <a:rPr lang="tr-TR" sz="2000" dirty="0" err="1" smtClean="0"/>
              <a:t>pony’lerin</a:t>
            </a:r>
            <a:r>
              <a:rPr lang="tr-TR" sz="2000" dirty="0" smtClean="0"/>
              <a:t> yürüme  mekanizmalarını daha iyi anlamak için, atın vücudunu insanınkiyle karşılaştırmalısınız. </a:t>
            </a:r>
          </a:p>
          <a:p>
            <a:pPr algn="just"/>
            <a:r>
              <a:rPr lang="tr-TR" sz="2000" dirty="0" smtClean="0"/>
              <a:t>Atın bacaklarındaki hassaslık daha çabuk ortaya çıkar. Nedeni ise, onlar tek parmak üzerinde yürürler (tırnak), insanlar ise iki ayakları üzerinde yürürler (bir ayakta, topuk, taban ve 5 parmak vardır).</a:t>
            </a:r>
            <a:endParaRPr lang="tr-TR" sz="2000" dirty="0"/>
          </a:p>
        </p:txBody>
      </p:sp>
    </p:spTree>
    <p:extLst>
      <p:ext uri="{BB962C8B-B14F-4D97-AF65-F5344CB8AC3E}">
        <p14:creationId xmlns:p14="http://schemas.microsoft.com/office/powerpoint/2010/main" val="130403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Hayvanların bakım ve beslenmelerine göre gösterdikleri zayıflık veya semirme durumuna </a:t>
            </a:r>
            <a:r>
              <a:rPr lang="tr-TR" sz="3200" dirty="0" smtClean="0">
                <a:solidFill>
                  <a:srgbClr val="FF3399"/>
                </a:solidFill>
              </a:rPr>
              <a:t>kondisyon</a:t>
            </a:r>
            <a:r>
              <a:rPr lang="tr-TR" sz="3200" dirty="0" smtClean="0"/>
              <a:t> denir. Beden kondisyonu atın bedenindeki yağ miktarını göstermektedir. Atların beden yağının çoğu derialtında bulunur. Yağ enerji depolama görevini görür. Atlar verim ve yaşam payından daha fazla enerji aldıklarında beden yağı artar. İhtiyaç duyulandan daha az enerji alındığında ise beden yağı enerji kaynağı olarak kullanılmakta ve beden yağı miktarı azalmaktadır. İyi beslenen hayvanlar daha toplu, kötü beslenenler ise zayıftırlar.</a:t>
            </a:r>
            <a:endParaRPr lang="tr-TR" sz="3200" dirty="0"/>
          </a:p>
        </p:txBody>
      </p:sp>
    </p:spTree>
    <p:extLst>
      <p:ext uri="{BB962C8B-B14F-4D97-AF65-F5344CB8AC3E}">
        <p14:creationId xmlns:p14="http://schemas.microsoft.com/office/powerpoint/2010/main" val="21536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Beden kondisyonu ırklar ve bireyler arasında farklılık gösterir. Kondisyonun derecesi besleme şekline, yetiştirme yönüne ve amaca göre değişir. Verim yönüne göre besi kondisyonu, süt kondisyonu, yarış kondisyonu, damızlık, mera, sergi kondisyonu gibi isimler alır. Genel olarak yüksek performansa sahip atlar daha düşük beden kondisyonuna sahiptirler.</a:t>
            </a:r>
            <a:endParaRPr lang="tr-TR" sz="3600" dirty="0"/>
          </a:p>
        </p:txBody>
      </p:sp>
    </p:spTree>
    <p:extLst>
      <p:ext uri="{BB962C8B-B14F-4D97-AF65-F5344CB8AC3E}">
        <p14:creationId xmlns:p14="http://schemas.microsoft.com/office/powerpoint/2010/main" val="3338423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Atlarda Beden Kondisyon Puanlaması </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Günümüzde beden kondisyonunu belirlemede en yaygın kullanılan sistem 1-9 puanlık bir cetvel üzerinde oluşturulmuş sistemdir. Bu sistem, sırt ve bel bölgesi birleşme yeri, kuyruk sokumu çevresi, </a:t>
            </a:r>
            <a:r>
              <a:rPr lang="tr-TR" sz="3200" dirty="0" err="1" smtClean="0"/>
              <a:t>scapula</a:t>
            </a:r>
            <a:r>
              <a:rPr lang="tr-TR" sz="3200" dirty="0" smtClean="0"/>
              <a:t> gerisi, kaburgaların üzeri, </a:t>
            </a:r>
            <a:r>
              <a:rPr lang="tr-TR" sz="3200" dirty="0" err="1" smtClean="0"/>
              <a:t>cidago</a:t>
            </a:r>
            <a:r>
              <a:rPr lang="tr-TR" sz="3200" dirty="0" smtClean="0"/>
              <a:t> ve boyun bölgesinde depolanan yağ miktarına göre değerlendirilme yapılmasını sağlamaktadır. Atlarda beden kondisyonunun değerlendirildiği bölgeler Şekil 1’de ve beden kondisyonu puanlama sistemi ise Tablo 1’de sunulmuştur</a:t>
            </a:r>
            <a:endParaRPr lang="tr-TR" sz="3200" dirty="0"/>
          </a:p>
        </p:txBody>
      </p:sp>
    </p:spTree>
    <p:extLst>
      <p:ext uri="{BB962C8B-B14F-4D97-AF65-F5344CB8AC3E}">
        <p14:creationId xmlns:p14="http://schemas.microsoft.com/office/powerpoint/2010/main" val="77890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Amerika Birleşik Devletleri’nde, atlarda yağların en fazla birikim yaptığı yerlerin vücut kondisyon puanlama sistemi kullanılarak belirlendiği bir araştırmada, istisnalar olmasına rağmen, yağların öncelikle büyük organlar etrafında daha sonra sırasıyla: </a:t>
            </a:r>
          </a:p>
          <a:p>
            <a:pPr marL="514350" indent="-514350" algn="just">
              <a:buAutoNum type="arabicPeriod"/>
            </a:pPr>
            <a:r>
              <a:rPr lang="tr-TR" dirty="0" err="1" smtClean="0"/>
              <a:t>scapula</a:t>
            </a:r>
            <a:r>
              <a:rPr lang="tr-TR" dirty="0" smtClean="0"/>
              <a:t> arkasında, </a:t>
            </a:r>
          </a:p>
          <a:p>
            <a:pPr marL="514350" indent="-514350" algn="just">
              <a:buAutoNum type="arabicPeriod"/>
            </a:pPr>
            <a:r>
              <a:rPr lang="tr-TR" dirty="0" smtClean="0"/>
              <a:t>kaburga çubukları arasında, </a:t>
            </a:r>
          </a:p>
          <a:p>
            <a:pPr marL="514350" indent="-514350" algn="just">
              <a:buAutoNum type="arabicPeriod"/>
            </a:pPr>
            <a:r>
              <a:rPr lang="tr-TR" dirty="0" smtClean="0"/>
              <a:t>kuyruk başında, </a:t>
            </a:r>
          </a:p>
          <a:p>
            <a:pPr marL="514350" indent="-514350" algn="just">
              <a:buAutoNum type="arabicPeriod"/>
            </a:pPr>
            <a:r>
              <a:rPr lang="tr-TR" dirty="0" smtClean="0"/>
              <a:t>bel bölgesi boyunca, </a:t>
            </a:r>
          </a:p>
          <a:p>
            <a:pPr marL="514350" indent="-514350" algn="just">
              <a:buAutoNum type="arabicPeriod"/>
            </a:pPr>
            <a:r>
              <a:rPr lang="tr-TR" dirty="0" err="1" smtClean="0"/>
              <a:t>cidago</a:t>
            </a:r>
            <a:r>
              <a:rPr lang="tr-TR" dirty="0" smtClean="0"/>
              <a:t> üzerinde, </a:t>
            </a:r>
          </a:p>
          <a:p>
            <a:pPr marL="514350" indent="-514350" algn="just">
              <a:buAutoNum type="arabicPeriod"/>
            </a:pPr>
            <a:r>
              <a:rPr lang="tr-TR" dirty="0" smtClean="0"/>
              <a:t>boyun bölgesinde toplandığı tespit edilmiştir. </a:t>
            </a:r>
            <a:endParaRPr lang="tr-TR" dirty="0"/>
          </a:p>
        </p:txBody>
      </p:sp>
    </p:spTree>
    <p:extLst>
      <p:ext uri="{BB962C8B-B14F-4D97-AF65-F5344CB8AC3E}">
        <p14:creationId xmlns:p14="http://schemas.microsoft.com/office/powerpoint/2010/main" val="169409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3600" dirty="0" smtClean="0"/>
              <a:t>Şekil 1. Atlarda beden kondisyonu değerlendirme </a:t>
            </a:r>
            <a:br>
              <a:rPr lang="tr-TR" sz="3600" dirty="0" smtClean="0"/>
            </a:br>
            <a:r>
              <a:rPr lang="tr-TR" sz="3600" dirty="0" smtClean="0"/>
              <a:t>bölgeleri</a:t>
            </a:r>
            <a:endParaRPr lang="tr-TR" sz="3600" dirty="0"/>
          </a:p>
        </p:txBody>
      </p:sp>
      <p:pic>
        <p:nvPicPr>
          <p:cNvPr id="4" name="İçerik Yer Tutucusu 3"/>
          <p:cNvPicPr>
            <a:picLocks noGrp="1" noChangeAspect="1"/>
          </p:cNvPicPr>
          <p:nvPr>
            <p:ph idx="1"/>
          </p:nvPr>
        </p:nvPicPr>
        <p:blipFill>
          <a:blip r:embed="rId2"/>
          <a:stretch>
            <a:fillRect/>
          </a:stretch>
        </p:blipFill>
        <p:spPr>
          <a:xfrm>
            <a:off x="3249683" y="2298076"/>
            <a:ext cx="5692633" cy="3406435"/>
          </a:xfrm>
          <a:prstGeom prst="rect">
            <a:avLst/>
          </a:prstGeom>
        </p:spPr>
      </p:pic>
    </p:spTree>
    <p:extLst>
      <p:ext uri="{BB962C8B-B14F-4D97-AF65-F5344CB8AC3E}">
        <p14:creationId xmlns:p14="http://schemas.microsoft.com/office/powerpoint/2010/main" val="1689135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Şekil 2. Atta beden kondisyonu değerlendirmesi </a:t>
            </a:r>
            <a:endParaRPr lang="tr-TR" dirty="0"/>
          </a:p>
        </p:txBody>
      </p:sp>
      <p:pic>
        <p:nvPicPr>
          <p:cNvPr id="5" name="İçerik Yer Tutucusu 4"/>
          <p:cNvPicPr>
            <a:picLocks noGrp="1" noChangeAspect="1"/>
          </p:cNvPicPr>
          <p:nvPr>
            <p:ph idx="1"/>
          </p:nvPr>
        </p:nvPicPr>
        <p:blipFill>
          <a:blip r:embed="rId2"/>
          <a:stretch>
            <a:fillRect/>
          </a:stretch>
        </p:blipFill>
        <p:spPr>
          <a:xfrm>
            <a:off x="2032000" y="1915306"/>
            <a:ext cx="7703127" cy="4596330"/>
          </a:xfrm>
          <a:prstGeom prst="rect">
            <a:avLst/>
          </a:prstGeom>
        </p:spPr>
      </p:pic>
    </p:spTree>
    <p:extLst>
      <p:ext uri="{BB962C8B-B14F-4D97-AF65-F5344CB8AC3E}">
        <p14:creationId xmlns:p14="http://schemas.microsoft.com/office/powerpoint/2010/main" val="917983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1327" y="171162"/>
            <a:ext cx="10515600" cy="466148"/>
          </a:xfrm>
        </p:spPr>
        <p:txBody>
          <a:bodyPr>
            <a:normAutofit/>
          </a:bodyPr>
          <a:lstStyle/>
          <a:p>
            <a:r>
              <a:rPr lang="tr-TR" sz="1600" b="1" dirty="0" smtClean="0">
                <a:solidFill>
                  <a:srgbClr val="FF0000"/>
                </a:solidFill>
              </a:rPr>
              <a:t>Tablo 1. Atlarda Beden Kondisyonu Puanlama Sistemi </a:t>
            </a:r>
            <a:endParaRPr lang="tr-TR" sz="1600" b="1"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91157706"/>
              </p:ext>
            </p:extLst>
          </p:nvPr>
        </p:nvGraphicFramePr>
        <p:xfrm>
          <a:off x="480290" y="705197"/>
          <a:ext cx="11545455" cy="5974080"/>
        </p:xfrm>
        <a:graphic>
          <a:graphicData uri="http://schemas.openxmlformats.org/drawingml/2006/table">
            <a:tbl>
              <a:tblPr firstRow="1" bandRow="1">
                <a:tableStyleId>{00A15C55-8517-42AA-B614-E9B94910E393}</a:tableStyleId>
              </a:tblPr>
              <a:tblGrid>
                <a:gridCol w="1858327">
                  <a:extLst>
                    <a:ext uri="{9D8B030D-6E8A-4147-A177-3AD203B41FA5}">
                      <a16:colId xmlns:a16="http://schemas.microsoft.com/office/drawing/2014/main" val="155702289"/>
                    </a:ext>
                  </a:extLst>
                </a:gridCol>
                <a:gridCol w="1794945">
                  <a:extLst>
                    <a:ext uri="{9D8B030D-6E8A-4147-A177-3AD203B41FA5}">
                      <a16:colId xmlns:a16="http://schemas.microsoft.com/office/drawing/2014/main" val="2744615682"/>
                    </a:ext>
                  </a:extLst>
                </a:gridCol>
                <a:gridCol w="7892183">
                  <a:extLst>
                    <a:ext uri="{9D8B030D-6E8A-4147-A177-3AD203B41FA5}">
                      <a16:colId xmlns:a16="http://schemas.microsoft.com/office/drawing/2014/main" val="3377118548"/>
                    </a:ext>
                  </a:extLst>
                </a:gridCol>
              </a:tblGrid>
              <a:tr h="452582">
                <a:tc>
                  <a:txBody>
                    <a:bodyPr/>
                    <a:lstStyle/>
                    <a:p>
                      <a:r>
                        <a:rPr lang="tr-TR" sz="1400" dirty="0" smtClean="0"/>
                        <a:t>Derece</a:t>
                      </a:r>
                      <a:endParaRPr lang="tr-TR" sz="1400" dirty="0"/>
                    </a:p>
                  </a:txBody>
                  <a:tcPr/>
                </a:tc>
                <a:tc>
                  <a:txBody>
                    <a:bodyPr/>
                    <a:lstStyle/>
                    <a:p>
                      <a:r>
                        <a:rPr lang="tr-TR" sz="1400" dirty="0" smtClean="0"/>
                        <a:t>Kategori</a:t>
                      </a:r>
                      <a:endParaRPr lang="tr-TR" sz="1400" dirty="0"/>
                    </a:p>
                  </a:txBody>
                  <a:tcPr/>
                </a:tc>
                <a:tc>
                  <a:txBody>
                    <a:bodyPr/>
                    <a:lstStyle/>
                    <a:p>
                      <a:r>
                        <a:rPr lang="tr-TR" sz="1400" dirty="0" smtClean="0"/>
                        <a:t>Özellik</a:t>
                      </a:r>
                      <a:endParaRPr lang="tr-TR" sz="1400" dirty="0"/>
                    </a:p>
                  </a:txBody>
                  <a:tcPr/>
                </a:tc>
                <a:extLst>
                  <a:ext uri="{0D108BD9-81ED-4DB2-BD59-A6C34878D82A}">
                    <a16:rowId xmlns:a16="http://schemas.microsoft.com/office/drawing/2014/main" val="2063807183"/>
                  </a:ext>
                </a:extLst>
              </a:tr>
              <a:tr h="453043">
                <a:tc>
                  <a:txBody>
                    <a:bodyPr/>
                    <a:lstStyle/>
                    <a:p>
                      <a:r>
                        <a:rPr lang="tr-TR" sz="1400" dirty="0" smtClean="0"/>
                        <a:t>1</a:t>
                      </a:r>
                      <a:endParaRPr lang="tr-TR" sz="1400" dirty="0"/>
                    </a:p>
                  </a:txBody>
                  <a:tcPr/>
                </a:tc>
                <a:tc>
                  <a:txBody>
                    <a:bodyPr/>
                    <a:lstStyle/>
                    <a:p>
                      <a:r>
                        <a:rPr lang="tr-TR" sz="1400" dirty="0" smtClean="0"/>
                        <a:t>Zayıf</a:t>
                      </a:r>
                      <a:endParaRPr lang="tr-TR" sz="1400" dirty="0"/>
                    </a:p>
                  </a:txBody>
                  <a:tcPr/>
                </a:tc>
                <a:tc>
                  <a:txBody>
                    <a:bodyPr/>
                    <a:lstStyle/>
                    <a:p>
                      <a:r>
                        <a:rPr lang="tr-TR" sz="1100" dirty="0" smtClean="0"/>
                        <a:t>Hayvan aşırı zayıflamıştır (</a:t>
                      </a:r>
                      <a:r>
                        <a:rPr lang="tr-TR" sz="1100" dirty="0" err="1" smtClean="0"/>
                        <a:t>kaşektik</a:t>
                      </a:r>
                      <a:r>
                        <a:rPr lang="tr-TR" sz="1100" dirty="0" smtClean="0"/>
                        <a:t>). </a:t>
                      </a:r>
                      <a:r>
                        <a:rPr lang="tr-TR" sz="1100" dirty="0" err="1" smtClean="0"/>
                        <a:t>Prosesus</a:t>
                      </a:r>
                      <a:r>
                        <a:rPr lang="tr-TR" sz="1100" dirty="0" smtClean="0"/>
                        <a:t> </a:t>
                      </a:r>
                      <a:r>
                        <a:rPr lang="tr-TR" sz="1100" dirty="0" err="1" smtClean="0"/>
                        <a:t>spinosuslar</a:t>
                      </a:r>
                      <a:r>
                        <a:rPr lang="tr-TR" sz="1100" dirty="0" smtClean="0"/>
                        <a:t>, kaburgalar, kuyruk başı ve </a:t>
                      </a:r>
                      <a:r>
                        <a:rPr lang="tr-TR" sz="1100" dirty="0" err="1" smtClean="0"/>
                        <a:t>pelvisin</a:t>
                      </a:r>
                      <a:r>
                        <a:rPr lang="tr-TR" sz="1100" dirty="0" smtClean="0"/>
                        <a:t> çıkıntılı kısımları (Art. </a:t>
                      </a:r>
                      <a:r>
                        <a:rPr lang="tr-TR" sz="1100" dirty="0" err="1" smtClean="0"/>
                        <a:t>coxafemoris</a:t>
                      </a:r>
                      <a:r>
                        <a:rPr lang="tr-TR" sz="1100" dirty="0" smtClean="0"/>
                        <a:t> ve </a:t>
                      </a:r>
                      <a:r>
                        <a:rPr lang="tr-TR" sz="1100" dirty="0" err="1" smtClean="0"/>
                        <a:t>tuberischii</a:t>
                      </a:r>
                      <a:r>
                        <a:rPr lang="tr-TR" sz="1100" dirty="0" smtClean="0"/>
                        <a:t>) belirgindir. Boyun, omuzlar ve </a:t>
                      </a:r>
                      <a:r>
                        <a:rPr lang="tr-TR" sz="1100" dirty="0" err="1" smtClean="0"/>
                        <a:t>cidagonun</a:t>
                      </a:r>
                      <a:r>
                        <a:rPr lang="tr-TR" sz="1100" dirty="0" smtClean="0"/>
                        <a:t> kemik yapısı kolaylıkla görülür. Yağ dokuları hiç hissedilemez.</a:t>
                      </a:r>
                      <a:endParaRPr lang="tr-TR" sz="1100" dirty="0"/>
                    </a:p>
                  </a:txBody>
                  <a:tcPr/>
                </a:tc>
                <a:extLst>
                  <a:ext uri="{0D108BD9-81ED-4DB2-BD59-A6C34878D82A}">
                    <a16:rowId xmlns:a16="http://schemas.microsoft.com/office/drawing/2014/main" val="1185859787"/>
                  </a:ext>
                </a:extLst>
              </a:tr>
              <a:tr h="572655">
                <a:tc>
                  <a:txBody>
                    <a:bodyPr/>
                    <a:lstStyle/>
                    <a:p>
                      <a:r>
                        <a:rPr lang="tr-TR" sz="1400" dirty="0" smtClean="0"/>
                        <a:t>2</a:t>
                      </a:r>
                      <a:endParaRPr lang="tr-TR" sz="1400" dirty="0"/>
                    </a:p>
                  </a:txBody>
                  <a:tcPr/>
                </a:tc>
                <a:tc>
                  <a:txBody>
                    <a:bodyPr/>
                    <a:lstStyle/>
                    <a:p>
                      <a:r>
                        <a:rPr lang="tr-TR" sz="1400" dirty="0" smtClean="0"/>
                        <a:t>Çok İnce</a:t>
                      </a:r>
                      <a:endParaRPr lang="tr-TR" sz="1400" dirty="0"/>
                    </a:p>
                  </a:txBody>
                  <a:tcPr/>
                </a:tc>
                <a:tc>
                  <a:txBody>
                    <a:bodyPr/>
                    <a:lstStyle/>
                    <a:p>
                      <a:pPr algn="just"/>
                      <a:r>
                        <a:rPr lang="tr-TR" sz="1100" dirty="0" smtClean="0"/>
                        <a:t>Hayvan zayıflamıştır. </a:t>
                      </a:r>
                      <a:r>
                        <a:rPr lang="tr-TR" sz="1100" dirty="0" err="1" smtClean="0"/>
                        <a:t>Prosesus</a:t>
                      </a:r>
                      <a:r>
                        <a:rPr lang="tr-TR" sz="1100" dirty="0" smtClean="0"/>
                        <a:t> </a:t>
                      </a:r>
                      <a:r>
                        <a:rPr lang="tr-TR" sz="1100" dirty="0" err="1" smtClean="0"/>
                        <a:t>spinosusların</a:t>
                      </a:r>
                      <a:r>
                        <a:rPr lang="tr-TR" sz="1100" dirty="0" smtClean="0"/>
                        <a:t> kaidesinin üzeri hafif bir yağ tabakası ile örtülüdür. </a:t>
                      </a:r>
                      <a:r>
                        <a:rPr lang="tr-TR" sz="1100" dirty="0" err="1" smtClean="0"/>
                        <a:t>Lumbar</a:t>
                      </a:r>
                      <a:r>
                        <a:rPr lang="tr-TR" sz="1100" dirty="0" smtClean="0"/>
                        <a:t> </a:t>
                      </a:r>
                      <a:r>
                        <a:rPr lang="tr-TR" sz="1100" dirty="0" err="1" smtClean="0"/>
                        <a:t>vertebraların</a:t>
                      </a:r>
                      <a:r>
                        <a:rPr lang="tr-TR" sz="1100" dirty="0" smtClean="0"/>
                        <a:t> </a:t>
                      </a:r>
                      <a:r>
                        <a:rPr lang="tr-TR" sz="1100" dirty="0" err="1" smtClean="0"/>
                        <a:t>prosesus</a:t>
                      </a:r>
                      <a:r>
                        <a:rPr lang="tr-TR" sz="1100" dirty="0" smtClean="0"/>
                        <a:t> </a:t>
                      </a:r>
                      <a:r>
                        <a:rPr lang="tr-TR" sz="1100" dirty="0" err="1" smtClean="0"/>
                        <a:t>transversusları</a:t>
                      </a:r>
                      <a:r>
                        <a:rPr lang="tr-TR" sz="1100" dirty="0" smtClean="0"/>
                        <a:t>) yuvarlak hissedilir. </a:t>
                      </a:r>
                      <a:r>
                        <a:rPr lang="tr-TR" sz="1100" dirty="0" err="1" smtClean="0"/>
                        <a:t>Prosesus</a:t>
                      </a:r>
                      <a:r>
                        <a:rPr lang="tr-TR" sz="1100" dirty="0" smtClean="0"/>
                        <a:t> </a:t>
                      </a:r>
                      <a:r>
                        <a:rPr lang="tr-TR" sz="1100" dirty="0" err="1" smtClean="0"/>
                        <a:t>spinosuslar</a:t>
                      </a:r>
                      <a:r>
                        <a:rPr lang="tr-TR" sz="1100" dirty="0" smtClean="0"/>
                        <a:t>, kaburgalar, omuzlar ve boyun yapıları hafifçe görülebilir.</a:t>
                      </a:r>
                      <a:endParaRPr lang="tr-TR" sz="1100" dirty="0"/>
                    </a:p>
                  </a:txBody>
                  <a:tcPr/>
                </a:tc>
                <a:extLst>
                  <a:ext uri="{0D108BD9-81ED-4DB2-BD59-A6C34878D82A}">
                    <a16:rowId xmlns:a16="http://schemas.microsoft.com/office/drawing/2014/main" val="2909165662"/>
                  </a:ext>
                </a:extLst>
              </a:tr>
              <a:tr h="754149">
                <a:tc>
                  <a:txBody>
                    <a:bodyPr/>
                    <a:lstStyle/>
                    <a:p>
                      <a:r>
                        <a:rPr lang="tr-TR" sz="1400" dirty="0" smtClean="0"/>
                        <a:t>3</a:t>
                      </a:r>
                      <a:endParaRPr lang="tr-TR" sz="1400" dirty="0"/>
                    </a:p>
                  </a:txBody>
                  <a:tcPr/>
                </a:tc>
                <a:tc>
                  <a:txBody>
                    <a:bodyPr/>
                    <a:lstStyle/>
                    <a:p>
                      <a:r>
                        <a:rPr lang="tr-TR" sz="1400" dirty="0" smtClean="0"/>
                        <a:t>İnce</a:t>
                      </a:r>
                      <a:endParaRPr lang="tr-TR" sz="1400" dirty="0"/>
                    </a:p>
                  </a:txBody>
                  <a:tcPr/>
                </a:tc>
                <a:tc>
                  <a:txBody>
                    <a:bodyPr/>
                    <a:lstStyle/>
                    <a:p>
                      <a:pPr algn="just"/>
                      <a:r>
                        <a:rPr lang="tr-TR" sz="1100" dirty="0" smtClean="0"/>
                        <a:t>Yağ, </a:t>
                      </a:r>
                      <a:r>
                        <a:rPr lang="tr-TR" sz="1100" dirty="0" err="1" smtClean="0"/>
                        <a:t>prosesus</a:t>
                      </a:r>
                      <a:r>
                        <a:rPr lang="tr-TR" sz="1100" dirty="0" smtClean="0"/>
                        <a:t> </a:t>
                      </a:r>
                      <a:r>
                        <a:rPr lang="tr-TR" sz="1100" dirty="0" err="1" smtClean="0"/>
                        <a:t>spinosusların</a:t>
                      </a:r>
                      <a:r>
                        <a:rPr lang="tr-TR" sz="1100" dirty="0" smtClean="0"/>
                        <a:t> üzerinde yaklaşık olarak ortada toplanmıştır. </a:t>
                      </a:r>
                      <a:r>
                        <a:rPr lang="tr-TR" sz="1100" dirty="0" err="1" smtClean="0"/>
                        <a:t>Prosesus</a:t>
                      </a:r>
                      <a:r>
                        <a:rPr lang="tr-TR" sz="1100" dirty="0" smtClean="0"/>
                        <a:t> </a:t>
                      </a:r>
                      <a:r>
                        <a:rPr lang="tr-TR" sz="1100" dirty="0" err="1" smtClean="0"/>
                        <a:t>transversuslar</a:t>
                      </a:r>
                      <a:r>
                        <a:rPr lang="tr-TR" sz="1100" dirty="0" smtClean="0"/>
                        <a:t> hissedilemez. Kaburgaların üzerinde hafif bir yağ örtüsü mevcuttur. </a:t>
                      </a:r>
                      <a:r>
                        <a:rPr lang="tr-TR" sz="1100" dirty="0" err="1" smtClean="0"/>
                        <a:t>Prosesus</a:t>
                      </a:r>
                      <a:r>
                        <a:rPr lang="tr-TR" sz="1100" dirty="0" smtClean="0"/>
                        <a:t> </a:t>
                      </a:r>
                      <a:r>
                        <a:rPr lang="tr-TR" sz="1100" dirty="0" err="1" smtClean="0"/>
                        <a:t>spinosuslar</a:t>
                      </a:r>
                      <a:r>
                        <a:rPr lang="tr-TR" sz="1100" dirty="0" smtClean="0"/>
                        <a:t> ve kaburgalar kolaylıkla görülebilir. Kuyruk başı çıkıntılıdır, fakat bireysel olarak </a:t>
                      </a:r>
                      <a:r>
                        <a:rPr lang="tr-TR" sz="1100" dirty="0" err="1" smtClean="0"/>
                        <a:t>vertebra</a:t>
                      </a:r>
                      <a:r>
                        <a:rPr lang="tr-TR" sz="1100" dirty="0" smtClean="0"/>
                        <a:t> kolaylıkla belirlenemez. Art. </a:t>
                      </a:r>
                      <a:r>
                        <a:rPr lang="tr-TR" sz="1100" dirty="0" err="1" smtClean="0"/>
                        <a:t>Coxa</a:t>
                      </a:r>
                      <a:r>
                        <a:rPr lang="tr-TR" sz="1100" dirty="0" smtClean="0"/>
                        <a:t> </a:t>
                      </a:r>
                      <a:r>
                        <a:rPr lang="tr-TR" sz="1100" dirty="0" err="1" smtClean="0"/>
                        <a:t>femoris</a:t>
                      </a:r>
                      <a:r>
                        <a:rPr lang="tr-TR" sz="1100" dirty="0" smtClean="0"/>
                        <a:t> ve </a:t>
                      </a:r>
                      <a:r>
                        <a:rPr lang="tr-TR" sz="1100" dirty="0" err="1" smtClean="0"/>
                        <a:t>tuber</a:t>
                      </a:r>
                      <a:r>
                        <a:rPr lang="tr-TR" sz="1100" dirty="0" smtClean="0"/>
                        <a:t> </a:t>
                      </a:r>
                      <a:r>
                        <a:rPr lang="tr-TR" sz="1100" dirty="0" err="1" smtClean="0"/>
                        <a:t>ischii</a:t>
                      </a:r>
                      <a:r>
                        <a:rPr lang="tr-TR" sz="1100" dirty="0" smtClean="0"/>
                        <a:t> yuvarlak görünümlü, fakat kolaylıkla görülemez. </a:t>
                      </a:r>
                      <a:r>
                        <a:rPr lang="tr-TR" sz="1100" dirty="0" err="1" smtClean="0"/>
                        <a:t>Cidago</a:t>
                      </a:r>
                      <a:r>
                        <a:rPr lang="tr-TR" sz="1100" dirty="0" smtClean="0"/>
                        <a:t>, omuzlar ve boyun önemli şekilde belirgindir.</a:t>
                      </a:r>
                    </a:p>
                  </a:txBody>
                  <a:tcPr/>
                </a:tc>
                <a:extLst>
                  <a:ext uri="{0D108BD9-81ED-4DB2-BD59-A6C34878D82A}">
                    <a16:rowId xmlns:a16="http://schemas.microsoft.com/office/drawing/2014/main" val="3903612536"/>
                  </a:ext>
                </a:extLst>
              </a:tr>
              <a:tr h="370840">
                <a:tc>
                  <a:txBody>
                    <a:bodyPr/>
                    <a:lstStyle/>
                    <a:p>
                      <a:r>
                        <a:rPr lang="tr-TR" sz="1400" dirty="0" smtClean="0"/>
                        <a:t>4</a:t>
                      </a:r>
                      <a:endParaRPr lang="tr-TR" sz="1400" dirty="0"/>
                    </a:p>
                  </a:txBody>
                  <a:tcPr/>
                </a:tc>
                <a:tc>
                  <a:txBody>
                    <a:bodyPr/>
                    <a:lstStyle/>
                    <a:p>
                      <a:r>
                        <a:rPr lang="tr-TR" sz="1400" dirty="0" smtClean="0"/>
                        <a:t>Orta İnce</a:t>
                      </a:r>
                      <a:endParaRPr lang="tr-TR" sz="1400" dirty="0"/>
                    </a:p>
                  </a:txBody>
                  <a:tcPr/>
                </a:tc>
                <a:tc>
                  <a:txBody>
                    <a:bodyPr/>
                    <a:lstStyle/>
                    <a:p>
                      <a:pPr algn="just"/>
                      <a:r>
                        <a:rPr lang="tr-TR" sz="1100" dirty="0" smtClean="0"/>
                        <a:t>Arka kısım boyunca katlanma (kabartılı görünüm) negatiftir (</a:t>
                      </a:r>
                      <a:r>
                        <a:rPr lang="tr-TR" sz="1100" dirty="0" err="1" smtClean="0"/>
                        <a:t>prosesus</a:t>
                      </a:r>
                      <a:r>
                        <a:rPr lang="tr-TR" sz="1100" dirty="0" smtClean="0"/>
                        <a:t> </a:t>
                      </a:r>
                      <a:r>
                        <a:rPr lang="tr-TR" sz="1100" dirty="0" err="1" smtClean="0"/>
                        <a:t>spinosuslar</a:t>
                      </a:r>
                      <a:r>
                        <a:rPr lang="tr-TR" sz="1100" dirty="0" smtClean="0"/>
                        <a:t> etrafını saran dokudan hafif bir şekilde </a:t>
                      </a:r>
                      <a:r>
                        <a:rPr lang="tr-TR" sz="1100" dirty="0" err="1" smtClean="0"/>
                        <a:t>çıkıntılaşır</a:t>
                      </a:r>
                      <a:r>
                        <a:rPr lang="tr-TR" sz="1100" dirty="0" smtClean="0"/>
                        <a:t>). Kaburgaların belirsiz hatları (çıkıntıları) görülebilir. Yağ kuyruk başı etrafında hissedilebilir (çıkıntısı </a:t>
                      </a:r>
                      <a:r>
                        <a:rPr lang="tr-TR" sz="1100" dirty="0" err="1" smtClean="0"/>
                        <a:t>konformasyona</a:t>
                      </a:r>
                      <a:r>
                        <a:rPr lang="tr-TR" sz="1100" dirty="0" smtClean="0"/>
                        <a:t> bağlıdır). </a:t>
                      </a:r>
                      <a:r>
                        <a:rPr lang="tr-TR" sz="1100" dirty="0" err="1" smtClean="0"/>
                        <a:t>Cidago</a:t>
                      </a:r>
                      <a:r>
                        <a:rPr lang="tr-TR" sz="1100" dirty="0" smtClean="0"/>
                        <a:t>, omuzlar ve boyun belirgin şekilde zayıf değildir. </a:t>
                      </a:r>
                      <a:endParaRPr lang="tr-TR" sz="1100" dirty="0"/>
                    </a:p>
                  </a:txBody>
                  <a:tcPr/>
                </a:tc>
                <a:extLst>
                  <a:ext uri="{0D108BD9-81ED-4DB2-BD59-A6C34878D82A}">
                    <a16:rowId xmlns:a16="http://schemas.microsoft.com/office/drawing/2014/main" val="3500403880"/>
                  </a:ext>
                </a:extLst>
              </a:tr>
              <a:tr h="370840">
                <a:tc>
                  <a:txBody>
                    <a:bodyPr/>
                    <a:lstStyle/>
                    <a:p>
                      <a:r>
                        <a:rPr lang="tr-TR" sz="1400" dirty="0" smtClean="0"/>
                        <a:t>5</a:t>
                      </a:r>
                      <a:endParaRPr lang="tr-TR" sz="1400" dirty="0"/>
                    </a:p>
                  </a:txBody>
                  <a:tcPr/>
                </a:tc>
                <a:tc>
                  <a:txBody>
                    <a:bodyPr/>
                    <a:lstStyle/>
                    <a:p>
                      <a:r>
                        <a:rPr lang="tr-TR" sz="1400" dirty="0" smtClean="0"/>
                        <a:t>Orta</a:t>
                      </a:r>
                      <a:endParaRPr lang="tr-TR" sz="1400" dirty="0"/>
                    </a:p>
                  </a:txBody>
                  <a:tcPr/>
                </a:tc>
                <a:tc>
                  <a:txBody>
                    <a:bodyPr/>
                    <a:lstStyle/>
                    <a:p>
                      <a:pPr marL="0" indent="0" algn="just">
                        <a:buFont typeface="Arial" panose="020B0604020202020204" pitchFamily="34" charset="0"/>
                        <a:buNone/>
                      </a:pPr>
                      <a:r>
                        <a:rPr lang="tr-TR" sz="1100" dirty="0" smtClean="0"/>
                        <a:t>Arka kısım düzdür. Kaburgalar kolaylıkla görülemez fakat kolaylıkla hissedilebilir. Yağ kuyruk başı etrafında süngerimsi (yumuşak) şekilde hissedilmeye başlar. </a:t>
                      </a:r>
                      <a:r>
                        <a:rPr lang="tr-TR" sz="1100" dirty="0" err="1" smtClean="0"/>
                        <a:t>Cidago</a:t>
                      </a:r>
                      <a:r>
                        <a:rPr lang="tr-TR" sz="1100" dirty="0" smtClean="0"/>
                        <a:t> </a:t>
                      </a:r>
                      <a:r>
                        <a:rPr lang="tr-TR" sz="1100" dirty="0" err="1" smtClean="0"/>
                        <a:t>prosesus</a:t>
                      </a:r>
                      <a:r>
                        <a:rPr lang="tr-TR" sz="1100" dirty="0" smtClean="0"/>
                        <a:t> </a:t>
                      </a:r>
                      <a:r>
                        <a:rPr lang="tr-TR" sz="1100" dirty="0" err="1" smtClean="0"/>
                        <a:t>spinosusların</a:t>
                      </a:r>
                      <a:r>
                        <a:rPr lang="tr-TR" sz="1100" dirty="0" smtClean="0"/>
                        <a:t> üzerinde yuvarlak şekilde görünür. Omuzlar ve boyun beden içerisine yumuşak şekilde harmanlanır. </a:t>
                      </a:r>
                      <a:endParaRPr lang="tr-TR" sz="1100" dirty="0"/>
                    </a:p>
                  </a:txBody>
                  <a:tcPr/>
                </a:tc>
                <a:extLst>
                  <a:ext uri="{0D108BD9-81ED-4DB2-BD59-A6C34878D82A}">
                    <a16:rowId xmlns:a16="http://schemas.microsoft.com/office/drawing/2014/main" val="2733212824"/>
                  </a:ext>
                </a:extLst>
              </a:tr>
              <a:tr h="576811">
                <a:tc>
                  <a:txBody>
                    <a:bodyPr/>
                    <a:lstStyle/>
                    <a:p>
                      <a:r>
                        <a:rPr lang="tr-TR" sz="1400" dirty="0" smtClean="0"/>
                        <a:t>6</a:t>
                      </a:r>
                      <a:endParaRPr lang="tr-TR" sz="1400" dirty="0"/>
                    </a:p>
                  </a:txBody>
                  <a:tcPr/>
                </a:tc>
                <a:tc>
                  <a:txBody>
                    <a:bodyPr/>
                    <a:lstStyle/>
                    <a:p>
                      <a:r>
                        <a:rPr lang="tr-TR" sz="1400" dirty="0" smtClean="0"/>
                        <a:t>Orta Etli (Kaslı)</a:t>
                      </a:r>
                      <a:endParaRPr lang="tr-TR" sz="1400" dirty="0"/>
                    </a:p>
                  </a:txBody>
                  <a:tcPr/>
                </a:tc>
                <a:tc>
                  <a:txBody>
                    <a:bodyPr/>
                    <a:lstStyle/>
                    <a:p>
                      <a:r>
                        <a:rPr lang="tr-TR" sz="1100" dirty="0" smtClean="0"/>
                        <a:t>Hafif bir şekilde sırt-bel bölgesinde kabartılı görünüm (</a:t>
                      </a:r>
                      <a:r>
                        <a:rPr lang="tr-TR" sz="1100" dirty="0" err="1" smtClean="0"/>
                        <a:t>crease</a:t>
                      </a:r>
                      <a:r>
                        <a:rPr lang="tr-TR" sz="1100" dirty="0" smtClean="0"/>
                        <a:t> </a:t>
                      </a:r>
                      <a:r>
                        <a:rPr lang="tr-TR" sz="1100" dirty="0" err="1" smtClean="0"/>
                        <a:t>down</a:t>
                      </a:r>
                      <a:r>
                        <a:rPr lang="tr-TR" sz="1100" dirty="0" smtClean="0"/>
                        <a:t> </a:t>
                      </a:r>
                      <a:r>
                        <a:rPr lang="tr-TR" sz="1100" dirty="0" err="1" smtClean="0"/>
                        <a:t>back</a:t>
                      </a:r>
                      <a:r>
                        <a:rPr lang="tr-TR" sz="1100" dirty="0" smtClean="0"/>
                        <a:t>).  Kaburgalar üzerindeki yağ örtüsü yumuşak bir şekilde hissedilir. Kuyruk başı çevresinde yağ hafif (narin bir görünümde) hissedilir. Yağ boyunun her iki tarafı boyunca, omuzların arkasında ve </a:t>
                      </a:r>
                      <a:r>
                        <a:rPr lang="tr-TR" sz="1100" dirty="0" err="1" smtClean="0"/>
                        <a:t>cidago</a:t>
                      </a:r>
                      <a:r>
                        <a:rPr lang="tr-TR" sz="1100" dirty="0" smtClean="0"/>
                        <a:t> bölgesinin her iki tarafı boyunca depolanmaya başlar.</a:t>
                      </a:r>
                    </a:p>
                  </a:txBody>
                  <a:tcPr/>
                </a:tc>
                <a:extLst>
                  <a:ext uri="{0D108BD9-81ED-4DB2-BD59-A6C34878D82A}">
                    <a16:rowId xmlns:a16="http://schemas.microsoft.com/office/drawing/2014/main" val="4233666112"/>
                  </a:ext>
                </a:extLst>
              </a:tr>
              <a:tr h="370840">
                <a:tc>
                  <a:txBody>
                    <a:bodyPr/>
                    <a:lstStyle/>
                    <a:p>
                      <a:r>
                        <a:rPr lang="tr-TR" sz="1400" dirty="0" smtClean="0"/>
                        <a:t>7</a:t>
                      </a:r>
                      <a:endParaRPr lang="tr-TR" sz="1400" dirty="0"/>
                    </a:p>
                  </a:txBody>
                  <a:tcPr/>
                </a:tc>
                <a:tc>
                  <a:txBody>
                    <a:bodyPr/>
                    <a:lstStyle/>
                    <a:p>
                      <a:r>
                        <a:rPr lang="tr-TR" sz="1400" dirty="0" smtClean="0"/>
                        <a:t>Etli (Kaslı)</a:t>
                      </a:r>
                      <a:endParaRPr lang="tr-TR" sz="1400" dirty="0"/>
                    </a:p>
                  </a:txBody>
                  <a:tcPr/>
                </a:tc>
                <a:tc>
                  <a:txBody>
                    <a:bodyPr/>
                    <a:lstStyle/>
                    <a:p>
                      <a:pPr algn="just"/>
                      <a:r>
                        <a:rPr lang="tr-TR" sz="1100" dirty="0" smtClean="0"/>
                        <a:t>Arka kısımda sırt-bel bölgesinde kabartılı görünüm. Bireysel olarak kaburgalar hissedilebilir, fakat kaburgalar arasındaki yağın dolgunluğu tespit edilemez. Yağ kuyruk başı etrafında yumuşak (narin) bir şekildedir. Yağ </a:t>
                      </a:r>
                      <a:r>
                        <a:rPr lang="tr-TR" sz="1100" dirty="0" err="1" smtClean="0"/>
                        <a:t>cidago</a:t>
                      </a:r>
                      <a:r>
                        <a:rPr lang="tr-TR" sz="1100" dirty="0" smtClean="0"/>
                        <a:t> boyunca, omuzların arka tarafında ve boyun bölgesinde depolanır.</a:t>
                      </a:r>
                      <a:endParaRPr lang="tr-TR" sz="1100" dirty="0"/>
                    </a:p>
                  </a:txBody>
                  <a:tcPr/>
                </a:tc>
                <a:extLst>
                  <a:ext uri="{0D108BD9-81ED-4DB2-BD59-A6C34878D82A}">
                    <a16:rowId xmlns:a16="http://schemas.microsoft.com/office/drawing/2014/main" val="3495237621"/>
                  </a:ext>
                </a:extLst>
              </a:tr>
              <a:tr h="370840">
                <a:tc>
                  <a:txBody>
                    <a:bodyPr/>
                    <a:lstStyle/>
                    <a:p>
                      <a:r>
                        <a:rPr lang="tr-TR" sz="1400" dirty="0" smtClean="0"/>
                        <a:t>8</a:t>
                      </a:r>
                      <a:endParaRPr lang="tr-TR" sz="1400" dirty="0"/>
                    </a:p>
                  </a:txBody>
                  <a:tcPr/>
                </a:tc>
                <a:tc>
                  <a:txBody>
                    <a:bodyPr/>
                    <a:lstStyle/>
                    <a:p>
                      <a:r>
                        <a:rPr lang="tr-TR" sz="1400" dirty="0" smtClean="0"/>
                        <a:t>Yağlı (Şişman)</a:t>
                      </a:r>
                      <a:endParaRPr lang="tr-TR" sz="1400" dirty="0"/>
                    </a:p>
                  </a:txBody>
                  <a:tcPr/>
                </a:tc>
                <a:tc>
                  <a:txBody>
                    <a:bodyPr/>
                    <a:lstStyle/>
                    <a:p>
                      <a:r>
                        <a:rPr lang="tr-TR" sz="1100" dirty="0" smtClean="0"/>
                        <a:t>Arka kısımda sırt-bel bölgesinde kabartılı görünüm. Kaburgaları hissetmek güçtür. Yağ kuyruk başı etrafında çok yumuşak (narin) şekilde mevcuttur. </a:t>
                      </a:r>
                      <a:r>
                        <a:rPr lang="tr-TR" sz="1100" dirty="0" err="1" smtClean="0"/>
                        <a:t>Cidago</a:t>
                      </a:r>
                      <a:r>
                        <a:rPr lang="tr-TR" sz="1100" dirty="0" smtClean="0"/>
                        <a:t> boyunca alan yağ ile dolgun haldedir. Omuzların arkasındaki alan bedenin geri kalan kısmı ile aynı düzeyde dolgundur. Boyunda tespit edilebilir bir kalınlaşma vardır. Yağ butların iç tarafında depolanır.</a:t>
                      </a:r>
                      <a:endParaRPr lang="tr-TR" sz="1100" dirty="0"/>
                    </a:p>
                  </a:txBody>
                  <a:tcPr/>
                </a:tc>
                <a:extLst>
                  <a:ext uri="{0D108BD9-81ED-4DB2-BD59-A6C34878D82A}">
                    <a16:rowId xmlns:a16="http://schemas.microsoft.com/office/drawing/2014/main" val="77067488"/>
                  </a:ext>
                </a:extLst>
              </a:tr>
              <a:tr h="438266">
                <a:tc>
                  <a:txBody>
                    <a:bodyPr/>
                    <a:lstStyle/>
                    <a:p>
                      <a:r>
                        <a:rPr lang="tr-TR" sz="1400" dirty="0" smtClean="0"/>
                        <a:t>9</a:t>
                      </a:r>
                      <a:endParaRPr lang="tr-TR" sz="1400" dirty="0"/>
                    </a:p>
                  </a:txBody>
                  <a:tcPr/>
                </a:tc>
                <a:tc>
                  <a:txBody>
                    <a:bodyPr/>
                    <a:lstStyle/>
                    <a:p>
                      <a:r>
                        <a:rPr lang="tr-TR" sz="1400" dirty="0" smtClean="0"/>
                        <a:t>Aşırı Yağlı (Aşırı Şişman)</a:t>
                      </a:r>
                      <a:endParaRPr lang="tr-TR" sz="1400" dirty="0"/>
                    </a:p>
                  </a:txBody>
                  <a:tcPr/>
                </a:tc>
                <a:tc>
                  <a:txBody>
                    <a:bodyPr/>
                    <a:lstStyle/>
                    <a:p>
                      <a:r>
                        <a:rPr lang="tr-TR" sz="1100" dirty="0" smtClean="0"/>
                        <a:t>Belirgin bir şekilde sırt-bel bölgesinde taşkın-kabartılı görünüm. Kaburgalar üzerinde dağınık şekilde (yamalı gibi) yağlılık görünür. Kuyruk başı etrafında şişkin yağ birikimleri, </a:t>
                      </a:r>
                      <a:r>
                        <a:rPr lang="tr-TR" sz="1100" dirty="0" err="1" smtClean="0"/>
                        <a:t>cidago</a:t>
                      </a:r>
                      <a:r>
                        <a:rPr lang="tr-TR" sz="1100" dirty="0" smtClean="0"/>
                        <a:t> boyunca, omuzların arkasında ve boyunda bulunur. </a:t>
                      </a:r>
                    </a:p>
                    <a:p>
                      <a:r>
                        <a:rPr lang="tr-TR" sz="1100" dirty="0" smtClean="0"/>
                        <a:t>Yağ, butların iç tarafları boyunca dolgundur ve butlar </a:t>
                      </a:r>
                      <a:r>
                        <a:rPr lang="tr-TR" sz="1100" dirty="0" err="1" smtClean="0"/>
                        <a:t>biribirine</a:t>
                      </a:r>
                      <a:r>
                        <a:rPr lang="tr-TR" sz="1100" dirty="0" smtClean="0"/>
                        <a:t> sürtünebilir. Bedenin yan tarafı bedenin geri kalan kısmı ile aynı düzeyde dolgundur.</a:t>
                      </a:r>
                      <a:endParaRPr lang="tr-TR" sz="1100" dirty="0"/>
                    </a:p>
                  </a:txBody>
                  <a:tcPr/>
                </a:tc>
                <a:extLst>
                  <a:ext uri="{0D108BD9-81ED-4DB2-BD59-A6C34878D82A}">
                    <a16:rowId xmlns:a16="http://schemas.microsoft.com/office/drawing/2014/main" val="983222358"/>
                  </a:ext>
                </a:extLst>
              </a:tr>
            </a:tbl>
          </a:graphicData>
        </a:graphic>
      </p:graphicFrame>
    </p:spTree>
    <p:extLst>
      <p:ext uri="{BB962C8B-B14F-4D97-AF65-F5344CB8AC3E}">
        <p14:creationId xmlns:p14="http://schemas.microsoft.com/office/powerpoint/2010/main" val="1745244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142836" y="2202818"/>
            <a:ext cx="7740073" cy="4410418"/>
          </a:xfrm>
          <a:prstGeom prst="rect">
            <a:avLst/>
          </a:prstGeom>
        </p:spPr>
      </p:pic>
    </p:spTree>
    <p:extLst>
      <p:ext uri="{BB962C8B-B14F-4D97-AF65-F5344CB8AC3E}">
        <p14:creationId xmlns:p14="http://schemas.microsoft.com/office/powerpoint/2010/main" val="475496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05890" y="1791855"/>
            <a:ext cx="7897091" cy="4581235"/>
          </a:xfrm>
          <a:prstGeom prst="rect">
            <a:avLst/>
          </a:prstGeom>
        </p:spPr>
      </p:pic>
    </p:spTree>
    <p:extLst>
      <p:ext uri="{BB962C8B-B14F-4D97-AF65-F5344CB8AC3E}">
        <p14:creationId xmlns:p14="http://schemas.microsoft.com/office/powerpoint/2010/main" val="3695800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456874" y="2259973"/>
            <a:ext cx="6982690" cy="3771372"/>
          </a:xfrm>
          <a:prstGeom prst="rect">
            <a:avLst/>
          </a:prstGeom>
        </p:spPr>
      </p:pic>
    </p:spTree>
    <p:extLst>
      <p:ext uri="{BB962C8B-B14F-4D97-AF65-F5344CB8AC3E}">
        <p14:creationId xmlns:p14="http://schemas.microsoft.com/office/powerpoint/2010/main" val="357749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endParaRPr lang="tr-TR"/>
          </a:p>
        </p:txBody>
      </p:sp>
      <p:pic>
        <p:nvPicPr>
          <p:cNvPr id="9" name="İçerik Yer Tutucusu 8"/>
          <p:cNvPicPr>
            <a:picLocks noGrp="1" noChangeAspect="1"/>
          </p:cNvPicPr>
          <p:nvPr>
            <p:ph idx="1"/>
          </p:nvPr>
        </p:nvPicPr>
        <p:blipFill>
          <a:blip r:embed="rId2"/>
          <a:stretch>
            <a:fillRect/>
          </a:stretch>
        </p:blipFill>
        <p:spPr>
          <a:xfrm>
            <a:off x="5294024" y="1817878"/>
            <a:ext cx="6172200" cy="2362972"/>
          </a:xfrm>
          <a:prstGeom prst="rect">
            <a:avLst/>
          </a:prstGeom>
        </p:spPr>
      </p:pic>
      <p:sp>
        <p:nvSpPr>
          <p:cNvPr id="8" name="Metin Yer Tutucusu 7"/>
          <p:cNvSpPr>
            <a:spLocks noGrp="1"/>
          </p:cNvSpPr>
          <p:nvPr>
            <p:ph type="body" sz="half" idx="2"/>
          </p:nvPr>
        </p:nvSpPr>
        <p:spPr/>
        <p:txBody>
          <a:bodyPr>
            <a:noAutofit/>
          </a:bodyPr>
          <a:lstStyle/>
          <a:p>
            <a:pPr algn="just"/>
            <a:r>
              <a:rPr lang="tr-TR" sz="2800" dirty="0"/>
              <a:t>A</a:t>
            </a:r>
            <a:r>
              <a:rPr lang="tr-TR" sz="2800" dirty="0" smtClean="0"/>
              <a:t>tın “dizi” olarak geçen bölüm, insan vücudunda bileğe denk geliyor ve atın ön ayağında yer alıyor. Ayrıca, insanın dizi olarak geçen bölüme de, atın vücudunda “diz kapağı” denk geliyor ve atın arka ayağında yer alıyor.</a:t>
            </a:r>
            <a:endParaRPr lang="tr-TR" sz="2800" dirty="0"/>
          </a:p>
        </p:txBody>
      </p:sp>
    </p:spTree>
    <p:extLst>
      <p:ext uri="{BB962C8B-B14F-4D97-AF65-F5344CB8AC3E}">
        <p14:creationId xmlns:p14="http://schemas.microsoft.com/office/powerpoint/2010/main" val="2632187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299855" y="2000870"/>
            <a:ext cx="7398327" cy="4390694"/>
          </a:xfrm>
          <a:prstGeom prst="rect">
            <a:avLst/>
          </a:prstGeom>
        </p:spPr>
      </p:pic>
    </p:spTree>
    <p:extLst>
      <p:ext uri="{BB962C8B-B14F-4D97-AF65-F5344CB8AC3E}">
        <p14:creationId xmlns:p14="http://schemas.microsoft.com/office/powerpoint/2010/main" val="47286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84218" y="1810327"/>
            <a:ext cx="8349673" cy="4710943"/>
          </a:xfrm>
          <a:prstGeom prst="rect">
            <a:avLst/>
          </a:prstGeom>
        </p:spPr>
      </p:pic>
    </p:spTree>
    <p:extLst>
      <p:ext uri="{BB962C8B-B14F-4D97-AF65-F5344CB8AC3E}">
        <p14:creationId xmlns:p14="http://schemas.microsoft.com/office/powerpoint/2010/main" val="184510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299854" y="1943715"/>
            <a:ext cx="7850909" cy="4429376"/>
          </a:xfrm>
          <a:prstGeom prst="rect">
            <a:avLst/>
          </a:prstGeom>
        </p:spPr>
      </p:pic>
    </p:spTree>
    <p:extLst>
      <p:ext uri="{BB962C8B-B14F-4D97-AF65-F5344CB8AC3E}">
        <p14:creationId xmlns:p14="http://schemas.microsoft.com/office/powerpoint/2010/main" val="370783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976582" y="1878940"/>
            <a:ext cx="7684654" cy="4244708"/>
          </a:xfrm>
          <a:prstGeom prst="rect">
            <a:avLst/>
          </a:prstGeom>
        </p:spPr>
      </p:pic>
    </p:spTree>
    <p:extLst>
      <p:ext uri="{BB962C8B-B14F-4D97-AF65-F5344CB8AC3E}">
        <p14:creationId xmlns:p14="http://schemas.microsoft.com/office/powerpoint/2010/main" val="2293235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207491" y="1882750"/>
            <a:ext cx="7786254" cy="4628886"/>
          </a:xfrm>
          <a:prstGeom prst="rect">
            <a:avLst/>
          </a:prstGeom>
        </p:spPr>
      </p:pic>
    </p:spTree>
    <p:extLst>
      <p:ext uri="{BB962C8B-B14F-4D97-AF65-F5344CB8AC3E}">
        <p14:creationId xmlns:p14="http://schemas.microsoft.com/office/powerpoint/2010/main" val="1887597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3059167" y="1905612"/>
            <a:ext cx="6073666" cy="4191363"/>
          </a:xfrm>
          <a:prstGeom prst="rect">
            <a:avLst/>
          </a:prstGeom>
        </p:spPr>
      </p:pic>
    </p:spTree>
    <p:extLst>
      <p:ext uri="{BB962C8B-B14F-4D97-AF65-F5344CB8AC3E}">
        <p14:creationId xmlns:p14="http://schemas.microsoft.com/office/powerpoint/2010/main" val="3021594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b="1" dirty="0" smtClean="0">
                <a:solidFill>
                  <a:srgbClr val="00B0F0"/>
                </a:solidFill>
              </a:rPr>
              <a:t>Beslenmenin Kondisyona Etkisi</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t>Atlarda canlı ağırlık bir ırk özelliği olup, ırklar arasında canlı ağırlık bakımından varyasyon bulunmaktadır. Örneğin 50 kg canlı ağırlığa sahip Midilliler olabildiği gibi canlı ağırlığı 1000 kg üzerinde olabilen </a:t>
            </a:r>
            <a:r>
              <a:rPr lang="tr-TR" dirty="0" err="1" smtClean="0"/>
              <a:t>Percheron</a:t>
            </a:r>
            <a:r>
              <a:rPr lang="tr-TR" dirty="0" smtClean="0"/>
              <a:t> ve </a:t>
            </a:r>
            <a:r>
              <a:rPr lang="tr-TR" dirty="0" err="1" smtClean="0"/>
              <a:t>Shire</a:t>
            </a:r>
            <a:r>
              <a:rPr lang="tr-TR" dirty="0" smtClean="0"/>
              <a:t> gibi çeki hayvanları da olabilmektedir. Ayrıca atlar bireysel farklılıkları nedeniyle verim fonksiyonları için optimum beden kondisyonunda da değişkenlik gösterirler. Beslemenin ırkın sahip olması gereken canlı ağırlığa göre uygulanması, beden kondisyonunun istenen seviyede tutulması bakımından gereklidir.</a:t>
            </a:r>
            <a:endParaRPr lang="tr-TR" dirty="0"/>
          </a:p>
        </p:txBody>
      </p:sp>
    </p:spTree>
    <p:extLst>
      <p:ext uri="{BB962C8B-B14F-4D97-AF65-F5344CB8AC3E}">
        <p14:creationId xmlns:p14="http://schemas.microsoft.com/office/powerpoint/2010/main" val="289107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At beslemesinde en önemli kriter dengeli besleme yapılmasıdır. Dengeli besleme yapılmaması atlar için büyük önemi olan hız, dayanıklılık, büyüme, döl verimi ve vücut şeklinde istenilen verimin alınamamasına neden olur. Bir tay doğum ağırlığının iki katına 60. günde, ergin ağırlığının % 50’sine 8-9 ayda ulaşır.</a:t>
            </a:r>
          </a:p>
        </p:txBody>
      </p:sp>
    </p:spTree>
    <p:extLst>
      <p:ext uri="{BB962C8B-B14F-4D97-AF65-F5344CB8AC3E}">
        <p14:creationId xmlns:p14="http://schemas.microsoft.com/office/powerpoint/2010/main" val="3293877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Atlarda Kondisyon Çeşitleri</a:t>
            </a:r>
            <a:br>
              <a:rPr lang="tr-TR" b="1" dirty="0" smtClean="0">
                <a:solidFill>
                  <a:srgbClr val="C00000"/>
                </a:solidFill>
              </a:rPr>
            </a:b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marL="0" indent="0" algn="ctr">
              <a:buNone/>
            </a:pPr>
            <a:r>
              <a:rPr lang="tr-TR" b="1" dirty="0" smtClean="0">
                <a:solidFill>
                  <a:srgbClr val="FF3399"/>
                </a:solidFill>
              </a:rPr>
              <a:t>Yarış ve Yarışma Kondisyonu: </a:t>
            </a:r>
          </a:p>
          <a:p>
            <a:pPr marL="0" indent="0" algn="just">
              <a:buNone/>
            </a:pPr>
            <a:r>
              <a:rPr lang="tr-TR" dirty="0" smtClean="0"/>
              <a:t>Günümüzde atlar spor amaçlı olarak; yarışlar (hipodromlarda), yarışmalar (engel atlama, </a:t>
            </a:r>
            <a:r>
              <a:rPr lang="tr-TR" dirty="0" err="1" smtClean="0"/>
              <a:t>dressage</a:t>
            </a:r>
            <a:r>
              <a:rPr lang="tr-TR" dirty="0" smtClean="0"/>
              <a:t>, atlı dayanıklılık, üç gün yarışları </a:t>
            </a:r>
            <a:r>
              <a:rPr lang="tr-TR" dirty="0" err="1" smtClean="0"/>
              <a:t>vb</a:t>
            </a:r>
            <a:r>
              <a:rPr lang="tr-TR" dirty="0" smtClean="0"/>
              <a:t>) ve geleneksel atlı sporlarda kullanılmaktadır.</a:t>
            </a:r>
          </a:p>
          <a:p>
            <a:pPr marL="0" indent="0" algn="just">
              <a:buNone/>
            </a:pPr>
            <a:r>
              <a:rPr lang="tr-TR" dirty="0" smtClean="0"/>
              <a:t>Spor atlarından beklenen yarış ve yarışma performansını </a:t>
            </a:r>
            <a:r>
              <a:rPr lang="tr-TR" dirty="0" err="1" smtClean="0"/>
              <a:t>genotip</a:t>
            </a:r>
            <a:r>
              <a:rPr lang="tr-TR" dirty="0" smtClean="0"/>
              <a:t>, vücut yapısı ve çevresel faktörler etkiler. Bu çevresel faktörler arasında bakım - besleme, ağırlık, idman ve yaş gibi faktörler yer almaktadır. Yarış ve yarışma performansının ıslahı için yapılacak çalışmalarda, beden kondisyonuna doğrudan ve dolaylı olarak etki yapan faktörlerin göz önünde bulundurulması ıslah programlarının başarısı için önemlidir. Yarış kondisyonundaki bir atta </a:t>
            </a:r>
            <a:r>
              <a:rPr lang="tr-TR" dirty="0" smtClean="0">
                <a:solidFill>
                  <a:srgbClr val="33CCCC"/>
                </a:solidFill>
              </a:rPr>
              <a:t>kasların iyi gelişmiş olması, buna karşılık bütün vücudun kuruluğu, dar ve derin göğüs, kuvvetli eklemler ve çekik karın </a:t>
            </a:r>
            <a:r>
              <a:rPr lang="tr-TR" dirty="0" smtClean="0"/>
              <a:t>aranmaktadır. </a:t>
            </a:r>
            <a:endParaRPr lang="tr-TR" dirty="0"/>
          </a:p>
        </p:txBody>
      </p:sp>
    </p:spTree>
    <p:extLst>
      <p:ext uri="{BB962C8B-B14F-4D97-AF65-F5344CB8AC3E}">
        <p14:creationId xmlns:p14="http://schemas.microsoft.com/office/powerpoint/2010/main" val="1495838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sz="3200" dirty="0" smtClean="0"/>
              <a:t>Koşu esnasında her atın taşımış olduğu ağırlık koşu sonucunu ve yarış performansını direkt etkilemektedir. Atların yarışlarda taşıyacakları ağırlık miktarları belirlenirken ırk, yaş, cinsiyet, yarış türü, yarış mesafesi, yarış mevsimi ve binicinin jokey ya da </a:t>
            </a:r>
            <a:r>
              <a:rPr lang="tr-TR" sz="3200" dirty="0" err="1" smtClean="0"/>
              <a:t>apranti</a:t>
            </a:r>
            <a:r>
              <a:rPr lang="tr-TR" sz="3200" dirty="0" smtClean="0"/>
              <a:t> oluşu (jokeylik tecrübesinin az olması, 2 yıllık eğitim ile </a:t>
            </a:r>
            <a:r>
              <a:rPr lang="tr-TR" sz="3200" dirty="0" err="1" smtClean="0"/>
              <a:t>apranti</a:t>
            </a:r>
            <a:r>
              <a:rPr lang="tr-TR" sz="3200" dirty="0" smtClean="0"/>
              <a:t> lisansı alınıyor ve 150 yarış kazandıktan sonra jokey olma hakkı kazanılıyor) dikkate alınmaktadır. Bu ağırlık, jokey ve eyer ağırlığının toplamından ibarettir. Koşularda jokeylerin ve üzerine oturdukları eyerlerin ağırlığı farklı olup, koşu dilinde buna </a:t>
            </a:r>
            <a:r>
              <a:rPr lang="tr-TR" sz="3200" b="1" dirty="0" smtClean="0">
                <a:solidFill>
                  <a:srgbClr val="00B0F0"/>
                </a:solidFill>
              </a:rPr>
              <a:t>handikap</a:t>
            </a:r>
            <a:r>
              <a:rPr lang="tr-TR" sz="3200" b="1" dirty="0" smtClean="0"/>
              <a:t> </a:t>
            </a:r>
            <a:r>
              <a:rPr lang="tr-TR" sz="3200" dirty="0" smtClean="0"/>
              <a:t>ağırlığı denilmektedir.</a:t>
            </a:r>
            <a:endParaRPr lang="tr-TR" sz="3200" dirty="0"/>
          </a:p>
        </p:txBody>
      </p:sp>
    </p:spTree>
    <p:extLst>
      <p:ext uri="{BB962C8B-B14F-4D97-AF65-F5344CB8AC3E}">
        <p14:creationId xmlns:p14="http://schemas.microsoft.com/office/powerpoint/2010/main" val="241288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C3300"/>
                </a:solidFill>
              </a:rPr>
              <a:t>Beden Ölçülerinin Önemi</a:t>
            </a:r>
            <a:br>
              <a:rPr lang="tr-TR" b="1" dirty="0">
                <a:solidFill>
                  <a:srgbClr val="CC3300"/>
                </a:solidFill>
              </a:rPr>
            </a:br>
            <a:endParaRPr lang="tr-TR" b="1" dirty="0">
              <a:solidFill>
                <a:srgbClr val="CC3300"/>
              </a:solidFill>
            </a:endParaRPr>
          </a:p>
        </p:txBody>
      </p:sp>
      <p:sp>
        <p:nvSpPr>
          <p:cNvPr id="3" name="İçerik Yer Tutucusu 2"/>
          <p:cNvSpPr>
            <a:spLocks noGrp="1"/>
          </p:cNvSpPr>
          <p:nvPr>
            <p:ph idx="1"/>
          </p:nvPr>
        </p:nvSpPr>
        <p:spPr>
          <a:xfrm>
            <a:off x="647700" y="1562100"/>
            <a:ext cx="10706100" cy="4614863"/>
          </a:xfrm>
        </p:spPr>
        <p:txBody>
          <a:bodyPr>
            <a:normAutofit fontScale="92500" lnSpcReduction="20000"/>
          </a:bodyPr>
          <a:lstStyle/>
          <a:p>
            <a:pPr marL="0" indent="0" algn="just">
              <a:buNone/>
            </a:pPr>
            <a:r>
              <a:rPr lang="tr-TR" dirty="0" smtClean="0"/>
              <a:t>Beden </a:t>
            </a:r>
            <a:r>
              <a:rPr lang="tr-TR" dirty="0"/>
              <a:t>ölçüleri, atların doğum sonrası gelişmelerini yansıtan iyi bir göstergedir. </a:t>
            </a:r>
            <a:r>
              <a:rPr lang="tr-TR" dirty="0" smtClean="0"/>
              <a:t>Gelişme</a:t>
            </a:r>
            <a:r>
              <a:rPr lang="tr-TR" dirty="0"/>
              <a:t>, genel olarak beden yapısında meydana gelen </a:t>
            </a:r>
            <a:r>
              <a:rPr lang="tr-TR" dirty="0" smtClean="0"/>
              <a:t>değişmedir (Büyüyen hücre ve organların fonksiyon kazanması) </a:t>
            </a:r>
            <a:r>
              <a:rPr lang="tr-TR" dirty="0" smtClean="0"/>
              <a:t>Büyüme ise</a:t>
            </a:r>
            <a:r>
              <a:rPr lang="tr-TR" dirty="0"/>
              <a:t> </a:t>
            </a:r>
            <a:r>
              <a:rPr lang="tr-TR" b="1" dirty="0"/>
              <a:t>canlının ağırlık ve beden ölçülerinde belirli bir zaman diliminde meydana gelen artış</a:t>
            </a:r>
            <a:r>
              <a:rPr lang="tr-TR" dirty="0"/>
              <a:t> olarak tanımlanabilir</a:t>
            </a:r>
            <a:r>
              <a:rPr lang="tr-TR" dirty="0" smtClean="0"/>
              <a:t>. (Hücre ve organın hacmindeki artış) </a:t>
            </a:r>
            <a:r>
              <a:rPr lang="tr-TR" dirty="0" smtClean="0"/>
              <a:t>Bu </a:t>
            </a:r>
            <a:r>
              <a:rPr lang="tr-TR" dirty="0"/>
              <a:t>nedenle atların ergin </a:t>
            </a:r>
            <a:r>
              <a:rPr lang="tr-TR" dirty="0" smtClean="0"/>
              <a:t>çağa </a:t>
            </a:r>
            <a:r>
              <a:rPr lang="tr-TR" dirty="0"/>
              <a:t>ulaşıncaya kadar gelişme durumlarını incelemek için bazı beden ölçüleri alınır. Atlarda </a:t>
            </a:r>
            <a:r>
              <a:rPr lang="tr-TR" dirty="0" smtClean="0"/>
              <a:t> her </a:t>
            </a:r>
            <a:r>
              <a:rPr lang="tr-TR" dirty="0"/>
              <a:t>ırkın her yaş dönemine </a:t>
            </a:r>
            <a:r>
              <a:rPr lang="tr-TR" b="1" dirty="0"/>
              <a:t>(sütten kesim, 12, 18, 24, 36. ay)</a:t>
            </a:r>
            <a:r>
              <a:rPr lang="tr-TR" dirty="0"/>
              <a:t> özgü bilinen beden ölçülerinin </a:t>
            </a:r>
            <a:r>
              <a:rPr lang="tr-TR" dirty="0" smtClean="0"/>
              <a:t>ortalamaları</a:t>
            </a:r>
            <a:r>
              <a:rPr lang="tr-TR" dirty="0"/>
              <a:t>, alt ve üst sınırları vardır. Bu yaş dönemlerinde belirli beden ölçüleri değerlerine </a:t>
            </a:r>
            <a:r>
              <a:rPr lang="tr-TR" dirty="0" smtClean="0"/>
              <a:t>ulaşamayan </a:t>
            </a:r>
            <a:r>
              <a:rPr lang="tr-TR" dirty="0"/>
              <a:t>atların normal bir gelişme göstermedikleri anlaşılır.</a:t>
            </a:r>
          </a:p>
          <a:p>
            <a:pPr marL="0" indent="0" algn="just">
              <a:buNone/>
            </a:pPr>
            <a:r>
              <a:rPr lang="tr-TR" dirty="0"/>
              <a:t>Gelişme ile atın performansı arasında yakın bir ilgi vardır. Kendi ırkına özgü bir </a:t>
            </a:r>
            <a:r>
              <a:rPr lang="tr-TR" dirty="0" smtClean="0"/>
              <a:t>gelişme </a:t>
            </a:r>
            <a:r>
              <a:rPr lang="tr-TR" dirty="0"/>
              <a:t>gösterememiş atların tüm verimleri yaşıtlarına göre düşük </a:t>
            </a:r>
            <a:r>
              <a:rPr lang="tr-TR" dirty="0" smtClean="0"/>
              <a:t>olur</a:t>
            </a:r>
            <a:r>
              <a:rPr lang="tr-TR" dirty="0" smtClean="0"/>
              <a:t>. Ayrıca </a:t>
            </a:r>
            <a:r>
              <a:rPr lang="tr-TR" dirty="0"/>
              <a:t>beden ölçülerinden ırk tayininde de yararlanılır. Özellikle ihtilaflı vakalarda </a:t>
            </a:r>
            <a:r>
              <a:rPr lang="tr-TR" dirty="0" smtClean="0"/>
              <a:t>beden </a:t>
            </a:r>
            <a:r>
              <a:rPr lang="tr-TR" dirty="0"/>
              <a:t>ölçülerinde tespit edilebilecek sapmalardan yararlanılarak isabetli karar </a:t>
            </a:r>
            <a:r>
              <a:rPr lang="tr-TR" dirty="0" smtClean="0"/>
              <a:t>verilebilmesine </a:t>
            </a:r>
            <a:r>
              <a:rPr lang="tr-TR" dirty="0"/>
              <a:t>katkıda bulunulur.</a:t>
            </a:r>
          </a:p>
          <a:p>
            <a:endParaRPr lang="tr-TR" dirty="0"/>
          </a:p>
        </p:txBody>
      </p:sp>
    </p:spTree>
    <p:extLst>
      <p:ext uri="{BB962C8B-B14F-4D97-AF65-F5344CB8AC3E}">
        <p14:creationId xmlns:p14="http://schemas.microsoft.com/office/powerpoint/2010/main" val="1512135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Yapılan hesaplamalarda, beden kondisyonu ile orantılı olan beden ağırlığının da koşu performansına etkisi önemli bulunmaktadır. Daha düşük beden kondisyonuna sahip bir at, daha yüksek beden kondisyonuna sahip bir başka ata göre aynı yarış veya yarışmada çok daha etkili bir performans gösterebilir. Bu nedenle teknik ve bilimsel yöntemleri uygulayan atçılık işletmeleri atın vücut ağırlığına önem vermekte ve atlarının ağırlığını sürekli biçimde kontrol etmektedirler. Çünkü atın form tutarak ideal kilosuna gelmesi için vücut ağırlığının bilinmesi gerekmektedir. Atın ideal kilosunun eksik veya fazla olmasından atın form durumu hakkında fikir sahibi de olunabilmektedir. </a:t>
            </a:r>
            <a:endParaRPr lang="tr-TR" dirty="0"/>
          </a:p>
        </p:txBody>
      </p:sp>
    </p:spTree>
    <p:extLst>
      <p:ext uri="{BB962C8B-B14F-4D97-AF65-F5344CB8AC3E}">
        <p14:creationId xmlns:p14="http://schemas.microsoft.com/office/powerpoint/2010/main" val="4135118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9900CC"/>
                </a:solidFill>
              </a:rPr>
              <a:t>Besi Kondisyonu</a:t>
            </a:r>
            <a:endParaRPr lang="tr-TR" b="1" dirty="0">
              <a:solidFill>
                <a:srgbClr val="9900CC"/>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Günümüzde et amaçlı at yetiştiriciliği pek yaygın olmamakla birlikte, Amerika Birleşik Devletleri, Arjantin, Çin, İtalya, Kazakistan, Meksika ve Rusya’nın diğer ülkelere oranla daha fazla at eti üretimi yaptıkları görülmektedir. At etinin yaygın olarak tüketildiği ülkeler ise, Belçika, Fransa, Hollanda, Lüksemburg, Danimarka, İtalya, İspanya ve bazı Doğu Avrupa ülkeleridir. Bu ülkelerin bazılarında at eti üretim miktarı düşük olmakla birlikte, tüketim miktarı yüksek olan ülkeler dışardan ithalat yoluyla bu talebi karşılamaktadırlar. Et üretimi amacıyla bazı Avrupa ülkelerinde özellikle Fransa’da </a:t>
            </a:r>
            <a:r>
              <a:rPr lang="tr-TR" dirty="0" err="1" smtClean="0"/>
              <a:t>entansif</a:t>
            </a:r>
            <a:r>
              <a:rPr lang="tr-TR" dirty="0" smtClean="0"/>
              <a:t> ve yarı </a:t>
            </a:r>
            <a:r>
              <a:rPr lang="tr-TR" dirty="0" err="1" smtClean="0"/>
              <a:t>entansif</a:t>
            </a:r>
            <a:r>
              <a:rPr lang="tr-TR" dirty="0" smtClean="0"/>
              <a:t> üretim yapan çiftlikler bulunmakta ve buralarda ağır at ırkları kullanılmaktadır </a:t>
            </a:r>
            <a:endParaRPr lang="tr-TR" dirty="0"/>
          </a:p>
        </p:txBody>
      </p:sp>
    </p:spTree>
    <p:extLst>
      <p:ext uri="{BB962C8B-B14F-4D97-AF65-F5344CB8AC3E}">
        <p14:creationId xmlns:p14="http://schemas.microsoft.com/office/powerpoint/2010/main" val="186787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lgn="just">
              <a:buNone/>
            </a:pPr>
            <a:r>
              <a:rPr lang="tr-TR" sz="3600" dirty="0" smtClean="0"/>
              <a:t>Atlarda besi performansı ve karkas değerleri ırk, yaş ve cinsiyete göre değişmektedir. Çeşitli araştırmalara göre beside günlük canlı ağırlık artışı 500 ile 1200 gr arasında, karkas randımanının ise, %50-70 arasında değiştiği bildirilmektedir. </a:t>
            </a:r>
          </a:p>
          <a:p>
            <a:pPr marL="0" indent="0" algn="just">
              <a:buNone/>
            </a:pPr>
            <a:r>
              <a:rPr lang="tr-TR" sz="3600" dirty="0" smtClean="0"/>
              <a:t>Besi kondisyonu, etçi ırklarda önemli görülmektedir. Besi kondisyonunda süt kondisyonunun aksine, kaslar gelişmiş, yağ birikmiş, beden geniş ve derindir. Dıştan görünen ve kondisyon değerlendirmesine tabii tutulan bölgelerde normal düzeylerde yağlanma olması gerekmektedir. Aşırı yağlı hayvanların döl verimleri ve performansları düşer ve zayıflar. Bu nedenle atların yağlanmamasına dikkat etmek gereklidir. </a:t>
            </a:r>
          </a:p>
        </p:txBody>
      </p:sp>
    </p:spTree>
    <p:extLst>
      <p:ext uri="{BB962C8B-B14F-4D97-AF65-F5344CB8AC3E}">
        <p14:creationId xmlns:p14="http://schemas.microsoft.com/office/powerpoint/2010/main" val="2332160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Yemin miktarını ayarlamada en pratik yol kondisyonunu yani besi durumunu takip etmektir. Yağlanıyorsa fazla, zayıf kalıyorsa az yem tüketiyor demektir.</a:t>
            </a:r>
          </a:p>
          <a:p>
            <a:pPr marL="0" indent="0" algn="just">
              <a:buNone/>
            </a:pPr>
            <a:r>
              <a:rPr lang="tr-TR" dirty="0" smtClean="0"/>
              <a:t>Genellikle </a:t>
            </a:r>
            <a:r>
              <a:rPr lang="tr-TR" dirty="0" smtClean="0">
                <a:solidFill>
                  <a:srgbClr val="FF0000"/>
                </a:solidFill>
              </a:rPr>
              <a:t>derin, geniş, uzun gövdeli, kısa boyunlu, küçük başlı, geniş ve düz sırtlı ve uzun </a:t>
            </a:r>
            <a:r>
              <a:rPr lang="tr-TR" dirty="0" err="1" smtClean="0">
                <a:solidFill>
                  <a:srgbClr val="FF0000"/>
                </a:solidFill>
              </a:rPr>
              <a:t>sağrılı</a:t>
            </a:r>
            <a:r>
              <a:rPr lang="tr-TR" dirty="0" smtClean="0">
                <a:solidFill>
                  <a:srgbClr val="FF0000"/>
                </a:solidFill>
              </a:rPr>
              <a:t> hayvanlar </a:t>
            </a:r>
            <a:r>
              <a:rPr lang="tr-TR" dirty="0" smtClean="0"/>
              <a:t>besi için uygundur. Buna karşılık, hastalık dışındaki sebeplerden dolayı zayıf kalmış hayvanlar da besi için tercih edilebilir. Çünkü zayıflar, besililere göre daha fazla canlı ağırlık artışı sağladığı gibi, daha ucuza alınabilmesinden dolayı ekonomik de olmaktadır.</a:t>
            </a:r>
          </a:p>
          <a:p>
            <a:pPr marL="0" indent="0" algn="just">
              <a:buNone/>
            </a:pPr>
            <a:endParaRPr lang="tr-TR" dirty="0" smtClean="0"/>
          </a:p>
          <a:p>
            <a:pPr marL="0" indent="0" algn="just">
              <a:buNone/>
            </a:pPr>
            <a:endParaRPr lang="tr-TR" dirty="0"/>
          </a:p>
        </p:txBody>
      </p:sp>
    </p:spTree>
    <p:extLst>
      <p:ext uri="{BB962C8B-B14F-4D97-AF65-F5344CB8AC3E}">
        <p14:creationId xmlns:p14="http://schemas.microsoft.com/office/powerpoint/2010/main" val="2805123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Süt Kondisyonu</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At sütü genel olarak “kımız” ve “kefir” yapımında kullanıldığı gibi enerji içeceği olarak sporcular tarafından da tüketilebilmektedir. </a:t>
            </a:r>
          </a:p>
          <a:p>
            <a:pPr marL="0" indent="0" algn="just">
              <a:buNone/>
            </a:pPr>
            <a:r>
              <a:rPr lang="tr-TR" sz="3200" dirty="0" smtClean="0"/>
              <a:t>Süt kondisyonunda olan bir at yağlı değildir. Beden yapısı ince olduğu için vücudunda yağ depolamamıştır. Bu hayvanların beden yapısı biraz zayıf, ince ve narin görünümlüdür. </a:t>
            </a:r>
            <a:endParaRPr lang="tr-TR" sz="3200" dirty="0"/>
          </a:p>
        </p:txBody>
      </p:sp>
    </p:spTree>
    <p:extLst>
      <p:ext uri="{BB962C8B-B14F-4D97-AF65-F5344CB8AC3E}">
        <p14:creationId xmlns:p14="http://schemas.microsoft.com/office/powerpoint/2010/main" val="811092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50"/>
                </a:solidFill>
              </a:rPr>
              <a:t>Damızlık Kondisyonu</a:t>
            </a:r>
            <a:endParaRPr lang="tr-TR" b="1" dirty="0">
              <a:solidFill>
                <a:srgbClr val="00B050"/>
              </a:solidFill>
            </a:endParaRPr>
          </a:p>
        </p:txBody>
      </p:sp>
      <p:sp>
        <p:nvSpPr>
          <p:cNvPr id="3" name="İçerik Yer Tutucusu 2"/>
          <p:cNvSpPr>
            <a:spLocks noGrp="1"/>
          </p:cNvSpPr>
          <p:nvPr>
            <p:ph idx="1"/>
          </p:nvPr>
        </p:nvSpPr>
        <p:spPr/>
        <p:txBody>
          <a:bodyPr>
            <a:normAutofit fontScale="92500"/>
          </a:bodyPr>
          <a:lstStyle/>
          <a:p>
            <a:pPr marL="0" indent="0" algn="just">
              <a:buNone/>
            </a:pPr>
            <a:r>
              <a:rPr lang="tr-TR" dirty="0" smtClean="0"/>
              <a:t>Damızlık kondisyonundaki atlar ne fazla yağlı ne de fazla zayıftırlar. Damızlıkların yüksek döl verimi göstermeleri için gerek fazla yağlanmaları gerekse zayıflamaları doğru değildir.</a:t>
            </a:r>
          </a:p>
          <a:p>
            <a:pPr marL="0" indent="0" algn="just">
              <a:buNone/>
            </a:pPr>
            <a:r>
              <a:rPr lang="tr-TR" dirty="0" smtClean="0"/>
              <a:t>Dört ya da daha az beden kondisyonu puanına sahip doğurmamış kısraklarda yetiştirme (çiftleştirme) mevsiminde ilk </a:t>
            </a:r>
            <a:r>
              <a:rPr lang="tr-TR" dirty="0" err="1" smtClean="0"/>
              <a:t>ovulasyon</a:t>
            </a:r>
            <a:r>
              <a:rPr lang="tr-TR" dirty="0" smtClean="0"/>
              <a:t> zamanı gecikir. Bu gecikme beş ve daha büyük beden kondisyonu puanına sahip kısrakların durumuyla karşılaştırıldığında 3-4 hafta olabilir. Bu durum özellikle çiftleştirme mevsiminin erken dönemlerinde kısraklarını çiftleştirmeyi tasarlayan ıslah programı idarecileri için önemli bir konudur. </a:t>
            </a:r>
          </a:p>
          <a:p>
            <a:pPr marL="0" indent="0" algn="just">
              <a:buNone/>
            </a:pPr>
            <a:r>
              <a:rPr lang="tr-TR" dirty="0" smtClean="0"/>
              <a:t>Dört ve daha az beden kondisyon puanına sahip olan kısrakların bir </a:t>
            </a:r>
            <a:r>
              <a:rPr lang="tr-TR" dirty="0" err="1" smtClean="0"/>
              <a:t>siklus</a:t>
            </a:r>
            <a:r>
              <a:rPr lang="tr-TR" dirty="0" smtClean="0"/>
              <a:t> yerine her gebe kalma için daha fazla </a:t>
            </a:r>
            <a:r>
              <a:rPr lang="tr-TR" dirty="0" err="1" smtClean="0"/>
              <a:t>siklusa</a:t>
            </a:r>
            <a:r>
              <a:rPr lang="tr-TR" dirty="0" smtClean="0"/>
              <a:t> ihtiyaç duyacakları beklenebilir.</a:t>
            </a:r>
            <a:endParaRPr lang="tr-TR" dirty="0"/>
          </a:p>
        </p:txBody>
      </p:sp>
    </p:spTree>
    <p:extLst>
      <p:ext uri="{BB962C8B-B14F-4D97-AF65-F5344CB8AC3E}">
        <p14:creationId xmlns:p14="http://schemas.microsoft.com/office/powerpoint/2010/main" val="3938159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smtClean="0"/>
              <a:t>Kısraklar üzerinde yapılan bir araştırmada beş ve daha yüksek beden kondisyonu puanına sahip kısrakların her gebe kalma için ortalama bir buçuk </a:t>
            </a:r>
            <a:r>
              <a:rPr lang="tr-TR" dirty="0" err="1" smtClean="0"/>
              <a:t>siklusa</a:t>
            </a:r>
            <a:r>
              <a:rPr lang="tr-TR" dirty="0" smtClean="0"/>
              <a:t> ihtiyaç göstermesine karşın aynı yetiştirme koşullarında daha düşük beden kondisyonuna sahip kısrakların ise her gebe kalma için ortalama üç </a:t>
            </a:r>
            <a:r>
              <a:rPr lang="tr-TR" dirty="0" err="1" smtClean="0"/>
              <a:t>siklusa</a:t>
            </a:r>
            <a:r>
              <a:rPr lang="tr-TR" dirty="0" smtClean="0"/>
              <a:t> ihtiyaç duyduğu belirlenmiştir. Her gebe kalma için daha fazla </a:t>
            </a:r>
            <a:r>
              <a:rPr lang="tr-TR" dirty="0" err="1" smtClean="0"/>
              <a:t>siklusa</a:t>
            </a:r>
            <a:r>
              <a:rPr lang="tr-TR" dirty="0" smtClean="0"/>
              <a:t> ihtiyaç olması kısrak sahibi ve yetiştirme idarecisine artan bir maliyet ile sonuçlanır.</a:t>
            </a:r>
          </a:p>
          <a:p>
            <a:pPr marL="0" indent="0" algn="just">
              <a:buNone/>
            </a:pPr>
            <a:r>
              <a:rPr lang="tr-TR" dirty="0" smtClean="0"/>
              <a:t>Beden kondisyonu seviyelerinden gebelik oranları da etkilenir. Dört ve daha az beden kondisyonu puanına sahip kısraklar, daha yüksek beden kondisyon puanına sahip olanlara göre %20 daha fazla gebe kalma oranında sahiptir. Üstelik erken gebelik kayıpları dört ve daha az beden kondisyonu puanına sahip kısraklarda önemli ölçüde daha düşüktür.</a:t>
            </a:r>
            <a:r>
              <a:rPr lang="tr-TR" dirty="0" smtClean="0"/>
              <a:t> Başka bir araştırmaya göre ise, dört ve daha az beden kondisyon puanına sahip kısraklar, daha az döl tutmakta ve daha yüksek beden kondisyonu puanına sahip kısraklara göre daha fazla yavru kaybı yaşamaktadır. Aşım mevsimindeki tohumlamaya alınacak kısraklar için </a:t>
            </a:r>
            <a:r>
              <a:rPr lang="tr-TR" dirty="0" smtClean="0">
                <a:solidFill>
                  <a:srgbClr val="00B050"/>
                </a:solidFill>
              </a:rPr>
              <a:t>altı veya yedi beden kondisyonu puanı elverişlidir. </a:t>
            </a:r>
            <a:endParaRPr lang="tr-TR" dirty="0" smtClean="0">
              <a:solidFill>
                <a:srgbClr val="00B050"/>
              </a:solidFill>
            </a:endParaRPr>
          </a:p>
        </p:txBody>
      </p:sp>
    </p:spTree>
    <p:extLst>
      <p:ext uri="{BB962C8B-B14F-4D97-AF65-F5344CB8AC3E}">
        <p14:creationId xmlns:p14="http://schemas.microsoft.com/office/powerpoint/2010/main" val="1541275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200" b="1" dirty="0" smtClean="0">
                <a:solidFill>
                  <a:srgbClr val="33CCCC"/>
                </a:solidFill>
              </a:rPr>
              <a:t>Atlarda Beden Kondisyon Puanlaması Yapılırken </a:t>
            </a:r>
            <a:br>
              <a:rPr lang="tr-TR" sz="3200" b="1" dirty="0" smtClean="0">
                <a:solidFill>
                  <a:srgbClr val="33CCCC"/>
                </a:solidFill>
              </a:rPr>
            </a:br>
            <a:r>
              <a:rPr lang="tr-TR" sz="3200" b="1" dirty="0" smtClean="0">
                <a:solidFill>
                  <a:srgbClr val="33CCCC"/>
                </a:solidFill>
              </a:rPr>
              <a:t>Dikkat Edilecek Hususlar</a:t>
            </a:r>
            <a:br>
              <a:rPr lang="tr-TR" sz="3200" b="1" dirty="0" smtClean="0">
                <a:solidFill>
                  <a:srgbClr val="33CCCC"/>
                </a:solidFill>
              </a:rPr>
            </a:br>
            <a:endParaRPr lang="tr-TR" sz="3200" b="1" dirty="0">
              <a:solidFill>
                <a:srgbClr val="33CCCC"/>
              </a:solidFill>
            </a:endParaRPr>
          </a:p>
        </p:txBody>
      </p:sp>
      <p:sp>
        <p:nvSpPr>
          <p:cNvPr id="3" name="İçerik Yer Tutucusu 2"/>
          <p:cNvSpPr>
            <a:spLocks noGrp="1"/>
          </p:cNvSpPr>
          <p:nvPr>
            <p:ph idx="1"/>
          </p:nvPr>
        </p:nvSpPr>
        <p:spPr/>
        <p:txBody>
          <a:bodyPr>
            <a:normAutofit/>
          </a:bodyPr>
          <a:lstStyle/>
          <a:p>
            <a:pPr marL="0" indent="0" algn="just">
              <a:buNone/>
            </a:pPr>
            <a:r>
              <a:rPr lang="tr-TR" sz="3600" dirty="0" smtClean="0"/>
              <a:t>Evrensel olarak kullanılan kondisyon puanlama sistemi ve kondisyonunun doğru şekilde tespiti, ihtiyaca göre </a:t>
            </a:r>
            <a:r>
              <a:rPr lang="tr-TR" sz="3600" dirty="0" err="1" smtClean="0"/>
              <a:t>rasyon</a:t>
            </a:r>
            <a:r>
              <a:rPr lang="tr-TR" sz="3600" dirty="0" smtClean="0"/>
              <a:t> düzenlenmesine ve istenen beden kondisyonunun sağlanmasına imkan vermektedir. Beden kondisyonunun tespitinde, kondisyonun saptanacağı bölgelerin bilinmesi önemlidir.</a:t>
            </a:r>
            <a:endParaRPr lang="tr-TR" sz="3600" dirty="0"/>
          </a:p>
        </p:txBody>
      </p:sp>
    </p:spTree>
    <p:extLst>
      <p:ext uri="{BB962C8B-B14F-4D97-AF65-F5344CB8AC3E}">
        <p14:creationId xmlns:p14="http://schemas.microsoft.com/office/powerpoint/2010/main" val="916093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Görsel değerlendirme puanlama sisteminin ilk aracı olmasına rağmen yağın toplandığı alanların elle muayenesi puanın doğruluğunu artırır. Uzun kıllar yağın görünümünü engelleyebilir. Farklı beden </a:t>
            </a:r>
            <a:r>
              <a:rPr lang="tr-TR" sz="3600" dirty="0" err="1" smtClean="0"/>
              <a:t>konformasyonları</a:t>
            </a:r>
            <a:r>
              <a:rPr lang="tr-TR" sz="3600" dirty="0" smtClean="0"/>
              <a:t> büyük ölçüde beden kondisyonunu belirlemek için görsel yeteneği etkileyebilir. </a:t>
            </a:r>
            <a:endParaRPr lang="tr-TR" sz="3600" dirty="0"/>
          </a:p>
        </p:txBody>
      </p:sp>
    </p:spTree>
    <p:extLst>
      <p:ext uri="{BB962C8B-B14F-4D97-AF65-F5344CB8AC3E}">
        <p14:creationId xmlns:p14="http://schemas.microsoft.com/office/powerpoint/2010/main" val="64411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3600" dirty="0" smtClean="0"/>
              <a:t>Daha uzun, daha kemikli çıkıntılı </a:t>
            </a:r>
            <a:r>
              <a:rPr lang="tr-TR" sz="3600" dirty="0" err="1" smtClean="0"/>
              <a:t>cidagoya</a:t>
            </a:r>
            <a:r>
              <a:rPr lang="tr-TR" sz="3600" dirty="0" smtClean="0"/>
              <a:t> sahip atlar aynı kondisyona sahip daha kısa daha küçük kemik yapılı atlara nazaran daha yağsız olarak görülebilir. Aynı şekilde fazla miktarda kaba yemle beslenen atlar, kesif yemle beslenenlere göre daha büyük bir karına sahip olurlar. Bu durum beden kondisyonunu yüksek tahmin etmeye sebep olabilir. </a:t>
            </a:r>
          </a:p>
          <a:p>
            <a:pPr marL="0" indent="0" algn="just">
              <a:buNone/>
            </a:pPr>
            <a:r>
              <a:rPr lang="tr-TR" sz="3600" dirty="0" smtClean="0"/>
              <a:t>Beden kondisyonu kısa zamanda önemli düzeyde değişiklik göstermez, önemli artışlar ancak birkaç ayda gerçekleşebilir. İdman ve </a:t>
            </a:r>
            <a:r>
              <a:rPr lang="tr-TR" sz="3600" dirty="0" err="1" smtClean="0"/>
              <a:t>rasyondaki</a:t>
            </a:r>
            <a:r>
              <a:rPr lang="tr-TR" sz="3600" dirty="0" smtClean="0"/>
              <a:t> enerjinin azaltılması beden kondisyonunda dereceli azalışlara imkân vermektedir.</a:t>
            </a:r>
          </a:p>
          <a:p>
            <a:pPr marL="0" indent="0" algn="just">
              <a:buNone/>
            </a:pPr>
            <a:endParaRPr lang="tr-TR" sz="3600" dirty="0"/>
          </a:p>
        </p:txBody>
      </p:sp>
    </p:spTree>
    <p:extLst>
      <p:ext uri="{BB962C8B-B14F-4D97-AF65-F5344CB8AC3E}">
        <p14:creationId xmlns:p14="http://schemas.microsoft.com/office/powerpoint/2010/main" val="277184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Beden Ölçüleri</a:t>
            </a:r>
            <a:br>
              <a:rPr lang="tr-TR" dirty="0"/>
            </a:b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t>Atlarda</a:t>
            </a:r>
            <a:r>
              <a:rPr lang="tr-TR" dirty="0"/>
              <a:t>, beden gelişimini en iyi yansıtan beden ölçüleri, </a:t>
            </a:r>
            <a:r>
              <a:rPr lang="tr-TR" dirty="0" err="1"/>
              <a:t>cidago</a:t>
            </a:r>
            <a:r>
              <a:rPr lang="tr-TR" dirty="0"/>
              <a:t> yüksekliği, göğüs </a:t>
            </a:r>
            <a:r>
              <a:rPr lang="tr-TR" dirty="0" smtClean="0"/>
              <a:t>çevresi</a:t>
            </a:r>
            <a:r>
              <a:rPr lang="tr-TR" dirty="0"/>
              <a:t>, ön göğüs genişliği ve ön incik çevresi ölçüleridir. Ayrıca göğüs çevre ölçüsü, alt </a:t>
            </a:r>
            <a:r>
              <a:rPr lang="tr-TR" dirty="0" smtClean="0"/>
              <a:t>solunum </a:t>
            </a:r>
            <a:r>
              <a:rPr lang="tr-TR" dirty="0"/>
              <a:t>sisteminin </a:t>
            </a:r>
            <a:r>
              <a:rPr lang="tr-TR" dirty="0" smtClean="0"/>
              <a:t>gelişimini </a:t>
            </a:r>
            <a:r>
              <a:rPr lang="tr-TR" dirty="0"/>
              <a:t>yansıtan iyi bir ölçüttür. Özellikle yarış ve spor atlarının alım </a:t>
            </a:r>
            <a:r>
              <a:rPr lang="tr-TR" dirty="0" smtClean="0"/>
              <a:t>ve </a:t>
            </a:r>
            <a:r>
              <a:rPr lang="tr-TR" dirty="0"/>
              <a:t>satımlarında bu beden ölçüsünün normal sınırlar altında </a:t>
            </a:r>
            <a:r>
              <a:rPr lang="tr-TR" dirty="0" smtClean="0"/>
              <a:t>olmamasına </a:t>
            </a:r>
            <a:r>
              <a:rPr lang="tr-TR" dirty="0"/>
              <a:t>dikkat edilmesi </a:t>
            </a:r>
            <a:r>
              <a:rPr lang="tr-TR" dirty="0" smtClean="0"/>
              <a:t>gerekir</a:t>
            </a:r>
            <a:r>
              <a:rPr lang="tr-TR" dirty="0"/>
              <a:t>. Irk tayininde beden uzunluğu ölçüsünün de alınmasında yarar vardır.</a:t>
            </a:r>
          </a:p>
          <a:p>
            <a:endParaRPr lang="tr-TR" dirty="0"/>
          </a:p>
        </p:txBody>
      </p:sp>
    </p:spTree>
    <p:extLst>
      <p:ext uri="{BB962C8B-B14F-4D97-AF65-F5344CB8AC3E}">
        <p14:creationId xmlns:p14="http://schemas.microsoft.com/office/powerpoint/2010/main" val="2650936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solidFill>
                  <a:srgbClr val="00B0F0"/>
                </a:solidFill>
              </a:rPr>
              <a:t>Soğuk hava, çevre değişikliği, nakil, doğum ve </a:t>
            </a:r>
            <a:r>
              <a:rPr lang="tr-TR" sz="3600" dirty="0" err="1" smtClean="0">
                <a:solidFill>
                  <a:srgbClr val="00B0F0"/>
                </a:solidFill>
              </a:rPr>
              <a:t>laktasyon</a:t>
            </a:r>
            <a:r>
              <a:rPr lang="tr-TR" sz="3600" dirty="0" smtClean="0">
                <a:solidFill>
                  <a:srgbClr val="00B0F0"/>
                </a:solidFill>
              </a:rPr>
              <a:t> beden kondisyonunu düşürür. </a:t>
            </a:r>
            <a:r>
              <a:rPr lang="tr-TR" sz="3600" dirty="0" smtClean="0"/>
              <a:t>Yedi ve daha büyük beden kondisyon puanının gebelik süresine, güç doğuma, doğum ağırlığına ve tayın yaşama gücüne etkisi bulunmamaktadır. </a:t>
            </a:r>
            <a:endParaRPr lang="tr-TR" sz="3600" dirty="0"/>
          </a:p>
        </p:txBody>
      </p:sp>
    </p:spTree>
    <p:extLst>
      <p:ext uri="{BB962C8B-B14F-4D97-AF65-F5344CB8AC3E}">
        <p14:creationId xmlns:p14="http://schemas.microsoft.com/office/powerpoint/2010/main" val="3770141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Atlarda beden kondisyonu, atların beden yağı düzeylerini değerlendirerek yetiştiricilik yönüne göre uygun </a:t>
            </a:r>
            <a:r>
              <a:rPr lang="tr-TR" dirty="0" err="1" smtClean="0"/>
              <a:t>rasyon</a:t>
            </a:r>
            <a:r>
              <a:rPr lang="tr-TR" dirty="0" smtClean="0"/>
              <a:t> düzenlemesi için önemlidir. Bu sayede, atların dengeli beslemesiyle, sağlıklı büyüme, döl verimi ve vücut şeklinde istenilen görünüm sağlanabilir. Ayrıca, koşu atları için büyük önemi olan hız, iş gücünden yararlanılan atlar için kuvvet ve dayanıklılık, et ve süt verimi için yetiştirilenlerde ise yüksek düzeyde verim alınması mümkün olabilir. Diğer bir ifade ile atlarda beden kondisyonu puanlamasının kullanımı ekonomik bir yetiştiricilik için yararlı olacaktır.</a:t>
            </a:r>
            <a:endParaRPr lang="tr-TR" dirty="0"/>
          </a:p>
        </p:txBody>
      </p:sp>
    </p:spTree>
    <p:extLst>
      <p:ext uri="{BB962C8B-B14F-4D97-AF65-F5344CB8AC3E}">
        <p14:creationId xmlns:p14="http://schemas.microsoft.com/office/powerpoint/2010/main" val="2723837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hlinkClick r:id="rId2"/>
              </a:rPr>
              <a:t>https://www.tayfununal.com/nasil-olculur/</a:t>
            </a:r>
            <a:endParaRPr lang="tr-TR" dirty="0" smtClean="0"/>
          </a:p>
          <a:p>
            <a:r>
              <a:rPr lang="tr-TR" dirty="0" smtClean="0"/>
              <a:t>Atlarda Beden Kondisyon Puanlaması. İbrahim ŞEKER, Abdurrahman KÖSEMAN 2016. Atatürk </a:t>
            </a:r>
            <a:r>
              <a:rPr lang="tr-TR" dirty="0" err="1" smtClean="0"/>
              <a:t>Üniv</a:t>
            </a:r>
            <a:r>
              <a:rPr lang="tr-TR" dirty="0" smtClean="0"/>
              <a:t>. Veteriner Bilimleri Dergisi. 11(2), 239-246. </a:t>
            </a:r>
          </a:p>
          <a:p>
            <a:r>
              <a:rPr lang="tr-TR" dirty="0" smtClean="0"/>
              <a:t>At Irkları ve Atların Bakımı Hayvan Yet. Ve Sağ Alanı. Ankara, 2017. </a:t>
            </a:r>
            <a:endParaRPr lang="tr-TR" dirty="0"/>
          </a:p>
        </p:txBody>
      </p:sp>
    </p:spTree>
    <p:extLst>
      <p:ext uri="{BB962C8B-B14F-4D97-AF65-F5344CB8AC3E}">
        <p14:creationId xmlns:p14="http://schemas.microsoft.com/office/powerpoint/2010/main" val="291508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3399"/>
                </a:solidFill>
              </a:rPr>
              <a:t>Ölçü Aletleri ve Ölçü Alma Tekniği</a:t>
            </a:r>
            <a:br>
              <a:rPr lang="tr-TR" b="1" dirty="0">
                <a:solidFill>
                  <a:srgbClr val="FF3399"/>
                </a:solidFill>
              </a:rPr>
            </a:br>
            <a:endParaRPr lang="tr-TR" b="1" dirty="0">
              <a:solidFill>
                <a:srgbClr val="FF3399"/>
              </a:solidFill>
            </a:endParaRP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Beden </a:t>
            </a:r>
            <a:r>
              <a:rPr lang="tr-TR" dirty="0"/>
              <a:t>ölçülerinin alımında ölçü bastonu, ölçü şeridi ve ölçü pergeli kullanılır. Beden </a:t>
            </a:r>
            <a:r>
              <a:rPr lang="tr-TR" dirty="0" smtClean="0"/>
              <a:t>ölçüleri</a:t>
            </a:r>
            <a:r>
              <a:rPr lang="tr-TR" dirty="0"/>
              <a:t>, atlar beton ya da düzgün bir zemin üzerine çekilerek normal bir pozisyonda (eşkâl </a:t>
            </a:r>
            <a:r>
              <a:rPr lang="tr-TR" dirty="0" smtClean="0"/>
              <a:t>duruşu</a:t>
            </a:r>
            <a:r>
              <a:rPr lang="tr-TR" dirty="0"/>
              <a:t>) durmaları temin edildikten sonra alınır. Aksi durumda alınan ölçülere güven olmaz. </a:t>
            </a:r>
          </a:p>
          <a:p>
            <a:pPr marL="0" indent="0" algn="just">
              <a:buNone/>
            </a:pPr>
            <a:r>
              <a:rPr lang="tr-TR" dirty="0" err="1"/>
              <a:t>Cidago</a:t>
            </a:r>
            <a:r>
              <a:rPr lang="tr-TR" dirty="0"/>
              <a:t> yüksekliği alınırken ölçü bastonu yere tam dikey olarak tutulmalı ve bu </a:t>
            </a:r>
            <a:r>
              <a:rPr lang="tr-TR" dirty="0" err="1"/>
              <a:t>dikeyliği</a:t>
            </a:r>
            <a:r>
              <a:rPr lang="tr-TR" dirty="0"/>
              <a:t> </a:t>
            </a:r>
            <a:r>
              <a:rPr lang="tr-TR" dirty="0" smtClean="0"/>
              <a:t>temin </a:t>
            </a:r>
            <a:r>
              <a:rPr lang="tr-TR" dirty="0"/>
              <a:t>edebilmek için de tepesinde kabarcıklı düzeç bulunan ölçü bastonu kullanılmalıdır. </a:t>
            </a:r>
          </a:p>
          <a:p>
            <a:pPr marL="0" indent="0" algn="just">
              <a:buNone/>
            </a:pPr>
            <a:r>
              <a:rPr lang="tr-TR" dirty="0"/>
              <a:t>Göğüs çevre ölçüsü alınırken dikkat edilmesi gereken önemli bir nokta, ölçü şeridinin </a:t>
            </a:r>
            <a:r>
              <a:rPr lang="tr-TR" dirty="0" smtClean="0"/>
              <a:t>ne kadar </a:t>
            </a:r>
            <a:r>
              <a:rPr lang="tr-TR" dirty="0"/>
              <a:t>gerdirileceğidir. Doğru bir ölçü almak için şerit atın derisine tam olarak oturmayacak </a:t>
            </a:r>
            <a:r>
              <a:rPr lang="tr-TR" dirty="0" smtClean="0"/>
              <a:t>şekilde </a:t>
            </a:r>
            <a:r>
              <a:rPr lang="tr-TR" dirty="0"/>
              <a:t>gerdirilmelidir. Ayrıca alınan ölçülerin tümü atın sağ tarafından alınmalıdır.</a:t>
            </a:r>
          </a:p>
          <a:p>
            <a:pPr marL="0" indent="0" algn="just">
              <a:buNone/>
            </a:pPr>
            <a:endParaRPr lang="tr-TR" dirty="0"/>
          </a:p>
        </p:txBody>
      </p:sp>
    </p:spTree>
    <p:extLst>
      <p:ext uri="{BB962C8B-B14F-4D97-AF65-F5344CB8AC3E}">
        <p14:creationId xmlns:p14="http://schemas.microsoft.com/office/powerpoint/2010/main" val="224914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Soldaki ölçü şeridi, sağdaki ölçü bastonu</a:t>
            </a:r>
            <a:endParaRPr lang="tr-TR" dirty="0"/>
          </a:p>
        </p:txBody>
      </p:sp>
      <p:pic>
        <p:nvPicPr>
          <p:cNvPr id="4" name="İçerik Yer Tutucusu 3"/>
          <p:cNvPicPr>
            <a:picLocks noGrp="1" noChangeAspect="1"/>
          </p:cNvPicPr>
          <p:nvPr>
            <p:ph idx="1"/>
          </p:nvPr>
        </p:nvPicPr>
        <p:blipFill>
          <a:blip r:embed="rId2"/>
          <a:stretch>
            <a:fillRect/>
          </a:stretch>
        </p:blipFill>
        <p:spPr>
          <a:xfrm>
            <a:off x="1002378" y="2093166"/>
            <a:ext cx="5273497" cy="2911092"/>
          </a:xfrm>
          <a:prstGeom prst="rect">
            <a:avLst/>
          </a:prstGeom>
        </p:spPr>
      </p:pic>
      <p:pic>
        <p:nvPicPr>
          <p:cNvPr id="5" name="Resim 4"/>
          <p:cNvPicPr>
            <a:picLocks noChangeAspect="1"/>
          </p:cNvPicPr>
          <p:nvPr/>
        </p:nvPicPr>
        <p:blipFill>
          <a:blip r:embed="rId3"/>
          <a:stretch>
            <a:fillRect/>
          </a:stretch>
        </p:blipFill>
        <p:spPr>
          <a:xfrm>
            <a:off x="6275875" y="1763012"/>
            <a:ext cx="5395428" cy="4846740"/>
          </a:xfrm>
          <a:prstGeom prst="rect">
            <a:avLst/>
          </a:prstGeom>
        </p:spPr>
      </p:pic>
    </p:spTree>
    <p:extLst>
      <p:ext uri="{BB962C8B-B14F-4D97-AF65-F5344CB8AC3E}">
        <p14:creationId xmlns:p14="http://schemas.microsoft.com/office/powerpoint/2010/main" val="370999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33CC33"/>
                </a:solidFill>
              </a:rPr>
              <a:t> Ölçü Aletleri ve Ölçü Alma Tekniği</a:t>
            </a:r>
            <a:br>
              <a:rPr lang="tr-TR" dirty="0">
                <a:solidFill>
                  <a:srgbClr val="33CC33"/>
                </a:solidFill>
              </a:rPr>
            </a:br>
            <a:endParaRPr lang="tr-TR" dirty="0">
              <a:solidFill>
                <a:srgbClr val="33CC33"/>
              </a:solidFill>
            </a:endParaRPr>
          </a:p>
        </p:txBody>
      </p:sp>
      <p:sp>
        <p:nvSpPr>
          <p:cNvPr id="3" name="İçerik Yer Tutucusu 2"/>
          <p:cNvSpPr>
            <a:spLocks noGrp="1"/>
          </p:cNvSpPr>
          <p:nvPr>
            <p:ph idx="1"/>
          </p:nvPr>
        </p:nvSpPr>
        <p:spPr/>
        <p:txBody>
          <a:bodyPr>
            <a:normAutofit/>
          </a:bodyPr>
          <a:lstStyle/>
          <a:p>
            <a:pPr marL="0" indent="0">
              <a:buNone/>
            </a:pPr>
            <a:r>
              <a:rPr lang="tr-TR" sz="3600" dirty="0" smtClean="0">
                <a:solidFill>
                  <a:srgbClr val="00B0F0"/>
                </a:solidFill>
              </a:rPr>
              <a:t>1</a:t>
            </a:r>
            <a:r>
              <a:rPr lang="tr-TR" sz="3600" dirty="0">
                <a:solidFill>
                  <a:srgbClr val="00B0F0"/>
                </a:solidFill>
              </a:rPr>
              <a:t>. </a:t>
            </a:r>
            <a:r>
              <a:rPr lang="tr-TR" sz="3600" dirty="0" err="1">
                <a:solidFill>
                  <a:srgbClr val="00B0F0"/>
                </a:solidFill>
              </a:rPr>
              <a:t>Cidago</a:t>
            </a:r>
            <a:r>
              <a:rPr lang="tr-TR" sz="3600" dirty="0">
                <a:solidFill>
                  <a:srgbClr val="00B0F0"/>
                </a:solidFill>
              </a:rPr>
              <a:t> Yüksekliği</a:t>
            </a:r>
          </a:p>
          <a:p>
            <a:pPr marL="0" indent="0" algn="just">
              <a:buNone/>
            </a:pPr>
            <a:r>
              <a:rPr lang="tr-TR" sz="3600" dirty="0" err="1"/>
              <a:t>Cidagonun</a:t>
            </a:r>
            <a:r>
              <a:rPr lang="tr-TR" sz="3600" dirty="0"/>
              <a:t> en yüksek noktası ile (</a:t>
            </a:r>
            <a:r>
              <a:rPr lang="tr-TR" sz="3600" dirty="0" err="1"/>
              <a:t>Thorax</a:t>
            </a:r>
            <a:r>
              <a:rPr lang="tr-TR" sz="3600" dirty="0"/>
              <a:t> omurlarının </a:t>
            </a:r>
            <a:r>
              <a:rPr lang="tr-TR" sz="3600" dirty="0" err="1"/>
              <a:t>Proc</a:t>
            </a:r>
            <a:r>
              <a:rPr lang="tr-TR" sz="3600" dirty="0"/>
              <a:t>. </a:t>
            </a:r>
            <a:r>
              <a:rPr lang="tr-TR" sz="3600" dirty="0" err="1"/>
              <a:t>spinalislerinin</a:t>
            </a:r>
            <a:r>
              <a:rPr lang="tr-TR" sz="3600" dirty="0"/>
              <a:t> en üst </a:t>
            </a:r>
            <a:r>
              <a:rPr lang="tr-TR" sz="3600" dirty="0" smtClean="0"/>
              <a:t>noktası</a:t>
            </a:r>
            <a:r>
              <a:rPr lang="tr-TR" sz="3600" dirty="0"/>
              <a:t>) yer arasındaki uzaklıktır. Bu ölçü, ölçü bastonu kullanılarak </a:t>
            </a:r>
            <a:r>
              <a:rPr lang="tr-TR" sz="3600" dirty="0" smtClean="0"/>
              <a:t>alınır.</a:t>
            </a:r>
            <a:endParaRPr lang="tr-TR" sz="3600" dirty="0"/>
          </a:p>
        </p:txBody>
      </p:sp>
    </p:spTree>
    <p:extLst>
      <p:ext uri="{BB962C8B-B14F-4D97-AF65-F5344CB8AC3E}">
        <p14:creationId xmlns:p14="http://schemas.microsoft.com/office/powerpoint/2010/main" val="19771990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3015</TotalTime>
  <Words>3031</Words>
  <Application>Microsoft Office PowerPoint</Application>
  <PresentationFormat>Geniş ekran</PresentationFormat>
  <Paragraphs>125</Paragraphs>
  <Slides>62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62</vt:i4>
      </vt:variant>
    </vt:vector>
  </HeadingPairs>
  <TitlesOfParts>
    <vt:vector size="66" baseType="lpstr">
      <vt:lpstr>Arial</vt:lpstr>
      <vt:lpstr>Calibri</vt:lpstr>
      <vt:lpstr>Calibri Light</vt:lpstr>
      <vt:lpstr>Office Teması</vt:lpstr>
      <vt:lpstr>ATLARDA BEDEN ÖLÇÜLERİ ALMA VE KONDİSYON SKORLARI</vt:lpstr>
      <vt:lpstr>PowerPoint Sunusu</vt:lpstr>
      <vt:lpstr>İNSAN İLE ATLARIN KARŞILAŞTIRILMASI</vt:lpstr>
      <vt:lpstr>PowerPoint Sunusu</vt:lpstr>
      <vt:lpstr>Beden Ölçülerinin Önemi </vt:lpstr>
      <vt:lpstr>Beden Ölçüleri </vt:lpstr>
      <vt:lpstr>Ölçü Aletleri ve Ölçü Alma Tekniği </vt:lpstr>
      <vt:lpstr>Soldaki ölçü şeridi, sağdaki ölçü bastonu</vt:lpstr>
      <vt:lpstr> Ölçü Aletleri ve Ölçü Alma Tekniği </vt:lpstr>
      <vt:lpstr>PowerPoint Sunusu</vt:lpstr>
      <vt:lpstr>PowerPoint Sunusu</vt:lpstr>
      <vt:lpstr>PowerPoint Sunusu</vt:lpstr>
      <vt:lpstr> Göğüs Çevresi</vt:lpstr>
      <vt:lpstr>PowerPoint Sunusu</vt:lpstr>
      <vt:lpstr>Ön Göğüs Genişliği </vt:lpstr>
      <vt:lpstr>Beden Uzunluğu</vt:lpstr>
      <vt:lpstr>Ön İncik Çevresi </vt:lpstr>
      <vt:lpstr>PowerPoint Sunusu</vt:lpstr>
      <vt:lpstr>Kafa Uzunluğu (A) (Poll) </vt:lpstr>
      <vt:lpstr>Burun Bandı (B) (Nose Band)</vt:lpstr>
      <vt:lpstr>Kaş Bandı C (Brow Band) </vt:lpstr>
      <vt:lpstr>Sırt uzunluğu (G)  (Back Legth)</vt:lpstr>
      <vt:lpstr>Göğüs Uzunluğu (D)  (Breast Collar Length) </vt:lpstr>
      <vt:lpstr>Sağrı uzunluğu (I) (Breeching Length)</vt:lpstr>
      <vt:lpstr>PowerPoint Sunusu</vt:lpstr>
      <vt:lpstr>Atta Vücut Bölümleri </vt:lpstr>
      <vt:lpstr>Atta Vücut Bölümleri</vt:lpstr>
      <vt:lpstr>Atlarda Yaş ve İsimleri</vt:lpstr>
      <vt:lpstr>ATLARDA KONDİSYON</vt:lpstr>
      <vt:lpstr>PowerPoint Sunusu</vt:lpstr>
      <vt:lpstr>PowerPoint Sunusu</vt:lpstr>
      <vt:lpstr>Atlarda Beden Kondisyon Puanlaması </vt:lpstr>
      <vt:lpstr>PowerPoint Sunusu</vt:lpstr>
      <vt:lpstr>Şekil 1. Atlarda beden kondisyonu değerlendirme  bölgeleri</vt:lpstr>
      <vt:lpstr>Şekil 2. Atta beden kondisyonu değerlendirmesi </vt:lpstr>
      <vt:lpstr>Tablo 1. Atlarda Beden Kondisyonu Puanlama Sistemi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Beslenmenin Kondisyona Etkisi </vt:lpstr>
      <vt:lpstr>PowerPoint Sunusu</vt:lpstr>
      <vt:lpstr>Atlarda Kondisyon Çeşitleri </vt:lpstr>
      <vt:lpstr>PowerPoint Sunusu</vt:lpstr>
      <vt:lpstr>PowerPoint Sunusu</vt:lpstr>
      <vt:lpstr>Besi Kondisyonu</vt:lpstr>
      <vt:lpstr>PowerPoint Sunusu</vt:lpstr>
      <vt:lpstr>PowerPoint Sunusu</vt:lpstr>
      <vt:lpstr>Süt Kondisyonu</vt:lpstr>
      <vt:lpstr>Damızlık Kondisyonu</vt:lpstr>
      <vt:lpstr>PowerPoint Sunusu</vt:lpstr>
      <vt:lpstr>Atlarda Beden Kondisyon Puanlaması Yapılırken  Dikkat Edilecek Hususlar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Olcay</dc:creator>
  <cp:lastModifiedBy>Olcay</cp:lastModifiedBy>
  <cp:revision>31</cp:revision>
  <dcterms:created xsi:type="dcterms:W3CDTF">2023-03-30T07:23:38Z</dcterms:created>
  <dcterms:modified xsi:type="dcterms:W3CDTF">2023-04-01T09:38:40Z</dcterms:modified>
</cp:coreProperties>
</file>