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6"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78" r:id="rId24"/>
    <p:sldId id="279" r:id="rId25"/>
    <p:sldId id="281"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0000FF"/>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Koyu Stil 1 - Vurgu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A107856-5554-42FB-B03E-39F5DBC370BA}" styleName="Orta Stil 4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CE37C63-9CC4-46B6-8AB7-5D9D069390B0}" type="datetimeFigureOut">
              <a:rPr lang="tr-TR" smtClean="0"/>
              <a:t>26.04.2023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567D3-2396-49DE-9D99-84FAB3AC6CC3}" type="slidenum">
              <a:rPr lang="tr-TR" smtClean="0"/>
              <a:t>‹#›</a:t>
            </a:fld>
            <a:endParaRPr lang="tr-TR"/>
          </a:p>
        </p:txBody>
      </p:sp>
    </p:spTree>
    <p:extLst>
      <p:ext uri="{BB962C8B-B14F-4D97-AF65-F5344CB8AC3E}">
        <p14:creationId xmlns:p14="http://schemas.microsoft.com/office/powerpoint/2010/main" val="1236696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E37C63-9CC4-46B6-8AB7-5D9D069390B0}" type="datetimeFigureOut">
              <a:rPr lang="tr-TR" smtClean="0"/>
              <a:t>26.04.2023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567D3-2396-49DE-9D99-84FAB3AC6CC3}" type="slidenum">
              <a:rPr lang="tr-TR" smtClean="0"/>
              <a:t>‹#›</a:t>
            </a:fld>
            <a:endParaRPr lang="tr-TR"/>
          </a:p>
        </p:txBody>
      </p:sp>
    </p:spTree>
    <p:extLst>
      <p:ext uri="{BB962C8B-B14F-4D97-AF65-F5344CB8AC3E}">
        <p14:creationId xmlns:p14="http://schemas.microsoft.com/office/powerpoint/2010/main" val="2427683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E37C63-9CC4-46B6-8AB7-5D9D069390B0}" type="datetimeFigureOut">
              <a:rPr lang="tr-TR" smtClean="0"/>
              <a:t>26.04.2023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567D3-2396-49DE-9D99-84FAB3AC6CC3}" type="slidenum">
              <a:rPr lang="tr-TR" smtClean="0"/>
              <a:t>‹#›</a:t>
            </a:fld>
            <a:endParaRPr lang="tr-TR"/>
          </a:p>
        </p:txBody>
      </p:sp>
    </p:spTree>
    <p:extLst>
      <p:ext uri="{BB962C8B-B14F-4D97-AF65-F5344CB8AC3E}">
        <p14:creationId xmlns:p14="http://schemas.microsoft.com/office/powerpoint/2010/main" val="3356607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E37C63-9CC4-46B6-8AB7-5D9D069390B0}" type="datetimeFigureOut">
              <a:rPr lang="tr-TR" smtClean="0"/>
              <a:t>26.04.2023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567D3-2396-49DE-9D99-84FAB3AC6CC3}" type="slidenum">
              <a:rPr lang="tr-TR" smtClean="0"/>
              <a:t>‹#›</a:t>
            </a:fld>
            <a:endParaRPr lang="tr-TR"/>
          </a:p>
        </p:txBody>
      </p:sp>
    </p:spTree>
    <p:extLst>
      <p:ext uri="{BB962C8B-B14F-4D97-AF65-F5344CB8AC3E}">
        <p14:creationId xmlns:p14="http://schemas.microsoft.com/office/powerpoint/2010/main" val="4137375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CE37C63-9CC4-46B6-8AB7-5D9D069390B0}" type="datetimeFigureOut">
              <a:rPr lang="tr-TR" smtClean="0"/>
              <a:t>26.04.2023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567D3-2396-49DE-9D99-84FAB3AC6CC3}" type="slidenum">
              <a:rPr lang="tr-TR" smtClean="0"/>
              <a:t>‹#›</a:t>
            </a:fld>
            <a:endParaRPr lang="tr-TR"/>
          </a:p>
        </p:txBody>
      </p:sp>
    </p:spTree>
    <p:extLst>
      <p:ext uri="{BB962C8B-B14F-4D97-AF65-F5344CB8AC3E}">
        <p14:creationId xmlns:p14="http://schemas.microsoft.com/office/powerpoint/2010/main" val="1713818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CE37C63-9CC4-46B6-8AB7-5D9D069390B0}" type="datetimeFigureOut">
              <a:rPr lang="tr-TR" smtClean="0"/>
              <a:t>26.04.2023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F567D3-2396-49DE-9D99-84FAB3AC6CC3}" type="slidenum">
              <a:rPr lang="tr-TR" smtClean="0"/>
              <a:t>‹#›</a:t>
            </a:fld>
            <a:endParaRPr lang="tr-TR"/>
          </a:p>
        </p:txBody>
      </p:sp>
    </p:spTree>
    <p:extLst>
      <p:ext uri="{BB962C8B-B14F-4D97-AF65-F5344CB8AC3E}">
        <p14:creationId xmlns:p14="http://schemas.microsoft.com/office/powerpoint/2010/main" val="324001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CE37C63-9CC4-46B6-8AB7-5D9D069390B0}" type="datetimeFigureOut">
              <a:rPr lang="tr-TR" smtClean="0"/>
              <a:t>26.04.2023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FF567D3-2396-49DE-9D99-84FAB3AC6CC3}" type="slidenum">
              <a:rPr lang="tr-TR" smtClean="0"/>
              <a:t>‹#›</a:t>
            </a:fld>
            <a:endParaRPr lang="tr-TR"/>
          </a:p>
        </p:txBody>
      </p:sp>
    </p:spTree>
    <p:extLst>
      <p:ext uri="{BB962C8B-B14F-4D97-AF65-F5344CB8AC3E}">
        <p14:creationId xmlns:p14="http://schemas.microsoft.com/office/powerpoint/2010/main" val="6604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CE37C63-9CC4-46B6-8AB7-5D9D069390B0}" type="datetimeFigureOut">
              <a:rPr lang="tr-TR" smtClean="0"/>
              <a:t>26.04.2023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FF567D3-2396-49DE-9D99-84FAB3AC6CC3}" type="slidenum">
              <a:rPr lang="tr-TR" smtClean="0"/>
              <a:t>‹#›</a:t>
            </a:fld>
            <a:endParaRPr lang="tr-TR"/>
          </a:p>
        </p:txBody>
      </p:sp>
    </p:spTree>
    <p:extLst>
      <p:ext uri="{BB962C8B-B14F-4D97-AF65-F5344CB8AC3E}">
        <p14:creationId xmlns:p14="http://schemas.microsoft.com/office/powerpoint/2010/main" val="3404865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CE37C63-9CC4-46B6-8AB7-5D9D069390B0}" type="datetimeFigureOut">
              <a:rPr lang="tr-TR" smtClean="0"/>
              <a:t>26.04.2023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FF567D3-2396-49DE-9D99-84FAB3AC6CC3}" type="slidenum">
              <a:rPr lang="tr-TR" smtClean="0"/>
              <a:t>‹#›</a:t>
            </a:fld>
            <a:endParaRPr lang="tr-TR"/>
          </a:p>
        </p:txBody>
      </p:sp>
    </p:spTree>
    <p:extLst>
      <p:ext uri="{BB962C8B-B14F-4D97-AF65-F5344CB8AC3E}">
        <p14:creationId xmlns:p14="http://schemas.microsoft.com/office/powerpoint/2010/main" val="2836176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CE37C63-9CC4-46B6-8AB7-5D9D069390B0}" type="datetimeFigureOut">
              <a:rPr lang="tr-TR" smtClean="0"/>
              <a:t>26.04.2023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F567D3-2396-49DE-9D99-84FAB3AC6CC3}" type="slidenum">
              <a:rPr lang="tr-TR" smtClean="0"/>
              <a:t>‹#›</a:t>
            </a:fld>
            <a:endParaRPr lang="tr-TR"/>
          </a:p>
        </p:txBody>
      </p:sp>
    </p:spTree>
    <p:extLst>
      <p:ext uri="{BB962C8B-B14F-4D97-AF65-F5344CB8AC3E}">
        <p14:creationId xmlns:p14="http://schemas.microsoft.com/office/powerpoint/2010/main" val="193339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CE37C63-9CC4-46B6-8AB7-5D9D069390B0}" type="datetimeFigureOut">
              <a:rPr lang="tr-TR" smtClean="0"/>
              <a:t>26.04.2023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F567D3-2396-49DE-9D99-84FAB3AC6CC3}" type="slidenum">
              <a:rPr lang="tr-TR" smtClean="0"/>
              <a:t>‹#›</a:t>
            </a:fld>
            <a:endParaRPr lang="tr-TR"/>
          </a:p>
        </p:txBody>
      </p:sp>
    </p:spTree>
    <p:extLst>
      <p:ext uri="{BB962C8B-B14F-4D97-AF65-F5344CB8AC3E}">
        <p14:creationId xmlns:p14="http://schemas.microsoft.com/office/powerpoint/2010/main" val="2734505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E37C63-9CC4-46B6-8AB7-5D9D069390B0}" type="datetimeFigureOut">
              <a:rPr lang="tr-TR" smtClean="0"/>
              <a:t>26.04.2023</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567D3-2396-49DE-9D99-84FAB3AC6CC3}" type="slidenum">
              <a:rPr lang="tr-TR" smtClean="0"/>
              <a:t>‹#›</a:t>
            </a:fld>
            <a:endParaRPr lang="tr-TR"/>
          </a:p>
        </p:txBody>
      </p:sp>
    </p:spTree>
    <p:extLst>
      <p:ext uri="{BB962C8B-B14F-4D97-AF65-F5344CB8AC3E}">
        <p14:creationId xmlns:p14="http://schemas.microsoft.com/office/powerpoint/2010/main" val="783945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 </a:t>
            </a:r>
            <a:r>
              <a:rPr lang="tr-TR" b="1" dirty="0" smtClean="0">
                <a:solidFill>
                  <a:srgbClr val="00B050"/>
                </a:solidFill>
              </a:rPr>
              <a:t>At Barınakları</a:t>
            </a:r>
            <a:endParaRPr lang="tr-TR" b="1" dirty="0">
              <a:solidFill>
                <a:srgbClr val="00B050"/>
              </a:solidFill>
            </a:endParaRP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19234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Pencereler, tavlaların en önemli yapılarıdır. Pencereler, atların zarar görmesinin engellenmesi ve güneş ışığının tavlaya rahat girebilmesi için belli bir yükseklikte olması gerekir. Aynı zamanda pencereler havalandırma için de gereklidir. Pencereler tabandan 2.0 metre yükseklikte yapılmalı ve taban alanının yaklaşık 1/10’i kadar olmalıdır.</a:t>
            </a:r>
          </a:p>
          <a:p>
            <a:endParaRPr lang="tr-TR" dirty="0"/>
          </a:p>
        </p:txBody>
      </p:sp>
    </p:spTree>
    <p:extLst>
      <p:ext uri="{BB962C8B-B14F-4D97-AF65-F5344CB8AC3E}">
        <p14:creationId xmlns:p14="http://schemas.microsoft.com/office/powerpoint/2010/main" val="3629769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Tavla iki sıralı bağlamalı ise yemlikler her iki duvar boyunca yapılır. Yemliklerin zeminden yüksekliği 80-90 cm kadardır. Bu tip tavlalarda kesif ve kaba yem yemliği birleşik bulunur. Yemliklerin betondan olması daha ucuza mal olur ve her atın bağlanması için üst </a:t>
            </a:r>
            <a:r>
              <a:rPr lang="tr-TR" dirty="0" err="1" smtClean="0"/>
              <a:t>enarında</a:t>
            </a:r>
            <a:r>
              <a:rPr lang="tr-TR" dirty="0" smtClean="0"/>
              <a:t> bağlama halkaları yerleştirilmiştir. Yemlik genişliği 50-60 cm, derinliği ise kesif yem için 30, kaba yem için 50 cm’dir. Yemlik uzunluğu ise durak genişliği kadardır. Bacak yaralanmalarını önlemek için yemlik altındaki boşluk doldurulmalıdır</a:t>
            </a:r>
          </a:p>
          <a:p>
            <a:endParaRPr lang="tr-TR" dirty="0"/>
          </a:p>
        </p:txBody>
      </p:sp>
    </p:spTree>
    <p:extLst>
      <p:ext uri="{BB962C8B-B14F-4D97-AF65-F5344CB8AC3E}">
        <p14:creationId xmlns:p14="http://schemas.microsoft.com/office/powerpoint/2010/main" val="3035156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0000FF"/>
                </a:solidFill>
              </a:rPr>
              <a:t>Resim: Yemlik</a:t>
            </a:r>
            <a:endParaRPr lang="tr-TR" b="1" dirty="0">
              <a:solidFill>
                <a:srgbClr val="0000FF"/>
              </a:solidFill>
            </a:endParaRPr>
          </a:p>
        </p:txBody>
      </p:sp>
      <p:pic>
        <p:nvPicPr>
          <p:cNvPr id="4" name="İçerik Yer Tutucusu 3"/>
          <p:cNvPicPr>
            <a:picLocks noGrp="1" noChangeAspect="1"/>
          </p:cNvPicPr>
          <p:nvPr>
            <p:ph idx="1"/>
          </p:nvPr>
        </p:nvPicPr>
        <p:blipFill>
          <a:blip r:embed="rId2"/>
          <a:stretch>
            <a:fillRect/>
          </a:stretch>
        </p:blipFill>
        <p:spPr>
          <a:xfrm>
            <a:off x="2169685" y="2353789"/>
            <a:ext cx="6713687" cy="3049484"/>
          </a:xfrm>
          <a:prstGeom prst="rect">
            <a:avLst/>
          </a:prstGeom>
        </p:spPr>
      </p:pic>
    </p:spTree>
    <p:extLst>
      <p:ext uri="{BB962C8B-B14F-4D97-AF65-F5344CB8AC3E}">
        <p14:creationId xmlns:p14="http://schemas.microsoft.com/office/powerpoint/2010/main" val="968169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smtClean="0"/>
              <a:t>Durak boyutları atların anatomik yapısına göre değişir. Hafif ve sıcakkanlı ırklarda durak genişliği 150, uzunluğu 300 cm olmalıdır. Duraklar önden arkaya doğru % 2 eğimli olmalıdır. Duraklar arasında bölme yapılacaksa 120 cm yüksekliğinde duvarla ayrılabilir. </a:t>
            </a:r>
          </a:p>
          <a:p>
            <a:pPr marL="0" indent="0" algn="just">
              <a:buNone/>
            </a:pPr>
            <a:r>
              <a:rPr lang="tr-TR" dirty="0" smtClean="0"/>
              <a:t>Sıralar arasında 300 cm genişliğinde servis yolu </a:t>
            </a:r>
            <a:r>
              <a:rPr lang="tr-TR" dirty="0" err="1" smtClean="0"/>
              <a:t>bulunmalıdır.Saçakla</a:t>
            </a:r>
            <a:r>
              <a:rPr lang="tr-TR" dirty="0" smtClean="0"/>
              <a:t> yer arası 3, çatının tepesi ile yer arası 8 metre olmalıdır. Böylelikle iyi bir havalandırma sağlanabilir.</a:t>
            </a:r>
            <a:endParaRPr lang="tr-TR" dirty="0"/>
          </a:p>
        </p:txBody>
      </p:sp>
    </p:spTree>
    <p:extLst>
      <p:ext uri="{BB962C8B-B14F-4D97-AF65-F5344CB8AC3E}">
        <p14:creationId xmlns:p14="http://schemas.microsoft.com/office/powerpoint/2010/main" val="3939515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1828801" y="1981802"/>
            <a:ext cx="8340436" cy="3315725"/>
          </a:xfrm>
          <a:prstGeom prst="rect">
            <a:avLst/>
          </a:prstGeom>
        </p:spPr>
      </p:pic>
    </p:spTree>
    <p:extLst>
      <p:ext uri="{BB962C8B-B14F-4D97-AF65-F5344CB8AC3E}">
        <p14:creationId xmlns:p14="http://schemas.microsoft.com/office/powerpoint/2010/main" val="3395230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dirty="0">
                <a:solidFill>
                  <a:srgbClr val="FF0000"/>
                </a:solidFill>
                <a:latin typeface="Calibri" panose="020F0502020204030204"/>
                <a:ea typeface="+mn-ea"/>
                <a:cs typeface="+mn-cs"/>
              </a:rPr>
              <a:t>Kapalı-bağlı tavlalarda duraklar</a:t>
            </a:r>
            <a:endParaRPr lang="tr-TR" dirty="0">
              <a:solidFill>
                <a:srgbClr val="FF0000"/>
              </a:solidFill>
            </a:endParaRPr>
          </a:p>
        </p:txBody>
      </p:sp>
      <p:pic>
        <p:nvPicPr>
          <p:cNvPr id="5" name="İçerik Yer Tutucusu 4"/>
          <p:cNvPicPr>
            <a:picLocks noGrp="1" noChangeAspect="1"/>
          </p:cNvPicPr>
          <p:nvPr>
            <p:ph idx="1"/>
          </p:nvPr>
        </p:nvPicPr>
        <p:blipFill>
          <a:blip r:embed="rId2"/>
          <a:stretch>
            <a:fillRect/>
          </a:stretch>
        </p:blipFill>
        <p:spPr>
          <a:xfrm>
            <a:off x="1634836" y="1867509"/>
            <a:ext cx="9144000" cy="4267570"/>
          </a:xfrm>
          <a:prstGeom prst="rect">
            <a:avLst/>
          </a:prstGeom>
        </p:spPr>
      </p:pic>
    </p:spTree>
    <p:extLst>
      <p:ext uri="{BB962C8B-B14F-4D97-AF65-F5344CB8AC3E}">
        <p14:creationId xmlns:p14="http://schemas.microsoft.com/office/powerpoint/2010/main" val="58495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2. Kapalı </a:t>
            </a:r>
            <a:r>
              <a:rPr lang="tr-TR" b="1" dirty="0" err="1" smtClean="0">
                <a:solidFill>
                  <a:srgbClr val="FF0000"/>
                </a:solidFill>
              </a:rPr>
              <a:t>Bokslu</a:t>
            </a:r>
            <a:r>
              <a:rPr lang="tr-TR" b="1" dirty="0" smtClean="0">
                <a:solidFill>
                  <a:srgbClr val="FF0000"/>
                </a:solidFill>
              </a:rPr>
              <a:t> Tavlalar</a:t>
            </a:r>
            <a:br>
              <a:rPr lang="tr-TR" b="1" dirty="0" smtClean="0">
                <a:solidFill>
                  <a:srgbClr val="FF0000"/>
                </a:solidFill>
              </a:rPr>
            </a:br>
            <a:endParaRPr lang="tr-TR" b="1" dirty="0">
              <a:solidFill>
                <a:srgbClr val="FF0000"/>
              </a:solidFill>
            </a:endParaRPr>
          </a:p>
        </p:txBody>
      </p:sp>
      <p:sp>
        <p:nvSpPr>
          <p:cNvPr id="3" name="İçerik Yer Tutucusu 2"/>
          <p:cNvSpPr>
            <a:spLocks noGrp="1"/>
          </p:cNvSpPr>
          <p:nvPr>
            <p:ph idx="1"/>
          </p:nvPr>
        </p:nvSpPr>
        <p:spPr/>
        <p:txBody>
          <a:bodyPr>
            <a:normAutofit/>
          </a:bodyPr>
          <a:lstStyle/>
          <a:p>
            <a:pPr marL="0" indent="0" algn="just">
              <a:buNone/>
            </a:pPr>
            <a:r>
              <a:rPr lang="tr-TR" dirty="0" smtClean="0"/>
              <a:t>Günümüzde atlar genellikle bireysel bokslarda barındırılmaktadır. Hayvan sayısına ve amaca göre bir, iki, üç veya dört sıralı olabilir. Tavlalarda küçük boksları gerektiğinde daha büyük bokslara dönüştürmek mümkün olabilir. Atların büyük çoğunluğu için 4 x 4 metre büyüklüğünde, </a:t>
            </a:r>
            <a:r>
              <a:rPr lang="tr-TR" dirty="0" err="1" smtClean="0"/>
              <a:t>poniler</a:t>
            </a:r>
            <a:r>
              <a:rPr lang="tr-TR" dirty="0" smtClean="0"/>
              <a:t> için daha küçük 3 x 3 veya 3 x 2 metre ebadındaki bokslar yeterlidir. Doğum boksları biraz daha büyük, yaklaşık 4 x 5 metre ebatlarındadır. Bokslar arasında 4 metre genişliğinde servis yolları bulunur.</a:t>
            </a:r>
            <a:endParaRPr lang="tr-TR" dirty="0"/>
          </a:p>
        </p:txBody>
      </p:sp>
    </p:spTree>
    <p:extLst>
      <p:ext uri="{BB962C8B-B14F-4D97-AF65-F5344CB8AC3E}">
        <p14:creationId xmlns:p14="http://schemas.microsoft.com/office/powerpoint/2010/main" val="1533428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smtClean="0"/>
              <a:t>Tavlalarda yönetim kolaylığı açısından doğrudan açık havaya açılan tek sıralı bokslar da yapılabilir. Bunların yanlarına yapılan bölmelere veya iki katlı yapılarak üst katlarına yem stoklanabilmesi ve bakıcıların kalabilmesi için yerler yapılabilir. Çok sayıda at barındırıldığında bokslar kare şeklindeki alanın dört tarafına yapılır ve ortada kapalı bir servis alanı oluşur. Böylelikle hareket serbestisi artar ancak bazı bokslar hiç güneş alamaz. Boksların kapıları raylı olabildiği gibi tamamen duvara yaslanacak biçimde de olabilir, genişliği 150 cm civarında olmalıdır.</a:t>
            </a:r>
          </a:p>
          <a:p>
            <a:endParaRPr lang="tr-TR" dirty="0"/>
          </a:p>
        </p:txBody>
      </p:sp>
    </p:spTree>
    <p:extLst>
      <p:ext uri="{BB962C8B-B14F-4D97-AF65-F5344CB8AC3E}">
        <p14:creationId xmlns:p14="http://schemas.microsoft.com/office/powerpoint/2010/main" val="1797836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0000FF"/>
                </a:solidFill>
              </a:rPr>
              <a:t>Kapalı </a:t>
            </a:r>
            <a:r>
              <a:rPr lang="tr-TR" b="1" dirty="0" err="1" smtClean="0">
                <a:solidFill>
                  <a:srgbClr val="0000FF"/>
                </a:solidFill>
              </a:rPr>
              <a:t>bokslu</a:t>
            </a:r>
            <a:r>
              <a:rPr lang="tr-TR" b="1" dirty="0" smtClean="0">
                <a:solidFill>
                  <a:srgbClr val="0000FF"/>
                </a:solidFill>
              </a:rPr>
              <a:t> tavlalar</a:t>
            </a:r>
            <a:endParaRPr lang="tr-TR" b="1" dirty="0">
              <a:solidFill>
                <a:srgbClr val="0000FF"/>
              </a:solidFill>
            </a:endParaRPr>
          </a:p>
        </p:txBody>
      </p:sp>
      <p:pic>
        <p:nvPicPr>
          <p:cNvPr id="5" name="İçerik Yer Tutucusu 4"/>
          <p:cNvPicPr>
            <a:picLocks noGrp="1" noChangeAspect="1"/>
          </p:cNvPicPr>
          <p:nvPr>
            <p:ph idx="1"/>
          </p:nvPr>
        </p:nvPicPr>
        <p:blipFill>
          <a:blip r:embed="rId2"/>
          <a:stretch>
            <a:fillRect/>
          </a:stretch>
        </p:blipFill>
        <p:spPr>
          <a:xfrm>
            <a:off x="2124362" y="1786226"/>
            <a:ext cx="7130473" cy="4568337"/>
          </a:xfrm>
          <a:prstGeom prst="rect">
            <a:avLst/>
          </a:prstGeom>
        </p:spPr>
      </p:pic>
    </p:spTree>
    <p:extLst>
      <p:ext uri="{BB962C8B-B14F-4D97-AF65-F5344CB8AC3E}">
        <p14:creationId xmlns:p14="http://schemas.microsoft.com/office/powerpoint/2010/main" val="38832788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CC0099"/>
                </a:solidFill>
              </a:rPr>
              <a:t>3. Ahırla İlgili Genel Hususlar</a:t>
            </a:r>
            <a:br>
              <a:rPr lang="tr-TR" b="1" dirty="0" smtClean="0">
                <a:solidFill>
                  <a:srgbClr val="CC0099"/>
                </a:solidFill>
              </a:rPr>
            </a:br>
            <a:endParaRPr lang="tr-TR" b="1" dirty="0">
              <a:solidFill>
                <a:srgbClr val="CC0099"/>
              </a:solidFill>
            </a:endParaRPr>
          </a:p>
        </p:txBody>
      </p:sp>
      <p:sp>
        <p:nvSpPr>
          <p:cNvPr id="3" name="İçerik Yer Tutucusu 2"/>
          <p:cNvSpPr>
            <a:spLocks noGrp="1"/>
          </p:cNvSpPr>
          <p:nvPr>
            <p:ph idx="1"/>
          </p:nvPr>
        </p:nvSpPr>
        <p:spPr/>
        <p:txBody>
          <a:bodyPr>
            <a:normAutofit/>
          </a:bodyPr>
          <a:lstStyle/>
          <a:p>
            <a:r>
              <a:rPr lang="tr-TR" dirty="0" smtClean="0"/>
              <a:t> Hiçbir şekilde keskin veya sivri uçlu herhangi bir nesne ahırda bulunmamalıdır.</a:t>
            </a:r>
          </a:p>
          <a:p>
            <a:r>
              <a:rPr lang="tr-TR" dirty="0" smtClean="0"/>
              <a:t> Ahırın ebadı atın büyüklüğüne göre değişir. Ahırın ebadı en az atın yüksekliğinin iki misli olmalıdır (At 180 cm ise 3,60 x 3,60 m asgari ölçülü bir ahır gerekir ve bundan büyük olmasının bir zararı yoktur.).</a:t>
            </a:r>
          </a:p>
          <a:p>
            <a:r>
              <a:rPr lang="tr-TR" dirty="0" smtClean="0"/>
              <a:t> Ahır, atın doğal barınağı değildir ve her gün birkaç defa dışarı çıkmıyorsa ahırdan ziyade gezinti alanlı barınak mantıklı olabilir. (At doğal şartlarda günde 6500 adım atmaktadır, ata bir saat binmek atın ortalama 5800 adım atması demektir.). Bunlar üstü ve en az üç yanı kapalı, atların sayısı kadar geniş açık arazi ile çevrilmiş yerlerdir.</a:t>
            </a:r>
            <a:endParaRPr lang="tr-TR" dirty="0"/>
          </a:p>
        </p:txBody>
      </p:sp>
    </p:spTree>
    <p:extLst>
      <p:ext uri="{BB962C8B-B14F-4D97-AF65-F5344CB8AC3E}">
        <p14:creationId xmlns:p14="http://schemas.microsoft.com/office/powerpoint/2010/main" val="54904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smtClean="0"/>
              <a:t>At yetiştiriciliğinde barınakların önemi büyüktür. At barınakları tavla olarak isimlendirilir. Atın yaşamının önemli bir kısmı tavlada geçtiği için tavla yapımı ve iç ayrıntıları atın performansında çok etkili bir faktördür. Geleneksel olarak tavlaların tamamen kapalı inşa edilmesi yönünde bir eğilim vardır. Tavla yapımı önemli bir maliyet unsuru olduğundan atların, yıl boyunca dışarıda barındırılmasına yönelik çalışmalar da bulunmaktadır. Dışarıda barındırma, atın sağlığı açısından daha elverişlidir. </a:t>
            </a:r>
            <a:r>
              <a:rPr lang="tr-TR" dirty="0" err="1" smtClean="0"/>
              <a:t>Rasyonlar</a:t>
            </a:r>
            <a:r>
              <a:rPr lang="tr-TR" dirty="0" smtClean="0"/>
              <a:t> dengeli olursa at mevsimsel değişimlere kıl örtüsünü geliştirerek cevap verir ve kolayca iklim değişikliklerine adapte olur.</a:t>
            </a:r>
          </a:p>
        </p:txBody>
      </p:sp>
    </p:spTree>
    <p:extLst>
      <p:ext uri="{BB962C8B-B14F-4D97-AF65-F5344CB8AC3E}">
        <p14:creationId xmlns:p14="http://schemas.microsoft.com/office/powerpoint/2010/main" val="25262786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pPr algn="just"/>
            <a:r>
              <a:rPr lang="tr-TR" dirty="0" smtClean="0"/>
              <a:t>At, ahırda yan komşusu ile irtibatlı olabilmelidir. Bu aygırlar arasında çelik çubuklu bir pencere olabilir, geri kalan iğdiş ve kısrakların arasındaki duvarı </a:t>
            </a:r>
            <a:r>
              <a:rPr lang="tr-TR" dirty="0" err="1" smtClean="0"/>
              <a:t>cidago</a:t>
            </a:r>
            <a:r>
              <a:rPr lang="tr-TR" dirty="0" smtClean="0"/>
              <a:t> yüksekliğinde olursa yeterlidir. </a:t>
            </a:r>
          </a:p>
          <a:p>
            <a:pPr algn="just"/>
            <a:r>
              <a:rPr lang="tr-TR" dirty="0" smtClean="0"/>
              <a:t> Muhakkak uygun, kapanmayan havalandırmalar yapılmalıdır. Mesela kapıların üstü ve karşı duvar rüzgârın içeride dolaşmayacak şekilde bırakılır. Ayrıca yeterli havalandırma bacası yapılmalıdır.</a:t>
            </a:r>
          </a:p>
          <a:p>
            <a:pPr algn="just"/>
            <a:r>
              <a:rPr lang="tr-TR" dirty="0" smtClean="0"/>
              <a:t> Kapıların genişliği en az 120, yüksekliği 240 cm olmalıdır.</a:t>
            </a:r>
          </a:p>
          <a:p>
            <a:pPr algn="just"/>
            <a:r>
              <a:rPr lang="tr-TR" dirty="0" smtClean="0"/>
              <a:t> Ahır zemini ve dış zemin aynı seviyede olmalıdır.</a:t>
            </a:r>
          </a:p>
          <a:p>
            <a:pPr algn="just"/>
            <a:r>
              <a:rPr lang="tr-TR" dirty="0" smtClean="0"/>
              <a:t> Ahır zemini düz, geçirimli, kuru ve kaygan olmayan malzemeden olmalıdır (En uygun malzeme atın sidiğini bıraktığı köşesi Hollanda tuğla, geri kalan ahır kilit taşı gibi döşenen ahşap takozlarla (10 x 12 x 12 cm) döşenebilir.). Beton veya benzer geçirimsiz malzemelerden sakınılmalıdır.</a:t>
            </a:r>
          </a:p>
          <a:p>
            <a:pPr algn="just"/>
            <a:r>
              <a:rPr lang="tr-TR" dirty="0" smtClean="0"/>
              <a:t> Yemlik ve sulukların yüksekliği en fazla atın göğüs seviyesinde olmalıdır.</a:t>
            </a:r>
          </a:p>
          <a:p>
            <a:pPr algn="just"/>
            <a:r>
              <a:rPr lang="tr-TR" dirty="0" smtClean="0"/>
              <a:t> Duvarların iç kısımları darbeye dayanıklı ve düz olmalıdır.</a:t>
            </a:r>
          </a:p>
          <a:p>
            <a:pPr algn="just"/>
            <a:r>
              <a:rPr lang="tr-TR" dirty="0" smtClean="0"/>
              <a:t> Çatı yalıtım malzemesi ile tamamlanmalıdır ( </a:t>
            </a:r>
            <a:r>
              <a:rPr lang="tr-TR" dirty="0" err="1" smtClean="0"/>
              <a:t>polypropylen</a:t>
            </a:r>
            <a:r>
              <a:rPr lang="tr-TR" dirty="0" smtClean="0"/>
              <a:t> vb.). Böylece bu tip ahırların havalandırması daha iyi ayarlanabilir ve kışın duvarların donma riski azalır.</a:t>
            </a:r>
          </a:p>
          <a:p>
            <a:r>
              <a:rPr lang="tr-TR" dirty="0" smtClean="0"/>
              <a:t> Her yer bağımsız aydınlanabilir hâlde olmalıdır</a:t>
            </a:r>
            <a:endParaRPr lang="tr-TR" dirty="0"/>
          </a:p>
        </p:txBody>
      </p:sp>
    </p:spTree>
    <p:extLst>
      <p:ext uri="{BB962C8B-B14F-4D97-AF65-F5344CB8AC3E}">
        <p14:creationId xmlns:p14="http://schemas.microsoft.com/office/powerpoint/2010/main" val="2211454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 Bütün elektrik aksesuarları atın ulaşamayacağı noktalarda olmalıdır.</a:t>
            </a:r>
          </a:p>
          <a:p>
            <a:r>
              <a:rPr lang="tr-TR" dirty="0" smtClean="0"/>
              <a:t> En iyi yangın söndürme donanımı, ahırlara yakın ve çabuk ulaşılabilir olmalıdır. En az bir büyük yangın söndürme tüpü ve yeteri kadar uzun, kalın ve yanmayan bir hortum olmalıdır.</a:t>
            </a:r>
          </a:p>
          <a:p>
            <a:r>
              <a:rPr lang="tr-TR" dirty="0" smtClean="0"/>
              <a:t> Su boruları yalıtımlı olmalıdır. Yoksa duvar içinden geçen her yer rutubetlenir. Bu da mantar, yosun vb. problemleri yaratabilir. Ayrıca kışın suyun donma tehlikesiyle karşılaşılabilir. Suluklara gelen hat yukardan aşağı döşenirse ve ahırın sonunda hat ile aynı hizada bir musluk bırakılırsa kış aylarında donmaya karşı hafif açık bırakıldığında ne suluk ne hat donabilir.</a:t>
            </a:r>
          </a:p>
          <a:p>
            <a:r>
              <a:rPr lang="tr-TR" dirty="0" smtClean="0"/>
              <a:t> Sulukların en iyisi sürekli su olanıdır. Çatının altına bir su deposu ayarlanmalıdır.</a:t>
            </a:r>
          </a:p>
          <a:p>
            <a:r>
              <a:rPr lang="tr-TR" dirty="0" smtClean="0"/>
              <a:t> Ahırda bağlama yeri, atın </a:t>
            </a:r>
            <a:r>
              <a:rPr lang="tr-TR" dirty="0" err="1" smtClean="0"/>
              <a:t>cidago</a:t>
            </a:r>
            <a:r>
              <a:rPr lang="tr-TR" dirty="0" smtClean="0"/>
              <a:t> yüksekliğinde olmalıdır. Bağlama yerindeki halka menteşeli olmalıdır.</a:t>
            </a:r>
            <a:endParaRPr lang="tr-TR" dirty="0"/>
          </a:p>
        </p:txBody>
      </p:sp>
    </p:spTree>
    <p:extLst>
      <p:ext uri="{BB962C8B-B14F-4D97-AF65-F5344CB8AC3E}">
        <p14:creationId xmlns:p14="http://schemas.microsoft.com/office/powerpoint/2010/main" val="2156801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marL="0" indent="0" algn="just">
              <a:buNone/>
            </a:pPr>
            <a:r>
              <a:rPr lang="tr-TR" dirty="0" smtClean="0"/>
              <a:t>Atlar için ot ve yem saklama alanları da iyi hesaplamalıdır. At, canlı ağırlığının %1.5 – 3 arası kaba yem tüketir. Örneğin 600 kg’lık bir at günde 9 kg ot tüketir. </a:t>
            </a:r>
          </a:p>
          <a:p>
            <a:pPr marL="0" indent="0" algn="just">
              <a:buNone/>
            </a:pPr>
            <a:r>
              <a:rPr lang="tr-TR" dirty="0" smtClean="0"/>
              <a:t>Yaklaşık 15 balya 1m³ civarındadır. 220 balya için bu rakam 15 m³ olarak düşünülmelidir. Tabi ki bu rakamlar günlük çalışmaya göre değişir Çok ağır çalışan 600 kg’lık bir ata günde yaklaşık 6 kg yem verilir. At başına en az 35-40 m³ lük depo alanına ihtiyaç vardır. </a:t>
            </a:r>
          </a:p>
          <a:p>
            <a:pPr marL="0" indent="0" algn="just">
              <a:buNone/>
            </a:pPr>
            <a:r>
              <a:rPr lang="tr-TR" dirty="0" smtClean="0"/>
              <a:t>Ahırın kısa yüzü kuzeye bakmalıdır. Ahırlar gün içerisinde maksimum güneş ışığını almalıdır.</a:t>
            </a:r>
          </a:p>
          <a:p>
            <a:pPr marL="0" indent="0" algn="just">
              <a:buNone/>
            </a:pPr>
            <a:r>
              <a:rPr lang="tr-TR" dirty="0" smtClean="0"/>
              <a:t> Mutlaka her çiftlikte bir bağlama tırabzanı bulunmalıdır.</a:t>
            </a:r>
          </a:p>
          <a:p>
            <a:pPr marL="0" indent="0" algn="just">
              <a:buNone/>
            </a:pPr>
            <a:r>
              <a:rPr lang="tr-TR" dirty="0" smtClean="0"/>
              <a:t>Atın sağlığı ve refahı, sağlıklı akciğerlere dayanmaktadır. Ahırdaki kötü hava şartları atlarda ve onlarla uğraşan insanlarda solunum hastalıklarının nedeni olabilmektedir. Amonyak ahırlarda bilinen rahatsız edici sorunlar arasında yer alır. Amonyak atın idrarından ve dışkısından ileri gelir. Ahırda amonyak kokusu varsa hemen harekete geçilmelidir. Temizlik esnasında atı ahırdan çıkarmak toz ve amonyağa maruz kalmasını engeller.</a:t>
            </a:r>
            <a:endParaRPr lang="tr-TR" dirty="0"/>
          </a:p>
        </p:txBody>
      </p:sp>
    </p:spTree>
    <p:extLst>
      <p:ext uri="{BB962C8B-B14F-4D97-AF65-F5344CB8AC3E}">
        <p14:creationId xmlns:p14="http://schemas.microsoft.com/office/powerpoint/2010/main" val="21448806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marL="0" indent="0" algn="just">
              <a:buNone/>
            </a:pPr>
            <a:r>
              <a:rPr lang="tr-TR" dirty="0" smtClean="0"/>
              <a:t>Değişik at ırklarından genetik kapasiteleri oranında binek, çekim, yarış performansları yönünden en uygun düzeyde bir verim arzu edilir. Yaşamlarının uzun ve sağlıklı olması ancak </a:t>
            </a:r>
            <a:r>
              <a:rPr lang="tr-TR" dirty="0" err="1" smtClean="0"/>
              <a:t>intra-uterin</a:t>
            </a:r>
            <a:r>
              <a:rPr lang="tr-TR" dirty="0" smtClean="0"/>
              <a:t> dönemden başlayarak taylara, kısraklara ve aygırlara uygun bir bakım uygulanması ile mümkündür. Atların yaşamları boyunca tüm verimlerinde yüksek bir performans gösterebilmeleri için çok iyi bir iskelet, kas, solunum sistemi ve ayak yapısına sahip olmaları gerekir. Atların istenilen bu yapıya sahip olmaları da ancak ırka özgü bir büyüme ve gelişme ile mümkündür.</a:t>
            </a:r>
          </a:p>
          <a:p>
            <a:pPr marL="0" indent="0" algn="just">
              <a:buNone/>
            </a:pPr>
            <a:r>
              <a:rPr lang="tr-TR" dirty="0" smtClean="0"/>
              <a:t>Büyüme, spermin </a:t>
            </a:r>
            <a:r>
              <a:rPr lang="tr-TR" dirty="0" err="1" smtClean="0"/>
              <a:t>ovumu</a:t>
            </a:r>
            <a:r>
              <a:rPr lang="tr-TR" dirty="0" smtClean="0"/>
              <a:t> döllemesi ile başlar ve at ergin çağa ulaşana kadar devam eder. </a:t>
            </a:r>
            <a:r>
              <a:rPr lang="tr-TR" dirty="0" err="1" smtClean="0"/>
              <a:t>Pre-natal</a:t>
            </a:r>
            <a:r>
              <a:rPr lang="tr-TR" dirty="0" smtClean="0"/>
              <a:t> (doğum öncesi) büyüme tayın doğum ağırlığı ile belirlenir. Doğum ağırlığı normal ve normalin biraz üstünde olan taylarda </a:t>
            </a:r>
            <a:r>
              <a:rPr lang="tr-TR" dirty="0" err="1" smtClean="0"/>
              <a:t>pre-natal</a:t>
            </a:r>
            <a:r>
              <a:rPr lang="tr-TR" dirty="0" smtClean="0"/>
              <a:t> büyümenin iyi olduğu, doğum ağırlığı normalin altında düşük olan taylarda ise </a:t>
            </a:r>
            <a:r>
              <a:rPr lang="tr-TR" dirty="0" err="1" smtClean="0"/>
              <a:t>pre-natal</a:t>
            </a:r>
            <a:r>
              <a:rPr lang="tr-TR" dirty="0" smtClean="0"/>
              <a:t> büyümenin yetersiz olduğu kabul edilir. Taylarda tespit edilen doğum ağırlığı </a:t>
            </a:r>
            <a:r>
              <a:rPr lang="tr-TR" dirty="0" err="1" smtClean="0"/>
              <a:t>pre-natal</a:t>
            </a:r>
            <a:r>
              <a:rPr lang="tr-TR" dirty="0" smtClean="0"/>
              <a:t> büyümenin iyi bir ölçüsü ve erken bir dönemde ölçülebilen karakterlerden biridir. Kendi ırkına özgü normal bir doğum ağırlığına sahip olarak doğan tayların post-</a:t>
            </a:r>
            <a:r>
              <a:rPr lang="tr-TR" dirty="0" err="1" smtClean="0"/>
              <a:t>natal</a:t>
            </a:r>
            <a:r>
              <a:rPr lang="tr-TR" dirty="0" smtClean="0"/>
              <a:t> (doğum sonrası) yaşama daha güçlü ve avantajlı olarak başladıkları ve bu üstünlüklerini, normal çevre şartları altında, yaşamlarının diğer dönemlerinde de devam ettirdikleri bilinen bir gerçektir.</a:t>
            </a:r>
          </a:p>
          <a:p>
            <a:endParaRPr lang="tr-TR" dirty="0"/>
          </a:p>
        </p:txBody>
      </p:sp>
    </p:spTree>
    <p:extLst>
      <p:ext uri="{BB962C8B-B14F-4D97-AF65-F5344CB8AC3E}">
        <p14:creationId xmlns:p14="http://schemas.microsoft.com/office/powerpoint/2010/main" val="22617628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lgn="just">
              <a:buNone/>
            </a:pPr>
            <a:r>
              <a:rPr lang="tr-TR" dirty="0" smtClean="0"/>
              <a:t>Tayların doğum ağırlığına etki eden genetik ve çevresel faktörler; atın ırkı, kısrağın beden yapısı, aygırın beden yapısı, tayın cinsiyeti, kısrağın yaşı, gebelik süresi ve beslenmesidir.</a:t>
            </a:r>
          </a:p>
          <a:p>
            <a:pPr marL="0" indent="0" algn="just">
              <a:buNone/>
            </a:pPr>
            <a:r>
              <a:rPr lang="tr-TR" dirty="0" smtClean="0"/>
              <a:t>Erkek tayların doğum ağırlıkları, dişi tayların doğum ağırlıklarından fazladır. At yetiştiriciliğinde "tay" kelimesi çok geniş bir yaş dönemini ifade eder. </a:t>
            </a:r>
            <a:r>
              <a:rPr lang="tr-TR" dirty="0" err="1" smtClean="0"/>
              <a:t>Taylık</a:t>
            </a:r>
            <a:r>
              <a:rPr lang="tr-TR" dirty="0" smtClean="0"/>
              <a:t> dönemi doğumla başlar ve üç yaş sonuna kadar devam eder. Bu nedenle </a:t>
            </a:r>
            <a:r>
              <a:rPr lang="tr-TR" dirty="0" err="1" smtClean="0"/>
              <a:t>taylık</a:t>
            </a:r>
            <a:r>
              <a:rPr lang="tr-TR" dirty="0" smtClean="0"/>
              <a:t> dönemi; süt tayı (süt emme döneminden 12. ayın sonuna kadar), bir, iki ve üç yaşlı tay diye dörde ayrılır. Tayın genetik kapasitesi oranında büyüyüp gelişebilmesi için bu ayrı dört dönemde de tayların bakım ve beslenmesine dikkat edip her dönemde gereksinim duyulan düzeyde bakmak ve beslemek gerekir.</a:t>
            </a:r>
          </a:p>
          <a:p>
            <a:pPr marL="0" indent="0" algn="just">
              <a:buNone/>
            </a:pPr>
            <a:endParaRPr lang="tr-TR" dirty="0"/>
          </a:p>
        </p:txBody>
      </p:sp>
    </p:spTree>
    <p:extLst>
      <p:ext uri="{BB962C8B-B14F-4D97-AF65-F5344CB8AC3E}">
        <p14:creationId xmlns:p14="http://schemas.microsoft.com/office/powerpoint/2010/main" val="27571225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tr-TR" dirty="0" smtClean="0"/>
              <a:t>At Irkları ve Atların Bakımı. Milli Eğitim Bakanlığı Yayınları.</a:t>
            </a:r>
            <a:endParaRPr lang="tr-TR" dirty="0"/>
          </a:p>
        </p:txBody>
      </p:sp>
    </p:spTree>
    <p:extLst>
      <p:ext uri="{BB962C8B-B14F-4D97-AF65-F5344CB8AC3E}">
        <p14:creationId xmlns:p14="http://schemas.microsoft.com/office/powerpoint/2010/main" val="2355468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600" dirty="0">
                <a:solidFill>
                  <a:prstClr val="black"/>
                </a:solidFill>
              </a:rPr>
              <a:t>Bununla beraber, atları olumsuz çevre koşullarından korumak, kontrol altında tutabilmek ve bakıcılara da kolaylık açısından tavlada barındırmak daha avantajlı görünmektedir. Atlar diğer hayvan türlerine göre biraz daha narin olduklarından dikkatli bir bakım, besleme ve iyi bir yönetime ihtiyaçları vardır. Atlar, düzenli olarak tımar edilmeli, tırnak bakımları yapılmalı, bulundukları ortam temiz, hijyenik olmalıdır. </a:t>
            </a:r>
            <a:r>
              <a:rPr lang="tr-TR" sz="2600" dirty="0" smtClean="0">
                <a:solidFill>
                  <a:prstClr val="black"/>
                </a:solidFill>
              </a:rPr>
              <a:t>Bunların sağlanması </a:t>
            </a:r>
            <a:r>
              <a:rPr lang="tr-TR" sz="2600" dirty="0">
                <a:solidFill>
                  <a:prstClr val="black"/>
                </a:solidFill>
              </a:rPr>
              <a:t>da iyi bir tavlanın bulunmasıyla mümkündür. İyi bir tavlada bazı özellikler </a:t>
            </a:r>
            <a:r>
              <a:rPr lang="tr-TR" sz="2600" dirty="0" smtClean="0">
                <a:solidFill>
                  <a:prstClr val="black"/>
                </a:solidFill>
              </a:rPr>
              <a:t>olması </a:t>
            </a:r>
            <a:r>
              <a:rPr lang="tr-TR" sz="2600" dirty="0">
                <a:solidFill>
                  <a:prstClr val="black"/>
                </a:solidFill>
              </a:rPr>
              <a:t>gerekir. </a:t>
            </a:r>
          </a:p>
          <a:p>
            <a:endParaRPr lang="tr-TR" dirty="0"/>
          </a:p>
        </p:txBody>
      </p:sp>
    </p:spTree>
    <p:extLst>
      <p:ext uri="{BB962C8B-B14F-4D97-AF65-F5344CB8AC3E}">
        <p14:creationId xmlns:p14="http://schemas.microsoft.com/office/powerpoint/2010/main" val="3058025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smtClean="0">
                <a:solidFill>
                  <a:srgbClr val="66FFCC"/>
                </a:solidFill>
              </a:rPr>
              <a:t> Bunlar aşağıda sıralanmıştır:</a:t>
            </a:r>
            <a:br>
              <a:rPr lang="tr-TR" sz="2800" b="1" dirty="0" smtClean="0">
                <a:solidFill>
                  <a:srgbClr val="66FFCC"/>
                </a:solidFill>
              </a:rPr>
            </a:br>
            <a:endParaRPr lang="tr-TR" sz="2800" b="1" dirty="0">
              <a:solidFill>
                <a:srgbClr val="66FFCC"/>
              </a:solidFill>
            </a:endParaRPr>
          </a:p>
        </p:txBody>
      </p:sp>
      <p:sp>
        <p:nvSpPr>
          <p:cNvPr id="3" name="İçerik Yer Tutucusu 2"/>
          <p:cNvSpPr>
            <a:spLocks noGrp="1"/>
          </p:cNvSpPr>
          <p:nvPr>
            <p:ph idx="1"/>
          </p:nvPr>
        </p:nvSpPr>
        <p:spPr/>
        <p:txBody>
          <a:bodyPr>
            <a:normAutofit fontScale="70000" lnSpcReduction="20000"/>
          </a:bodyPr>
          <a:lstStyle/>
          <a:p>
            <a:r>
              <a:rPr lang="tr-TR" dirty="0" smtClean="0"/>
              <a:t>Sıcaklık atlar için uygun aralıklarda (5- 27 ºC) olmalıdır. </a:t>
            </a:r>
          </a:p>
          <a:p>
            <a:r>
              <a:rPr lang="tr-TR" dirty="0" smtClean="0"/>
              <a:t> Havalandırması iyi olmalı, hava cereyanı olmamalıdır.</a:t>
            </a:r>
          </a:p>
          <a:p>
            <a:r>
              <a:rPr lang="tr-TR" dirty="0" smtClean="0"/>
              <a:t> Bina duvarlarında ve tavanında yoğunlaşma olmamalıdır.</a:t>
            </a:r>
          </a:p>
          <a:p>
            <a:r>
              <a:rPr lang="tr-TR" dirty="0" smtClean="0"/>
              <a:t> Zemin kuru olmalı ve ayaklar için zararlı etkiler taşımamalıdır.</a:t>
            </a:r>
          </a:p>
          <a:p>
            <a:r>
              <a:rPr lang="tr-TR" dirty="0" smtClean="0"/>
              <a:t> Gübre ve idrarın birikmesini önleyecek şekilde olmalıdır.</a:t>
            </a:r>
          </a:p>
          <a:p>
            <a:r>
              <a:rPr lang="tr-TR" dirty="0" smtClean="0"/>
              <a:t> Aydınlatma uygun bir seviyede olmalıdır.</a:t>
            </a:r>
          </a:p>
          <a:p>
            <a:r>
              <a:rPr lang="tr-TR" dirty="0" smtClean="0"/>
              <a:t> Yemleme ve sulama idaresi iyi olmalıdır.</a:t>
            </a:r>
          </a:p>
          <a:p>
            <a:r>
              <a:rPr lang="tr-TR" dirty="0" smtClean="0"/>
              <a:t> Tüm çıkıntılı kısımlar yuvarlaklaştırılmalıdır.</a:t>
            </a:r>
          </a:p>
          <a:p>
            <a:pPr marL="0" indent="0" algn="just">
              <a:buNone/>
            </a:pPr>
            <a:r>
              <a:rPr lang="tr-TR" dirty="0" smtClean="0"/>
              <a:t>Atlar, çevresel strese aşırı duyarlıdır. Çevresel stres, atlarda solunum hastalıklarının görülme sıklığını artırmaktadır. Atları etkileyen temel iklimsel çevre unsurları sıcaklık, nem, hava hareket hızı ve havalandırma seviyesidir. Yüksek nem ve hava cereyanı bulunmadığı takdirde, 5- 27 º C’deki geniş bir sıcaklık aralığı atlar için uygun sıcaklıktır. Atlar için en kritik durum sıcaklığın düşük, nemin yüksek olmasıdır. Havalandırmanın ve izolasyonun yetersiz olduğu durumlarda tavla içinde nemin yoğunlaşması önemli problemleri de beraberinde getirir.</a:t>
            </a:r>
          </a:p>
          <a:p>
            <a:endParaRPr lang="tr-TR" dirty="0"/>
          </a:p>
        </p:txBody>
      </p:sp>
    </p:spTree>
    <p:extLst>
      <p:ext uri="{BB962C8B-B14F-4D97-AF65-F5344CB8AC3E}">
        <p14:creationId xmlns:p14="http://schemas.microsoft.com/office/powerpoint/2010/main" val="4087446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smtClean="0">
                <a:solidFill>
                  <a:srgbClr val="C00000"/>
                </a:solidFill>
              </a:rPr>
              <a:t>Tablo: Tavladaki atların iklimsel çevre ihtiyaçları</a:t>
            </a:r>
            <a:endParaRPr lang="tr-TR" sz="3600" b="1" dirty="0">
              <a:solidFill>
                <a:srgbClr val="C00000"/>
              </a:solidFill>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598622010"/>
              </p:ext>
            </p:extLst>
          </p:nvPr>
        </p:nvGraphicFramePr>
        <p:xfrm>
          <a:off x="838200" y="1825625"/>
          <a:ext cx="10515600" cy="2595880"/>
        </p:xfrm>
        <a:graphic>
          <a:graphicData uri="http://schemas.openxmlformats.org/drawingml/2006/table">
            <a:tbl>
              <a:tblPr firstRow="1" bandRow="1">
                <a:tableStyleId>{21E4AEA4-8DFA-4A89-87EB-49C32662AFE0}</a:tableStyleId>
              </a:tblPr>
              <a:tblGrid>
                <a:gridCol w="5248564">
                  <a:extLst>
                    <a:ext uri="{9D8B030D-6E8A-4147-A177-3AD203B41FA5}">
                      <a16:colId xmlns:a16="http://schemas.microsoft.com/office/drawing/2014/main" val="4047116878"/>
                    </a:ext>
                  </a:extLst>
                </a:gridCol>
                <a:gridCol w="5267036">
                  <a:extLst>
                    <a:ext uri="{9D8B030D-6E8A-4147-A177-3AD203B41FA5}">
                      <a16:colId xmlns:a16="http://schemas.microsoft.com/office/drawing/2014/main" val="1546319271"/>
                    </a:ext>
                  </a:extLst>
                </a:gridCol>
              </a:tblGrid>
              <a:tr h="370840">
                <a:tc>
                  <a:txBody>
                    <a:bodyPr/>
                    <a:lstStyle/>
                    <a:p>
                      <a:r>
                        <a:rPr lang="tr-TR" dirty="0" smtClean="0"/>
                        <a:t>Özellik</a:t>
                      </a:r>
                      <a:endParaRPr lang="tr-TR" dirty="0"/>
                    </a:p>
                  </a:txBody>
                  <a:tcPr>
                    <a:solidFill>
                      <a:srgbClr val="C00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Değer</a:t>
                      </a:r>
                    </a:p>
                  </a:txBody>
                  <a:tcPr>
                    <a:solidFill>
                      <a:srgbClr val="C00000"/>
                    </a:solidFill>
                  </a:tcPr>
                </a:tc>
                <a:extLst>
                  <a:ext uri="{0D108BD9-81ED-4DB2-BD59-A6C34878D82A}">
                    <a16:rowId xmlns:a16="http://schemas.microsoft.com/office/drawing/2014/main" val="3373076684"/>
                  </a:ext>
                </a:extLst>
              </a:tr>
              <a:tr h="370840">
                <a:tc>
                  <a:txBody>
                    <a:bodyPr/>
                    <a:lstStyle/>
                    <a:p>
                      <a:r>
                        <a:rPr lang="tr-TR" dirty="0" smtClean="0"/>
                        <a:t>Sıcaklık</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5 –27 º C</a:t>
                      </a:r>
                    </a:p>
                  </a:txBody>
                  <a:tcPr/>
                </a:tc>
                <a:extLst>
                  <a:ext uri="{0D108BD9-81ED-4DB2-BD59-A6C34878D82A}">
                    <a16:rowId xmlns:a16="http://schemas.microsoft.com/office/drawing/2014/main" val="639172552"/>
                  </a:ext>
                </a:extLst>
              </a:tr>
              <a:tr h="370840">
                <a:tc>
                  <a:txBody>
                    <a:bodyPr/>
                    <a:lstStyle/>
                    <a:p>
                      <a:r>
                        <a:rPr lang="tr-TR" dirty="0" smtClean="0"/>
                        <a:t>Nispi nem </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 30 - 70</a:t>
                      </a:r>
                    </a:p>
                  </a:txBody>
                  <a:tcPr/>
                </a:tc>
                <a:extLst>
                  <a:ext uri="{0D108BD9-81ED-4DB2-BD59-A6C34878D82A}">
                    <a16:rowId xmlns:a16="http://schemas.microsoft.com/office/drawing/2014/main" val="2343167399"/>
                  </a:ext>
                </a:extLst>
              </a:tr>
              <a:tr h="370840">
                <a:tc>
                  <a:txBody>
                    <a:bodyPr/>
                    <a:lstStyle/>
                    <a:p>
                      <a:r>
                        <a:rPr lang="tr-TR" dirty="0" smtClean="0"/>
                        <a:t>Hava hareket hızı </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0,15 – 0,5 m / dakika</a:t>
                      </a:r>
                    </a:p>
                  </a:txBody>
                  <a:tcPr/>
                </a:tc>
                <a:extLst>
                  <a:ext uri="{0D108BD9-81ED-4DB2-BD59-A6C34878D82A}">
                    <a16:rowId xmlns:a16="http://schemas.microsoft.com/office/drawing/2014/main" val="7843595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Havalandırma oranı</a:t>
                      </a:r>
                    </a:p>
                  </a:txBody>
                  <a:tcPr/>
                </a:tc>
                <a:tc>
                  <a:txBody>
                    <a:bodyPr/>
                    <a:lstStyle/>
                    <a:p>
                      <a:r>
                        <a:rPr lang="tr-TR" dirty="0" smtClean="0"/>
                        <a:t>0,20 – 2,0 m³ / saat / kg canlı ağırlık</a:t>
                      </a:r>
                      <a:endParaRPr lang="tr-TR" dirty="0"/>
                    </a:p>
                  </a:txBody>
                  <a:tcPr/>
                </a:tc>
                <a:extLst>
                  <a:ext uri="{0D108BD9-81ED-4DB2-BD59-A6C34878D82A}">
                    <a16:rowId xmlns:a16="http://schemas.microsoft.com/office/drawing/2014/main" val="2697396538"/>
                  </a:ext>
                </a:extLst>
              </a:tr>
              <a:tr h="370840">
                <a:tc>
                  <a:txBody>
                    <a:bodyPr/>
                    <a:lstStyle/>
                    <a:p>
                      <a:r>
                        <a:rPr lang="tr-TR" dirty="0" smtClean="0"/>
                        <a:t>Havalandırma girişi </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0,1 m² / at</a:t>
                      </a:r>
                    </a:p>
                  </a:txBody>
                  <a:tcPr/>
                </a:tc>
                <a:extLst>
                  <a:ext uri="{0D108BD9-81ED-4DB2-BD59-A6C34878D82A}">
                    <a16:rowId xmlns:a16="http://schemas.microsoft.com/office/drawing/2014/main" val="315741385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Havalandırma çıkışı</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0,3 m² / at</a:t>
                      </a:r>
                    </a:p>
                  </a:txBody>
                  <a:tcPr/>
                </a:tc>
                <a:extLst>
                  <a:ext uri="{0D108BD9-81ED-4DB2-BD59-A6C34878D82A}">
                    <a16:rowId xmlns:a16="http://schemas.microsoft.com/office/drawing/2014/main" val="2423936804"/>
                  </a:ext>
                </a:extLst>
              </a:tr>
            </a:tbl>
          </a:graphicData>
        </a:graphic>
      </p:graphicFrame>
    </p:spTree>
    <p:extLst>
      <p:ext uri="{BB962C8B-B14F-4D97-AF65-F5344CB8AC3E}">
        <p14:creationId xmlns:p14="http://schemas.microsoft.com/office/powerpoint/2010/main" val="2465143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5" name="İçerik Yer Tutucusu 4"/>
          <p:cNvSpPr>
            <a:spLocks noGrp="1"/>
          </p:cNvSpPr>
          <p:nvPr>
            <p:ph idx="1"/>
          </p:nvPr>
        </p:nvSpPr>
        <p:spPr/>
        <p:txBody>
          <a:bodyPr>
            <a:normAutofit/>
          </a:bodyPr>
          <a:lstStyle/>
          <a:p>
            <a:pPr marL="0" indent="0" algn="just">
              <a:buNone/>
            </a:pPr>
            <a:r>
              <a:rPr lang="tr-TR" dirty="0" smtClean="0"/>
              <a:t>Atlar bireysel barınaklarda veya küçük gruplar hâlindeyse bakım nispeten kolaydır. Ancak gruplar büyüdükçe iklimsel çevrenin kontrolü zorlaşmakta, enfeksiyonlar ayılmakta ve toz, mantar vb. faktörlere bağlı alerjik reaksiyonlar ortaya çıkabilmektedir.</a:t>
            </a:r>
          </a:p>
          <a:p>
            <a:pPr marL="0" indent="0" algn="just">
              <a:buNone/>
            </a:pPr>
            <a:r>
              <a:rPr lang="tr-TR" dirty="0" smtClean="0"/>
              <a:t>Tavlalar tamamen açık olabildiği gibi kapalı da olabilir. Kapalı tavlalar için tavlaya birleşik gezinti alanı yapılmalıdır. Kapalı tavlalar sabit bağlamalı duraklı veya çok sayıda bokslardan oluşabilir. Ayrıca hasta hayvanlar için ayrı bir boks, doğum bölmesi, yem deposu, yem hazırlama odası, servis odası, ofis, bakıcılar için kalacak yerler de bulunmalıdır</a:t>
            </a:r>
            <a:endParaRPr lang="tr-TR" dirty="0"/>
          </a:p>
        </p:txBody>
      </p:sp>
    </p:spTree>
    <p:extLst>
      <p:ext uri="{BB962C8B-B14F-4D97-AF65-F5344CB8AC3E}">
        <p14:creationId xmlns:p14="http://schemas.microsoft.com/office/powerpoint/2010/main" val="84425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rPr>
              <a:t>1. Kapalı Bağlı Tavlalar</a:t>
            </a:r>
            <a:br>
              <a:rPr lang="tr-TR" b="1" dirty="0" smtClean="0">
                <a:solidFill>
                  <a:srgbClr val="FF0000"/>
                </a:solidFill>
              </a:rPr>
            </a:br>
            <a:endParaRPr lang="tr-TR" b="1" dirty="0">
              <a:solidFill>
                <a:srgbClr val="FF0000"/>
              </a:solidFill>
            </a:endParaRPr>
          </a:p>
        </p:txBody>
      </p:sp>
      <p:sp>
        <p:nvSpPr>
          <p:cNvPr id="3" name="İçerik Yer Tutucusu 2"/>
          <p:cNvSpPr>
            <a:spLocks noGrp="1"/>
          </p:cNvSpPr>
          <p:nvPr>
            <p:ph idx="1"/>
          </p:nvPr>
        </p:nvSpPr>
        <p:spPr/>
        <p:txBody>
          <a:bodyPr>
            <a:normAutofit/>
          </a:bodyPr>
          <a:lstStyle/>
          <a:p>
            <a:pPr marL="0" indent="0" algn="just">
              <a:buNone/>
            </a:pPr>
            <a:r>
              <a:rPr lang="tr-TR" dirty="0" smtClean="0"/>
              <a:t>Bu tavlalar bir veya iki sıralı yapılabilir. Genellikle başlar duvara gelecek şekilde yapılır. Dolayısıyla yemlikler iki duvar kenarına boydan boya yapılır. İki sıra arasında da servis yolu yapılır. Bağlı duraklı bu sistemde her durak arasında atların birbirini rahatsız etmesini önleyecek bölmelerin yapılması önerilir. Bu tip tavlalar sürü yetiştiriciliği yapıldığında kullanılır. Bağlı duraklar yarış atları için önerilmemekle beraber belli bir alanda daha çok atın barınabilmesi için </a:t>
            </a:r>
            <a:r>
              <a:rPr lang="tr-TR" dirty="0" err="1" smtClean="0"/>
              <a:t>bokslu</a:t>
            </a:r>
            <a:r>
              <a:rPr lang="tr-TR" dirty="0" smtClean="0"/>
              <a:t> barınaklara tercih edilebilir. Böylelikle işgücü ve yataklık ihtiyacı en aza indirilebilir.</a:t>
            </a:r>
          </a:p>
        </p:txBody>
      </p:sp>
    </p:spTree>
    <p:extLst>
      <p:ext uri="{BB962C8B-B14F-4D97-AF65-F5344CB8AC3E}">
        <p14:creationId xmlns:p14="http://schemas.microsoft.com/office/powerpoint/2010/main" val="4279850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lvl="0" indent="0" algn="just">
              <a:buNone/>
            </a:pPr>
            <a:r>
              <a:rPr lang="tr-TR" sz="2400" dirty="0">
                <a:solidFill>
                  <a:prstClr val="black"/>
                </a:solidFill>
              </a:rPr>
              <a:t>Genel bir kural olarak tavla tabanı kuru ve düz olmalıdır. Durakların tabanı kil ile sıkıştırılabilir. Nispeten daha sıcak ve daha elastikidir. Kil iyi drene edilmiş zemin üzerine serilmelidir. Ancak zamanla ıslandığında kayganlaşabilir ve çukurluklar oluşabilir. Kum da oldukça iyi bir altlıktır. Kum üzerine ilave bir altlığa ihtiyaç yoktur, düzenli olarak temizlenmeli ve değiştirilmelidir. Kum altlık kil altlık kadar dayanıklı değildir. Altlık kullanılacaksa taban; tahta, beton, fırınlanmış tuğla veya sıkıştırılmış topraktan yapılabilir. Altlık kullanılmayacak ise beton üzerine lastik döşenebilir. Bu döşemeler PVC veya poliüretandan yapılmış plakaların zemin üzerine yapıştırılmasıyla gerçekleştirilir. Duraklı veya </a:t>
            </a:r>
            <a:r>
              <a:rPr lang="tr-TR" sz="2400" dirty="0" err="1">
                <a:solidFill>
                  <a:prstClr val="black"/>
                </a:solidFill>
              </a:rPr>
              <a:t>bokslu</a:t>
            </a:r>
            <a:r>
              <a:rPr lang="tr-TR" sz="2400" dirty="0">
                <a:solidFill>
                  <a:prstClr val="black"/>
                </a:solidFill>
              </a:rPr>
              <a:t> tavlalarda en çok kullanılan altlık sap veya kuru ottur. Kaba tıraşlanmış talaş da kullanılabilir. Ancak ince talaşın kullanılması sakıncalıdır. Islandığında </a:t>
            </a:r>
            <a:r>
              <a:rPr lang="tr-TR" sz="2400" dirty="0" err="1">
                <a:solidFill>
                  <a:prstClr val="black"/>
                </a:solidFill>
              </a:rPr>
              <a:t>Klebsiella</a:t>
            </a:r>
            <a:r>
              <a:rPr lang="tr-TR" sz="2400" dirty="0">
                <a:solidFill>
                  <a:prstClr val="black"/>
                </a:solidFill>
              </a:rPr>
              <a:t> üreme şansı çok fazladır.</a:t>
            </a:r>
          </a:p>
        </p:txBody>
      </p:sp>
    </p:spTree>
    <p:extLst>
      <p:ext uri="{BB962C8B-B14F-4D97-AF65-F5344CB8AC3E}">
        <p14:creationId xmlns:p14="http://schemas.microsoft.com/office/powerpoint/2010/main" val="2391097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smtClean="0"/>
              <a:t>Atların kolayca tavlaya girip çıkabilmeleri için kapı yüksekliği, en az 2.0; genişliği ise 1.55 metre olmalıdır. En ideali iki atın yan yana geçebileceği şekilde yaklaşık 3.0 metre genişlikte yapılmalıdır. Atın tavlaya binicisiyle girmesi düşünülürse kapı yüksekliği 3.5 metreden az olmamalıdır.</a:t>
            </a:r>
          </a:p>
        </p:txBody>
      </p:sp>
    </p:spTree>
    <p:extLst>
      <p:ext uri="{BB962C8B-B14F-4D97-AF65-F5344CB8AC3E}">
        <p14:creationId xmlns:p14="http://schemas.microsoft.com/office/powerpoint/2010/main" val="215616608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2060</Words>
  <Application>Microsoft Office PowerPoint</Application>
  <PresentationFormat>Geniş ekran</PresentationFormat>
  <Paragraphs>73</Paragraphs>
  <Slides>25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25</vt:i4>
      </vt:variant>
    </vt:vector>
  </HeadingPairs>
  <TitlesOfParts>
    <vt:vector size="29" baseType="lpstr">
      <vt:lpstr>Arial</vt:lpstr>
      <vt:lpstr>Calibri</vt:lpstr>
      <vt:lpstr>Calibri Light</vt:lpstr>
      <vt:lpstr>Office Teması</vt:lpstr>
      <vt:lpstr> At Barınakları</vt:lpstr>
      <vt:lpstr>PowerPoint Sunusu</vt:lpstr>
      <vt:lpstr>PowerPoint Sunusu</vt:lpstr>
      <vt:lpstr> Bunlar aşağıda sıralanmıştır: </vt:lpstr>
      <vt:lpstr>Tablo: Tavladaki atların iklimsel çevre ihtiyaçları</vt:lpstr>
      <vt:lpstr>PowerPoint Sunusu</vt:lpstr>
      <vt:lpstr>1. Kapalı Bağlı Tavlalar </vt:lpstr>
      <vt:lpstr>PowerPoint Sunusu</vt:lpstr>
      <vt:lpstr>PowerPoint Sunusu</vt:lpstr>
      <vt:lpstr>PowerPoint Sunusu</vt:lpstr>
      <vt:lpstr>PowerPoint Sunusu</vt:lpstr>
      <vt:lpstr>Resim: Yemlik</vt:lpstr>
      <vt:lpstr>PowerPoint Sunusu</vt:lpstr>
      <vt:lpstr>PowerPoint Sunusu</vt:lpstr>
      <vt:lpstr>Kapalı-bağlı tavlalarda duraklar</vt:lpstr>
      <vt:lpstr>2. Kapalı Bokslu Tavlalar </vt:lpstr>
      <vt:lpstr>PowerPoint Sunusu</vt:lpstr>
      <vt:lpstr>Kapalı bokslu tavlalar</vt:lpstr>
      <vt:lpstr>3. Ahırla İlgili Genel Hususlar </vt:lpstr>
      <vt:lpstr>PowerPoint Sunusu</vt:lpstr>
      <vt:lpstr>PowerPoint Sunusu</vt:lpstr>
      <vt:lpstr>PowerPoint Sunusu</vt:lpstr>
      <vt:lpstr>PowerPoint Sunusu</vt:lpstr>
      <vt:lpstr>PowerPoint Sunusu</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Olcay</dc:creator>
  <cp:lastModifiedBy>Olcay</cp:lastModifiedBy>
  <cp:revision>6</cp:revision>
  <dcterms:created xsi:type="dcterms:W3CDTF">2023-04-12T18:15:16Z</dcterms:created>
  <dcterms:modified xsi:type="dcterms:W3CDTF">2023-04-26T07:48:37Z</dcterms:modified>
</cp:coreProperties>
</file>