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07" r:id="rId11"/>
    <p:sldId id="265" r:id="rId12"/>
    <p:sldId id="266" r:id="rId13"/>
    <p:sldId id="267" r:id="rId14"/>
    <p:sldId id="268" r:id="rId15"/>
    <p:sldId id="269" r:id="rId16"/>
    <p:sldId id="270" r:id="rId17"/>
    <p:sldId id="271" r:id="rId18"/>
    <p:sldId id="308"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6" r:id="rId33"/>
    <p:sldId id="287" r:id="rId34"/>
    <p:sldId id="288" r:id="rId35"/>
    <p:sldId id="289" r:id="rId36"/>
    <p:sldId id="290" r:id="rId37"/>
    <p:sldId id="292" r:id="rId38"/>
    <p:sldId id="291"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285"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00FF"/>
    <a:srgbClr val="D60093"/>
    <a:srgbClr val="9900CC"/>
    <a:srgbClr val="336699"/>
    <a:srgbClr val="00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0" d="100"/>
          <a:sy n="80" d="100"/>
        </p:scale>
        <p:origin x="77"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C8ABAB0-E040-4FF1-9DC3-8C8F21382EAE}" type="datetimeFigureOut">
              <a:rPr lang="tr-TR" smtClean="0"/>
              <a:t>17.05.2023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187278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8ABAB0-E040-4FF1-9DC3-8C8F21382EAE}" type="datetimeFigureOut">
              <a:rPr lang="tr-TR" smtClean="0"/>
              <a:t>17.05.2023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403155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8ABAB0-E040-4FF1-9DC3-8C8F21382EAE}" type="datetimeFigureOut">
              <a:rPr lang="tr-TR" smtClean="0"/>
              <a:t>17.05.2023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135416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C8ABAB0-E040-4FF1-9DC3-8C8F21382EAE}" type="datetimeFigureOut">
              <a:rPr lang="tr-TR" smtClean="0"/>
              <a:t>17.05.2023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280791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C8ABAB0-E040-4FF1-9DC3-8C8F21382EAE}" type="datetimeFigureOut">
              <a:rPr lang="tr-TR" smtClean="0"/>
              <a:t>17.05.2023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347872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C8ABAB0-E040-4FF1-9DC3-8C8F21382EAE}" type="datetimeFigureOut">
              <a:rPr lang="tr-TR" smtClean="0"/>
              <a:t>17.05.2023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64097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C8ABAB0-E040-4FF1-9DC3-8C8F21382EAE}" type="datetimeFigureOut">
              <a:rPr lang="tr-TR" smtClean="0"/>
              <a:t>17.05.2023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19787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C8ABAB0-E040-4FF1-9DC3-8C8F21382EAE}" type="datetimeFigureOut">
              <a:rPr lang="tr-TR" smtClean="0"/>
              <a:t>17.05.2023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301230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8ABAB0-E040-4FF1-9DC3-8C8F21382EAE}" type="datetimeFigureOut">
              <a:rPr lang="tr-TR" smtClean="0"/>
              <a:t>17.05.2023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107453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C8ABAB0-E040-4FF1-9DC3-8C8F21382EAE}" type="datetimeFigureOut">
              <a:rPr lang="tr-TR" smtClean="0"/>
              <a:t>17.05.2023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136827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C8ABAB0-E040-4FF1-9DC3-8C8F21382EAE}" type="datetimeFigureOut">
              <a:rPr lang="tr-TR" smtClean="0"/>
              <a:t>17.05.2023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9DB984-0ECD-45BA-B5AD-43589937E666}" type="slidenum">
              <a:rPr lang="tr-TR" smtClean="0"/>
              <a:t>‹#›</a:t>
            </a:fld>
            <a:endParaRPr lang="tr-TR"/>
          </a:p>
        </p:txBody>
      </p:sp>
    </p:spTree>
    <p:extLst>
      <p:ext uri="{BB962C8B-B14F-4D97-AF65-F5344CB8AC3E}">
        <p14:creationId xmlns:p14="http://schemas.microsoft.com/office/powerpoint/2010/main" val="107638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ABAB0-E040-4FF1-9DC3-8C8F21382EAE}" type="datetimeFigureOut">
              <a:rPr lang="tr-TR" smtClean="0"/>
              <a:t>17.05.2023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DB984-0ECD-45BA-B5AD-43589937E666}" type="slidenum">
              <a:rPr lang="tr-TR" smtClean="0"/>
              <a:t>‹#›</a:t>
            </a:fld>
            <a:endParaRPr lang="tr-TR"/>
          </a:p>
        </p:txBody>
      </p:sp>
    </p:spTree>
    <p:extLst>
      <p:ext uri="{BB962C8B-B14F-4D97-AF65-F5344CB8AC3E}">
        <p14:creationId xmlns:p14="http://schemas.microsoft.com/office/powerpoint/2010/main" val="140223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facebook.com/949976605091029/photos/a.950015615087128/1377399199015432/?type=3" TargetMode="External"/><Relationship Id="rId2" Type="http://schemas.openxmlformats.org/officeDocument/2006/relationships/hyperlink" Target="https://www.google.com/url?sa=i&amp;url=https://www.istockphoto.com/photo/laughing-horse-gm149165278-19277315&amp;psig=AOvVaw15DKZSTFO7OJB9budO5nes&amp;ust=1683742748662000&amp;source=images&amp;cd=vfe&amp;ved=0CBMQjhxqFwoTCOCUpZDt6P4CFQAAAAAdAAAAABAD"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153475160500065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05070" y="2162265"/>
            <a:ext cx="10127973" cy="923330"/>
          </a:xfrm>
          <a:prstGeom prst="rect">
            <a:avLst/>
          </a:prstGeom>
          <a:noFill/>
        </p:spPr>
        <p:txBody>
          <a:bodyPr wrap="square" lIns="91440" tIns="45720" rIns="91440" bIns="45720">
            <a:spAutoFit/>
          </a:bodyPr>
          <a:lstStyle/>
          <a:p>
            <a:pPr algn="ctr"/>
            <a:r>
              <a:rPr lang="tr-TR" sz="5400" b="1" cap="none" spc="0" dirty="0" smtClean="0">
                <a:ln w="22225">
                  <a:solidFill>
                    <a:schemeClr val="accent2"/>
                  </a:solidFill>
                  <a:prstDash val="solid"/>
                </a:ln>
                <a:solidFill>
                  <a:schemeClr val="accent2">
                    <a:lumMod val="40000"/>
                    <a:lumOff val="60000"/>
                  </a:schemeClr>
                </a:solidFill>
                <a:effectLst/>
              </a:rPr>
              <a:t>ATLARDA DAVRANIŞLAR</a:t>
            </a:r>
            <a:endParaRPr lang="tr-T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7370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3173476" y="2240921"/>
            <a:ext cx="5845047" cy="3520745"/>
          </a:xfrm>
          <a:prstGeom prst="rect">
            <a:avLst/>
          </a:prstGeom>
        </p:spPr>
      </p:pic>
    </p:spTree>
    <p:extLst>
      <p:ext uri="{BB962C8B-B14F-4D97-AF65-F5344CB8AC3E}">
        <p14:creationId xmlns:p14="http://schemas.microsoft.com/office/powerpoint/2010/main" val="50576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t>Doğada, aygır hiyerarşik sıralamada genelde en üst seviyede yer alır. Ondan sonraki sırada lider kısrak yer alır. Lider kısrak genelde en yaşlı, deneyimli ve güçlü olandır. </a:t>
            </a:r>
          </a:p>
          <a:p>
            <a:pPr marL="0" indent="0" algn="just">
              <a:buNone/>
            </a:pPr>
            <a:r>
              <a:rPr lang="tr-TR" sz="3600" dirty="0" smtClean="0"/>
              <a:t>Dominantlık ve saldırganlık oldukça yakın ilişkilidir ve hiyerarşinin kurulması sırasında kavga davranışları görülür. </a:t>
            </a:r>
            <a:endParaRPr lang="tr-TR" sz="3600" dirty="0"/>
          </a:p>
        </p:txBody>
      </p:sp>
    </p:spTree>
    <p:extLst>
      <p:ext uri="{BB962C8B-B14F-4D97-AF65-F5344CB8AC3E}">
        <p14:creationId xmlns:p14="http://schemas.microsoft.com/office/powerpoint/2010/main" val="4769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50"/>
                </a:solidFill>
              </a:rPr>
              <a:t>Mücadele (</a:t>
            </a:r>
            <a:r>
              <a:rPr lang="tr-TR" b="1" dirty="0" err="1" smtClean="0">
                <a:solidFill>
                  <a:srgbClr val="00B050"/>
                </a:solidFill>
              </a:rPr>
              <a:t>Agonistik</a:t>
            </a:r>
            <a:r>
              <a:rPr lang="tr-TR" b="1" dirty="0" smtClean="0">
                <a:solidFill>
                  <a:srgbClr val="00B050"/>
                </a:solidFill>
              </a:rPr>
              <a:t>) davranışları: </a:t>
            </a:r>
            <a:br>
              <a:rPr lang="tr-TR" b="1" dirty="0" smtClean="0">
                <a:solidFill>
                  <a:srgbClr val="00B050"/>
                </a:solidFill>
              </a:rPr>
            </a:br>
            <a:endParaRPr lang="tr-TR" b="1" dirty="0">
              <a:solidFill>
                <a:srgbClr val="00B050"/>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Mücadele davranışları içinde saldırma savunma, tehdit etme, itaat etme, kaçma davranışları yer alır. Tehdit etmek için atlar kulaklarını arkaya yatırır, burun deliklerini daraltır ve ağız kenarlarını geriye ve aşağıya doğru gerdirir.</a:t>
            </a:r>
          </a:p>
          <a:p>
            <a:pPr marL="0" indent="0" algn="just">
              <a:buNone/>
            </a:pPr>
            <a:r>
              <a:rPr lang="tr-TR" sz="3200" dirty="0" smtClean="0"/>
              <a:t>Baş sallamak, saldırmak ve ısırmakla tehdit etmek, hiyerarşik sıralamada üst sıradaki hayvanların, alt sıralardaki hayvanlara uyguladığı saldırganlık davranışlarıdır. Arka ayak tehditleri ve tekmeleri savunma amaçlı davranışlardır. </a:t>
            </a:r>
          </a:p>
        </p:txBody>
      </p:sp>
    </p:spTree>
    <p:extLst>
      <p:ext uri="{BB962C8B-B14F-4D97-AF65-F5344CB8AC3E}">
        <p14:creationId xmlns:p14="http://schemas.microsoft.com/office/powerpoint/2010/main" val="357987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Karşılaşma esnasında üstün atın aşırı saldırganlık davranışları göstermemesi için diğer at, itaat etme davranışları gösterir. İtaat etme davranışı genellikle uzak durma şeklinde olur. Kuyruğun arka bacaklar arasına saklanması itaat etmeyi ve korkuyu simgeler. </a:t>
            </a:r>
          </a:p>
          <a:p>
            <a:pPr marL="0" indent="0" algn="just">
              <a:buNone/>
            </a:pPr>
            <a:r>
              <a:rPr lang="tr-TR" sz="3200" dirty="0" smtClean="0"/>
              <a:t>Çiftleşme sezonunda aygırlar arasındaki şiddetli kavgalar görülür. Bu dönemde kısraklar arasındaki kavgalar ise kısa sürelidir ve yaralanmalar daha azdır </a:t>
            </a:r>
            <a:endParaRPr lang="tr-TR" sz="3200" dirty="0"/>
          </a:p>
        </p:txBody>
      </p:sp>
    </p:spTree>
    <p:extLst>
      <p:ext uri="{BB962C8B-B14F-4D97-AF65-F5344CB8AC3E}">
        <p14:creationId xmlns:p14="http://schemas.microsoft.com/office/powerpoint/2010/main" val="286000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D60093"/>
                </a:solidFill>
              </a:rPr>
              <a:t>Temas davranışı: </a:t>
            </a:r>
            <a:endParaRPr lang="tr-TR" b="1" dirty="0">
              <a:solidFill>
                <a:srgbClr val="D60093"/>
              </a:solidFill>
            </a:endParaRPr>
          </a:p>
        </p:txBody>
      </p:sp>
      <p:sp>
        <p:nvSpPr>
          <p:cNvPr id="3" name="İçerik Yer Tutucusu 2"/>
          <p:cNvSpPr>
            <a:spLocks noGrp="1"/>
          </p:cNvSpPr>
          <p:nvPr>
            <p:ph idx="1"/>
          </p:nvPr>
        </p:nvSpPr>
        <p:spPr/>
        <p:txBody>
          <a:bodyPr>
            <a:normAutofit/>
          </a:bodyPr>
          <a:lstStyle/>
          <a:p>
            <a:pPr marL="0" indent="0" algn="just">
              <a:buNone/>
            </a:pPr>
            <a:r>
              <a:rPr lang="tr-TR" sz="3600" dirty="0" smtClean="0"/>
              <a:t>Temas etme davranışı genellikle sevgi gösterme, himaye etme isteği veya konfor davranışları sırasında görülür. Fırtınalı havalarda veya tehlike sezdikleri zamanlarda atlar birbirlerine sokulur.</a:t>
            </a:r>
            <a:endParaRPr lang="tr-TR" sz="3600" dirty="0"/>
          </a:p>
        </p:txBody>
      </p:sp>
    </p:spTree>
    <p:extLst>
      <p:ext uri="{BB962C8B-B14F-4D97-AF65-F5344CB8AC3E}">
        <p14:creationId xmlns:p14="http://schemas.microsoft.com/office/powerpoint/2010/main" val="169034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B050"/>
                </a:solidFill>
              </a:rPr>
              <a:t>Arkadaşlık davranışı: </a:t>
            </a:r>
            <a:endParaRPr lang="tr-TR" b="1" dirty="0">
              <a:solidFill>
                <a:srgbClr val="00B050"/>
              </a:solidFill>
            </a:endParaRPr>
          </a:p>
        </p:txBody>
      </p:sp>
      <p:sp>
        <p:nvSpPr>
          <p:cNvPr id="3" name="İçerik Yer Tutucusu 2"/>
          <p:cNvSpPr>
            <a:spLocks noGrp="1"/>
          </p:cNvSpPr>
          <p:nvPr>
            <p:ph idx="1"/>
          </p:nvPr>
        </p:nvSpPr>
        <p:spPr/>
        <p:txBody>
          <a:bodyPr/>
          <a:lstStyle/>
          <a:p>
            <a:pPr marL="0" indent="0" algn="just">
              <a:buNone/>
            </a:pPr>
            <a:r>
              <a:rPr lang="tr-TR" sz="3600" dirty="0" smtClean="0"/>
              <a:t>Atlar sosyal hayvanlar olarak dostluk kurmaya ihtiyaç duyar ve genellikle çiftler halinde birlikte otlayıp dinlenir. Bir arada olma ve karşılıklı tımar gibi sosyal aktiviteler, grup iletişimini güçlendirir.</a:t>
            </a:r>
            <a:endParaRPr lang="tr-TR" sz="3600" dirty="0"/>
          </a:p>
        </p:txBody>
      </p:sp>
    </p:spTree>
    <p:extLst>
      <p:ext uri="{BB962C8B-B14F-4D97-AF65-F5344CB8AC3E}">
        <p14:creationId xmlns:p14="http://schemas.microsoft.com/office/powerpoint/2010/main" val="60647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İnceleme davranışı: </a:t>
            </a:r>
            <a:endParaRPr lang="tr-TR" b="1" dirty="0">
              <a:solidFill>
                <a:srgbClr val="FF0000"/>
              </a:solidFill>
            </a:endParaRPr>
          </a:p>
        </p:txBody>
      </p:sp>
      <p:sp>
        <p:nvSpPr>
          <p:cNvPr id="3" name="İçerik Yer Tutucusu 2"/>
          <p:cNvSpPr>
            <a:spLocks noGrp="1"/>
          </p:cNvSpPr>
          <p:nvPr>
            <p:ph idx="1"/>
          </p:nvPr>
        </p:nvSpPr>
        <p:spPr>
          <a:xfrm>
            <a:off x="838200" y="1690688"/>
            <a:ext cx="10607963" cy="4560166"/>
          </a:xfrm>
        </p:spPr>
        <p:txBody>
          <a:bodyPr>
            <a:normAutofit/>
          </a:bodyPr>
          <a:lstStyle/>
          <a:p>
            <a:pPr marL="0" indent="0" algn="just">
              <a:buNone/>
            </a:pPr>
            <a:r>
              <a:rPr lang="tr-TR" sz="3600" dirty="0" smtClean="0"/>
              <a:t>İnceleme davranışı en fazla taylarda görülür. Yabancı nesneyi anlama; meraklı bakışlar, koklama, yalama ısırma veya vurma, tekmeleme, itme gibi hareketlerle kendini gösterir. </a:t>
            </a:r>
          </a:p>
        </p:txBody>
      </p:sp>
    </p:spTree>
    <p:extLst>
      <p:ext uri="{BB962C8B-B14F-4D97-AF65-F5344CB8AC3E}">
        <p14:creationId xmlns:p14="http://schemas.microsoft.com/office/powerpoint/2010/main" val="380281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C0000"/>
                </a:solidFill>
              </a:rPr>
              <a:t>Taklit davranışı: </a:t>
            </a:r>
            <a:endParaRPr lang="tr-TR" b="1" dirty="0">
              <a:solidFill>
                <a:srgbClr val="CC0000"/>
              </a:solidFill>
            </a:endParaRPr>
          </a:p>
        </p:txBody>
      </p:sp>
      <p:sp>
        <p:nvSpPr>
          <p:cNvPr id="3" name="İçerik Yer Tutucusu 2"/>
          <p:cNvSpPr>
            <a:spLocks noGrp="1"/>
          </p:cNvSpPr>
          <p:nvPr>
            <p:ph idx="1"/>
          </p:nvPr>
        </p:nvSpPr>
        <p:spPr/>
        <p:txBody>
          <a:bodyPr/>
          <a:lstStyle/>
          <a:p>
            <a:pPr marL="0" indent="0" algn="just">
              <a:buNone/>
            </a:pPr>
            <a:r>
              <a:rPr lang="tr-TR" sz="3600" dirty="0" smtClean="0"/>
              <a:t>Taklit davranışı bir sürüdeki atların ortak hareket etmesidir. Sürü içindeki bir at hareketi başlatır ve diğeri de sırayla aynı hareketi yapmaya başlar. Taklit davranışı tayların bazı davranışları öğrenmesinde etkilidir. </a:t>
            </a:r>
          </a:p>
          <a:p>
            <a:endParaRPr lang="tr-TR" dirty="0"/>
          </a:p>
        </p:txBody>
      </p:sp>
    </p:spTree>
    <p:extLst>
      <p:ext uri="{BB962C8B-B14F-4D97-AF65-F5344CB8AC3E}">
        <p14:creationId xmlns:p14="http://schemas.microsoft.com/office/powerpoint/2010/main" val="227748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Taklit Davranışı</a:t>
            </a:r>
            <a:endParaRPr lang="tr-TR" dirty="0"/>
          </a:p>
        </p:txBody>
      </p:sp>
      <p:pic>
        <p:nvPicPr>
          <p:cNvPr id="4" name="İçerik Yer Tutucusu 3"/>
          <p:cNvPicPr>
            <a:picLocks noGrp="1" noChangeAspect="1"/>
          </p:cNvPicPr>
          <p:nvPr>
            <p:ph idx="1"/>
          </p:nvPr>
        </p:nvPicPr>
        <p:blipFill>
          <a:blip r:embed="rId2"/>
          <a:stretch>
            <a:fillRect/>
          </a:stretch>
        </p:blipFill>
        <p:spPr>
          <a:xfrm>
            <a:off x="2650836" y="2339990"/>
            <a:ext cx="6742545" cy="3322608"/>
          </a:xfrm>
          <a:prstGeom prst="rect">
            <a:avLst/>
          </a:prstGeom>
        </p:spPr>
      </p:pic>
    </p:spTree>
    <p:extLst>
      <p:ext uri="{BB962C8B-B14F-4D97-AF65-F5344CB8AC3E}">
        <p14:creationId xmlns:p14="http://schemas.microsoft.com/office/powerpoint/2010/main" val="218308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b="1" dirty="0" smtClean="0">
                <a:solidFill>
                  <a:srgbClr val="00FF00"/>
                </a:solidFill>
              </a:rPr>
              <a:t>Kişisel mesafe ve sosyal davranışları </a:t>
            </a:r>
            <a:br>
              <a:rPr lang="tr-TR" sz="3600" b="1" dirty="0" smtClean="0">
                <a:solidFill>
                  <a:srgbClr val="00FF00"/>
                </a:solidFill>
              </a:rPr>
            </a:br>
            <a:r>
              <a:rPr lang="tr-TR" sz="3600" b="1" dirty="0" smtClean="0">
                <a:solidFill>
                  <a:srgbClr val="00FF00"/>
                </a:solidFill>
              </a:rPr>
              <a:t>öğrenme: </a:t>
            </a:r>
            <a:endParaRPr lang="tr-TR" sz="3600" b="1" dirty="0">
              <a:solidFill>
                <a:srgbClr val="00FF00"/>
              </a:solidFill>
            </a:endParaRPr>
          </a:p>
        </p:txBody>
      </p:sp>
      <p:sp>
        <p:nvSpPr>
          <p:cNvPr id="3" name="İçerik Yer Tutucusu 2"/>
          <p:cNvSpPr>
            <a:spLocks noGrp="1"/>
          </p:cNvSpPr>
          <p:nvPr>
            <p:ph idx="1"/>
          </p:nvPr>
        </p:nvSpPr>
        <p:spPr/>
        <p:txBody>
          <a:bodyPr>
            <a:noAutofit/>
          </a:bodyPr>
          <a:lstStyle/>
          <a:p>
            <a:pPr marL="0" indent="0" algn="just">
              <a:buNone/>
            </a:pPr>
            <a:r>
              <a:rPr lang="tr-TR" sz="3200" dirty="0" smtClean="0"/>
              <a:t>Grup üyeleri arasında korunan mesafe kişisel mesafe olarak adlandırılır. İki hayvanın hiyerarşik sıralamadaki yerleri arasındaki fark ne kadar büyükse aralarındaki mesafe de o kadar fazla olur. Bütün sosyal davranışlar doğuştan mevcuttur, ancak ifade şeklinin öğrenilmesi gerekir. Bu nedenle taylar grup içinde yetiştirilmelidir. En uygun ortam, aynı yaştaki tayların bulunduğu ve aynı zamanda yetişkin atlarla iletişim kurabilecekleri sürülerdir.</a:t>
            </a:r>
            <a:endParaRPr lang="tr-TR" sz="3200" dirty="0"/>
          </a:p>
        </p:txBody>
      </p:sp>
    </p:spTree>
    <p:extLst>
      <p:ext uri="{BB962C8B-B14F-4D97-AF65-F5344CB8AC3E}">
        <p14:creationId xmlns:p14="http://schemas.microsoft.com/office/powerpoint/2010/main" val="239885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Hayvan yetiştiriciliğinde hayvanlardan optimum verim elde edilebilmesi için uygun çevre (bakım ve besleme) şartlarının sağlanması gerekir. Hayvanlara en uygun çevre şartlarının sağlanması bakımından davranışların bilinmesi önem taşır. Davranış, bir hayvanın vücudunun tamamında veya bir bölümünde meydana gelen durum değişikliğidir. Davranışlar çevre ile yakın ilişkili olarak şekillenir. Bu nedenle davranış, hayvanın çevresine karşı gösterdiği reaksiyon olarak da ifade edilir. </a:t>
            </a:r>
            <a:endParaRPr lang="tr-TR" sz="3200" dirty="0"/>
          </a:p>
        </p:txBody>
      </p:sp>
    </p:spTree>
    <p:extLst>
      <p:ext uri="{BB962C8B-B14F-4D97-AF65-F5344CB8AC3E}">
        <p14:creationId xmlns:p14="http://schemas.microsoft.com/office/powerpoint/2010/main" val="1821196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3600" dirty="0" smtClean="0"/>
              <a:t>Atlar genelde mevsime bağlı (</a:t>
            </a:r>
            <a:r>
              <a:rPr lang="tr-TR" sz="3600" dirty="0" err="1" smtClean="0"/>
              <a:t>sezonal</a:t>
            </a:r>
            <a:r>
              <a:rPr lang="tr-TR" sz="3600" dirty="0" smtClean="0"/>
              <a:t>) </a:t>
            </a:r>
            <a:r>
              <a:rPr lang="tr-TR" sz="3600" dirty="0" err="1" smtClean="0"/>
              <a:t>poliöstrik</a:t>
            </a:r>
            <a:r>
              <a:rPr lang="tr-TR" sz="3600" dirty="0" smtClean="0"/>
              <a:t> hayvanlardır ve çiftleşme dönemi genellikle kuzey yarım kürede Nisan-Kasım, güney yarım kürede Ekim-Mayıs ayları arasındadır. Bazı ırklar ise mevsime bağlı olmayan </a:t>
            </a:r>
            <a:r>
              <a:rPr lang="tr-TR" sz="3600" dirty="0" err="1" smtClean="0"/>
              <a:t>poliöstriktir</a:t>
            </a:r>
            <a:r>
              <a:rPr lang="tr-TR" sz="3600" dirty="0" smtClean="0"/>
              <a:t> (</a:t>
            </a:r>
            <a:r>
              <a:rPr lang="tr-TR" sz="3600" dirty="0" err="1" smtClean="0"/>
              <a:t>asezonal</a:t>
            </a:r>
            <a:r>
              <a:rPr lang="tr-TR" sz="3600" dirty="0" smtClean="0"/>
              <a:t>) ve yıl boyunca periyodik olarak </a:t>
            </a:r>
            <a:r>
              <a:rPr lang="tr-TR" sz="3600" dirty="0" err="1" smtClean="0"/>
              <a:t>östrus</a:t>
            </a:r>
            <a:r>
              <a:rPr lang="tr-TR" sz="3600" dirty="0" smtClean="0"/>
              <a:t> gösterir. </a:t>
            </a:r>
            <a:endParaRPr lang="tr-TR" sz="3600" dirty="0"/>
          </a:p>
        </p:txBody>
      </p:sp>
      <p:sp>
        <p:nvSpPr>
          <p:cNvPr id="4" name="Dikdörtgen 3"/>
          <p:cNvSpPr/>
          <p:nvPr/>
        </p:nvSpPr>
        <p:spPr>
          <a:xfrm>
            <a:off x="1958837" y="472613"/>
            <a:ext cx="7831205" cy="923330"/>
          </a:xfrm>
          <a:prstGeom prst="rect">
            <a:avLst/>
          </a:prstGeom>
          <a:noFill/>
        </p:spPr>
        <p:txBody>
          <a:bodyPr wrap="square" lIns="91440" tIns="45720" rIns="91440" bIns="45720">
            <a:spAutoFit/>
          </a:bodyPr>
          <a:lstStyle/>
          <a:p>
            <a:pPr algn="ctr"/>
            <a:r>
              <a:rPr lang="tr-TR" sz="5400" b="1" cap="none" spc="0" dirty="0" smtClean="0">
                <a:ln w="6600">
                  <a:solidFill>
                    <a:schemeClr val="accent2"/>
                  </a:solidFill>
                  <a:prstDash val="solid"/>
                </a:ln>
                <a:solidFill>
                  <a:srgbClr val="FFFFFF"/>
                </a:solidFill>
                <a:effectLst>
                  <a:outerShdw dist="38100" dir="2700000" algn="tl" rotWithShape="0">
                    <a:schemeClr val="accent2"/>
                  </a:outerShdw>
                </a:effectLst>
              </a:rPr>
              <a:t>ÜREME DAVRANIŞLARI</a:t>
            </a:r>
            <a:endParaRPr lang="tr-T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7464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solidFill>
                  <a:srgbClr val="6600FF"/>
                </a:solidFill>
              </a:rPr>
              <a:t>Östrus</a:t>
            </a:r>
            <a:r>
              <a:rPr lang="tr-TR" b="1" dirty="0" smtClean="0">
                <a:solidFill>
                  <a:srgbClr val="6600FF"/>
                </a:solidFill>
              </a:rPr>
              <a:t> davranışları: </a:t>
            </a:r>
            <a:endParaRPr lang="tr-TR" b="1" dirty="0">
              <a:solidFill>
                <a:srgbClr val="6600FF"/>
              </a:solidFill>
            </a:endParaRPr>
          </a:p>
        </p:txBody>
      </p:sp>
      <p:sp>
        <p:nvSpPr>
          <p:cNvPr id="3" name="İçerik Yer Tutucusu 2"/>
          <p:cNvSpPr>
            <a:spLocks noGrp="1"/>
          </p:cNvSpPr>
          <p:nvPr>
            <p:ph idx="1"/>
          </p:nvPr>
        </p:nvSpPr>
        <p:spPr/>
        <p:txBody>
          <a:bodyPr>
            <a:normAutofit lnSpcReduction="10000"/>
          </a:bodyPr>
          <a:lstStyle/>
          <a:p>
            <a:pPr marL="0" indent="0" algn="just">
              <a:buNone/>
            </a:pPr>
            <a:r>
              <a:rPr lang="tr-TR" sz="3200" dirty="0" smtClean="0"/>
              <a:t>Atlar 12-17 aylık iken ergenliğe (</a:t>
            </a:r>
            <a:r>
              <a:rPr lang="tr-TR" sz="3200" dirty="0" err="1" smtClean="0"/>
              <a:t>pubertaya</a:t>
            </a:r>
            <a:r>
              <a:rPr lang="tr-TR" sz="3200" dirty="0" smtClean="0"/>
              <a:t>) ulaşır. Kısraklarda </a:t>
            </a:r>
            <a:r>
              <a:rPr lang="tr-TR" sz="3200" dirty="0" err="1" smtClean="0"/>
              <a:t>östrus</a:t>
            </a:r>
            <a:r>
              <a:rPr lang="tr-TR" sz="3200" dirty="0" smtClean="0"/>
              <a:t> </a:t>
            </a:r>
            <a:r>
              <a:rPr lang="tr-TR" sz="3200" dirty="0" err="1" smtClean="0"/>
              <a:t>siklusu</a:t>
            </a:r>
            <a:r>
              <a:rPr lang="tr-TR" sz="3200" dirty="0" smtClean="0"/>
              <a:t> yaklaşık 21 (17-27) gün, </a:t>
            </a:r>
            <a:r>
              <a:rPr lang="tr-TR" sz="3200" dirty="0" err="1" smtClean="0"/>
              <a:t>östrus</a:t>
            </a:r>
            <a:r>
              <a:rPr lang="tr-TR" sz="3200" dirty="0" smtClean="0"/>
              <a:t> süresi 5-7 (3-9) gündür. Bu süre ırk, tohumlama mevsimi, bakım ve besleme koşullarına göre değişir. </a:t>
            </a:r>
            <a:r>
              <a:rPr lang="tr-TR" sz="3200" dirty="0" err="1" smtClean="0"/>
              <a:t>Ovulasyon</a:t>
            </a:r>
            <a:r>
              <a:rPr lang="tr-TR" sz="3200" dirty="0" smtClean="0"/>
              <a:t>, </a:t>
            </a:r>
            <a:r>
              <a:rPr lang="tr-TR" sz="3200" dirty="0" err="1" smtClean="0"/>
              <a:t>östrus</a:t>
            </a:r>
            <a:r>
              <a:rPr lang="tr-TR" sz="3200" dirty="0" smtClean="0"/>
              <a:t> bitiminden 24-48 saat önce meydana gelir. Aygır kısrağın idrarını koklayarak </a:t>
            </a:r>
            <a:r>
              <a:rPr lang="tr-TR" sz="3200" dirty="0" err="1" smtClean="0"/>
              <a:t>östrusta</a:t>
            </a:r>
            <a:r>
              <a:rPr lang="tr-TR" sz="3200" dirty="0" smtClean="0"/>
              <a:t> olan kısrakları belirleyebilir. Kısrak sadece </a:t>
            </a:r>
            <a:r>
              <a:rPr lang="tr-TR" sz="3200" dirty="0" err="1" smtClean="0"/>
              <a:t>ovulasyon</a:t>
            </a:r>
            <a:r>
              <a:rPr lang="tr-TR" sz="3200" dirty="0" smtClean="0"/>
              <a:t> süresince çiftleşmeye hazırdır, diğer zamanlarda aygırı reddeder.</a:t>
            </a:r>
          </a:p>
          <a:p>
            <a:pPr marL="0" indent="0" algn="just">
              <a:buNone/>
            </a:pPr>
            <a:r>
              <a:rPr lang="tr-TR" sz="3200" dirty="0" err="1" smtClean="0"/>
              <a:t>Östrustaki</a:t>
            </a:r>
            <a:r>
              <a:rPr lang="tr-TR" sz="3200" dirty="0" smtClean="0"/>
              <a:t> (kızgın) kısrak aşırı duyarlı ve saldırgandır, vücut ısısı artar, kişner, diğer kısrak ve aygırları arar.</a:t>
            </a:r>
            <a:endParaRPr lang="tr-TR" sz="3200" dirty="0"/>
          </a:p>
        </p:txBody>
      </p:sp>
    </p:spTree>
    <p:extLst>
      <p:ext uri="{BB962C8B-B14F-4D97-AF65-F5344CB8AC3E}">
        <p14:creationId xmlns:p14="http://schemas.microsoft.com/office/powerpoint/2010/main" val="393125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4156" y="785191"/>
            <a:ext cx="10399643" cy="5391772"/>
          </a:xfrm>
        </p:spPr>
        <p:txBody>
          <a:bodyPr>
            <a:normAutofit/>
          </a:bodyPr>
          <a:lstStyle/>
          <a:p>
            <a:pPr marL="0" indent="0" algn="just">
              <a:buNone/>
            </a:pPr>
            <a:r>
              <a:rPr lang="tr-TR" sz="3600" dirty="0" smtClean="0"/>
              <a:t>Sık sık idrar yapma pozisyonu alır ya da idrar yapar, kuyruğunu kaldırır, vulva şişer, genişler ve vulvadan </a:t>
            </a:r>
            <a:r>
              <a:rPr lang="tr-TR" sz="3600" dirty="0" err="1" smtClean="0"/>
              <a:t>mukoid</a:t>
            </a:r>
            <a:r>
              <a:rPr lang="tr-TR" sz="3600" dirty="0" smtClean="0"/>
              <a:t> akıntı gelir. En önemli </a:t>
            </a:r>
            <a:r>
              <a:rPr lang="tr-TR" sz="3600" dirty="0" err="1" smtClean="0"/>
              <a:t>östrus</a:t>
            </a:r>
            <a:r>
              <a:rPr lang="tr-TR" sz="3600" dirty="0" smtClean="0"/>
              <a:t> belirtileri aygırı görünce kuyruğunu kaldırıp vulvayı açarak klitorisini göstermesi ve aygırın önünde durup çiftleşmeyi kabul etmesidir. Aygırın kısrakla bir arada tutulması kısrağın kızgınlık belirtileri göstermesinde etkili olmaktadır. </a:t>
            </a:r>
            <a:endParaRPr lang="tr-TR" sz="3600" dirty="0"/>
          </a:p>
        </p:txBody>
      </p:sp>
    </p:spTree>
    <p:extLst>
      <p:ext uri="{BB962C8B-B14F-4D97-AF65-F5344CB8AC3E}">
        <p14:creationId xmlns:p14="http://schemas.microsoft.com/office/powerpoint/2010/main" val="123842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1391478" y="1825625"/>
            <a:ext cx="9312965" cy="4351338"/>
          </a:xfrm>
          <a:prstGeom prst="rect">
            <a:avLst/>
          </a:prstGeom>
        </p:spPr>
      </p:pic>
    </p:spTree>
    <p:extLst>
      <p:ext uri="{BB962C8B-B14F-4D97-AF65-F5344CB8AC3E}">
        <p14:creationId xmlns:p14="http://schemas.microsoft.com/office/powerpoint/2010/main" val="109713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D60093"/>
                </a:solidFill>
              </a:rPr>
              <a:t>Kur yapma ve çiftleşme davranışları: </a:t>
            </a:r>
            <a:br>
              <a:rPr lang="tr-TR" b="1" dirty="0" smtClean="0">
                <a:solidFill>
                  <a:srgbClr val="D60093"/>
                </a:solidFill>
              </a:rPr>
            </a:br>
            <a:endParaRPr lang="tr-TR" b="1" dirty="0">
              <a:solidFill>
                <a:srgbClr val="D60093"/>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Atlarda çiftleşme, kur yapma ile başlar. Aygır kısrağa yakın bir mesafede otlar, kişneyerek ve kısrağın arkasını koklayarak kur yapar, başını yukarı doğru kaldırıp üst dudağını kıvırarak dişlerini gösterir (</a:t>
            </a:r>
            <a:r>
              <a:rPr lang="tr-TR" sz="3200" dirty="0" err="1" smtClean="0"/>
              <a:t>Flehmen</a:t>
            </a:r>
            <a:r>
              <a:rPr lang="tr-TR" sz="3200" dirty="0" smtClean="0"/>
              <a:t> davranışı). Aygır kısrağa aşmaya çalışır, kısrak </a:t>
            </a:r>
            <a:r>
              <a:rPr lang="tr-TR" sz="3200" dirty="0" err="1" smtClean="0"/>
              <a:t>östrusta</a:t>
            </a:r>
            <a:r>
              <a:rPr lang="tr-TR" sz="3200" dirty="0" smtClean="0"/>
              <a:t> değilse tekmeleyerek, bağırarak, bazen de idrarını yaparak bunu belli eder. Çiftleşme esnasında aygır, kısrağın ensesinden ve sırtından ısırma davranışı gösterebilir.</a:t>
            </a:r>
            <a:endParaRPr lang="tr-TR" sz="3200" dirty="0"/>
          </a:p>
        </p:txBody>
      </p:sp>
    </p:spTree>
    <p:extLst>
      <p:ext uri="{BB962C8B-B14F-4D97-AF65-F5344CB8AC3E}">
        <p14:creationId xmlns:p14="http://schemas.microsoft.com/office/powerpoint/2010/main" val="2843062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838200" y="1855442"/>
            <a:ext cx="6109252" cy="4351338"/>
          </a:xfrm>
          <a:prstGeom prst="rect">
            <a:avLst/>
          </a:prstGeom>
        </p:spPr>
      </p:pic>
      <p:pic>
        <p:nvPicPr>
          <p:cNvPr id="7" name="Resim 6"/>
          <p:cNvPicPr>
            <a:picLocks noChangeAspect="1"/>
          </p:cNvPicPr>
          <p:nvPr/>
        </p:nvPicPr>
        <p:blipFill>
          <a:blip r:embed="rId3"/>
          <a:stretch>
            <a:fillRect/>
          </a:stretch>
        </p:blipFill>
        <p:spPr>
          <a:xfrm>
            <a:off x="6867042" y="1855442"/>
            <a:ext cx="5395428" cy="4351337"/>
          </a:xfrm>
          <a:prstGeom prst="rect">
            <a:avLst/>
          </a:prstGeom>
        </p:spPr>
      </p:pic>
    </p:spTree>
    <p:extLst>
      <p:ext uri="{BB962C8B-B14F-4D97-AF65-F5344CB8AC3E}">
        <p14:creationId xmlns:p14="http://schemas.microsoft.com/office/powerpoint/2010/main" val="3469509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
            </a:r>
            <a:br>
              <a:rPr lang="tr-TR" dirty="0" smtClean="0"/>
            </a:br>
            <a:r>
              <a:rPr lang="tr-TR"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4. DOĞUM VE ANALIK DAVRANIŞLARI</a:t>
            </a:r>
            <a:r>
              <a:rPr lang="tr-T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r>
            <a:br>
              <a:rPr lang="tr-TR"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tr-TR" b="1" dirty="0"/>
          </a:p>
        </p:txBody>
      </p:sp>
      <p:sp>
        <p:nvSpPr>
          <p:cNvPr id="3" name="İçerik Yer Tutucusu 2"/>
          <p:cNvSpPr>
            <a:spLocks noGrp="1"/>
          </p:cNvSpPr>
          <p:nvPr>
            <p:ph idx="1"/>
          </p:nvPr>
        </p:nvSpPr>
        <p:spPr/>
        <p:txBody>
          <a:bodyPr>
            <a:normAutofit/>
          </a:bodyPr>
          <a:lstStyle/>
          <a:p>
            <a:pPr marL="0" indent="0" algn="just">
              <a:buNone/>
            </a:pPr>
            <a:r>
              <a:rPr lang="tr-TR" sz="3600" dirty="0" smtClean="0"/>
              <a:t>Kısraklarda gebelik süresi 295-388 gün arasında değişir ve çoğunlukla 334-340 gündür. Gebelik süresine kısrağın yaşı, tayın cinsiyeti, bakım-besleme, tohumlamanın yapıldığı ay ve aygırın etkisi olduğu bildirilmektedir. </a:t>
            </a:r>
          </a:p>
          <a:p>
            <a:pPr marL="0" indent="0" algn="just">
              <a:buNone/>
            </a:pPr>
            <a:r>
              <a:rPr lang="tr-TR" sz="3600" dirty="0" smtClean="0"/>
              <a:t> </a:t>
            </a:r>
            <a:endParaRPr lang="tr-TR" sz="3600" dirty="0"/>
          </a:p>
        </p:txBody>
      </p:sp>
      <p:sp>
        <p:nvSpPr>
          <p:cNvPr id="4" name="Dikdörtgen 3"/>
          <p:cNvSpPr/>
          <p:nvPr/>
        </p:nvSpPr>
        <p:spPr>
          <a:xfrm>
            <a:off x="6003634" y="2967335"/>
            <a:ext cx="184731" cy="923330"/>
          </a:xfrm>
          <a:prstGeom prst="rect">
            <a:avLst/>
          </a:prstGeom>
          <a:noFill/>
        </p:spPr>
        <p:txBody>
          <a:bodyPr wrap="none" lIns="91440" tIns="45720" rIns="91440" bIns="45720">
            <a:spAutoFit/>
          </a:bodyPr>
          <a:lstStyle/>
          <a:p>
            <a:pPr algn="ctr"/>
            <a:endParaRPr lang="tr-T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4115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D60093"/>
                </a:solidFill>
              </a:rPr>
              <a:t>Doğum davranışları: </a:t>
            </a:r>
            <a:endParaRPr lang="tr-TR" b="1" dirty="0">
              <a:solidFill>
                <a:srgbClr val="D60093"/>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Doğumların büyük bir bölümü tavlada gerçekleşir ve atların %90’ı akşamüstü, gece veya sabahın erken saatlerinde doğum yapar. Kısrak doğum esnasında kendini güvende hissetmek için genellikle gruptan ayrılır. Doğum yaklaştığında </a:t>
            </a:r>
            <a:r>
              <a:rPr lang="tr-TR" sz="3200" dirty="0" err="1" smtClean="0"/>
              <a:t>pelvis</a:t>
            </a:r>
            <a:r>
              <a:rPr lang="tr-TR" sz="3200" dirty="0" smtClean="0"/>
              <a:t> </a:t>
            </a:r>
            <a:r>
              <a:rPr lang="tr-TR" sz="3200" dirty="0" err="1" smtClean="0"/>
              <a:t>ligamentleri</a:t>
            </a:r>
            <a:r>
              <a:rPr lang="tr-TR" sz="3200" dirty="0" smtClean="0"/>
              <a:t> gevşer, vulva gevşer ve </a:t>
            </a:r>
            <a:r>
              <a:rPr lang="tr-TR" sz="3200" dirty="0" err="1" smtClean="0"/>
              <a:t>ödemleşip</a:t>
            </a:r>
            <a:r>
              <a:rPr lang="tr-TR" sz="3200" dirty="0" smtClean="0"/>
              <a:t> büyür. Doğumdan 24-48 saat önce memeler kolostrumla dolar, gerilir ve meme başlarında sızıntı şeklinde sarımsı-beyaz, yapışkan ve inci benzeri bir salgı görülür.</a:t>
            </a:r>
            <a:endParaRPr lang="tr-TR" sz="3200" dirty="0"/>
          </a:p>
        </p:txBody>
      </p:sp>
    </p:spTree>
    <p:extLst>
      <p:ext uri="{BB962C8B-B14F-4D97-AF65-F5344CB8AC3E}">
        <p14:creationId xmlns:p14="http://schemas.microsoft.com/office/powerpoint/2010/main" val="2459291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Doğum süreci üç aşamada gerçekleşir; doğum öncesi (1. aşama), doğum aşaması (2. aşama) ve doğum sonrası (3. aşama). Birinci aşama genellikle 50 dakikadır, nadiren 12 saate kadar uzar.</a:t>
            </a:r>
          </a:p>
          <a:p>
            <a:pPr marL="0" indent="0">
              <a:buNone/>
            </a:pPr>
            <a:r>
              <a:rPr lang="tr-TR" dirty="0" smtClean="0"/>
              <a:t> </a:t>
            </a:r>
            <a:r>
              <a:rPr lang="tr-TR" dirty="0" smtClean="0">
                <a:solidFill>
                  <a:srgbClr val="D60093"/>
                </a:solidFill>
              </a:rPr>
              <a:t>İlk aşamada görülen davranışlar;</a:t>
            </a:r>
          </a:p>
          <a:p>
            <a:pPr>
              <a:buFont typeface="Wingdings" panose="05000000000000000000" pitchFamily="2" charset="2"/>
              <a:buChar char="ü"/>
            </a:pPr>
            <a:r>
              <a:rPr lang="tr-TR" dirty="0" smtClean="0"/>
              <a:t> huzursuzluk, daire şeklinde yürüme, </a:t>
            </a:r>
          </a:p>
          <a:p>
            <a:pPr>
              <a:buFont typeface="Wingdings" panose="05000000000000000000" pitchFamily="2" charset="2"/>
              <a:buChar char="ü"/>
            </a:pPr>
            <a:r>
              <a:rPr lang="tr-TR" dirty="0" smtClean="0"/>
              <a:t>dönüp arkaya bakma ve karın bölgesini tekmeleme,</a:t>
            </a:r>
          </a:p>
          <a:p>
            <a:pPr>
              <a:buFont typeface="Wingdings" panose="05000000000000000000" pitchFamily="2" charset="2"/>
              <a:buChar char="ü"/>
            </a:pPr>
            <a:r>
              <a:rPr lang="tr-TR" dirty="0" smtClean="0"/>
              <a:t> kısa sürelerle yere yatıp kalkma, </a:t>
            </a:r>
          </a:p>
          <a:p>
            <a:pPr>
              <a:buFont typeface="Wingdings" panose="05000000000000000000" pitchFamily="2" charset="2"/>
              <a:buChar char="ü"/>
            </a:pPr>
            <a:r>
              <a:rPr lang="tr-TR" dirty="0" smtClean="0"/>
              <a:t>sıkça az miktarlarda dışkı ve idrar çıkarma, </a:t>
            </a:r>
          </a:p>
          <a:p>
            <a:pPr>
              <a:buFont typeface="Wingdings" panose="05000000000000000000" pitchFamily="2" charset="2"/>
              <a:buChar char="ü"/>
            </a:pPr>
            <a:r>
              <a:rPr lang="tr-TR" dirty="0" smtClean="0"/>
              <a:t>boyun ve omuzlarda şiddetli terleme ve sütün gelmesidir. </a:t>
            </a:r>
            <a:endParaRPr lang="tr-TR" dirty="0"/>
          </a:p>
        </p:txBody>
      </p:sp>
    </p:spTree>
    <p:extLst>
      <p:ext uri="{BB962C8B-B14F-4D97-AF65-F5344CB8AC3E}">
        <p14:creationId xmlns:p14="http://schemas.microsoft.com/office/powerpoint/2010/main" val="1704330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600" dirty="0" smtClean="0"/>
              <a:t>İkinci aşama 10-20 dakikadır ve doğumla sonlanır. </a:t>
            </a:r>
          </a:p>
          <a:p>
            <a:pPr marL="0" indent="0" algn="just">
              <a:buNone/>
            </a:pPr>
            <a:r>
              <a:rPr lang="tr-TR" sz="3600" dirty="0" smtClean="0"/>
              <a:t>Üçüncü aşama </a:t>
            </a:r>
            <a:r>
              <a:rPr lang="tr-TR" sz="3600" dirty="0" err="1" smtClean="0"/>
              <a:t>myometrial</a:t>
            </a:r>
            <a:r>
              <a:rPr lang="tr-TR" sz="3600" dirty="0" smtClean="0"/>
              <a:t> </a:t>
            </a:r>
            <a:r>
              <a:rPr lang="tr-TR" sz="3600" dirty="0" err="1" smtClean="0"/>
              <a:t>kontraksiyonların</a:t>
            </a:r>
            <a:r>
              <a:rPr lang="tr-TR" sz="3600" dirty="0" smtClean="0"/>
              <a:t> devam ettiği ve yavru zarlarının atıldığı dönemdir, genellikle 15 dakikadır, nadiren 120 dakikaya kadar uzar. Yavru zarlarının atılması sırasında kısrakta terleme, yatıp uzanma veya dönme gibi karında (</a:t>
            </a:r>
            <a:r>
              <a:rPr lang="tr-TR" sz="3600" dirty="0" err="1" smtClean="0"/>
              <a:t>abdominal</a:t>
            </a:r>
            <a:r>
              <a:rPr lang="tr-TR" sz="3600" dirty="0" smtClean="0"/>
              <a:t>) ağrı belirtileri görülür.</a:t>
            </a:r>
            <a:endParaRPr lang="tr-TR" sz="3600" dirty="0"/>
          </a:p>
        </p:txBody>
      </p:sp>
    </p:spTree>
    <p:extLst>
      <p:ext uri="{BB962C8B-B14F-4D97-AF65-F5344CB8AC3E}">
        <p14:creationId xmlns:p14="http://schemas.microsoft.com/office/powerpoint/2010/main" val="57901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Duyular davranışların önemli bir bölümünü oluşturur. Atlar çevreleriyle iletişim kurmak için görme, işitme, koku alma, tat alma ve dokunma duyularını kullanırlar.</a:t>
            </a:r>
          </a:p>
          <a:p>
            <a:pPr marL="0" indent="0" algn="just">
              <a:buNone/>
            </a:pPr>
            <a:r>
              <a:rPr lang="tr-TR" dirty="0" smtClean="0"/>
              <a:t>Atların gözleri başın yanlarına doğru yerleştiğinden geniş bir alanı görmelerine olanak sağlar. Atlar tek gözle (</a:t>
            </a:r>
            <a:r>
              <a:rPr lang="tr-TR" dirty="0" err="1" smtClean="0"/>
              <a:t>monocüler</a:t>
            </a:r>
            <a:r>
              <a:rPr lang="tr-TR" dirty="0" smtClean="0"/>
              <a:t>) (215°) ve iki gözle (</a:t>
            </a:r>
            <a:r>
              <a:rPr lang="tr-TR" dirty="0" err="1" smtClean="0"/>
              <a:t>binocüler</a:t>
            </a:r>
            <a:r>
              <a:rPr lang="tr-TR" dirty="0" smtClean="0"/>
              <a:t>) (70°) görme yeteneğine sahiptir. Bir cismi net olarak görmek istediklerinde yüzlerini o cisme çevirir ve </a:t>
            </a:r>
            <a:r>
              <a:rPr lang="tr-TR" dirty="0" err="1" smtClean="0"/>
              <a:t>binocüler</a:t>
            </a:r>
            <a:r>
              <a:rPr lang="tr-TR" dirty="0" smtClean="0"/>
              <a:t> görüş sağlarlar. Daha geniş bir alanı görmek istediklerinde ise </a:t>
            </a:r>
            <a:r>
              <a:rPr lang="tr-TR" dirty="0" err="1" smtClean="0"/>
              <a:t>monocüler</a:t>
            </a:r>
            <a:r>
              <a:rPr lang="tr-TR" dirty="0" smtClean="0"/>
              <a:t> görüşü kullanırlar. Atlar geniş bir alanı görmelerine rağmen arkalarında kör bir alan bulunur. Bu nedenle ata arkadan yaklaşmaktan kaçınmak gerekir. Atların </a:t>
            </a:r>
            <a:r>
              <a:rPr lang="tr-TR" dirty="0" err="1" smtClean="0"/>
              <a:t>binocüler</a:t>
            </a:r>
            <a:r>
              <a:rPr lang="tr-TR" dirty="0" smtClean="0"/>
              <a:t> ve </a:t>
            </a:r>
            <a:r>
              <a:rPr lang="tr-TR" dirty="0" err="1" smtClean="0"/>
              <a:t>monocüler</a:t>
            </a:r>
            <a:r>
              <a:rPr lang="tr-TR" dirty="0" smtClean="0"/>
              <a:t> görüş açıları Şekil 1’de verilmiştir</a:t>
            </a:r>
            <a:endParaRPr lang="tr-TR" dirty="0"/>
          </a:p>
        </p:txBody>
      </p:sp>
    </p:spTree>
    <p:extLst>
      <p:ext uri="{BB962C8B-B14F-4D97-AF65-F5344CB8AC3E}">
        <p14:creationId xmlns:p14="http://schemas.microsoft.com/office/powerpoint/2010/main" val="174054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CC99"/>
                </a:solidFill>
              </a:rPr>
              <a:t>Ana - tay ilişkisi: </a:t>
            </a:r>
            <a:endParaRPr lang="tr-TR" b="1" dirty="0">
              <a:solidFill>
                <a:srgbClr val="00CC99"/>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Kısrak ve tay arasında, tam bir ilişkinin kurulabilmesi için doğumdan sonra ana ile yavru arasında bağ kurulma (bağlanma) sürecinin yaşanması gerekir. Tayın anayı tanımasını ve ona bağlanmasını sağlayan bu süreç </a:t>
            </a:r>
            <a:r>
              <a:rPr lang="tr-TR" sz="3200" dirty="0" err="1" smtClean="0"/>
              <a:t>imprinting</a:t>
            </a:r>
            <a:r>
              <a:rPr lang="tr-TR" sz="3200" dirty="0" smtClean="0"/>
              <a:t> olarak ifade edilir. Bu öğrenme süreci, ananın yerine geçerek başka hayvanlar tarafından durdurulursa tay, yanlış hayvanı ana olarak algılayabilir. Bunu engellemek için doğumdan sonra kısrak ve tay, sessiz ve rahatsız edilmeyecekleri bir ortama alınmalıdır. </a:t>
            </a:r>
          </a:p>
          <a:p>
            <a:pPr marL="0" indent="0" algn="just">
              <a:buNone/>
            </a:pPr>
            <a:endParaRPr lang="tr-TR" sz="3200" dirty="0"/>
          </a:p>
        </p:txBody>
      </p:sp>
    </p:spTree>
    <p:extLst>
      <p:ext uri="{BB962C8B-B14F-4D97-AF65-F5344CB8AC3E}">
        <p14:creationId xmlns:p14="http://schemas.microsoft.com/office/powerpoint/2010/main" val="2187241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Kısrak doğumdan sonraki ilk yarım saat içinde yavrusunu ayırt edebilir ancak onu tanıması daha uzun sürer. Kısrak ve tay arasında kurulan bağ koku, ses ve görüntü ile sağlanır. Bazı davranışlar karşılıklı bağın oluşumunu destekler. Bunlar yavru zarlarına ilgi, burun ile birbirini koklama ve özellikle tay emerken kısrağın tayın </a:t>
            </a:r>
            <a:r>
              <a:rPr lang="tr-TR" sz="3200" dirty="0" err="1" smtClean="0"/>
              <a:t>perineal</a:t>
            </a:r>
            <a:r>
              <a:rPr lang="tr-TR" sz="3200" dirty="0" smtClean="0"/>
              <a:t> bölgesini burnuyla itmesi ve koklamasıdır. </a:t>
            </a:r>
            <a:endParaRPr lang="tr-TR" sz="3200" dirty="0"/>
          </a:p>
        </p:txBody>
      </p:sp>
    </p:spTree>
    <p:extLst>
      <p:ext uri="{BB962C8B-B14F-4D97-AF65-F5344CB8AC3E}">
        <p14:creationId xmlns:p14="http://schemas.microsoft.com/office/powerpoint/2010/main" val="1777625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Doğumdan sonra yavru zarlarına ilgi sırasında kısrakta koklama, yalama, burnuyla eşeleme ve </a:t>
            </a:r>
            <a:r>
              <a:rPr lang="tr-TR" sz="3200" dirty="0" err="1" smtClean="0"/>
              <a:t>flehmen</a:t>
            </a:r>
            <a:r>
              <a:rPr lang="tr-TR" sz="3200" dirty="0" smtClean="0"/>
              <a:t> davranışı gözlenir. Yavru zarlarını yeme (</a:t>
            </a:r>
            <a:r>
              <a:rPr lang="tr-TR" sz="3200" dirty="0" err="1" smtClean="0"/>
              <a:t>placentophagia</a:t>
            </a:r>
            <a:r>
              <a:rPr lang="tr-TR" sz="3200" dirty="0" smtClean="0"/>
              <a:t>) atlarda yaygın bir davranış değildir. Tayla ilgilenme sırasında burunla dokunma, yalama, dişleme, tayın üzerine basmaktan veya yatmaktan sakınma, emmesini sağlama gibi tayı koruma davranışları görülür. </a:t>
            </a:r>
          </a:p>
          <a:p>
            <a:pPr marL="0" indent="0" algn="just">
              <a:buNone/>
            </a:pPr>
            <a:r>
              <a:rPr lang="tr-TR" sz="3200" dirty="0" smtClean="0"/>
              <a:t>Kısraklarda doğum sonrasında görüle</a:t>
            </a:r>
            <a:r>
              <a:rPr lang="tr-TR" dirty="0" smtClean="0"/>
              <a:t>n davranışlar Şekil 2’ de verilmiştir </a:t>
            </a:r>
            <a:endParaRPr lang="tr-TR" dirty="0"/>
          </a:p>
        </p:txBody>
      </p:sp>
    </p:spTree>
    <p:extLst>
      <p:ext uri="{BB962C8B-B14F-4D97-AF65-F5344CB8AC3E}">
        <p14:creationId xmlns:p14="http://schemas.microsoft.com/office/powerpoint/2010/main" val="2571485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FF00"/>
                </a:solidFill>
              </a:rPr>
              <a:t>Şekil 2. Kısrakta doğum sonrası davranışlar </a:t>
            </a:r>
            <a:endParaRPr lang="tr-TR" b="1" dirty="0">
              <a:solidFill>
                <a:srgbClr val="00FF00"/>
              </a:solidFill>
            </a:endParaRPr>
          </a:p>
        </p:txBody>
      </p:sp>
      <p:pic>
        <p:nvPicPr>
          <p:cNvPr id="4" name="İçerik Yer Tutucusu 3"/>
          <p:cNvPicPr>
            <a:picLocks noGrp="1" noChangeAspect="1"/>
          </p:cNvPicPr>
          <p:nvPr>
            <p:ph idx="1"/>
          </p:nvPr>
        </p:nvPicPr>
        <p:blipFill>
          <a:blip r:embed="rId2"/>
          <a:stretch>
            <a:fillRect/>
          </a:stretch>
        </p:blipFill>
        <p:spPr>
          <a:xfrm>
            <a:off x="1391477" y="1825625"/>
            <a:ext cx="8726557" cy="4351338"/>
          </a:xfrm>
          <a:prstGeom prst="rect">
            <a:avLst/>
          </a:prstGeom>
        </p:spPr>
      </p:pic>
    </p:spTree>
    <p:extLst>
      <p:ext uri="{BB962C8B-B14F-4D97-AF65-F5344CB8AC3E}">
        <p14:creationId xmlns:p14="http://schemas.microsoft.com/office/powerpoint/2010/main" val="1289190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Yeni doğan tay, hareket etmek ve nefes almak için yavru zarlarını yırtar. Kısrak yavrusunu yalayarak ona yardım etmeye çalışır. Bu süreç yavru zarlarının atılmasını ve kan dolaşımını kolaylaştırdığı gibi, kısrak ve tay arasındaki güçlü koku bağının oluşmasını sağlar. Yalama genellikle doğumdan sonra 10 dakika içinde başlar ve azalarak 1 saat devam eder. Tayın anasına bağlanması 2-3 gün içinde gerçekleşir.  Tayın tanıma işleminin tamamlandığı anasını takip etmesi ile anlaşılır. </a:t>
            </a:r>
            <a:endParaRPr lang="tr-TR" sz="3200" dirty="0"/>
          </a:p>
        </p:txBody>
      </p:sp>
    </p:spTree>
    <p:extLst>
      <p:ext uri="{BB962C8B-B14F-4D97-AF65-F5344CB8AC3E}">
        <p14:creationId xmlns:p14="http://schemas.microsoft.com/office/powerpoint/2010/main" val="4026020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Tay davranışları: </a:t>
            </a:r>
            <a:endParaRPr lang="tr-TR" b="1" dirty="0">
              <a:solidFill>
                <a:srgbClr val="FF0000"/>
              </a:solidFill>
            </a:endParaRPr>
          </a:p>
        </p:txBody>
      </p:sp>
      <p:sp>
        <p:nvSpPr>
          <p:cNvPr id="3" name="İçerik Yer Tutucusu 2"/>
          <p:cNvSpPr>
            <a:spLocks noGrp="1"/>
          </p:cNvSpPr>
          <p:nvPr>
            <p:ph idx="1"/>
          </p:nvPr>
        </p:nvSpPr>
        <p:spPr/>
        <p:txBody>
          <a:bodyPr>
            <a:normAutofit fontScale="92500"/>
          </a:bodyPr>
          <a:lstStyle/>
          <a:p>
            <a:pPr marL="0" indent="0" algn="just">
              <a:buNone/>
            </a:pPr>
            <a:r>
              <a:rPr lang="tr-TR" sz="3600" dirty="0" smtClean="0"/>
              <a:t>Yeni doğan tay doğumdan yaklaşık 45 (10-60) dakika sonra ayakta durabilir hale gelir. Genelde dişi taylar daha kısa sürede bunu başarır. Yeni doğmuş bir tayın bilinçli olduğunun ilk işareti, kulakların dikleşmesi ve hareketliliğidir.</a:t>
            </a:r>
          </a:p>
          <a:p>
            <a:pPr marL="0" indent="0" algn="just">
              <a:buNone/>
            </a:pPr>
            <a:r>
              <a:rPr lang="tr-TR" sz="3600" dirty="0" smtClean="0"/>
              <a:t>Tay ayağa kalkar kalkmaz memeyi aramaya başlar. Deneyimli bir kısrak arka ayaklarını açarak ya da ayağını kaldırarak, tayın memeyi bulmasına yardımcı olur. Tayların çoğu ayakta durduktan 30-120 dakika sonra memeyi bulur.</a:t>
            </a:r>
            <a:endParaRPr lang="tr-TR" sz="3600" dirty="0"/>
          </a:p>
        </p:txBody>
      </p:sp>
    </p:spTree>
    <p:extLst>
      <p:ext uri="{BB962C8B-B14F-4D97-AF65-F5344CB8AC3E}">
        <p14:creationId xmlns:p14="http://schemas.microsoft.com/office/powerpoint/2010/main" val="1411958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Tay anasını emmek için yaklaştığında, genellikle anasının bir yanından yürür, boynunun altından geçerek diğer taraftan memeye doğru yönelir. Bu hareket yolunu kesme (</a:t>
            </a:r>
            <a:r>
              <a:rPr lang="tr-TR" dirty="0" err="1" smtClean="0"/>
              <a:t>heading-off</a:t>
            </a:r>
            <a:r>
              <a:rPr lang="tr-TR" dirty="0" smtClean="0"/>
              <a:t>) olarak adlandırılır ve kısrağı hareketsiz durmaya teşvik eder. </a:t>
            </a:r>
          </a:p>
          <a:p>
            <a:pPr marL="0" indent="0" algn="just">
              <a:buNone/>
            </a:pPr>
            <a:r>
              <a:rPr lang="tr-TR" dirty="0" smtClean="0"/>
              <a:t>Memeyi burunla itmek sütün inmesini sağlayan </a:t>
            </a:r>
            <a:r>
              <a:rPr lang="tr-TR" dirty="0" err="1" smtClean="0"/>
              <a:t>oksitosinin</a:t>
            </a:r>
            <a:r>
              <a:rPr lang="tr-TR" dirty="0" smtClean="0"/>
              <a:t> salınımını uyarır. Kısrağın emme esnasında yürüyerek uzaklaşması tayın takip etme davranışını öğrenmesini sağlar. </a:t>
            </a:r>
          </a:p>
          <a:p>
            <a:pPr marL="0" indent="0" algn="just">
              <a:buNone/>
            </a:pPr>
            <a:r>
              <a:rPr lang="tr-TR" dirty="0" smtClean="0"/>
              <a:t>Taylarda doğum sonrasında öğrenilen davranışlar ve süreleri Çizelge 1’ de verilmiştir.</a:t>
            </a:r>
          </a:p>
          <a:p>
            <a:endParaRPr lang="tr-TR" dirty="0"/>
          </a:p>
        </p:txBody>
      </p:sp>
    </p:spTree>
    <p:extLst>
      <p:ext uri="{BB962C8B-B14F-4D97-AF65-F5344CB8AC3E}">
        <p14:creationId xmlns:p14="http://schemas.microsoft.com/office/powerpoint/2010/main" val="3046362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218496721"/>
              </p:ext>
            </p:extLst>
          </p:nvPr>
        </p:nvGraphicFramePr>
        <p:xfrm>
          <a:off x="1779104" y="288234"/>
          <a:ext cx="8597348" cy="5729667"/>
        </p:xfrm>
        <a:graphic>
          <a:graphicData uri="http://schemas.openxmlformats.org/drawingml/2006/table">
            <a:tbl>
              <a:tblPr firstRow="1" bandRow="1">
                <a:tableStyleId>{72833802-FEF1-4C79-8D5D-14CF1EAF98D9}</a:tableStyleId>
              </a:tblPr>
              <a:tblGrid>
                <a:gridCol w="3588026">
                  <a:extLst>
                    <a:ext uri="{9D8B030D-6E8A-4147-A177-3AD203B41FA5}">
                      <a16:colId xmlns:a16="http://schemas.microsoft.com/office/drawing/2014/main" val="1354431160"/>
                    </a:ext>
                  </a:extLst>
                </a:gridCol>
                <a:gridCol w="5009322">
                  <a:extLst>
                    <a:ext uri="{9D8B030D-6E8A-4147-A177-3AD203B41FA5}">
                      <a16:colId xmlns:a16="http://schemas.microsoft.com/office/drawing/2014/main" val="2133173673"/>
                    </a:ext>
                  </a:extLst>
                </a:gridCol>
              </a:tblGrid>
              <a:tr h="255380">
                <a:tc>
                  <a:txBody>
                    <a:bodyPr/>
                    <a:lstStyle/>
                    <a:p>
                      <a:r>
                        <a:rPr lang="tr-TR" sz="1600" dirty="0" smtClean="0"/>
                        <a:t>Süre</a:t>
                      </a:r>
                      <a:endParaRPr lang="tr-T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Davranış</a:t>
                      </a:r>
                    </a:p>
                  </a:txBody>
                  <a:tcPr/>
                </a:tc>
                <a:extLst>
                  <a:ext uri="{0D108BD9-81ED-4DB2-BD59-A6C34878D82A}">
                    <a16:rowId xmlns:a16="http://schemas.microsoft.com/office/drawing/2014/main" val="2505107057"/>
                  </a:ext>
                </a:extLst>
              </a:tr>
              <a:tr h="255380">
                <a:tc rowSpan="3">
                  <a:txBody>
                    <a:bodyPr/>
                    <a:lstStyle/>
                    <a:p>
                      <a:endParaRPr lang="tr-TR" sz="1200" dirty="0" smtClean="0"/>
                    </a:p>
                    <a:p>
                      <a:r>
                        <a:rPr lang="tr-TR" sz="1200" dirty="0" smtClean="0"/>
                        <a:t>Doğumdan hemen sonra </a:t>
                      </a:r>
                    </a:p>
                  </a:txBody>
                  <a:tcPr/>
                </a:tc>
                <a:tc>
                  <a:txBody>
                    <a:bodyPr/>
                    <a:lstStyle/>
                    <a:p>
                      <a:r>
                        <a:rPr lang="tr-TR" sz="1200" dirty="0" smtClean="0"/>
                        <a:t>Nefes alma ve  </a:t>
                      </a:r>
                      <a:r>
                        <a:rPr lang="tr-TR" sz="1200" dirty="0" err="1" smtClean="0"/>
                        <a:t>termoregülasyonun</a:t>
                      </a:r>
                      <a:r>
                        <a:rPr lang="tr-TR" sz="1200" dirty="0" smtClean="0"/>
                        <a:t> başlaması </a:t>
                      </a:r>
                    </a:p>
                  </a:txBody>
                  <a:tcPr/>
                </a:tc>
                <a:extLst>
                  <a:ext uri="{0D108BD9-81ED-4DB2-BD59-A6C34878D82A}">
                    <a16:rowId xmlns:a16="http://schemas.microsoft.com/office/drawing/2014/main" val="1164424216"/>
                  </a:ext>
                </a:extLst>
              </a:tr>
              <a:tr h="255380">
                <a:tc vMerge="1">
                  <a:txBody>
                    <a:bodyPr/>
                    <a:lstStyle/>
                    <a:p>
                      <a:endParaRPr lang="tr-TR" dirty="0"/>
                    </a:p>
                  </a:txBody>
                  <a:tcPr/>
                </a:tc>
                <a:tc>
                  <a:txBody>
                    <a:bodyPr/>
                    <a:lstStyle/>
                    <a:p>
                      <a:r>
                        <a:rPr lang="tr-TR" sz="1200" dirty="0" smtClean="0"/>
                        <a:t>Yavru zarlarından kurtulma </a:t>
                      </a:r>
                    </a:p>
                  </a:txBody>
                  <a:tcPr/>
                </a:tc>
                <a:extLst>
                  <a:ext uri="{0D108BD9-81ED-4DB2-BD59-A6C34878D82A}">
                    <a16:rowId xmlns:a16="http://schemas.microsoft.com/office/drawing/2014/main" val="1812731701"/>
                  </a:ext>
                </a:extLst>
              </a:tr>
              <a:tr h="255380">
                <a:tc vMerge="1">
                  <a:txBody>
                    <a:bodyPr/>
                    <a:lstStyle/>
                    <a:p>
                      <a:endParaRPr lang="tr-TR" dirty="0"/>
                    </a:p>
                  </a:txBody>
                  <a:tcPr/>
                </a:tc>
                <a:tc>
                  <a:txBody>
                    <a:bodyPr/>
                    <a:lstStyle/>
                    <a:p>
                      <a:r>
                        <a:rPr lang="tr-TR" sz="1200" dirty="0" smtClean="0"/>
                        <a:t>Anayı tanıma sürecinin başlaması </a:t>
                      </a:r>
                    </a:p>
                  </a:txBody>
                  <a:tcPr/>
                </a:tc>
                <a:extLst>
                  <a:ext uri="{0D108BD9-81ED-4DB2-BD59-A6C34878D82A}">
                    <a16:rowId xmlns:a16="http://schemas.microsoft.com/office/drawing/2014/main" val="2240048717"/>
                  </a:ext>
                </a:extLst>
              </a:tr>
              <a:tr h="255380">
                <a:tc>
                  <a:txBody>
                    <a:bodyPr/>
                    <a:lstStyle/>
                    <a:p>
                      <a:r>
                        <a:rPr lang="tr-TR" sz="1200" dirty="0" smtClean="0"/>
                        <a:t>Birkaç dakika sonra </a:t>
                      </a:r>
                    </a:p>
                  </a:txBody>
                  <a:tcPr/>
                </a:tc>
                <a:tc>
                  <a:txBody>
                    <a:bodyPr/>
                    <a:lstStyle/>
                    <a:p>
                      <a:r>
                        <a:rPr lang="tr-TR" sz="1200" dirty="0" smtClean="0"/>
                        <a:t>Ayağa kalkmaya teşebbüs etme</a:t>
                      </a:r>
                    </a:p>
                  </a:txBody>
                  <a:tcPr/>
                </a:tc>
                <a:extLst>
                  <a:ext uri="{0D108BD9-81ED-4DB2-BD59-A6C34878D82A}">
                    <a16:rowId xmlns:a16="http://schemas.microsoft.com/office/drawing/2014/main" val="1111945399"/>
                  </a:ext>
                </a:extLst>
              </a:tr>
              <a:tr h="255380">
                <a:tc>
                  <a:txBody>
                    <a:bodyPr/>
                    <a:lstStyle/>
                    <a:p>
                      <a:r>
                        <a:rPr lang="tr-TR" sz="1200" dirty="0" smtClean="0"/>
                        <a:t>10-60 dakika sonra </a:t>
                      </a:r>
                      <a:endParaRPr lang="tr-T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İlk defa ayağa kalkma</a:t>
                      </a:r>
                    </a:p>
                  </a:txBody>
                  <a:tcPr/>
                </a:tc>
                <a:extLst>
                  <a:ext uri="{0D108BD9-81ED-4DB2-BD59-A6C34878D82A}">
                    <a16:rowId xmlns:a16="http://schemas.microsoft.com/office/drawing/2014/main" val="837108320"/>
                  </a:ext>
                </a:extLst>
              </a:tr>
              <a:tr h="441111">
                <a:tc rowSpan="3">
                  <a:txBody>
                    <a:bodyPr/>
                    <a:lstStyle/>
                    <a:p>
                      <a:endParaRPr lang="tr-TR" sz="1200" dirty="0" smtClean="0"/>
                    </a:p>
                    <a:p>
                      <a:r>
                        <a:rPr lang="tr-TR" sz="1200" dirty="0" smtClean="0"/>
                        <a:t>30 dakika sonra </a:t>
                      </a:r>
                    </a:p>
                  </a:txBody>
                  <a:tcPr/>
                </a:tc>
                <a:tc>
                  <a:txBody>
                    <a:bodyPr/>
                    <a:lstStyle/>
                    <a:p>
                      <a:r>
                        <a:rPr lang="tr-TR" sz="1200" dirty="0" smtClean="0"/>
                        <a:t>Keşfetme davranışları (nesneleri yalama ve koklama, </a:t>
                      </a:r>
                      <a:r>
                        <a:rPr lang="tr-TR" sz="1200" dirty="0" err="1" smtClean="0"/>
                        <a:t>flehmen</a:t>
                      </a:r>
                      <a:r>
                        <a:rPr lang="tr-TR" sz="1200" dirty="0" smtClean="0"/>
                        <a:t>) </a:t>
                      </a:r>
                    </a:p>
                  </a:txBody>
                  <a:tcPr/>
                </a:tc>
                <a:extLst>
                  <a:ext uri="{0D108BD9-81ED-4DB2-BD59-A6C34878D82A}">
                    <a16:rowId xmlns:a16="http://schemas.microsoft.com/office/drawing/2014/main" val="3497140524"/>
                  </a:ext>
                </a:extLst>
              </a:tr>
              <a:tr h="255380">
                <a:tc vMerge="1">
                  <a:txBody>
                    <a:bodyPr/>
                    <a:lstStyle/>
                    <a:p>
                      <a:endParaRPr lang="tr-TR" dirty="0"/>
                    </a:p>
                  </a:txBody>
                  <a:tcPr/>
                </a:tc>
                <a:tc>
                  <a:txBody>
                    <a:bodyPr/>
                    <a:lstStyle/>
                    <a:p>
                      <a:r>
                        <a:rPr lang="tr-TR" sz="1200" dirty="0" smtClean="0"/>
                        <a:t>Konfor davranışları (tımar, yuvarlanma)</a:t>
                      </a:r>
                      <a:endParaRPr lang="tr-TR" sz="1200" dirty="0"/>
                    </a:p>
                  </a:txBody>
                  <a:tcPr/>
                </a:tc>
                <a:extLst>
                  <a:ext uri="{0D108BD9-81ED-4DB2-BD59-A6C34878D82A}">
                    <a16:rowId xmlns:a16="http://schemas.microsoft.com/office/drawing/2014/main" val="1813786592"/>
                  </a:ext>
                </a:extLst>
              </a:tr>
              <a:tr h="255380">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Saldırganlık davranışları</a:t>
                      </a:r>
                    </a:p>
                  </a:txBody>
                  <a:tcPr/>
                </a:tc>
                <a:extLst>
                  <a:ext uri="{0D108BD9-81ED-4DB2-BD59-A6C34878D82A}">
                    <a16:rowId xmlns:a16="http://schemas.microsoft.com/office/drawing/2014/main" val="4099434609"/>
                  </a:ext>
                </a:extLst>
              </a:tr>
              <a:tr h="255380">
                <a:tc rowSpan="5">
                  <a:txBody>
                    <a:bodyPr/>
                    <a:lstStyle/>
                    <a:p>
                      <a:endParaRPr lang="tr-TR" sz="1200" dirty="0" smtClean="0"/>
                    </a:p>
                    <a:p>
                      <a:endParaRPr lang="tr-TR" sz="1200" dirty="0" smtClean="0"/>
                    </a:p>
                    <a:p>
                      <a:r>
                        <a:rPr lang="tr-TR" sz="1200" dirty="0" smtClean="0"/>
                        <a:t>30-120 dakika sonra </a:t>
                      </a:r>
                      <a:endParaRPr lang="tr-TR" sz="1200" dirty="0"/>
                    </a:p>
                  </a:txBody>
                  <a:tcPr/>
                </a:tc>
                <a:tc>
                  <a:txBody>
                    <a:bodyPr/>
                    <a:lstStyle/>
                    <a:p>
                      <a:r>
                        <a:rPr lang="tr-TR" sz="1200" dirty="0" smtClean="0"/>
                        <a:t>Memeyi arama </a:t>
                      </a:r>
                    </a:p>
                  </a:txBody>
                  <a:tcPr/>
                </a:tc>
                <a:extLst>
                  <a:ext uri="{0D108BD9-81ED-4DB2-BD59-A6C34878D82A}">
                    <a16:rowId xmlns:a16="http://schemas.microsoft.com/office/drawing/2014/main" val="3074597127"/>
                  </a:ext>
                </a:extLst>
              </a:tr>
              <a:tr h="255380">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Memeyi bulma </a:t>
                      </a:r>
                    </a:p>
                  </a:txBody>
                  <a:tcPr/>
                </a:tc>
                <a:extLst>
                  <a:ext uri="{0D108BD9-81ED-4DB2-BD59-A6C34878D82A}">
                    <a16:rowId xmlns:a16="http://schemas.microsoft.com/office/drawing/2014/main" val="3182287141"/>
                  </a:ext>
                </a:extLst>
              </a:tr>
              <a:tr h="255380">
                <a:tc vMerge="1">
                  <a:txBody>
                    <a:bodyPr/>
                    <a:lstStyle/>
                    <a:p>
                      <a:endParaRPr lang="tr-TR" dirty="0"/>
                    </a:p>
                  </a:txBody>
                  <a:tcPr/>
                </a:tc>
                <a:tc>
                  <a:txBody>
                    <a:bodyPr/>
                    <a:lstStyle/>
                    <a:p>
                      <a:r>
                        <a:rPr lang="tr-TR" sz="1200" dirty="0" smtClean="0"/>
                        <a:t>Emme refleksi ve pozisyonunu alma </a:t>
                      </a:r>
                    </a:p>
                  </a:txBody>
                  <a:tcPr/>
                </a:tc>
                <a:extLst>
                  <a:ext uri="{0D108BD9-81ED-4DB2-BD59-A6C34878D82A}">
                    <a16:rowId xmlns:a16="http://schemas.microsoft.com/office/drawing/2014/main" val="967088579"/>
                  </a:ext>
                </a:extLst>
              </a:tr>
              <a:tr h="255380">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Memeye burunla vurma </a:t>
                      </a:r>
                    </a:p>
                  </a:txBody>
                  <a:tcPr/>
                </a:tc>
                <a:extLst>
                  <a:ext uri="{0D108BD9-81ED-4DB2-BD59-A6C34878D82A}">
                    <a16:rowId xmlns:a16="http://schemas.microsoft.com/office/drawing/2014/main" val="2237104115"/>
                  </a:ext>
                </a:extLst>
              </a:tr>
              <a:tr h="255380">
                <a:tc vMerge="1">
                  <a:txBody>
                    <a:bodyPr/>
                    <a:lstStyle/>
                    <a:p>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İlk defa emme </a:t>
                      </a:r>
                    </a:p>
                  </a:txBody>
                  <a:tcPr/>
                </a:tc>
                <a:extLst>
                  <a:ext uri="{0D108BD9-81ED-4DB2-BD59-A6C34878D82A}">
                    <a16:rowId xmlns:a16="http://schemas.microsoft.com/office/drawing/2014/main" val="1293885153"/>
                  </a:ext>
                </a:extLst>
              </a:tr>
              <a:tr h="255380">
                <a:tc>
                  <a:txBody>
                    <a:bodyPr/>
                    <a:lstStyle/>
                    <a:p>
                      <a:r>
                        <a:rPr lang="tr-TR" sz="1200" dirty="0" smtClean="0"/>
                        <a:t>40 dakika sonra</a:t>
                      </a:r>
                      <a:endParaRPr lang="tr-TR" sz="1200" dirty="0"/>
                    </a:p>
                  </a:txBody>
                  <a:tcPr/>
                </a:tc>
                <a:tc>
                  <a:txBody>
                    <a:bodyPr/>
                    <a:lstStyle/>
                    <a:p>
                      <a:r>
                        <a:rPr lang="tr-TR" sz="1200" dirty="0" smtClean="0"/>
                        <a:t>Görme ve duymaya uyum sağlama </a:t>
                      </a:r>
                    </a:p>
                  </a:txBody>
                  <a:tcPr/>
                </a:tc>
                <a:extLst>
                  <a:ext uri="{0D108BD9-81ED-4DB2-BD59-A6C34878D82A}">
                    <a16:rowId xmlns:a16="http://schemas.microsoft.com/office/drawing/2014/main" val="39276305"/>
                  </a:ext>
                </a:extLst>
              </a:tr>
              <a:tr h="255380">
                <a:tc>
                  <a:txBody>
                    <a:bodyPr/>
                    <a:lstStyle/>
                    <a:p>
                      <a:r>
                        <a:rPr lang="tr-TR" sz="1200" dirty="0" smtClean="0"/>
                        <a:t>60-180 dakika sonra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err="1" smtClean="0"/>
                        <a:t>Mekonyumun</a:t>
                      </a:r>
                      <a:r>
                        <a:rPr lang="tr-TR" sz="1200" dirty="0" smtClean="0"/>
                        <a:t> atılması</a:t>
                      </a:r>
                    </a:p>
                  </a:txBody>
                  <a:tcPr/>
                </a:tc>
                <a:extLst>
                  <a:ext uri="{0D108BD9-81ED-4DB2-BD59-A6C34878D82A}">
                    <a16:rowId xmlns:a16="http://schemas.microsoft.com/office/drawing/2014/main" val="3440743581"/>
                  </a:ext>
                </a:extLst>
              </a:tr>
              <a:tr h="255380">
                <a:tc>
                  <a:txBody>
                    <a:bodyPr/>
                    <a:lstStyle/>
                    <a:p>
                      <a:r>
                        <a:rPr lang="tr-TR" sz="1200" dirty="0" smtClean="0"/>
                        <a:t>100 dakika sonra</a:t>
                      </a:r>
                    </a:p>
                  </a:txBody>
                  <a:tcPr/>
                </a:tc>
                <a:tc>
                  <a:txBody>
                    <a:bodyPr/>
                    <a:lstStyle/>
                    <a:p>
                      <a:r>
                        <a:rPr lang="tr-TR" sz="1200" dirty="0" smtClean="0"/>
                        <a:t>Oyun davranışları </a:t>
                      </a:r>
                      <a:endParaRPr lang="tr-TR" sz="1200" dirty="0"/>
                    </a:p>
                  </a:txBody>
                  <a:tcPr/>
                </a:tc>
                <a:extLst>
                  <a:ext uri="{0D108BD9-81ED-4DB2-BD59-A6C34878D82A}">
                    <a16:rowId xmlns:a16="http://schemas.microsoft.com/office/drawing/2014/main" val="2995064109"/>
                  </a:ext>
                </a:extLst>
              </a:tr>
              <a:tr h="255380">
                <a:tc rowSpan="2">
                  <a:txBody>
                    <a:bodyPr/>
                    <a:lstStyle/>
                    <a:p>
                      <a:endParaRPr lang="tr-TR" sz="1200" dirty="0" smtClean="0"/>
                    </a:p>
                    <a:p>
                      <a:r>
                        <a:rPr lang="tr-TR" sz="1200" dirty="0" smtClean="0"/>
                        <a:t>120 dakika sonra</a:t>
                      </a:r>
                    </a:p>
                  </a:txBody>
                  <a:tcPr/>
                </a:tc>
                <a:tc>
                  <a:txBody>
                    <a:bodyPr/>
                    <a:lstStyle/>
                    <a:p>
                      <a:r>
                        <a:rPr lang="tr-TR" sz="1200" dirty="0" smtClean="0"/>
                        <a:t>İdrar yapma </a:t>
                      </a:r>
                      <a:endParaRPr lang="tr-TR" sz="1200" dirty="0"/>
                    </a:p>
                  </a:txBody>
                  <a:tcPr/>
                </a:tc>
                <a:extLst>
                  <a:ext uri="{0D108BD9-81ED-4DB2-BD59-A6C34878D82A}">
                    <a16:rowId xmlns:a16="http://schemas.microsoft.com/office/drawing/2014/main" val="1635613234"/>
                  </a:ext>
                </a:extLst>
              </a:tr>
              <a:tr h="255380">
                <a:tc vMerge="1">
                  <a:txBody>
                    <a:bodyPr/>
                    <a:lstStyle/>
                    <a:p>
                      <a:endParaRPr lang="tr-TR"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Dinlenme davranışları </a:t>
                      </a:r>
                    </a:p>
                  </a:txBody>
                  <a:tcPr/>
                </a:tc>
                <a:extLst>
                  <a:ext uri="{0D108BD9-81ED-4DB2-BD59-A6C34878D82A}">
                    <a16:rowId xmlns:a16="http://schemas.microsoft.com/office/drawing/2014/main" val="3604391409"/>
                  </a:ext>
                </a:extLst>
              </a:tr>
              <a:tr h="289836">
                <a:tc>
                  <a:txBody>
                    <a:bodyPr/>
                    <a:lstStyle/>
                    <a:p>
                      <a:r>
                        <a:rPr lang="tr-TR" sz="1200" dirty="0" smtClean="0"/>
                        <a:t>İlk gün içinde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Tüm yürüyüş şekilleri</a:t>
                      </a:r>
                    </a:p>
                  </a:txBody>
                  <a:tcPr/>
                </a:tc>
                <a:extLst>
                  <a:ext uri="{0D108BD9-81ED-4DB2-BD59-A6C34878D82A}">
                    <a16:rowId xmlns:a16="http://schemas.microsoft.com/office/drawing/2014/main" val="1748815721"/>
                  </a:ext>
                </a:extLst>
              </a:tr>
            </a:tbl>
          </a:graphicData>
        </a:graphic>
      </p:graphicFrame>
    </p:spTree>
    <p:extLst>
      <p:ext uri="{BB962C8B-B14F-4D97-AF65-F5344CB8AC3E}">
        <p14:creationId xmlns:p14="http://schemas.microsoft.com/office/powerpoint/2010/main" val="1179317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lnSpcReduction="10000"/>
          </a:bodyPr>
          <a:lstStyle/>
          <a:p>
            <a:pPr marL="0" indent="0" algn="just">
              <a:buNone/>
            </a:pPr>
            <a:r>
              <a:rPr lang="tr-TR" dirty="0" smtClean="0"/>
              <a:t>Atlar doğal ortamlarda, günün yaklaşık %60’ını (%50-70) otlayarak geçirir. </a:t>
            </a:r>
          </a:p>
          <a:p>
            <a:pPr marL="0" indent="0" algn="just">
              <a:buNone/>
            </a:pPr>
            <a:r>
              <a:rPr lang="tr-TR" dirty="0" smtClean="0"/>
              <a:t>Atların sindirim sisteminin yapısı gereği sık ve az miktarda yem yemeleri gerekir. Bu nedenle merada otlarken az miktarlarda ot koparır, geniş bir alanda otlarlar ve günde 6-11 km yürürler. </a:t>
            </a:r>
          </a:p>
          <a:p>
            <a:pPr marL="0" indent="0" algn="just">
              <a:buNone/>
            </a:pPr>
            <a:r>
              <a:rPr lang="tr-TR" dirty="0" smtClean="0"/>
              <a:t>Otlama davranışını hayvana ait olan ve olmayan faktörler etkiler. Hayvana ait olmayan faktörler mevsim, otun </a:t>
            </a:r>
            <a:r>
              <a:rPr lang="tr-TR" dirty="0" err="1" smtClean="0"/>
              <a:t>lezzetliliği</a:t>
            </a:r>
            <a:r>
              <a:rPr lang="tr-TR" dirty="0" smtClean="0"/>
              <a:t>, yapısı, bolluğu ve </a:t>
            </a:r>
            <a:r>
              <a:rPr lang="tr-TR" dirty="0" err="1" smtClean="0"/>
              <a:t>sindirilebilirliği</a:t>
            </a:r>
            <a:r>
              <a:rPr lang="tr-TR" dirty="0" smtClean="0"/>
              <a:t>, merada dışkının bulunması, sosyal faktörler ve meranın büyüklüğüdür. Hayvana ait faktörler ise hayvanın açlığı, yaşı, cinsiyeti, geçmiş tecrübeleri, seçiciliği, besin ihtiyacı, lokma büyüklüğü ve sıklığıdır. </a:t>
            </a:r>
            <a:endParaRPr lang="tr-TR" dirty="0"/>
          </a:p>
        </p:txBody>
      </p:sp>
      <p:sp>
        <p:nvSpPr>
          <p:cNvPr id="6" name="Dikdörtgen 5"/>
          <p:cNvSpPr/>
          <p:nvPr/>
        </p:nvSpPr>
        <p:spPr>
          <a:xfrm>
            <a:off x="1164876" y="522309"/>
            <a:ext cx="8391271" cy="923330"/>
          </a:xfrm>
          <a:prstGeom prst="rect">
            <a:avLst/>
          </a:prstGeom>
          <a:noFill/>
        </p:spPr>
        <p:txBody>
          <a:bodyPr wrap="none" lIns="91440" tIns="45720" rIns="91440" bIns="45720">
            <a:spAutoFit/>
          </a:bodyPr>
          <a:lstStyle/>
          <a:p>
            <a:pPr algn="ctr"/>
            <a:r>
              <a:rPr lang="tr-TR"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 BESLENME DAVRANIŞLARI</a:t>
            </a:r>
            <a:endParaRPr lang="tr-T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537103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336699"/>
                </a:solidFill>
              </a:rPr>
              <a:t>Bitki seçimi: </a:t>
            </a:r>
            <a:endParaRPr lang="tr-TR" b="1" dirty="0">
              <a:solidFill>
                <a:srgbClr val="336699"/>
              </a:solidFill>
            </a:endParaRPr>
          </a:p>
        </p:txBody>
      </p:sp>
      <p:sp>
        <p:nvSpPr>
          <p:cNvPr id="3" name="İçerik Yer Tutucusu 2"/>
          <p:cNvSpPr>
            <a:spLocks noGrp="1"/>
          </p:cNvSpPr>
          <p:nvPr>
            <p:ph idx="1"/>
          </p:nvPr>
        </p:nvSpPr>
        <p:spPr>
          <a:xfrm>
            <a:off x="838200" y="1834860"/>
            <a:ext cx="10515600" cy="4351338"/>
          </a:xfrm>
        </p:spPr>
        <p:txBody>
          <a:bodyPr>
            <a:normAutofit/>
          </a:bodyPr>
          <a:lstStyle/>
          <a:p>
            <a:pPr marL="0" indent="0" algn="just">
              <a:buNone/>
            </a:pPr>
            <a:r>
              <a:rPr lang="tr-TR" sz="3200" dirty="0" smtClean="0"/>
              <a:t>Taylar doğumdan sonraki ilk hafta otlamaya başlar ve büyüdükçe günün büyük bir kısmını otlayarak geçirir. Atlar genelde yavaş ve başlarını aşağıda tutarak yem yer ve otlar. Otlama sırasında dudaklar geri çeker ve kesici dişler ile otlar dipten koparır. Tahılları dil ve dudak hareketleriyle; ağaç kabuğu, ince dal ve pancar gibi katı gıdaları ise ön dişlerle ısırarak yer. Kurak bölgelerde su kaynağına yakın yerlerde otlar. Su alımını alt ve üst dudaklarını sıkıca kapatarak küçük bir aralık bırakır ve negatif basınç oluşturarak yapar. </a:t>
            </a:r>
          </a:p>
          <a:p>
            <a:pPr marL="0" indent="0" algn="just">
              <a:buNone/>
            </a:pPr>
            <a:endParaRPr lang="tr-TR" sz="3200" dirty="0"/>
          </a:p>
        </p:txBody>
      </p:sp>
    </p:spTree>
    <p:extLst>
      <p:ext uri="{BB962C8B-B14F-4D97-AF65-F5344CB8AC3E}">
        <p14:creationId xmlns:p14="http://schemas.microsoft.com/office/powerpoint/2010/main" val="21526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FF0000"/>
                </a:solidFill>
              </a:rPr>
              <a:t>Şekil 1. Atların </a:t>
            </a:r>
            <a:r>
              <a:rPr lang="tr-TR" sz="3600" b="1" dirty="0" err="1" smtClean="0">
                <a:solidFill>
                  <a:srgbClr val="FF0000"/>
                </a:solidFill>
              </a:rPr>
              <a:t>binocüler</a:t>
            </a:r>
            <a:r>
              <a:rPr lang="tr-TR" sz="3600" b="1" dirty="0" smtClean="0">
                <a:solidFill>
                  <a:srgbClr val="FF0000"/>
                </a:solidFill>
              </a:rPr>
              <a:t> ve </a:t>
            </a:r>
            <a:r>
              <a:rPr lang="tr-TR" sz="3600" b="1" dirty="0" err="1" smtClean="0">
                <a:solidFill>
                  <a:srgbClr val="FF0000"/>
                </a:solidFill>
              </a:rPr>
              <a:t>monocüler</a:t>
            </a:r>
            <a:r>
              <a:rPr lang="tr-TR" sz="3600" b="1" dirty="0" smtClean="0">
                <a:solidFill>
                  <a:srgbClr val="FF0000"/>
                </a:solidFill>
              </a:rPr>
              <a:t> </a:t>
            </a:r>
            <a:br>
              <a:rPr lang="tr-TR" sz="3600" b="1" dirty="0" smtClean="0">
                <a:solidFill>
                  <a:srgbClr val="FF0000"/>
                </a:solidFill>
              </a:rPr>
            </a:br>
            <a:r>
              <a:rPr lang="tr-TR" sz="3600" b="1" dirty="0" smtClean="0">
                <a:solidFill>
                  <a:srgbClr val="FF0000"/>
                </a:solidFill>
              </a:rPr>
              <a:t>görüş açıları </a:t>
            </a:r>
            <a:endParaRPr lang="tr-TR" sz="3600" b="1"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1431235" y="1825625"/>
            <a:ext cx="8388625" cy="4351338"/>
          </a:xfrm>
          <a:prstGeom prst="rect">
            <a:avLst/>
          </a:prstGeom>
        </p:spPr>
      </p:pic>
    </p:spTree>
    <p:extLst>
      <p:ext uri="{BB962C8B-B14F-4D97-AF65-F5344CB8AC3E}">
        <p14:creationId xmlns:p14="http://schemas.microsoft.com/office/powerpoint/2010/main" val="3249031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71807"/>
            <a:ext cx="10515600" cy="4351338"/>
          </a:xfrm>
        </p:spPr>
        <p:txBody>
          <a:bodyPr>
            <a:normAutofit/>
          </a:bodyPr>
          <a:lstStyle/>
          <a:p>
            <a:pPr marL="0" indent="0" algn="just">
              <a:buNone/>
            </a:pPr>
            <a:r>
              <a:rPr lang="tr-TR" sz="3600" dirty="0" smtClean="0"/>
              <a:t>Atlar otlarken seçicidir. Bitki örtüsüne ve mevsime bağlı olarak ağaç yaprakları, dalları, kabukları, sürgünler ve çeşitli otlarla beslenebilir. Otları besin değerlerine göre değil, tadına, yapısına ve bulunabilirliğine göre seçerler. Taylar bu davranışı analarını taklit ederek öğrenirler.</a:t>
            </a:r>
            <a:endParaRPr lang="tr-TR" sz="3600" dirty="0"/>
          </a:p>
        </p:txBody>
      </p:sp>
    </p:spTree>
    <p:extLst>
      <p:ext uri="{BB962C8B-B14F-4D97-AF65-F5344CB8AC3E}">
        <p14:creationId xmlns:p14="http://schemas.microsoft.com/office/powerpoint/2010/main" val="2629374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D60093"/>
                </a:solidFill>
              </a:rPr>
              <a:t>Otlama zamanı ve süresi: </a:t>
            </a:r>
            <a:endParaRPr lang="tr-TR" b="1" dirty="0">
              <a:solidFill>
                <a:srgbClr val="D60093"/>
              </a:solidFill>
            </a:endParaRPr>
          </a:p>
        </p:txBody>
      </p:sp>
      <p:sp>
        <p:nvSpPr>
          <p:cNvPr id="3" name="İçerik Yer Tutucusu 2"/>
          <p:cNvSpPr>
            <a:spLocks noGrp="1"/>
          </p:cNvSpPr>
          <p:nvPr>
            <p:ph idx="1"/>
          </p:nvPr>
        </p:nvSpPr>
        <p:spPr/>
        <p:txBody>
          <a:bodyPr>
            <a:normAutofit/>
          </a:bodyPr>
          <a:lstStyle/>
          <a:p>
            <a:pPr marL="0" indent="0" algn="just">
              <a:buNone/>
            </a:pPr>
            <a:r>
              <a:rPr lang="tr-TR" sz="3200" dirty="0" smtClean="0"/>
              <a:t>Atlar günün 12-18 saatini otlayarak geçirir. Esas öğünler genelde şafakta veya akşamüstü olup birkaç saat sürer. Özellikle yaz mevsiminde gece ara öğünler bulunur. Gebe ve </a:t>
            </a:r>
            <a:r>
              <a:rPr lang="tr-TR" sz="3200" dirty="0" err="1" smtClean="0"/>
              <a:t>laktasyondaki</a:t>
            </a:r>
            <a:r>
              <a:rPr lang="tr-TR" sz="3200" dirty="0" smtClean="0"/>
              <a:t> kısraklar ile ağır işlerde çalışan atlar otlamaya daha fazla zaman harcar.</a:t>
            </a:r>
            <a:endParaRPr lang="tr-TR" sz="3200" dirty="0"/>
          </a:p>
        </p:txBody>
      </p:sp>
    </p:spTree>
    <p:extLst>
      <p:ext uri="{BB962C8B-B14F-4D97-AF65-F5344CB8AC3E}">
        <p14:creationId xmlns:p14="http://schemas.microsoft.com/office/powerpoint/2010/main" val="792688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057275"/>
          </a:xfrm>
        </p:spPr>
        <p:txBody>
          <a:bodyPr>
            <a:normAutofit fontScale="90000"/>
          </a:bodyPr>
          <a:lstStyle/>
          <a:p>
            <a:pPr algn="ctr"/>
            <a:r>
              <a:rPr lang="tr-TR" dirty="0" smtClean="0">
                <a:solidFill>
                  <a:srgbClr val="D60093"/>
                </a:solidFill>
              </a:rPr>
              <a:t>6. DİNLENME DAVRANIŞLARI </a:t>
            </a:r>
            <a:br>
              <a:rPr lang="tr-TR" dirty="0" smtClean="0">
                <a:solidFill>
                  <a:srgbClr val="D60093"/>
                </a:solidFill>
              </a:rPr>
            </a:br>
            <a:endParaRPr lang="tr-TR" dirty="0">
              <a:solidFill>
                <a:srgbClr val="D60093"/>
              </a:solidFill>
            </a:endParaRPr>
          </a:p>
        </p:txBody>
      </p:sp>
      <p:sp>
        <p:nvSpPr>
          <p:cNvPr id="3" name="İçerik Yer Tutucusu 2"/>
          <p:cNvSpPr>
            <a:spLocks noGrp="1"/>
          </p:cNvSpPr>
          <p:nvPr>
            <p:ph idx="1"/>
          </p:nvPr>
        </p:nvSpPr>
        <p:spPr>
          <a:xfrm>
            <a:off x="838200" y="1311564"/>
            <a:ext cx="10515600" cy="4865399"/>
          </a:xfrm>
        </p:spPr>
        <p:txBody>
          <a:bodyPr>
            <a:normAutofit/>
          </a:bodyPr>
          <a:lstStyle/>
          <a:p>
            <a:pPr marL="0" indent="0" algn="just">
              <a:buNone/>
            </a:pPr>
            <a:r>
              <a:rPr lang="tr-TR" dirty="0" smtClean="0"/>
              <a:t>Dinlenme zamanı ve süresi mevsim, yemin bulunabilirliği, hava şartları, yaş ve cinsiyet gibi birçok faktöre bağlıdır. Dinlenme ayakta veya yatarak olur. Gün içerisindeki dinlenme süresi 5-9 saat kadardır. Atlar sadece bildikleri ortamlarda yatarak dinlenir. Yağmurlu havalarda ayakta dinlenmeyi tercih ederler. Bütün atlar aynı zamanda yatmaz, dönüşümlü olarak bir kısmı ayakta dinlenirken diğerleri yatarak dinlenir. </a:t>
            </a:r>
          </a:p>
          <a:p>
            <a:pPr marL="0" indent="0" algn="just">
              <a:buNone/>
            </a:pPr>
            <a:r>
              <a:rPr lang="tr-TR" dirty="0" smtClean="0"/>
              <a:t>Bu şekilde grup her zaman olası tehlikelere karşı teyakkuz halinde olur. Genel olarak atlar dinlenirken hiyerarşik sıralamadan kaynaklanan kişisel mesafelerin azaldığı görülür. Benzer mevkideki atlar yan yana bazen de vücutları temas edecek şekilde yatar. Genç taylar analarının hemen yanında dinlenirler</a:t>
            </a:r>
            <a:endParaRPr lang="tr-TR" dirty="0"/>
          </a:p>
        </p:txBody>
      </p:sp>
    </p:spTree>
    <p:extLst>
      <p:ext uri="{BB962C8B-B14F-4D97-AF65-F5344CB8AC3E}">
        <p14:creationId xmlns:p14="http://schemas.microsoft.com/office/powerpoint/2010/main" val="1134542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00CC99"/>
                </a:solidFill>
              </a:rPr>
              <a:t>Dinlenme şekilleri ve yoğunluğu: </a:t>
            </a:r>
            <a:br>
              <a:rPr lang="tr-TR" b="1" dirty="0" smtClean="0">
                <a:solidFill>
                  <a:srgbClr val="00CC99"/>
                </a:solidFill>
              </a:rPr>
            </a:br>
            <a:endParaRPr lang="tr-TR" b="1" dirty="0">
              <a:solidFill>
                <a:srgbClr val="00CC99"/>
              </a:solidFill>
            </a:endParaRPr>
          </a:p>
        </p:txBody>
      </p:sp>
      <p:sp>
        <p:nvSpPr>
          <p:cNvPr id="3" name="İçerik Yer Tutucusu 2"/>
          <p:cNvSpPr>
            <a:spLocks noGrp="1"/>
          </p:cNvSpPr>
          <p:nvPr>
            <p:ph idx="1"/>
          </p:nvPr>
        </p:nvSpPr>
        <p:spPr/>
        <p:txBody>
          <a:bodyPr>
            <a:normAutofit/>
          </a:bodyPr>
          <a:lstStyle/>
          <a:p>
            <a:pPr marL="0" indent="0" algn="just">
              <a:buNone/>
            </a:pPr>
            <a:r>
              <a:rPr lang="tr-TR" dirty="0" smtClean="0"/>
              <a:t>Dinlenme süresinin çoğunu ayakta geçirirler (%80).  Atların uzun süre ayakta dinlenebilmeleri, hareketsiz duruş halinde omuz ekleminin </a:t>
            </a:r>
            <a:r>
              <a:rPr lang="tr-TR" dirty="0" err="1" smtClean="0"/>
              <a:t>fikzasyonuna</a:t>
            </a:r>
            <a:r>
              <a:rPr lang="tr-TR" dirty="0" smtClean="0"/>
              <a:t> yardımcı olan </a:t>
            </a:r>
            <a:r>
              <a:rPr lang="tr-TR" dirty="0" err="1" smtClean="0"/>
              <a:t>lacertus</a:t>
            </a:r>
            <a:r>
              <a:rPr lang="tr-TR" dirty="0" smtClean="0"/>
              <a:t> </a:t>
            </a:r>
            <a:r>
              <a:rPr lang="tr-TR" dirty="0" err="1" smtClean="0"/>
              <a:t>fibrosus</a:t>
            </a:r>
            <a:r>
              <a:rPr lang="tr-TR" dirty="0" smtClean="0"/>
              <a:t> adlı </a:t>
            </a:r>
            <a:r>
              <a:rPr lang="tr-TR" dirty="0" err="1" smtClean="0"/>
              <a:t>ligament</a:t>
            </a:r>
            <a:r>
              <a:rPr lang="tr-TR" dirty="0" smtClean="0"/>
              <a:t> ile olur. </a:t>
            </a:r>
          </a:p>
          <a:p>
            <a:pPr marL="0" indent="0" algn="just">
              <a:buNone/>
            </a:pPr>
            <a:r>
              <a:rPr lang="tr-TR" dirty="0" smtClean="0"/>
              <a:t>Ayakta dinlenirken atların gözleri tam veya yarım kapalı, alt dudakları serbestçe sarkık ve kulakları yanlara dönüktür. Ön ayaklar genelde paralel durumdadır, baş ve boyun aşağıdadır, vücut ağırlığını arka ayaklar taşır ve kuyruk serbestçe sallanır. Yeni doğan taylar 3-4 haftada bu davranışı öğrenir. </a:t>
            </a:r>
            <a:endParaRPr lang="tr-TR" dirty="0"/>
          </a:p>
        </p:txBody>
      </p:sp>
    </p:spTree>
    <p:extLst>
      <p:ext uri="{BB962C8B-B14F-4D97-AF65-F5344CB8AC3E}">
        <p14:creationId xmlns:p14="http://schemas.microsoft.com/office/powerpoint/2010/main" val="4259170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sz="3600" dirty="0" smtClean="0"/>
              <a:t>Atlar gün içerisinde kısa süreler halinde uyur ve derin uyku için yatmaları gerekir. Atlar yan taraflarına veya </a:t>
            </a:r>
            <a:r>
              <a:rPr lang="tr-TR" sz="3600" dirty="0" err="1" smtClean="0"/>
              <a:t>sternumları</a:t>
            </a:r>
            <a:r>
              <a:rPr lang="tr-TR" sz="3600" dirty="0" smtClean="0"/>
              <a:t> üzerine yatar. </a:t>
            </a:r>
          </a:p>
          <a:p>
            <a:pPr marL="0" indent="0" algn="just">
              <a:buNone/>
            </a:pPr>
            <a:r>
              <a:rPr lang="tr-TR" sz="3600" dirty="0" smtClean="0"/>
              <a:t>Arka ve ön ayaklar yanlara veya ileriye doğru uzatılabilir. Baş serbesttir veya burun yerdedir. Gözler çoğunluk sıkıca kapalıdır. Erişkin atlar nadiren kesintisiz olarak 30 dakikadan daha fazla yatar. </a:t>
            </a:r>
            <a:endParaRPr lang="tr-TR" sz="3600" dirty="0"/>
          </a:p>
        </p:txBody>
      </p:sp>
    </p:spTree>
    <p:extLst>
      <p:ext uri="{BB962C8B-B14F-4D97-AF65-F5344CB8AC3E}">
        <p14:creationId xmlns:p14="http://schemas.microsoft.com/office/powerpoint/2010/main" val="1722023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9900CC"/>
                </a:solidFill>
              </a:rPr>
              <a:t>Uyku: </a:t>
            </a:r>
            <a:endParaRPr lang="tr-TR" b="1" dirty="0">
              <a:solidFill>
                <a:srgbClr val="9900CC"/>
              </a:solidFill>
            </a:endParaRPr>
          </a:p>
        </p:txBody>
      </p:sp>
      <p:sp>
        <p:nvSpPr>
          <p:cNvPr id="3" name="İçerik Yer Tutucusu 2"/>
          <p:cNvSpPr>
            <a:spLocks noGrp="1"/>
          </p:cNvSpPr>
          <p:nvPr>
            <p:ph idx="1"/>
          </p:nvPr>
        </p:nvSpPr>
        <p:spPr/>
        <p:txBody>
          <a:bodyPr>
            <a:normAutofit/>
          </a:bodyPr>
          <a:lstStyle/>
          <a:p>
            <a:pPr marL="0" indent="0" algn="just">
              <a:buNone/>
            </a:pPr>
            <a:r>
              <a:rPr lang="tr-TR" dirty="0" smtClean="0"/>
              <a:t>Atlarda 4 çeşit uyku görülür. Bunlar; alarm uyanıklığı, uyuşukluk, düşük dalga uykusu ve paradoksal uykudur. </a:t>
            </a:r>
          </a:p>
          <a:p>
            <a:pPr marL="0" indent="0" algn="just">
              <a:buNone/>
            </a:pPr>
            <a:r>
              <a:rPr lang="tr-TR" dirty="0" smtClean="0"/>
              <a:t>Uyuşukluk, alarm uyanıklığı ve düşük dalga uykusu ayakta gözlenir. Düşük dalga uykusunda, kas kuvvetinde ve dış uyarılara cevap vermede azalma olur. Paradoksal uykuda, dış uyarılara çok az tepki oluşur ve kas kuvveti tamamen kaybolur. Paradoksal uykuya gözlerin hızlı hareketi, kulakların ve dudakların seğirmesi, taşikardi ve nefes alıp vermede artış eşlik eder. Paradoksal uykunun oluşması için atların yatması gerekir. Yetişkin atlarda derin uyku sabah vakti (gece yarısı ve gündoğumu arasında) görülür</a:t>
            </a:r>
            <a:endParaRPr lang="tr-TR" dirty="0"/>
          </a:p>
        </p:txBody>
      </p:sp>
    </p:spTree>
    <p:extLst>
      <p:ext uri="{BB962C8B-B14F-4D97-AF65-F5344CB8AC3E}">
        <p14:creationId xmlns:p14="http://schemas.microsoft.com/office/powerpoint/2010/main" val="41849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lgn="ctr">
              <a:buNone/>
            </a:pPr>
            <a:r>
              <a:rPr lang="tr-TR" sz="3500" b="1" dirty="0" smtClean="0">
                <a:solidFill>
                  <a:srgbClr val="D60093"/>
                </a:solidFill>
              </a:rPr>
              <a:t>Dışkılama ve idrar yapma:</a:t>
            </a:r>
          </a:p>
          <a:p>
            <a:pPr marL="0" indent="0" algn="just">
              <a:buNone/>
            </a:pPr>
            <a:r>
              <a:rPr lang="tr-TR" dirty="0" smtClean="0"/>
              <a:t> Atlar dışkı kokusu aldıkları bölgelerde otlamadıklarından sınırlı alanlarda otlarken boşaltım bölgeleri oluştururlar. Boşaltım sosyal bir aktivitedir, bir at boşaltım yaptığında diğerleri de genellikle aynı davranışı gösterir. Atlar 24 saatte yaklaşık 8-12 defa boşaltım yapar. </a:t>
            </a:r>
          </a:p>
          <a:p>
            <a:pPr marL="0" indent="0" algn="just">
              <a:buNone/>
            </a:pPr>
            <a:r>
              <a:rPr lang="tr-TR" dirty="0" smtClean="0"/>
              <a:t>Atlar genellikle yerken, içerken ve yürürken idrar ve dışkı yapmaz. </a:t>
            </a:r>
          </a:p>
          <a:p>
            <a:pPr marL="0" indent="0" algn="just">
              <a:buNone/>
            </a:pPr>
            <a:r>
              <a:rPr lang="tr-TR" dirty="0" smtClean="0"/>
              <a:t>Boşaltım şekilleri bakımından cinsiyetler arasında farklılıklar bulunur. Aygırlar dışkı veya idrar yapmadan önce, dışkılama alanını koklayarak alanın üzerine veya gerisine doğru yürür ve koklamanın ardından </a:t>
            </a:r>
            <a:r>
              <a:rPr lang="tr-TR" dirty="0" err="1" smtClean="0"/>
              <a:t>flehmen</a:t>
            </a:r>
            <a:r>
              <a:rPr lang="tr-TR" dirty="0" smtClean="0"/>
              <a:t> davranışı gözlenebilir. Kısraklar ve iğdişler ise alanı koklar, ancak alana doğru yürümeden boşaltım yapar.</a:t>
            </a:r>
          </a:p>
          <a:p>
            <a:pPr marL="0" indent="0" algn="just">
              <a:buNone/>
            </a:pPr>
            <a:endParaRPr lang="tr-TR" dirty="0"/>
          </a:p>
        </p:txBody>
      </p:sp>
      <p:sp>
        <p:nvSpPr>
          <p:cNvPr id="4" name="Dikdörtgen 3"/>
          <p:cNvSpPr/>
          <p:nvPr/>
        </p:nvSpPr>
        <p:spPr>
          <a:xfrm>
            <a:off x="2264548" y="399626"/>
            <a:ext cx="6776214" cy="923330"/>
          </a:xfrm>
          <a:prstGeom prst="rect">
            <a:avLst/>
          </a:prstGeom>
          <a:noFill/>
        </p:spPr>
        <p:txBody>
          <a:bodyPr wrap="none" lIns="91440" tIns="45720" rIns="91440" bIns="45720">
            <a:spAutoFit/>
          </a:bodyPr>
          <a:lstStyle/>
          <a:p>
            <a:pPr algn="ctr"/>
            <a:r>
              <a:rPr lang="tr-TR"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7. Boşaltım Davranışları</a:t>
            </a:r>
            <a:endPar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930084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3600" b="1" dirty="0" smtClean="0">
                <a:solidFill>
                  <a:srgbClr val="6600FF"/>
                </a:solidFill>
              </a:rPr>
              <a:t>Tımar:</a:t>
            </a:r>
            <a:r>
              <a:rPr lang="tr-TR" sz="3600" dirty="0" smtClean="0"/>
              <a:t> </a:t>
            </a:r>
          </a:p>
          <a:p>
            <a:pPr marL="0" indent="0" algn="just">
              <a:buNone/>
            </a:pPr>
            <a:r>
              <a:rPr lang="tr-TR" sz="3600" dirty="0" smtClean="0"/>
              <a:t>Tımar davranışının amacı tüylerin ve derinin temizlenmesidir. Ön dişlerle vücudun ulaşılabilen bütün yerleri çimdiklenir, yalama davranışı ise nadir olarak görülür. Baş, kulaklar ve üst boyun bölgesi arka ayaklarla, vücudun arka kısmı ise ağaç veya çit gibi nesneler ile kaşınır. </a:t>
            </a:r>
          </a:p>
        </p:txBody>
      </p:sp>
      <p:sp>
        <p:nvSpPr>
          <p:cNvPr id="4" name="Dikdörtgen 3"/>
          <p:cNvSpPr/>
          <p:nvPr/>
        </p:nvSpPr>
        <p:spPr>
          <a:xfrm>
            <a:off x="2043043" y="473516"/>
            <a:ext cx="7754943" cy="923330"/>
          </a:xfrm>
          <a:prstGeom prst="rect">
            <a:avLst/>
          </a:prstGeom>
          <a:noFill/>
        </p:spPr>
        <p:txBody>
          <a:bodyPr wrap="none" lIns="91440" tIns="45720" rIns="91440" bIns="45720">
            <a:spAutoFit/>
          </a:bodyPr>
          <a:lstStyle/>
          <a:p>
            <a:pPr algn="ctr"/>
            <a:r>
              <a:rPr lang="tr-TR" sz="5400" b="1" cap="none" spc="0" dirty="0" smtClean="0">
                <a:ln w="12700">
                  <a:solidFill>
                    <a:schemeClr val="accent5"/>
                  </a:solidFill>
                  <a:prstDash val="solid"/>
                </a:ln>
                <a:solidFill>
                  <a:srgbClr val="D60093"/>
                </a:solidFill>
                <a:effectLst/>
              </a:rPr>
              <a:t>8. KONFOR DAVRANIŞLARI</a:t>
            </a:r>
            <a:endParaRPr lang="tr-TR" sz="5400" b="1" cap="none" spc="0" dirty="0">
              <a:ln w="12700">
                <a:solidFill>
                  <a:schemeClr val="accent5"/>
                </a:solidFill>
                <a:prstDash val="solid"/>
              </a:ln>
              <a:solidFill>
                <a:srgbClr val="D60093"/>
              </a:solidFill>
              <a:effectLst/>
            </a:endParaRPr>
          </a:p>
        </p:txBody>
      </p:sp>
    </p:spTree>
    <p:extLst>
      <p:ext uri="{BB962C8B-B14F-4D97-AF65-F5344CB8AC3E}">
        <p14:creationId xmlns:p14="http://schemas.microsoft.com/office/powerpoint/2010/main" val="1733778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4309" y="1428461"/>
            <a:ext cx="10515600" cy="4351338"/>
          </a:xfrm>
        </p:spPr>
        <p:txBody>
          <a:bodyPr>
            <a:noAutofit/>
          </a:bodyPr>
          <a:lstStyle/>
          <a:p>
            <a:pPr marL="0" indent="0" algn="just">
              <a:buNone/>
            </a:pPr>
            <a:r>
              <a:rPr lang="tr-TR" sz="3200" dirty="0" smtClean="0"/>
              <a:t>Yuvarlanmak atlar için temel bir ihtiyaçtır. Atlar başları eğik, kulakları dik ve kuyrukları havada yürür ve birkaç daire çizerek toprağı yumuşatır. Ayaklarını gövdeleri altında birleştirerek yavaşça oturur, omuzlarını ve arka kısımlarını bir tarafa doğru yatırır veya </a:t>
            </a:r>
            <a:r>
              <a:rPr lang="tr-TR" sz="3200" dirty="0" err="1" smtClean="0"/>
              <a:t>sternumları</a:t>
            </a:r>
            <a:r>
              <a:rPr lang="tr-TR" sz="3200" dirty="0" smtClean="0"/>
              <a:t> üzerine yatarlar. Çoğunlukla, hemen yan yatar ve yuvarlanmaya başlarlar. Genellikle bitki örtüsü bulunmayan, kumlu, kuru ve tozlu yerleri tercih ederler. </a:t>
            </a:r>
          </a:p>
          <a:p>
            <a:pPr marL="0" indent="0" algn="just">
              <a:buNone/>
            </a:pPr>
            <a:r>
              <a:rPr lang="tr-TR" sz="3200" dirty="0" smtClean="0"/>
              <a:t>Birçok at aynı anda veya aynı yerde </a:t>
            </a:r>
            <a:r>
              <a:rPr lang="tr-TR" sz="3200" dirty="0" err="1" smtClean="0"/>
              <a:t>ard</a:t>
            </a:r>
            <a:r>
              <a:rPr lang="tr-TR" sz="3200" dirty="0" smtClean="0"/>
              <a:t> arda yuvarlanır. Aygır genellikle en son yuvarlanır ve böylece diğer atların kokularını kapatır. </a:t>
            </a:r>
          </a:p>
          <a:p>
            <a:pPr marL="0" indent="0" algn="just">
              <a:buNone/>
            </a:pPr>
            <a:endParaRPr lang="tr-TR" sz="3200" dirty="0"/>
          </a:p>
        </p:txBody>
      </p:sp>
    </p:spTree>
    <p:extLst>
      <p:ext uri="{BB962C8B-B14F-4D97-AF65-F5344CB8AC3E}">
        <p14:creationId xmlns:p14="http://schemas.microsoft.com/office/powerpoint/2010/main" val="2275683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800" b="1" dirty="0">
                <a:solidFill>
                  <a:srgbClr val="00CC99"/>
                </a:solidFill>
              </a:rPr>
              <a:t>Karşılıklı tımar:</a:t>
            </a:r>
            <a:endParaRPr lang="tr-TR" sz="4800" b="1" dirty="0"/>
          </a:p>
        </p:txBody>
      </p:sp>
      <p:sp>
        <p:nvSpPr>
          <p:cNvPr id="3" name="İçerik Yer Tutucusu 2"/>
          <p:cNvSpPr>
            <a:spLocks noGrp="1"/>
          </p:cNvSpPr>
          <p:nvPr>
            <p:ph idx="1"/>
          </p:nvPr>
        </p:nvSpPr>
        <p:spPr/>
        <p:txBody>
          <a:bodyPr>
            <a:normAutofit/>
          </a:bodyPr>
          <a:lstStyle/>
          <a:p>
            <a:pPr marL="0" indent="0" algn="ctr">
              <a:buNone/>
            </a:pPr>
            <a:r>
              <a:rPr lang="tr-TR" b="1" dirty="0" smtClean="0">
                <a:solidFill>
                  <a:srgbClr val="00CC99"/>
                </a:solidFill>
              </a:rPr>
              <a:t> </a:t>
            </a:r>
          </a:p>
          <a:p>
            <a:pPr marL="0" indent="0" algn="just">
              <a:buNone/>
            </a:pPr>
            <a:r>
              <a:rPr lang="tr-TR" sz="3200" dirty="0" smtClean="0"/>
              <a:t>Atlar arasında karşılıklı tımar da söz konusudur. Bu tımar şekli karşılıklı iletişime katkıda bulunur ve genellikle hiyerarşik sıralamada daha alt sırada olan at tarafından başlatılır. İki at, birinin burnu diğerinin kuyruğuna gelecek şekilde yan yana durur ve birbirlerinin ulaşamadıkları bölgeleri tımar eder.</a:t>
            </a:r>
            <a:endParaRPr lang="tr-TR" sz="3200" dirty="0"/>
          </a:p>
        </p:txBody>
      </p:sp>
    </p:spTree>
    <p:extLst>
      <p:ext uri="{BB962C8B-B14F-4D97-AF65-F5344CB8AC3E}">
        <p14:creationId xmlns:p14="http://schemas.microsoft.com/office/powerpoint/2010/main" val="4199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dirty="0" smtClean="0"/>
              <a:t>Atlar, sesleri daha iyi duyabilmek için kulaklarını, başlarını veya tüm vücutlarını sesin geldiği yöne doğru çevirirler. Yüksek seslere karşı oldukça duyarlıdırlar ve ani, yüksek sesler strese neden olmaktadır.</a:t>
            </a:r>
          </a:p>
          <a:p>
            <a:pPr marL="0" indent="0" algn="just">
              <a:buNone/>
            </a:pPr>
            <a:r>
              <a:rPr lang="tr-TR" dirty="0" smtClean="0"/>
              <a:t>İşitme duyusu ana-yavru bağının kurulma sürecinde oldukça önemlidir. Tay, anasını doğumdan sonra onu yalaması ve koklaması sırasında çıkardığı seslere göre tanımlar ve diğer kısraklardan ayırt eder.</a:t>
            </a:r>
          </a:p>
        </p:txBody>
      </p:sp>
    </p:spTree>
    <p:extLst>
      <p:ext uri="{BB962C8B-B14F-4D97-AF65-F5344CB8AC3E}">
        <p14:creationId xmlns:p14="http://schemas.microsoft.com/office/powerpoint/2010/main" val="4257286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3200" dirty="0" smtClean="0"/>
              <a:t>Oyun davranışları “kendi yararına yapılan, amaçsız, zevkli aktiviteler” olarak tanımlanır. Tayların aktivitelerinin %75’i oyun davranışlarıdır. Oyun, yetişkinlik için gerekli davranışların öğrenilmesini ve tayların yeni deneyimler kazanmalarını sağlar. </a:t>
            </a:r>
          </a:p>
          <a:p>
            <a:pPr marL="0" indent="0" algn="just">
              <a:buNone/>
            </a:pPr>
            <a:r>
              <a:rPr lang="tr-TR" sz="3200" dirty="0" smtClean="0"/>
              <a:t>İlk 3-4 hafta taylar genellikle kendi başlarına oynar. Analarının etrafında hoplayıp zıplar, analarına karşı temas etme ve ısırma davranışı gösterir. Bu davranışlar tayların yer ve uzaklık hissini geliştirmesine yardımcı olur. </a:t>
            </a:r>
          </a:p>
        </p:txBody>
      </p:sp>
      <p:sp>
        <p:nvSpPr>
          <p:cNvPr id="4" name="Dikdörtgen 3"/>
          <p:cNvSpPr/>
          <p:nvPr/>
        </p:nvSpPr>
        <p:spPr>
          <a:xfrm>
            <a:off x="2268825" y="381154"/>
            <a:ext cx="702628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smtClean="0">
                <a:ln/>
                <a:solidFill>
                  <a:schemeClr val="accent4"/>
                </a:solidFill>
                <a:effectLst/>
              </a:rPr>
              <a:t>9. </a:t>
            </a:r>
            <a:r>
              <a:rPr lang="tr-TR" sz="5400" b="1" dirty="0" smtClean="0">
                <a:ln/>
                <a:solidFill>
                  <a:schemeClr val="accent4"/>
                </a:solidFill>
              </a:rPr>
              <a:t>OYUN DAVRANIŞLARI</a:t>
            </a:r>
            <a:endParaRPr lang="tr-TR" sz="5400" b="1" cap="none" spc="0" dirty="0">
              <a:ln/>
              <a:solidFill>
                <a:schemeClr val="accent4"/>
              </a:solidFill>
              <a:effectLst/>
            </a:endParaRPr>
          </a:p>
        </p:txBody>
      </p:sp>
    </p:spTree>
    <p:extLst>
      <p:ext uri="{BB962C8B-B14F-4D97-AF65-F5344CB8AC3E}">
        <p14:creationId xmlns:p14="http://schemas.microsoft.com/office/powerpoint/2010/main" val="2067918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sz="3200" dirty="0" smtClean="0"/>
              <a:t>Erkek taylar 4-5 haftadan sonra kavgayla ilgili oyunlara başlar. Kavga oyunları şaha kalkma, ön ayaklarla vurma, ısırma, diz çökme, daire çizme, tekme atma gibi </a:t>
            </a:r>
            <a:r>
              <a:rPr lang="tr-TR" sz="3200" dirty="0" err="1" smtClean="0"/>
              <a:t>gelecekteyapılacak</a:t>
            </a:r>
            <a:r>
              <a:rPr lang="tr-TR" sz="3200" dirty="0" smtClean="0"/>
              <a:t> aygır kavgalarının öğelerini içerir. </a:t>
            </a:r>
          </a:p>
          <a:p>
            <a:pPr marL="0" indent="0" algn="just">
              <a:buNone/>
            </a:pPr>
            <a:r>
              <a:rPr lang="tr-TR" sz="3200" dirty="0" smtClean="0"/>
              <a:t>Dişi taylar ise ilk haftadan itibaren oyunla karışık cinsel davranışlar gösterir. Davranışın, oyun davranışı olduğu atların yüzlerinden anlaşılır. Tehditkar bir ifadeleri yoktur, tam tersi olumlu bir işaret olarak kulakları diktir ve oyundaki eşine arkadaşça </a:t>
            </a:r>
            <a:r>
              <a:rPr lang="tr-TR" dirty="0" smtClean="0"/>
              <a:t>yaklaşım görülür.</a:t>
            </a:r>
            <a:endParaRPr lang="tr-TR" dirty="0"/>
          </a:p>
        </p:txBody>
      </p:sp>
    </p:spTree>
    <p:extLst>
      <p:ext uri="{BB962C8B-B14F-4D97-AF65-F5344CB8AC3E}">
        <p14:creationId xmlns:p14="http://schemas.microsoft.com/office/powerpoint/2010/main" val="3955812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0" indent="0" algn="just">
              <a:buNone/>
            </a:pPr>
            <a:r>
              <a:rPr lang="tr-TR" sz="3200" dirty="0" smtClean="0"/>
              <a:t>Hayvan yetiştiriciliğinde hayvan davranışlarının bilinmesi onlara uygun çevre şartlarının sağlanması ve en yüksek verim için gerekir. Atlar çoğunlukla bireysel olarak bakılmakta ve genellikle yarış amaçlı olarak </a:t>
            </a:r>
          </a:p>
          <a:p>
            <a:pPr marL="0" indent="0" algn="just">
              <a:buNone/>
            </a:pPr>
            <a:r>
              <a:rPr lang="tr-TR" sz="3200" dirty="0" smtClean="0"/>
              <a:t>kullanılmaktadır. Bu nedenle diğer çiftlik hayvanlarına göre daha fazla anormal davranış görülmektedir. Anormal davranışların belirlenmesinde normal davranışların bilinmesi çok önemlidir. Ayrıca davranışlar, yarışlar öncesinde ve esnasında atın duygusal durum ve mizacının değerlendirilmesinde de etkilidir. </a:t>
            </a:r>
          </a:p>
          <a:p>
            <a:endParaRPr lang="tr-TR" dirty="0"/>
          </a:p>
        </p:txBody>
      </p:sp>
    </p:spTree>
    <p:extLst>
      <p:ext uri="{BB962C8B-B14F-4D97-AF65-F5344CB8AC3E}">
        <p14:creationId xmlns:p14="http://schemas.microsoft.com/office/powerpoint/2010/main" val="3964198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hlinkClick r:id="rId2"/>
              </a:rPr>
              <a:t>ATLARDA DAVRANIŞ. Özlem GÜCÜYENER HACAN1 Halil AKÇAPINAR. </a:t>
            </a:r>
            <a:r>
              <a:rPr lang="tr-TR" dirty="0" err="1">
                <a:hlinkClick r:id="rId2"/>
              </a:rPr>
              <a:t>Lalahan</a:t>
            </a:r>
            <a:r>
              <a:rPr lang="tr-TR" dirty="0">
                <a:hlinkClick r:id="rId2"/>
              </a:rPr>
              <a:t> Hay. </a:t>
            </a:r>
            <a:r>
              <a:rPr lang="tr-TR" dirty="0" err="1">
                <a:hlinkClick r:id="rId2"/>
              </a:rPr>
              <a:t>Araşt</a:t>
            </a:r>
            <a:r>
              <a:rPr lang="tr-TR" dirty="0">
                <a:hlinkClick r:id="rId2"/>
              </a:rPr>
              <a:t>. </a:t>
            </a:r>
            <a:r>
              <a:rPr lang="tr-TR" dirty="0" err="1">
                <a:hlinkClick r:id="rId2"/>
              </a:rPr>
              <a:t>Enst</a:t>
            </a:r>
            <a:r>
              <a:rPr lang="tr-TR" dirty="0">
                <a:hlinkClick r:id="rId2"/>
              </a:rPr>
              <a:t>. </a:t>
            </a:r>
            <a:r>
              <a:rPr lang="tr-TR" dirty="0" err="1">
                <a:hlinkClick r:id="rId2"/>
              </a:rPr>
              <a:t>Derg</a:t>
            </a:r>
            <a:r>
              <a:rPr lang="tr-TR" dirty="0">
                <a:hlinkClick r:id="rId2"/>
              </a:rPr>
              <a:t>. </a:t>
            </a:r>
            <a:r>
              <a:rPr lang="tr-TR">
                <a:hlinkClick r:id="rId2"/>
              </a:rPr>
              <a:t>2013, 53 (1) 47-57</a:t>
            </a:r>
          </a:p>
          <a:p>
            <a:r>
              <a:rPr lang="tr-TR" dirty="0" smtClean="0">
                <a:hlinkClick r:id="rId2"/>
              </a:rPr>
              <a:t>https://www.google.com/url?sa=i&amp;url=https%3A%2F%2Fwww.istockphoto.com%2Fphoto%2Flaughing-horse-gm149165278-19277315&amp;psig=AOvVaw15DKZSTFO7OJB9budO5nes&amp;ust=1683742748662000&amp;source=images&amp;cd=vfe&amp;ved=0CBMQjhxqFwoTCOCUpZDt6P4CFQAAAAAdAAAAABAD</a:t>
            </a:r>
            <a:endParaRPr lang="tr-TR" dirty="0" smtClean="0"/>
          </a:p>
          <a:p>
            <a:r>
              <a:rPr lang="tr-TR" dirty="0" smtClean="0">
                <a:hlinkClick r:id="rId3"/>
              </a:rPr>
              <a:t>https://www.facebook.com/949976605091029/photos/a.950015615087128/1377399199015432/?type=3</a:t>
            </a:r>
            <a:endParaRPr lang="tr-TR" dirty="0" smtClean="0"/>
          </a:p>
          <a:p>
            <a:r>
              <a:rPr lang="tr-TR" dirty="0" smtClean="0">
                <a:hlinkClick r:id="rId4"/>
              </a:rPr>
              <a:t>https://www.sciencedirect.com/science/article/pii/S153475160500065X</a:t>
            </a:r>
            <a:endParaRPr lang="tr-TR" dirty="0"/>
          </a:p>
          <a:p>
            <a:r>
              <a:rPr lang="en-US" dirty="0"/>
              <a:t>A novel metaheuristic </a:t>
            </a:r>
            <a:r>
              <a:rPr lang="en-US" dirty="0" err="1"/>
              <a:t>optimisation</a:t>
            </a:r>
            <a:r>
              <a:rPr lang="en-US" dirty="0"/>
              <a:t> approach for text sentiment </a:t>
            </a:r>
            <a:r>
              <a:rPr lang="en-US" dirty="0" smtClean="0"/>
              <a:t>analysis</a:t>
            </a:r>
            <a:r>
              <a:rPr lang="tr-TR" dirty="0"/>
              <a:t> Ali Hosseinalipour1  · </a:t>
            </a:r>
            <a:r>
              <a:rPr lang="tr-TR" dirty="0" err="1"/>
              <a:t>Reza</a:t>
            </a:r>
            <a:r>
              <a:rPr lang="tr-TR" dirty="0"/>
              <a:t> </a:t>
            </a:r>
            <a:r>
              <a:rPr lang="tr-TR" dirty="0" err="1" smtClean="0"/>
              <a:t>Ghanbarzadeh</a:t>
            </a:r>
            <a:r>
              <a:rPr lang="tr-TR" dirty="0" smtClean="0"/>
              <a:t>. </a:t>
            </a:r>
            <a:r>
              <a:rPr lang="en-US" dirty="0"/>
              <a:t>International Journal of Machine Learning and Cybernetics (2023) 14:889–909</a:t>
            </a:r>
            <a:r>
              <a:rPr lang="tr-TR" dirty="0" smtClean="0"/>
              <a:t>,.</a:t>
            </a:r>
            <a:endParaRPr lang="tr-TR" dirty="0"/>
          </a:p>
        </p:txBody>
      </p:sp>
    </p:spTree>
    <p:extLst>
      <p:ext uri="{BB962C8B-B14F-4D97-AF65-F5344CB8AC3E}">
        <p14:creationId xmlns:p14="http://schemas.microsoft.com/office/powerpoint/2010/main" val="372262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Atlar koklama duyusunu diğer atları tanımada, özellikle de kısraklar taylarını ayırt etmede kullanırlar. Koklamanın yaygın olarak kullanıldığı diğer bir aktivite ise çiftleşmedir. </a:t>
            </a:r>
          </a:p>
          <a:p>
            <a:pPr marL="0" indent="0" algn="just">
              <a:buNone/>
            </a:pPr>
            <a:r>
              <a:rPr lang="tr-TR" dirty="0" smtClean="0"/>
              <a:t>Aygırlar kısrağın arkasını veya idrarını koklayarak </a:t>
            </a:r>
            <a:r>
              <a:rPr lang="tr-TR" dirty="0" err="1" smtClean="0"/>
              <a:t>östrusta</a:t>
            </a:r>
            <a:r>
              <a:rPr lang="tr-TR" dirty="0" smtClean="0"/>
              <a:t> olup olmadığını belirler. Merada yenecek otların belirlenmesinde de koklama ve tat alma duyusu birlikte rol oynar. </a:t>
            </a:r>
          </a:p>
          <a:p>
            <a:endParaRPr lang="tr-TR" dirty="0"/>
          </a:p>
        </p:txBody>
      </p:sp>
    </p:spTree>
    <p:extLst>
      <p:ext uri="{BB962C8B-B14F-4D97-AF65-F5344CB8AC3E}">
        <p14:creationId xmlns:p14="http://schemas.microsoft.com/office/powerpoint/2010/main" val="424638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Dokunma duyusu atlar arasındaki sosyal ilişkilerde çok önemlidir. Kısrak tay bağının oluşmasında ve sürdürülmesinde, arkadaşlar arasındaki ilişkileri kuvvetlendirmede yaygın olarak kullanılır.</a:t>
            </a:r>
          </a:p>
          <a:p>
            <a:pPr marL="0" indent="0" algn="just">
              <a:buNone/>
            </a:pPr>
            <a:r>
              <a:rPr lang="tr-TR" dirty="0" smtClean="0"/>
              <a:t>Atlar, doğal ortamlarında günün %50-70’ini otlayarak , %5-20’sini uyanık ve ayakta, %10-20’sini kısa süreli uyuyarak ve %5-15’ini beslenme sırasındaki hareketlerle geçirir. </a:t>
            </a:r>
          </a:p>
          <a:p>
            <a:pPr marL="0" indent="0" algn="just">
              <a:buNone/>
            </a:pPr>
            <a:r>
              <a:rPr lang="tr-TR" dirty="0" smtClean="0"/>
              <a:t>At davranışları; sosyal, üreme, doğum ve analık, beslenme, dinlenme, boşaltım, konfor ve oyun davranışları olarak sınıflandırılabilir. </a:t>
            </a:r>
            <a:endParaRPr lang="tr-TR" dirty="0"/>
          </a:p>
        </p:txBody>
      </p:sp>
    </p:spTree>
    <p:extLst>
      <p:ext uri="{BB962C8B-B14F-4D97-AF65-F5344CB8AC3E}">
        <p14:creationId xmlns:p14="http://schemas.microsoft.com/office/powerpoint/2010/main" val="175020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b="1" dirty="0" smtClean="0">
                <a:solidFill>
                  <a:srgbClr val="FF0000"/>
                </a:solidFill>
              </a:rPr>
              <a:t> Sosyal organizasyon ve hiyerarşi: </a:t>
            </a:r>
          </a:p>
          <a:p>
            <a:pPr marL="0" indent="0" algn="just">
              <a:buNone/>
            </a:pPr>
            <a:r>
              <a:rPr lang="tr-TR" dirty="0" smtClean="0"/>
              <a:t>Atlar en fazla 20 bireyden oluşan gruplar oluşturur. Bu gruplar harem veya erkek grupları şeklinde olabilir. Harem grupları 5-6 kısrak, taylar ve bir yetişkin aygırdan oluşur. Erkek taylar </a:t>
            </a:r>
            <a:r>
              <a:rPr lang="tr-TR" dirty="0" err="1" smtClean="0"/>
              <a:t>pubertaya</a:t>
            </a:r>
            <a:r>
              <a:rPr lang="tr-TR" dirty="0" smtClean="0"/>
              <a:t> eriştikten sonra kendi harem gruplarını oluşturmak veya erkek gruplarına katılmak için gruptan ayrılır veya aygır tarafından ayrılmaya zorlanır. Dişi taylar da başka bir harem grubuna katılmak için gruplarını terk edebilir.</a:t>
            </a:r>
            <a:endParaRPr lang="tr-TR" dirty="0"/>
          </a:p>
        </p:txBody>
      </p:sp>
      <p:sp>
        <p:nvSpPr>
          <p:cNvPr id="4" name="Dikdörtgen 3"/>
          <p:cNvSpPr/>
          <p:nvPr/>
        </p:nvSpPr>
        <p:spPr>
          <a:xfrm>
            <a:off x="1234026" y="536654"/>
            <a:ext cx="9366154" cy="923330"/>
          </a:xfrm>
          <a:prstGeom prst="rect">
            <a:avLst/>
          </a:prstGeom>
          <a:noFill/>
        </p:spPr>
        <p:txBody>
          <a:bodyPr wrap="none" lIns="91440" tIns="45720" rIns="91440" bIns="45720">
            <a:spAutoFit/>
          </a:bodyPr>
          <a:lstStyle/>
          <a:p>
            <a:pPr algn="ctr"/>
            <a:r>
              <a:rPr lang="tr-T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ATLARDA SOSYAL DAVRANIŞLAR</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3580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3200" dirty="0" smtClean="0"/>
              <a:t>At gruplarında sağlam bir hiyerarşik düzen mevcuttur. Yaş, büyüklük, sürüye katılma zamanı ve saldırganlık gibi faktörler hiyerarşik düzendeki sıralamayı belirler. Gruba gelen her yeni üye hiyerarşik düzeni değiştirir.</a:t>
            </a:r>
          </a:p>
          <a:p>
            <a:pPr marL="0" indent="0" algn="just">
              <a:buNone/>
            </a:pPr>
            <a:r>
              <a:rPr lang="tr-TR" sz="3200" dirty="0" smtClean="0"/>
              <a:t>Liderlik ve dominantlık birbirinden farklıdır. Bir gruptaki dominant olan hayvana besin, su gibi olanaklarda ayrıcalık tanınır. Buna karşılık dominant olan at kendinden daha alt sıradaki hayvanlara, emniyet ve koruma sağlar. Lider olan hayvan ise grubun hareket yönünü ve hızını belirler.</a:t>
            </a:r>
            <a:endParaRPr lang="tr-TR" sz="3200" dirty="0"/>
          </a:p>
        </p:txBody>
      </p:sp>
    </p:spTree>
    <p:extLst>
      <p:ext uri="{BB962C8B-B14F-4D97-AF65-F5344CB8AC3E}">
        <p14:creationId xmlns:p14="http://schemas.microsoft.com/office/powerpoint/2010/main" val="290498323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2166</TotalTime>
  <Words>3156</Words>
  <Application>Microsoft Office PowerPoint</Application>
  <PresentationFormat>Geniş ekran</PresentationFormat>
  <Paragraphs>151</Paragraphs>
  <Slides>53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53</vt:i4>
      </vt:variant>
    </vt:vector>
  </HeadingPairs>
  <TitlesOfParts>
    <vt:vector size="58" baseType="lpstr">
      <vt:lpstr>Arial</vt:lpstr>
      <vt:lpstr>Calibri</vt:lpstr>
      <vt:lpstr>Calibri Light</vt:lpstr>
      <vt:lpstr>Wingdings</vt:lpstr>
      <vt:lpstr>Office Teması</vt:lpstr>
      <vt:lpstr>PowerPoint Sunusu</vt:lpstr>
      <vt:lpstr>PowerPoint Sunusu</vt:lpstr>
      <vt:lpstr>PowerPoint Sunusu</vt:lpstr>
      <vt:lpstr>Şekil 1. Atların binocüler ve monocüler  görüş açıları </vt:lpstr>
      <vt:lpstr>PowerPoint Sunusu</vt:lpstr>
      <vt:lpstr>PowerPoint Sunusu</vt:lpstr>
      <vt:lpstr>PowerPoint Sunusu</vt:lpstr>
      <vt:lpstr>PowerPoint Sunusu</vt:lpstr>
      <vt:lpstr>PowerPoint Sunusu</vt:lpstr>
      <vt:lpstr>PowerPoint Sunusu</vt:lpstr>
      <vt:lpstr>PowerPoint Sunusu</vt:lpstr>
      <vt:lpstr>Mücadele (Agonistik) davranışları:  </vt:lpstr>
      <vt:lpstr>PowerPoint Sunusu</vt:lpstr>
      <vt:lpstr>Temas davranışı: </vt:lpstr>
      <vt:lpstr>Arkadaşlık davranışı: </vt:lpstr>
      <vt:lpstr>İnceleme davranışı: </vt:lpstr>
      <vt:lpstr>Taklit davranışı: </vt:lpstr>
      <vt:lpstr>Taklit Davranışı</vt:lpstr>
      <vt:lpstr>Kişisel mesafe ve sosyal davranışları  öğrenme: </vt:lpstr>
      <vt:lpstr>PowerPoint Sunusu</vt:lpstr>
      <vt:lpstr>Östrus davranışları: </vt:lpstr>
      <vt:lpstr>PowerPoint Sunusu</vt:lpstr>
      <vt:lpstr>PowerPoint Sunusu</vt:lpstr>
      <vt:lpstr>Kur yapma ve çiftleşme davranışları:  </vt:lpstr>
      <vt:lpstr>PowerPoint Sunusu</vt:lpstr>
      <vt:lpstr> 4. DOĞUM VE ANALIK DAVRANIŞLARI </vt:lpstr>
      <vt:lpstr>Doğum davranışları: </vt:lpstr>
      <vt:lpstr>PowerPoint Sunusu</vt:lpstr>
      <vt:lpstr>PowerPoint Sunusu</vt:lpstr>
      <vt:lpstr>Ana - tay ilişkisi: </vt:lpstr>
      <vt:lpstr>PowerPoint Sunusu</vt:lpstr>
      <vt:lpstr>PowerPoint Sunusu</vt:lpstr>
      <vt:lpstr>Şekil 2. Kısrakta doğum sonrası davranışlar </vt:lpstr>
      <vt:lpstr>PowerPoint Sunusu</vt:lpstr>
      <vt:lpstr>Tay davranışları: </vt:lpstr>
      <vt:lpstr>PowerPoint Sunusu</vt:lpstr>
      <vt:lpstr>PowerPoint Sunusu</vt:lpstr>
      <vt:lpstr>PowerPoint Sunusu</vt:lpstr>
      <vt:lpstr>Bitki seçimi: </vt:lpstr>
      <vt:lpstr>PowerPoint Sunusu</vt:lpstr>
      <vt:lpstr>Otlama zamanı ve süresi: </vt:lpstr>
      <vt:lpstr>6. DİNLENME DAVRANIŞLARI  </vt:lpstr>
      <vt:lpstr>Dinlenme şekilleri ve yoğunluğu:  </vt:lpstr>
      <vt:lpstr>PowerPoint Sunusu</vt:lpstr>
      <vt:lpstr>Uyku: </vt:lpstr>
      <vt:lpstr>PowerPoint Sunusu</vt:lpstr>
      <vt:lpstr>PowerPoint Sunusu</vt:lpstr>
      <vt:lpstr>PowerPoint Sunusu</vt:lpstr>
      <vt:lpstr>Karşılıklı tımar:</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Olcay</dc:creator>
  <cp:lastModifiedBy>Olcay</cp:lastModifiedBy>
  <cp:revision>28</cp:revision>
  <dcterms:created xsi:type="dcterms:W3CDTF">2023-05-09T17:44:43Z</dcterms:created>
  <dcterms:modified xsi:type="dcterms:W3CDTF">2023-05-17T08:47:40Z</dcterms:modified>
</cp:coreProperties>
</file>