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 id="265" r:id="rId6"/>
    <p:sldId id="263" r:id="rId7"/>
    <p:sldId id="264" r:id="rId8"/>
    <p:sldId id="266" r:id="rId9"/>
    <p:sldId id="277" r:id="rId10"/>
    <p:sldId id="267" r:id="rId11"/>
    <p:sldId id="268" r:id="rId12"/>
    <p:sldId id="270" r:id="rId13"/>
    <p:sldId id="275" r:id="rId14"/>
    <p:sldId id="278" r:id="rId15"/>
    <p:sldId id="279" r:id="rId16"/>
    <p:sldId id="280" r:id="rId17"/>
    <p:sldId id="281" r:id="rId18"/>
    <p:sldId id="282" r:id="rId19"/>
    <p:sldId id="283" r:id="rId20"/>
    <p:sldId id="276" r:id="rId21"/>
    <p:sldId id="284" r:id="rId22"/>
    <p:sldId id="285"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16E349C8-CB1C-4123-9573-CC106D0E6DBB}" type="datetimeFigureOut">
              <a:rPr lang="tr-TR" smtClean="0"/>
              <a:t>23.10.2023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324833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6E349C8-CB1C-4123-9573-CC106D0E6DBB}" type="datetimeFigureOut">
              <a:rPr lang="tr-TR" smtClean="0"/>
              <a:t>23.10.2023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292880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6E349C8-CB1C-4123-9573-CC106D0E6DBB}" type="datetimeFigureOut">
              <a:rPr lang="tr-TR" smtClean="0"/>
              <a:t>23.10.2023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1914138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6E349C8-CB1C-4123-9573-CC106D0E6DBB}" type="datetimeFigureOut">
              <a:rPr lang="tr-TR" smtClean="0"/>
              <a:t>23.10.2023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156800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16E349C8-CB1C-4123-9573-CC106D0E6DBB}" type="datetimeFigureOut">
              <a:rPr lang="tr-TR" smtClean="0"/>
              <a:t>23.10.2023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10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16E349C8-CB1C-4123-9573-CC106D0E6DBB}" type="datetimeFigureOut">
              <a:rPr lang="tr-TR" smtClean="0"/>
              <a:t>23.10.2023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2525299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16E349C8-CB1C-4123-9573-CC106D0E6DBB}" type="datetimeFigureOut">
              <a:rPr lang="tr-TR" smtClean="0"/>
              <a:t>23.10.2023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64718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6E349C8-CB1C-4123-9573-CC106D0E6DBB}" type="datetimeFigureOut">
              <a:rPr lang="tr-TR" smtClean="0"/>
              <a:t>23.10.2023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265889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6E349C8-CB1C-4123-9573-CC106D0E6DBB}" type="datetimeFigureOut">
              <a:rPr lang="tr-TR" smtClean="0"/>
              <a:t>23.10.2023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2900880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16E349C8-CB1C-4123-9573-CC106D0E6DBB}" type="datetimeFigureOut">
              <a:rPr lang="tr-TR" smtClean="0"/>
              <a:t>23.10.2023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3197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16E349C8-CB1C-4123-9573-CC106D0E6DBB}" type="datetimeFigureOut">
              <a:rPr lang="tr-TR" smtClean="0"/>
              <a:t>23.10.2023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11E6F30-82B3-4728-B686-2FC30B30A149}" type="slidenum">
              <a:rPr lang="tr-TR" smtClean="0"/>
              <a:t>‹#›</a:t>
            </a:fld>
            <a:endParaRPr lang="tr-TR"/>
          </a:p>
        </p:txBody>
      </p:sp>
    </p:spTree>
    <p:extLst>
      <p:ext uri="{BB962C8B-B14F-4D97-AF65-F5344CB8AC3E}">
        <p14:creationId xmlns:p14="http://schemas.microsoft.com/office/powerpoint/2010/main" val="109014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349C8-CB1C-4123-9573-CC106D0E6DBB}" type="datetimeFigureOut">
              <a:rPr lang="tr-TR" smtClean="0"/>
              <a:t>23.10.2023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E6F30-82B3-4728-B686-2FC30B30A149}" type="slidenum">
              <a:rPr lang="tr-TR" smtClean="0"/>
              <a:t>‹#›</a:t>
            </a:fld>
            <a:endParaRPr lang="tr-TR"/>
          </a:p>
        </p:txBody>
      </p:sp>
    </p:spTree>
    <p:extLst>
      <p:ext uri="{BB962C8B-B14F-4D97-AF65-F5344CB8AC3E}">
        <p14:creationId xmlns:p14="http://schemas.microsoft.com/office/powerpoint/2010/main" val="3035535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tr.wikipedia.org/wiki/Avrupa" TargetMode="External"/><Relationship Id="rId3" Type="http://schemas.openxmlformats.org/officeDocument/2006/relationships/hyperlink" Target="https://tr.wikipedia.org/wiki/Amerika" TargetMode="External"/><Relationship Id="rId7" Type="http://schemas.openxmlformats.org/officeDocument/2006/relationships/hyperlink" Target="https://tr.wikipedia.org/wiki/P%C3%AEr%C3%AE_Reis"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tr.wikipedia.org/wiki/Kaptan-%C4%B1_Derya" TargetMode="External"/><Relationship Id="rId5" Type="http://schemas.openxmlformats.org/officeDocument/2006/relationships/hyperlink" Target="https://tr.wikipedia.org/wiki/Osmanl%C4%B1_%C4%B0mparatorlu%C4%9Fu" TargetMode="External"/><Relationship Id="rId10" Type="http://schemas.openxmlformats.org/officeDocument/2006/relationships/hyperlink" Target="https://tr.wikipedia.org/wiki/G%C3%BCney_Amerika" TargetMode="External"/><Relationship Id="rId4" Type="http://schemas.openxmlformats.org/officeDocument/2006/relationships/hyperlink" Target="https://tr.wikipedia.org/wiki/Harita" TargetMode="External"/><Relationship Id="rId9" Type="http://schemas.openxmlformats.org/officeDocument/2006/relationships/hyperlink" Target="https://tr.wikipedia.org/wiki/Afrik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r.wikipedia.org/wiki/Kitab-%C4%B1_Bahriy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t>CBS’nin</a:t>
            </a:r>
            <a:r>
              <a:rPr lang="tr-TR" b="1" dirty="0" smtClean="0"/>
              <a:t> </a:t>
            </a:r>
            <a:r>
              <a:rPr lang="tr-TR" b="1" dirty="0"/>
              <a:t>T</a:t>
            </a:r>
            <a:r>
              <a:rPr lang="tr-TR" b="1" dirty="0" smtClean="0"/>
              <a:t>arihsel </a:t>
            </a:r>
            <a:r>
              <a:rPr lang="tr-TR" b="1" dirty="0"/>
              <a:t>G</a:t>
            </a:r>
            <a:r>
              <a:rPr lang="tr-TR" b="1" dirty="0" smtClean="0"/>
              <a:t>elişimi</a:t>
            </a:r>
            <a:endParaRPr lang="tr-TR" b="1" dirty="0"/>
          </a:p>
        </p:txBody>
      </p:sp>
      <p:sp>
        <p:nvSpPr>
          <p:cNvPr id="3" name="İçerik Yer Tutucusu 2"/>
          <p:cNvSpPr>
            <a:spLocks noGrp="1"/>
          </p:cNvSpPr>
          <p:nvPr>
            <p:ph idx="1"/>
          </p:nvPr>
        </p:nvSpPr>
        <p:spPr/>
        <p:txBody>
          <a:bodyPr>
            <a:normAutofit fontScale="85000" lnSpcReduction="10000"/>
          </a:bodyPr>
          <a:lstStyle/>
          <a:p>
            <a:r>
              <a:rPr lang="tr-TR" dirty="0"/>
              <a:t>En eski medeniyetlerden beri haritalar, yeryüzüne ilişkin bilgiyi resim şekline dönüştürmek için kullanılmıştır. Denizciler, yeryüzü gözlemcileri ve haritaları, coğrafik şekillerin </a:t>
            </a:r>
            <a:r>
              <a:rPr lang="tr-TR" dirty="0" smtClean="0"/>
              <a:t>mekânsal </a:t>
            </a:r>
            <a:r>
              <a:rPr lang="tr-TR" dirty="0"/>
              <a:t>dağılımını göstermek amacıyla kullanmışlardır. Arazi gözlemleri ve harita yapımı Roma İmparatorluğunun önemli işlevlerinden olmuştur. İmparatorluğun yıkılması ile gözlem ve harita yapımcılığı da gerileme göstermiştir. </a:t>
            </a:r>
          </a:p>
          <a:p>
            <a:r>
              <a:rPr lang="tr-TR" dirty="0"/>
              <a:t>Avrupa ancak 18. yüzyılda hükümetler arazilerinin kullanımını planlama ve kaydetme yönünden bir araç olarak haritalamanın değerini anlamışlar ve bundan sonra harita yapımcılığı yeniden yükselme göstermiştir. Tüm ülkelerin kendi arazilerinin haritalanması için ulusal enstitüler görevlendirilmiştir. Arazinin </a:t>
            </a:r>
            <a:r>
              <a:rPr lang="tr-TR" dirty="0" err="1"/>
              <a:t>topografik</a:t>
            </a:r>
            <a:r>
              <a:rPr lang="tr-TR" dirty="0"/>
              <a:t> yapısını, milli ve idari birim sınırlarını gösteren genel amaçlı haritalar üretilmiştir. Doğal kaynaklara ilişkin çalışmalar geliştikçe, jeoloji, jeomorfoloji, toprak ve bitki örtüsü gibi oluşumlara ilişkin </a:t>
            </a:r>
            <a:r>
              <a:rPr lang="tr-TR" dirty="0" smtClean="0"/>
              <a:t>mekânsal </a:t>
            </a:r>
            <a:r>
              <a:rPr lang="tr-TR" dirty="0"/>
              <a:t>dağılımı gösteren tematik haritalar kullanılmıştır. </a:t>
            </a:r>
          </a:p>
          <a:p>
            <a:endParaRPr lang="tr-TR" dirty="0"/>
          </a:p>
        </p:txBody>
      </p:sp>
    </p:spTree>
    <p:extLst>
      <p:ext uri="{BB962C8B-B14F-4D97-AF65-F5344CB8AC3E}">
        <p14:creationId xmlns:p14="http://schemas.microsoft.com/office/powerpoint/2010/main" val="620633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03385"/>
            <a:ext cx="10515600" cy="5473578"/>
          </a:xfrm>
        </p:spPr>
        <p:txBody>
          <a:bodyPr>
            <a:normAutofit fontScale="92500" lnSpcReduction="20000"/>
          </a:bodyPr>
          <a:lstStyle/>
          <a:p>
            <a:r>
              <a:rPr lang="tr-TR" sz="3500" dirty="0"/>
              <a:t>Günümüzde doğal kaynakları haritalama işlemleri çoğunlukla uzaktan algılama yöntemleriyle yapılır. Hava fotoğrafları [uçaklardan alınan yeryüzü fotoğraflarına bu isim verilir] hemen hemen bütün </a:t>
            </a:r>
            <a:r>
              <a:rPr lang="tr-TR" sz="3500" dirty="0" err="1"/>
              <a:t>topografik</a:t>
            </a:r>
            <a:r>
              <a:rPr lang="tr-TR" sz="3500" dirty="0"/>
              <a:t> haritaları, arazi kullanım ve toprak haritalarını hazırlamada kullanılmıştır. Daha yakın zamanlarda uçaklardan radarla algılama ve tarama verileri ve uydu görüntüleri de haritalama çalışmalarında kullanılmışlardır. Hava fotoğrafları ayrıntılı kent haritalarını hazırlamakta da çok yararlı olmuşlardır. Belediyeler hava fotoğraflarından kayıtsız inşaat ve diğer gelişme alanlarını takipte yararlanmışlar ve elde edilen ek vergiler, uzaktan algılamaya yapılan yatırım ve masrafları fazlası ile karşılamıştır. </a:t>
            </a:r>
            <a:r>
              <a:rPr lang="tr-TR" sz="3600" dirty="0" smtClean="0">
                <a:effectLst/>
                <a:latin typeface="Calibri" panose="020F0502020204030204" pitchFamily="34" charset="0"/>
                <a:ea typeface="Calibri" panose="020F0502020204030204" pitchFamily="34" charset="0"/>
                <a:cs typeface="Times New Roman" panose="02020603050405020304" pitchFamily="18" charset="0"/>
              </a:rPr>
              <a:t>Türkiye’de hava fotoğrafları gerekli kurallar içinde alınabilecek kullanım izni sonrasında, Harita Genel Komutanlığından temin edilebilirler. </a:t>
            </a:r>
            <a:endParaRPr lang="tr-TR" sz="3500" dirty="0"/>
          </a:p>
          <a:p>
            <a:endParaRPr lang="tr-TR" dirty="0"/>
          </a:p>
        </p:txBody>
      </p:sp>
    </p:spTree>
    <p:extLst>
      <p:ext uri="{BB962C8B-B14F-4D97-AF65-F5344CB8AC3E}">
        <p14:creationId xmlns:p14="http://schemas.microsoft.com/office/powerpoint/2010/main" val="358282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8732" y="0"/>
            <a:ext cx="10515600" cy="1325563"/>
          </a:xfrm>
        </p:spPr>
        <p:txBody>
          <a:bodyPr/>
          <a:lstStyle/>
          <a:p>
            <a:pPr algn="ctr"/>
            <a:r>
              <a:rPr lang="tr-TR" b="1" dirty="0" smtClean="0"/>
              <a:t>CBS Örnek Haritaları</a:t>
            </a:r>
            <a:endParaRPr lang="tr-TR" b="1" dirty="0"/>
          </a:p>
        </p:txBody>
      </p:sp>
      <p:pic>
        <p:nvPicPr>
          <p:cNvPr id="5" name="İçerik Yer Tutucusu 4"/>
          <p:cNvPicPr>
            <a:picLocks noGrp="1" noChangeAspect="1"/>
          </p:cNvPicPr>
          <p:nvPr>
            <p:ph idx="1"/>
          </p:nvPr>
        </p:nvPicPr>
        <p:blipFill>
          <a:blip r:embed="rId2"/>
          <a:stretch>
            <a:fillRect/>
          </a:stretch>
        </p:blipFill>
        <p:spPr>
          <a:xfrm>
            <a:off x="2549770" y="1116625"/>
            <a:ext cx="5486400" cy="5424854"/>
          </a:xfrm>
          <a:prstGeom prst="rect">
            <a:avLst/>
          </a:prstGeom>
        </p:spPr>
      </p:pic>
    </p:spTree>
    <p:extLst>
      <p:ext uri="{BB962C8B-B14F-4D97-AF65-F5344CB8AC3E}">
        <p14:creationId xmlns:p14="http://schemas.microsoft.com/office/powerpoint/2010/main" val="1331247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987062" y="501162"/>
            <a:ext cx="7323992" cy="5675801"/>
          </a:xfrm>
          <a:prstGeom prst="rect">
            <a:avLst/>
          </a:prstGeom>
        </p:spPr>
      </p:pic>
    </p:spTree>
    <p:extLst>
      <p:ext uri="{BB962C8B-B14F-4D97-AF65-F5344CB8AC3E}">
        <p14:creationId xmlns:p14="http://schemas.microsoft.com/office/powerpoint/2010/main" val="285107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89086"/>
            <a:ext cx="10515600" cy="5587878"/>
          </a:xfrm>
        </p:spPr>
        <p:txBody>
          <a:bodyPr>
            <a:normAutofit/>
          </a:bodyPr>
          <a:lstStyle/>
          <a:p>
            <a:r>
              <a:rPr lang="tr-TR" sz="3500" dirty="0"/>
              <a:t>Uzaktan algılama teknikleri, ölçüm değerleri ve bilgileri elde etmede, arazi şekil ve niteliklerine ait ölçüm ve belirlemelerde, </a:t>
            </a:r>
            <a:r>
              <a:rPr lang="tr-TR" sz="3500" dirty="0" err="1"/>
              <a:t>topografik</a:t>
            </a:r>
            <a:r>
              <a:rPr lang="tr-TR" sz="3500" dirty="0"/>
              <a:t> haritalar için eş yükselti eğrilerini oluşturmada kullanılır. Uçaklardan yapılan gama ışıması ve manyetik alanları ilgili uzaktan algılamalar jeolojik keşif ve haritalamalarda alışılagelmiş olarak kullanılmaktadırlar. Günümüzde, uydu temelli ileri ölçüm ve görüntüleme sistemleri, zaman içinde değişmekte olan ve alan olarak çok geniş alanlardaki olay ve oluşumları sürekli şekilde gözlemleyebilmektedirler.</a:t>
            </a:r>
          </a:p>
          <a:p>
            <a:endParaRPr lang="tr-TR" dirty="0"/>
          </a:p>
        </p:txBody>
      </p:sp>
    </p:spTree>
    <p:extLst>
      <p:ext uri="{BB962C8B-B14F-4D97-AF65-F5344CB8AC3E}">
        <p14:creationId xmlns:p14="http://schemas.microsoft.com/office/powerpoint/2010/main" val="2620618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3223" y="-109659"/>
            <a:ext cx="10515600" cy="1325563"/>
          </a:xfrm>
        </p:spPr>
        <p:txBody>
          <a:bodyPr/>
          <a:lstStyle/>
          <a:p>
            <a:pPr algn="ctr"/>
            <a:r>
              <a:rPr lang="tr-TR" b="1" dirty="0" smtClean="0"/>
              <a:t>Google Earth Uydu Görüntüsü</a:t>
            </a:r>
            <a:endParaRPr lang="tr-TR" b="1" dirty="0"/>
          </a:p>
        </p:txBody>
      </p:sp>
      <p:pic>
        <p:nvPicPr>
          <p:cNvPr id="4" name="İçerik Yer Tutucusu 3"/>
          <p:cNvPicPr>
            <a:picLocks noGrp="1" noChangeAspect="1"/>
          </p:cNvPicPr>
          <p:nvPr>
            <p:ph idx="1"/>
          </p:nvPr>
        </p:nvPicPr>
        <p:blipFill>
          <a:blip r:embed="rId2"/>
          <a:stretch>
            <a:fillRect/>
          </a:stretch>
        </p:blipFill>
        <p:spPr>
          <a:xfrm>
            <a:off x="583223" y="1041463"/>
            <a:ext cx="9864424" cy="5548739"/>
          </a:xfrm>
          <a:prstGeom prst="rect">
            <a:avLst/>
          </a:prstGeom>
        </p:spPr>
      </p:pic>
    </p:spTree>
    <p:extLst>
      <p:ext uri="{BB962C8B-B14F-4D97-AF65-F5344CB8AC3E}">
        <p14:creationId xmlns:p14="http://schemas.microsoft.com/office/powerpoint/2010/main" val="4011778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404445" y="410858"/>
            <a:ext cx="10735408" cy="6038668"/>
          </a:xfrm>
          <a:prstGeom prst="rect">
            <a:avLst/>
          </a:prstGeom>
        </p:spPr>
      </p:pic>
    </p:spTree>
    <p:extLst>
      <p:ext uri="{BB962C8B-B14F-4D97-AF65-F5344CB8AC3E}">
        <p14:creationId xmlns:p14="http://schemas.microsoft.com/office/powerpoint/2010/main" val="1643462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861646" y="527538"/>
            <a:ext cx="10480431" cy="5908431"/>
          </a:xfrm>
          <a:prstGeom prst="rect">
            <a:avLst/>
          </a:prstGeom>
        </p:spPr>
      </p:pic>
    </p:spTree>
    <p:extLst>
      <p:ext uri="{BB962C8B-B14F-4D97-AF65-F5344CB8AC3E}">
        <p14:creationId xmlns:p14="http://schemas.microsoft.com/office/powerpoint/2010/main" val="3920389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402644" y="422031"/>
            <a:ext cx="9816341" cy="5890845"/>
          </a:xfrm>
          <a:prstGeom prst="rect">
            <a:avLst/>
          </a:prstGeom>
        </p:spPr>
      </p:pic>
    </p:spTree>
    <p:extLst>
      <p:ext uri="{BB962C8B-B14F-4D97-AF65-F5344CB8AC3E}">
        <p14:creationId xmlns:p14="http://schemas.microsoft.com/office/powerpoint/2010/main" val="363856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002323" y="351692"/>
            <a:ext cx="10181491" cy="5825271"/>
          </a:xfrm>
          <a:prstGeom prst="rect">
            <a:avLst/>
          </a:prstGeom>
        </p:spPr>
      </p:pic>
    </p:spTree>
    <p:extLst>
      <p:ext uri="{BB962C8B-B14F-4D97-AF65-F5344CB8AC3E}">
        <p14:creationId xmlns:p14="http://schemas.microsoft.com/office/powerpoint/2010/main" val="132000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028700" y="483578"/>
            <a:ext cx="9998156" cy="5829300"/>
          </a:xfrm>
          <a:prstGeom prst="rect">
            <a:avLst/>
          </a:prstGeom>
        </p:spPr>
      </p:pic>
    </p:spTree>
    <p:extLst>
      <p:ext uri="{BB962C8B-B14F-4D97-AF65-F5344CB8AC3E}">
        <p14:creationId xmlns:p14="http://schemas.microsoft.com/office/powerpoint/2010/main" val="361068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8212" y="105148"/>
            <a:ext cx="10515600" cy="1325563"/>
          </a:xfrm>
        </p:spPr>
        <p:txBody>
          <a:bodyPr/>
          <a:lstStyle/>
          <a:p>
            <a:pPr algn="ctr"/>
            <a:r>
              <a:rPr lang="tr-TR" b="1" dirty="0" smtClean="0"/>
              <a:t>Piri Reis’in Dünya Haritası</a:t>
            </a:r>
            <a:endParaRPr lang="tr-TR" b="1"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602941" y="1616232"/>
            <a:ext cx="5602941" cy="4928003"/>
          </a:xfrm>
        </p:spPr>
      </p:pic>
      <p:sp>
        <p:nvSpPr>
          <p:cNvPr id="5" name="Unvan 1"/>
          <p:cNvSpPr txBox="1">
            <a:spLocks/>
          </p:cNvSpPr>
          <p:nvPr/>
        </p:nvSpPr>
        <p:spPr>
          <a:xfrm>
            <a:off x="708212" y="1362635"/>
            <a:ext cx="4746811" cy="5056094"/>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tr-TR" b="1" dirty="0" err="1" smtClean="0"/>
              <a:t>Pîrî</a:t>
            </a:r>
            <a:r>
              <a:rPr lang="tr-TR" b="1" dirty="0" smtClean="0"/>
              <a:t> Reis Haritası</a:t>
            </a:r>
            <a:r>
              <a:rPr lang="tr-TR" dirty="0" smtClean="0"/>
              <a:t> günümüze kalan, </a:t>
            </a:r>
            <a:r>
              <a:rPr lang="tr-TR" dirty="0" smtClean="0">
                <a:hlinkClick r:id="rId3" tooltip="Amerika"/>
              </a:rPr>
              <a:t>Amerika</a:t>
            </a:r>
            <a:r>
              <a:rPr lang="tr-TR" dirty="0" smtClean="0"/>
              <a:t> kıtasını gösteren en eski </a:t>
            </a:r>
            <a:r>
              <a:rPr lang="tr-TR" dirty="0" smtClean="0">
                <a:hlinkClick r:id="rId4" tooltip="Harita"/>
              </a:rPr>
              <a:t>haritalardan</a:t>
            </a:r>
            <a:r>
              <a:rPr lang="tr-TR" dirty="0" smtClean="0"/>
              <a:t> birisidir. </a:t>
            </a:r>
            <a:r>
              <a:rPr lang="tr-TR" dirty="0" smtClean="0">
                <a:hlinkClick r:id="rId5" tooltip="Osmanlı İmparatorluğu"/>
              </a:rPr>
              <a:t>Osmanlı</a:t>
            </a:r>
            <a:r>
              <a:rPr lang="tr-TR" dirty="0" smtClean="0"/>
              <a:t> </a:t>
            </a:r>
            <a:r>
              <a:rPr lang="tr-TR" dirty="0" smtClean="0">
                <a:hlinkClick r:id="rId6" tooltip="Kaptan-ı Derya"/>
              </a:rPr>
              <a:t>Kaptan-ı Derya</a:t>
            </a:r>
            <a:r>
              <a:rPr lang="tr-TR" dirty="0" smtClean="0"/>
              <a:t>'sı (Amiral) </a:t>
            </a:r>
            <a:r>
              <a:rPr lang="tr-TR" dirty="0" err="1" smtClean="0">
                <a:hlinkClick r:id="rId7" tooltip="Pîrî Reis"/>
              </a:rPr>
              <a:t>Pîrî</a:t>
            </a:r>
            <a:r>
              <a:rPr lang="tr-TR" dirty="0" smtClean="0">
                <a:hlinkClick r:id="rId7" tooltip="Pîrî Reis"/>
              </a:rPr>
              <a:t> Reis</a:t>
            </a:r>
            <a:r>
              <a:rPr lang="tr-TR" dirty="0" smtClean="0"/>
              <a:t> tarafından 1513'te çizilmiştir. </a:t>
            </a:r>
            <a:r>
              <a:rPr lang="tr-TR" dirty="0" smtClean="0">
                <a:hlinkClick r:id="rId8" tooltip="Avrupa"/>
              </a:rPr>
              <a:t>Avrupa</a:t>
            </a:r>
            <a:r>
              <a:rPr lang="tr-TR" dirty="0" smtClean="0"/>
              <a:t> ve </a:t>
            </a:r>
            <a:r>
              <a:rPr lang="tr-TR" dirty="0" smtClean="0">
                <a:hlinkClick r:id="rId9" tooltip="Afrika"/>
              </a:rPr>
              <a:t>Afrika</a:t>
            </a:r>
            <a:r>
              <a:rPr lang="tr-TR" dirty="0" smtClean="0"/>
              <a:t>'nın batı kıyıları ile </a:t>
            </a:r>
            <a:r>
              <a:rPr lang="tr-TR" dirty="0" smtClean="0">
                <a:hlinkClick r:id="rId10" tooltip="Güney Amerika"/>
              </a:rPr>
              <a:t>Güney Amerika</a:t>
            </a:r>
            <a:r>
              <a:rPr lang="tr-TR" dirty="0" smtClean="0"/>
              <a:t>'nın doğu kıyılarını göstermektedir. Deve derisi üzerine 9 renk ile resmedilmiş ve üst kısmı koparılmış olan haritada üçü küçük, ikisi büyük 5 rüzgar gülü bulunuyor. Piri Reis çizdiği haritasında pek çok yenilikler ortaya koyduğunu, </a:t>
            </a:r>
            <a:r>
              <a:rPr lang="tr-TR" dirty="0" err="1" smtClean="0"/>
              <a:t>Hind</a:t>
            </a:r>
            <a:r>
              <a:rPr lang="tr-TR" dirty="0" smtClean="0"/>
              <a:t> ve Çin Denizlerinin şimdiye kadar Anadolu'da kimsede bulunmayan yeni haritalarını çıkardığını ve bunu Mısır'da Yavuz Sultan Selim'e sunduğunu belirtiyor. </a:t>
            </a:r>
            <a:endParaRPr lang="tr-TR" dirty="0"/>
          </a:p>
        </p:txBody>
      </p:sp>
    </p:spTree>
    <p:extLst>
      <p:ext uri="{BB962C8B-B14F-4D97-AF65-F5344CB8AC3E}">
        <p14:creationId xmlns:p14="http://schemas.microsoft.com/office/powerpoint/2010/main" val="548452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18746"/>
            <a:ext cx="10515600" cy="6154616"/>
          </a:xfrm>
        </p:spPr>
        <p:txBody>
          <a:bodyPr>
            <a:normAutofit lnSpcReduction="10000"/>
          </a:bodyPr>
          <a:lstStyle/>
          <a:p>
            <a:r>
              <a:rPr lang="tr-TR" sz="3200" dirty="0"/>
              <a:t>Meteorolojik uydular hem yer yüzeyine ait hem de yüzeyden farklı yüksekliklerdeki sıcaklık ölçümlerini gerçekleştirebilmektedir. Deniz yüzeyi sıcaklık dağılım bilgilerinden, akıntıların yerleri ve yönleri, balıkçılık açısından önemli bölgeler belirlenebilmektedir. Uydu sistemleri, deniz yüzeyine yakın derinliklerdeki klorofil yoğunluğu gibi, balık stoklarının bağlı olduğu önemli belirleyicileri ölçmede kullanılırlar. Aynı yöntemlerle ürün durumları, büyüme mevsimlerinde düzenli aralıklarla ölçülebilmekte, sorunlu alanlar belirlenmekte, ürün miktarları (rekolte) tahmin edilebilmektedir. Kısacası uzaktan algılama sistemleri, geniş alanlar hakkında hızlı ve </a:t>
            </a:r>
            <a:r>
              <a:rPr lang="tr-TR" sz="3200" dirty="0" err="1"/>
              <a:t>uniform</a:t>
            </a:r>
            <a:r>
              <a:rPr lang="tr-TR" sz="3200" dirty="0"/>
              <a:t> olarak sayısal veriler sağlama kapasitesini ve diğer başka bir şekilde takibi mümkün olamayacak olay ve süreçleri gözlemleme kolaylığını  sunmaktadır. </a:t>
            </a:r>
          </a:p>
          <a:p>
            <a:endParaRPr lang="tr-TR" dirty="0"/>
          </a:p>
        </p:txBody>
      </p:sp>
    </p:spTree>
    <p:extLst>
      <p:ext uri="{BB962C8B-B14F-4D97-AF65-F5344CB8AC3E}">
        <p14:creationId xmlns:p14="http://schemas.microsoft.com/office/powerpoint/2010/main" val="2109866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 VERİ GİRİŞİ</a:t>
            </a:r>
            <a:r>
              <a:rPr lang="tr-TR" b="1" dirty="0"/>
              <a:t/>
            </a:r>
            <a:br>
              <a:rPr lang="tr-TR" b="1" dirty="0"/>
            </a:br>
            <a:endParaRPr lang="tr-TR" b="1" dirty="0"/>
          </a:p>
        </p:txBody>
      </p:sp>
      <p:sp>
        <p:nvSpPr>
          <p:cNvPr id="3" name="İçerik Yer Tutucusu 2"/>
          <p:cNvSpPr>
            <a:spLocks noGrp="1"/>
          </p:cNvSpPr>
          <p:nvPr>
            <p:ph idx="1"/>
          </p:nvPr>
        </p:nvSpPr>
        <p:spPr>
          <a:xfrm>
            <a:off x="838200" y="1143000"/>
            <a:ext cx="10515600" cy="5033963"/>
          </a:xfrm>
        </p:spPr>
        <p:txBody>
          <a:bodyPr>
            <a:normAutofit fontScale="92500" lnSpcReduction="10000"/>
          </a:bodyPr>
          <a:lstStyle/>
          <a:p>
            <a:r>
              <a:rPr lang="tr-TR" dirty="0"/>
              <a:t>Veri girişi, veriyi bilgisayarca okunabilir şekle çevirme ve CBS veri tabanına veriyi yazma yöntemidir. CBS kurulmasında belli başlı dar boğazlardan birisi genellikle veri girişidir. Veri tabanının kurulmasının ilk masrafı genelde CBS yazılım ve donanım masrafının 5 ila 10 katıdır. </a:t>
            </a:r>
            <a:r>
              <a:rPr lang="tr-TR" dirty="0" err="1"/>
              <a:t>CBS'nin</a:t>
            </a:r>
            <a:r>
              <a:rPr lang="tr-TR" dirty="0"/>
              <a:t> </a:t>
            </a:r>
            <a:r>
              <a:rPr lang="tr-TR" dirty="0" err="1"/>
              <a:t>işletim'in</a:t>
            </a:r>
            <a:r>
              <a:rPr lang="tr-TR" dirty="0"/>
              <a:t> işletimi için hassas ve iyi </a:t>
            </a:r>
            <a:r>
              <a:rPr lang="tr-TR" dirty="0" err="1"/>
              <a:t>dokümanlandırılmış</a:t>
            </a:r>
            <a:r>
              <a:rPr lang="tr-TR" dirty="0"/>
              <a:t> bir veri tabanı kritik önem taşır. Tam doğru bilgi ancak dayandığı veriler tam doğruysa üretilebilir.</a:t>
            </a:r>
          </a:p>
          <a:p>
            <a:r>
              <a:rPr lang="tr-TR" dirty="0" err="1"/>
              <a:t>CBS'ne</a:t>
            </a:r>
            <a:r>
              <a:rPr lang="tr-TR" dirty="0"/>
              <a:t> girilen veri, konum verisi ve ilgili nitelik verisi olmak üzere  iki çeşittir. Konum verisi coğrafi özelliklerin coğrafik yerlerini tanımlar. Noktalar, çizgiler ve alanlar sokak, göl veya orman alanı gibi coğrafik özellikleri tanımlamakta kullanılır. Konumla ilgili nitelik verisi ise sokağın ismi, gölün tuzluluğu veya orman alanındaki </a:t>
            </a:r>
            <a:r>
              <a:rPr lang="tr-TR" dirty="0" err="1"/>
              <a:t>ağaçlarìn</a:t>
            </a:r>
            <a:r>
              <a:rPr lang="tr-TR" dirty="0"/>
              <a:t> cinsleri gibi tamamlayıcı bilgilerdir. Veri girişi esnasında konum ve nitelik verisi bir arada girilmeli ve doğru bir şekilde bağlanmalıdır (yani nitelikler anlattıkları coğrafi bilgilere mantıksal olarak bağlanmalıdır). Veri kalite standartlarına uygunluk bazı sağlama yöntemleriyle kontrol edilmelidir.</a:t>
            </a:r>
          </a:p>
          <a:p>
            <a:endParaRPr lang="tr-TR" dirty="0"/>
          </a:p>
        </p:txBody>
      </p:sp>
    </p:spTree>
    <p:extLst>
      <p:ext uri="{BB962C8B-B14F-4D97-AF65-F5344CB8AC3E}">
        <p14:creationId xmlns:p14="http://schemas.microsoft.com/office/powerpoint/2010/main" val="214371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178169"/>
            <a:ext cx="10515600" cy="4998794"/>
          </a:xfrm>
        </p:spPr>
        <p:txBody>
          <a:bodyPr/>
          <a:lstStyle/>
          <a:p>
            <a:r>
              <a:rPr lang="en-GB" dirty="0" err="1"/>
              <a:t>Bir</a:t>
            </a:r>
            <a:r>
              <a:rPr lang="en-GB" dirty="0"/>
              <a:t> </a:t>
            </a:r>
            <a:r>
              <a:rPr lang="en-GB" dirty="0" err="1"/>
              <a:t>CBS'de</a:t>
            </a:r>
            <a:r>
              <a:rPr lang="en-GB" dirty="0"/>
              <a:t> </a:t>
            </a:r>
            <a:r>
              <a:rPr lang="en-GB" dirty="0" err="1"/>
              <a:t>genellikle</a:t>
            </a:r>
            <a:r>
              <a:rPr lang="en-GB" dirty="0"/>
              <a:t> </a:t>
            </a:r>
            <a:r>
              <a:rPr lang="en-GB" dirty="0" err="1"/>
              <a:t>klavyeden</a:t>
            </a:r>
            <a:r>
              <a:rPr lang="en-GB" dirty="0"/>
              <a:t> </a:t>
            </a:r>
            <a:r>
              <a:rPr lang="en-GB" dirty="0" err="1"/>
              <a:t>giriş</a:t>
            </a:r>
            <a:r>
              <a:rPr lang="en-GB" dirty="0"/>
              <a:t>, </a:t>
            </a:r>
            <a:r>
              <a:rPr lang="en-GB" dirty="0" err="1"/>
              <a:t>koordinat</a:t>
            </a:r>
            <a:r>
              <a:rPr lang="en-GB" dirty="0"/>
              <a:t> </a:t>
            </a:r>
            <a:r>
              <a:rPr lang="en-GB" dirty="0" err="1"/>
              <a:t>geometrisi</a:t>
            </a:r>
            <a:r>
              <a:rPr lang="en-GB" dirty="0"/>
              <a:t>, </a:t>
            </a:r>
            <a:r>
              <a:rPr lang="en-GB" dirty="0" err="1"/>
              <a:t>elle</a:t>
            </a:r>
            <a:r>
              <a:rPr lang="en-GB" dirty="0"/>
              <a:t> </a:t>
            </a:r>
            <a:r>
              <a:rPr lang="en-GB" dirty="0" err="1"/>
              <a:t>sayısallaştırma</a:t>
            </a:r>
            <a:r>
              <a:rPr lang="en-GB" dirty="0"/>
              <a:t>, </a:t>
            </a:r>
            <a:r>
              <a:rPr lang="en-GB" dirty="0" err="1"/>
              <a:t>tarama</a:t>
            </a:r>
            <a:r>
              <a:rPr lang="en-GB" dirty="0"/>
              <a:t> </a:t>
            </a:r>
            <a:r>
              <a:rPr lang="en-GB" dirty="0" err="1"/>
              <a:t>ve</a:t>
            </a:r>
            <a:r>
              <a:rPr lang="en-GB" dirty="0"/>
              <a:t> </a:t>
            </a:r>
            <a:r>
              <a:rPr lang="en-GB" dirty="0" err="1"/>
              <a:t>mevcut</a:t>
            </a:r>
            <a:r>
              <a:rPr lang="en-GB" dirty="0"/>
              <a:t> </a:t>
            </a:r>
            <a:r>
              <a:rPr lang="en-GB" dirty="0" err="1"/>
              <a:t>sayısal</a:t>
            </a:r>
            <a:r>
              <a:rPr lang="en-GB" dirty="0"/>
              <a:t> </a:t>
            </a:r>
            <a:r>
              <a:rPr lang="en-GB" dirty="0" err="1"/>
              <a:t>dosyaların</a:t>
            </a:r>
            <a:r>
              <a:rPr lang="en-GB" dirty="0"/>
              <a:t> </a:t>
            </a:r>
            <a:r>
              <a:rPr lang="en-GB" dirty="0" err="1"/>
              <a:t>girişi</a:t>
            </a:r>
            <a:r>
              <a:rPr lang="en-GB" dirty="0"/>
              <a:t> </a:t>
            </a:r>
            <a:r>
              <a:rPr lang="en-GB" dirty="0" err="1"/>
              <a:t>olmak</a:t>
            </a:r>
            <a:r>
              <a:rPr lang="en-GB" dirty="0"/>
              <a:t> </a:t>
            </a:r>
            <a:r>
              <a:rPr lang="en-GB" dirty="0" err="1"/>
              <a:t>üzere</a:t>
            </a:r>
            <a:r>
              <a:rPr lang="en-GB" dirty="0"/>
              <a:t> </a:t>
            </a:r>
            <a:r>
              <a:rPr lang="en-GB" dirty="0" err="1"/>
              <a:t>beş</a:t>
            </a:r>
            <a:r>
              <a:rPr lang="en-GB" dirty="0"/>
              <a:t> </a:t>
            </a:r>
            <a:r>
              <a:rPr lang="en-GB" dirty="0" err="1"/>
              <a:t>çeşit</a:t>
            </a:r>
            <a:r>
              <a:rPr lang="en-GB" dirty="0"/>
              <a:t> </a:t>
            </a:r>
            <a:r>
              <a:rPr lang="en-GB" dirty="0" err="1"/>
              <a:t>veri</a:t>
            </a:r>
            <a:r>
              <a:rPr lang="en-GB" dirty="0"/>
              <a:t> </a:t>
            </a:r>
            <a:r>
              <a:rPr lang="en-GB" dirty="0" err="1"/>
              <a:t>giriş</a:t>
            </a:r>
            <a:r>
              <a:rPr lang="en-GB" dirty="0"/>
              <a:t> </a:t>
            </a:r>
            <a:r>
              <a:rPr lang="en-GB" dirty="0" err="1"/>
              <a:t>sistemi</a:t>
            </a:r>
            <a:r>
              <a:rPr lang="en-GB" dirty="0"/>
              <a:t> </a:t>
            </a:r>
            <a:r>
              <a:rPr lang="en-GB" dirty="0" err="1"/>
              <a:t>bulunur</a:t>
            </a:r>
            <a:r>
              <a:rPr lang="en-GB" dirty="0"/>
              <a:t>. </a:t>
            </a:r>
            <a:r>
              <a:rPr lang="en-GB" dirty="0" err="1"/>
              <a:t>Klavyeden</a:t>
            </a:r>
            <a:r>
              <a:rPr lang="en-GB" dirty="0"/>
              <a:t> </a:t>
            </a:r>
            <a:r>
              <a:rPr lang="en-GB" dirty="0" err="1"/>
              <a:t>giriş</a:t>
            </a:r>
            <a:r>
              <a:rPr lang="en-GB" dirty="0"/>
              <a:t>, </a:t>
            </a:r>
            <a:r>
              <a:rPr lang="en-GB" dirty="0" err="1"/>
              <a:t>ismiyle</a:t>
            </a:r>
            <a:r>
              <a:rPr lang="en-GB" dirty="0"/>
              <a:t> de </a:t>
            </a:r>
            <a:r>
              <a:rPr lang="en-GB" dirty="0" err="1"/>
              <a:t>anlaşılacağı</a:t>
            </a:r>
            <a:r>
              <a:rPr lang="en-GB" dirty="0"/>
              <a:t> </a:t>
            </a:r>
            <a:r>
              <a:rPr lang="en-GB" dirty="0" err="1"/>
              <a:t>üzere</a:t>
            </a:r>
            <a:r>
              <a:rPr lang="en-GB" dirty="0"/>
              <a:t> </a:t>
            </a:r>
            <a:r>
              <a:rPr lang="en-GB" dirty="0" err="1"/>
              <a:t>verinin</a:t>
            </a:r>
            <a:r>
              <a:rPr lang="en-GB" dirty="0"/>
              <a:t> </a:t>
            </a:r>
            <a:r>
              <a:rPr lang="en-GB" dirty="0" err="1"/>
              <a:t>bir</a:t>
            </a:r>
            <a:r>
              <a:rPr lang="en-GB" dirty="0"/>
              <a:t> </a:t>
            </a:r>
            <a:r>
              <a:rPr lang="en-GB" dirty="0" err="1"/>
              <a:t>bilgisayar</a:t>
            </a:r>
            <a:r>
              <a:rPr lang="en-GB" dirty="0"/>
              <a:t> </a:t>
            </a:r>
            <a:r>
              <a:rPr lang="en-GB" dirty="0" err="1"/>
              <a:t>terminalinden</a:t>
            </a:r>
            <a:r>
              <a:rPr lang="en-GB" dirty="0"/>
              <a:t> </a:t>
            </a:r>
            <a:r>
              <a:rPr lang="en-GB" dirty="0" err="1"/>
              <a:t>elle</a:t>
            </a:r>
            <a:r>
              <a:rPr lang="en-GB" dirty="0"/>
              <a:t> </a:t>
            </a:r>
            <a:r>
              <a:rPr lang="en-GB" dirty="0" err="1"/>
              <a:t>girişinden</a:t>
            </a:r>
            <a:r>
              <a:rPr lang="en-GB" dirty="0"/>
              <a:t> </a:t>
            </a:r>
            <a:r>
              <a:rPr lang="en-GB" dirty="0" err="1"/>
              <a:t>ibarettir</a:t>
            </a:r>
            <a:r>
              <a:rPr lang="en-GB" dirty="0"/>
              <a:t>. </a:t>
            </a:r>
            <a:r>
              <a:rPr lang="de-DE" dirty="0" err="1"/>
              <a:t>Nitelik</a:t>
            </a:r>
            <a:r>
              <a:rPr lang="de-DE" dirty="0"/>
              <a:t> </a:t>
            </a:r>
            <a:r>
              <a:rPr lang="de-DE" dirty="0" err="1"/>
              <a:t>verisi</a:t>
            </a:r>
            <a:r>
              <a:rPr lang="de-DE" dirty="0"/>
              <a:t> </a:t>
            </a:r>
            <a:r>
              <a:rPr lang="de-DE" dirty="0" err="1"/>
              <a:t>genellikle</a:t>
            </a:r>
            <a:r>
              <a:rPr lang="de-DE" dirty="0"/>
              <a:t> </a:t>
            </a:r>
            <a:r>
              <a:rPr lang="de-DE" dirty="0" err="1"/>
              <a:t>klavyeden</a:t>
            </a:r>
            <a:r>
              <a:rPr lang="de-DE" dirty="0"/>
              <a:t> </a:t>
            </a:r>
            <a:r>
              <a:rPr lang="de-DE" dirty="0" err="1"/>
              <a:t>girilir</a:t>
            </a:r>
            <a:r>
              <a:rPr lang="de-DE" dirty="0"/>
              <a:t>. </a:t>
            </a:r>
            <a:r>
              <a:rPr lang="de-DE" dirty="0" err="1"/>
              <a:t>Konum</a:t>
            </a:r>
            <a:r>
              <a:rPr lang="de-DE" dirty="0"/>
              <a:t> </a:t>
            </a:r>
            <a:r>
              <a:rPr lang="de-DE" dirty="0" err="1"/>
              <a:t>verisi</a:t>
            </a:r>
            <a:r>
              <a:rPr lang="de-DE" dirty="0"/>
              <a:t> </a:t>
            </a:r>
            <a:r>
              <a:rPr lang="de-DE" dirty="0" err="1"/>
              <a:t>ise</a:t>
            </a:r>
            <a:r>
              <a:rPr lang="de-DE" dirty="0"/>
              <a:t> </a:t>
            </a:r>
            <a:r>
              <a:rPr lang="de-DE" dirty="0" err="1"/>
              <a:t>çok</a:t>
            </a:r>
            <a:r>
              <a:rPr lang="de-DE" dirty="0"/>
              <a:t> </a:t>
            </a:r>
            <a:r>
              <a:rPr lang="de-DE" dirty="0" err="1"/>
              <a:t>seyrek</a:t>
            </a:r>
            <a:r>
              <a:rPr lang="de-DE" dirty="0"/>
              <a:t> </a:t>
            </a:r>
            <a:r>
              <a:rPr lang="de-DE" dirty="0" err="1"/>
              <a:t>olarak</a:t>
            </a:r>
            <a:r>
              <a:rPr lang="de-DE" dirty="0"/>
              <a:t> </a:t>
            </a:r>
            <a:r>
              <a:rPr lang="de-DE" dirty="0" err="1"/>
              <a:t>bu</a:t>
            </a:r>
            <a:r>
              <a:rPr lang="de-DE" dirty="0"/>
              <a:t> </a:t>
            </a:r>
            <a:r>
              <a:rPr lang="de-DE" dirty="0" err="1"/>
              <a:t>şekilde</a:t>
            </a:r>
            <a:r>
              <a:rPr lang="de-DE" dirty="0"/>
              <a:t> </a:t>
            </a:r>
            <a:r>
              <a:rPr lang="de-DE" dirty="0" err="1"/>
              <a:t>girilir</a:t>
            </a:r>
            <a:r>
              <a:rPr lang="de-DE" dirty="0"/>
              <a:t>. </a:t>
            </a:r>
            <a:r>
              <a:rPr lang="de-DE" dirty="0" err="1"/>
              <a:t>Koordinat</a:t>
            </a:r>
            <a:r>
              <a:rPr lang="de-DE" dirty="0"/>
              <a:t> </a:t>
            </a:r>
            <a:r>
              <a:rPr lang="de-DE" dirty="0" err="1"/>
              <a:t>geometrisi</a:t>
            </a:r>
            <a:r>
              <a:rPr lang="de-DE" dirty="0"/>
              <a:t> </a:t>
            </a:r>
            <a:r>
              <a:rPr lang="de-DE" dirty="0" err="1"/>
              <a:t>yöntemlerinde</a:t>
            </a:r>
            <a:r>
              <a:rPr lang="de-DE" dirty="0"/>
              <a:t> (COGO) </a:t>
            </a:r>
            <a:r>
              <a:rPr lang="de-DE" dirty="0" err="1"/>
              <a:t>genellikle</a:t>
            </a:r>
            <a:r>
              <a:rPr lang="de-DE" dirty="0"/>
              <a:t> </a:t>
            </a:r>
            <a:r>
              <a:rPr lang="de-DE" dirty="0" err="1"/>
              <a:t>klavyeden</a:t>
            </a:r>
            <a:r>
              <a:rPr lang="de-DE" dirty="0"/>
              <a:t> </a:t>
            </a:r>
            <a:r>
              <a:rPr lang="de-DE" dirty="0" err="1"/>
              <a:t>girilir</a:t>
            </a:r>
            <a:r>
              <a:rPr lang="de-DE" dirty="0"/>
              <a:t>. </a:t>
            </a:r>
            <a:r>
              <a:rPr lang="de-DE" dirty="0" err="1"/>
              <a:t>Bu</a:t>
            </a:r>
            <a:r>
              <a:rPr lang="de-DE" dirty="0"/>
              <a:t> </a:t>
            </a:r>
            <a:r>
              <a:rPr lang="de-DE" dirty="0" err="1"/>
              <a:t>verilerden</a:t>
            </a:r>
            <a:r>
              <a:rPr lang="de-DE" dirty="0"/>
              <a:t> </a:t>
            </a:r>
            <a:r>
              <a:rPr lang="de-DE" dirty="0" err="1"/>
              <a:t>konum</a:t>
            </a:r>
            <a:r>
              <a:rPr lang="de-DE" dirty="0"/>
              <a:t> </a:t>
            </a:r>
            <a:r>
              <a:rPr lang="de-DE" dirty="0" err="1"/>
              <a:t>özelliklerinin</a:t>
            </a:r>
            <a:r>
              <a:rPr lang="de-DE" dirty="0"/>
              <a:t> </a:t>
            </a:r>
            <a:r>
              <a:rPr lang="de-DE" dirty="0" err="1"/>
              <a:t>koordinatları</a:t>
            </a:r>
            <a:r>
              <a:rPr lang="de-DE" dirty="0"/>
              <a:t> </a:t>
            </a:r>
            <a:r>
              <a:rPr lang="de-DE" dirty="0" err="1"/>
              <a:t>hesaplanır</a:t>
            </a:r>
            <a:r>
              <a:rPr lang="de-DE" dirty="0"/>
              <a:t> </a:t>
            </a:r>
            <a:r>
              <a:rPr lang="de-DE" dirty="0" err="1"/>
              <a:t>ve</a:t>
            </a:r>
            <a:r>
              <a:rPr lang="de-DE" dirty="0"/>
              <a:t> CBS </a:t>
            </a:r>
            <a:r>
              <a:rPr lang="de-DE" dirty="0" err="1"/>
              <a:t>uyumlu</a:t>
            </a:r>
            <a:r>
              <a:rPr lang="de-DE" dirty="0"/>
              <a:t> </a:t>
            </a:r>
            <a:r>
              <a:rPr lang="de-DE" dirty="0" err="1"/>
              <a:t>veri</a:t>
            </a:r>
            <a:r>
              <a:rPr lang="de-DE" dirty="0"/>
              <a:t> </a:t>
            </a:r>
            <a:r>
              <a:rPr lang="de-DE" dirty="0" err="1"/>
              <a:t>dosyası</a:t>
            </a:r>
            <a:r>
              <a:rPr lang="de-DE" dirty="0"/>
              <a:t> </a:t>
            </a:r>
            <a:r>
              <a:rPr lang="de-DE" dirty="0" err="1"/>
              <a:t>oluşturulur</a:t>
            </a:r>
            <a:r>
              <a:rPr lang="de-DE" dirty="0"/>
              <a:t>.</a:t>
            </a:r>
            <a:endParaRPr lang="tr-TR" dirty="0"/>
          </a:p>
          <a:p>
            <a:endParaRPr lang="tr-TR" dirty="0"/>
          </a:p>
        </p:txBody>
      </p:sp>
    </p:spTree>
    <p:extLst>
      <p:ext uri="{BB962C8B-B14F-4D97-AF65-F5344CB8AC3E}">
        <p14:creationId xmlns:p14="http://schemas.microsoft.com/office/powerpoint/2010/main" val="15892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23078"/>
            <a:ext cx="10515600" cy="1096122"/>
          </a:xfrm>
        </p:spPr>
        <p:txBody>
          <a:bodyPr/>
          <a:lstStyle/>
          <a:p>
            <a:pPr algn="ctr"/>
            <a:r>
              <a:rPr lang="tr-TR" dirty="0" err="1" smtClean="0"/>
              <a:t>Pîrî</a:t>
            </a:r>
            <a:r>
              <a:rPr lang="tr-TR" dirty="0" smtClean="0"/>
              <a:t> Reis Avrupa Haritası (</a:t>
            </a:r>
            <a:r>
              <a:rPr lang="tr-TR" dirty="0" err="1" smtClean="0">
                <a:hlinkClick r:id="rId2" tooltip="Kitab-ı Bahriye"/>
              </a:rPr>
              <a:t>Kitab</a:t>
            </a:r>
            <a:r>
              <a:rPr lang="tr-TR" dirty="0" smtClean="0">
                <a:hlinkClick r:id="rId2" tooltip="Kitab-ı Bahriye"/>
              </a:rPr>
              <a:t>-ı Bahriye</a:t>
            </a:r>
            <a:r>
              <a:rPr lang="tr-TR" dirty="0" smtClean="0"/>
              <a:t>)</a:t>
            </a:r>
            <a:endParaRPr lang="tr-TR"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19200"/>
            <a:ext cx="9811871" cy="5208494"/>
          </a:xfrm>
        </p:spPr>
      </p:pic>
    </p:spTree>
    <p:extLst>
      <p:ext uri="{BB962C8B-B14F-4D97-AF65-F5344CB8AC3E}">
        <p14:creationId xmlns:p14="http://schemas.microsoft.com/office/powerpoint/2010/main" val="1084848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24254"/>
            <a:ext cx="10240108" cy="5627077"/>
          </a:xfrm>
        </p:spPr>
        <p:txBody>
          <a:bodyPr>
            <a:normAutofit/>
          </a:bodyPr>
          <a:lstStyle/>
          <a:p>
            <a:r>
              <a:rPr lang="tr-TR" sz="3500" dirty="0"/>
              <a:t>Yirminci yüzyılda, bilim ve teknolojinin gelişme hızı artmıştır. Bu artış, daha büyük hacimli coğrafik verinin harita formunda daha çabuk ve doğru olarak ifade edilmesini zorunlu kılmıştır. Hava </a:t>
            </a:r>
            <a:r>
              <a:rPr lang="tr-TR" sz="3500" dirty="0" err="1"/>
              <a:t>fotografı</a:t>
            </a:r>
            <a:r>
              <a:rPr lang="tr-TR" sz="3500" dirty="0"/>
              <a:t> ve uydulara dayalı uzaktan algılama gibi keşif teknolojilerinin gelişmesi ile</a:t>
            </a:r>
            <a:r>
              <a:rPr lang="tr-TR" sz="3500" dirty="0" smtClean="0"/>
              <a:t>, coğrafik </a:t>
            </a:r>
            <a:r>
              <a:rPr lang="tr-TR" sz="3500" dirty="0"/>
              <a:t>veri üretiminde, daha geniş çaplı kullanımda ve daha gelişmiş analiz tekniklerinin ortaya çıkarılmasında bir patlama yaşanmıştır. Coğrafik veri, halen, analiz edilebildiğinden daha yüksek bir hızla üretilmektedir. </a:t>
            </a:r>
          </a:p>
          <a:p>
            <a:endParaRPr lang="tr-TR" dirty="0"/>
          </a:p>
        </p:txBody>
      </p:sp>
    </p:spTree>
    <p:extLst>
      <p:ext uri="{BB962C8B-B14F-4D97-AF65-F5344CB8AC3E}">
        <p14:creationId xmlns:p14="http://schemas.microsoft.com/office/powerpoint/2010/main" val="3593146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94592"/>
            <a:ext cx="10515600" cy="5846885"/>
          </a:xfrm>
        </p:spPr>
        <p:txBody>
          <a:bodyPr>
            <a:normAutofit fontScale="92500"/>
          </a:bodyPr>
          <a:lstStyle/>
          <a:p>
            <a:r>
              <a:rPr lang="tr-TR" dirty="0"/>
              <a:t>Kuzey Amerika’da, ilk işlevsel bilgisayar tabanlı CBS sistemleri 1960’lı yılların ortalarında başlamıştır. Kanada Coğrafi Bilgi Sistemi (CGIS) Kanada Federal Hükümeti tarafından ve </a:t>
            </a:r>
            <a:r>
              <a:rPr lang="tr-TR" dirty="0" err="1"/>
              <a:t>Newyork</a:t>
            </a:r>
            <a:r>
              <a:rPr lang="tr-TR" dirty="0"/>
              <a:t> Eyaleti Arazi Kullanım ve Doğal kaynaklar Envanter Merkezi ise New York eyaleti tarafından desteklenmekte idi. Her iki kuruluş aynı zamanda geliştirilmişti. Her iki sistemde hava </a:t>
            </a:r>
            <a:r>
              <a:rPr lang="tr-TR" dirty="0" err="1"/>
              <a:t>fotografları</a:t>
            </a:r>
            <a:r>
              <a:rPr lang="tr-TR" dirty="0"/>
              <a:t> yanında mevcut haritaları da harita kaynak bilgisi olarak yoğun biçimde kullanıyordu. Tarım, ormancılık, yaban hayatı, topraklar ve jeoloji gibi bilgi katmanları ele alınmış bulunmakta idi. Haritalardaki coğrafi bilgi daha sonra bilgisayar analizleri için sayısal forma dönüştürülüyordu. Gelişmeler 1960’lı yıllarda başlamasına rağmen, bilgisayar teknolojisinin kullanımına uygun hale gelmesi nedeniyle bu sistemlerin bilgisayara dayalı bölümleri 1970’lerin başları fonksiyonel bir nitelik kazandı. Kaynak bilgi elde etme yönünde fonksiyonel CBS sistemlerindeki bu erken uygulamalar teknik yeniliklerin gelişimini hızlandırmıştır. Bu sistemler aynı zamanda geniş kapsamlı coğrafi bilgi sitemlerinin hazırlanması ve işletilmesi konusunda çok yararlı deneyim sağlamışlardır. </a:t>
            </a:r>
          </a:p>
          <a:p>
            <a:endParaRPr lang="tr-TR" dirty="0"/>
          </a:p>
        </p:txBody>
      </p:sp>
    </p:spTree>
    <p:extLst>
      <p:ext uri="{BB962C8B-B14F-4D97-AF65-F5344CB8AC3E}">
        <p14:creationId xmlns:p14="http://schemas.microsoft.com/office/powerpoint/2010/main" val="658457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00100"/>
            <a:ext cx="10515600" cy="5376863"/>
          </a:xfrm>
        </p:spPr>
        <p:txBody>
          <a:bodyPr>
            <a:normAutofit/>
          </a:bodyPr>
          <a:lstStyle/>
          <a:p>
            <a:r>
              <a:rPr lang="tr-TR" sz="3500" dirty="0"/>
              <a:t>Coğrafik veri, geleneksel olarak harita formunda sunulmaktadır. Bilgisayarlar kullanıma girinceye kadar, coğrafik veri noktalar, hatlar ve alanların bir kağıt ya da film üzerinde belirtilmesi ile ifade edilmekte idi. Veri, semboller, </a:t>
            </a:r>
            <a:r>
              <a:rPr lang="tr-TR" sz="3500" dirty="0" err="1"/>
              <a:t>tekstürler</a:t>
            </a:r>
            <a:r>
              <a:rPr lang="tr-TR" sz="3500" dirty="0"/>
              <a:t> ve renkler kullanılarak kodlanmakta ve daha sonra bunlar harita lejantında yada ilave bir yazıda açıklanmakta idi. Harita ve onun </a:t>
            </a:r>
            <a:r>
              <a:rPr lang="tr-TR" sz="3500" dirty="0" err="1"/>
              <a:t>dökümanı</a:t>
            </a:r>
            <a:r>
              <a:rPr lang="tr-TR" sz="3500" dirty="0"/>
              <a:t>, coğrafi veri tabanını oluşturmakta idi. </a:t>
            </a:r>
          </a:p>
          <a:p>
            <a:endParaRPr lang="tr-TR" sz="3500" dirty="0"/>
          </a:p>
        </p:txBody>
      </p:sp>
    </p:spTree>
    <p:extLst>
      <p:ext uri="{BB962C8B-B14F-4D97-AF65-F5344CB8AC3E}">
        <p14:creationId xmlns:p14="http://schemas.microsoft.com/office/powerpoint/2010/main" val="335250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1146" y="430823"/>
            <a:ext cx="10515600" cy="5253771"/>
          </a:xfrm>
        </p:spPr>
        <p:txBody>
          <a:bodyPr>
            <a:noAutofit/>
          </a:bodyPr>
          <a:lstStyle/>
          <a:p>
            <a:r>
              <a:rPr lang="tr-TR" sz="3200" dirty="0"/>
              <a:t>Fiziki haritanın üretimi </a:t>
            </a:r>
            <a:r>
              <a:rPr lang="tr-TR" sz="3200" dirty="0" err="1"/>
              <a:t>nisbi</a:t>
            </a:r>
            <a:r>
              <a:rPr lang="tr-TR" sz="3200" dirty="0"/>
              <a:t> olarak kolaydır ve bir arada ve hemen ulaşılabilir durumda önemli miktarda veriyi depolamaktadır. Ancak çok sayıda </a:t>
            </a:r>
            <a:r>
              <a:rPr lang="tr-TR" sz="3200" dirty="0" err="1"/>
              <a:t>kısıtı</a:t>
            </a:r>
            <a:r>
              <a:rPr lang="tr-TR" sz="3200" dirty="0"/>
              <a:t> bulunmaktadır. Haritayı oluşturmak için kullanılan veri çoğu kez genelleştirilmektedir. (Diğer bir deyişle veri daha az ayrıntılı olarak sunulmalıdır). Bu haritanın kolaylıkla okunması amacıyla yapılmaktadır. Harita ölçeğine göre geniş olan alanlar bir seri harita ile ifade edilmektedir. Harita sınırları ve ilgili alanlar çakışmadığında problemler ortaya çıkmaktadır. Çoğu kez bu problemler kullanılmakta olan harita alanına en iyi çakışmayı sağlayacak şekilde haritaları uydurmak sureti ile çözümlenmektedir. Bazı kritik uygulamalar için yeniden çizim gerekli olabilir. </a:t>
            </a:r>
          </a:p>
        </p:txBody>
      </p:sp>
    </p:spTree>
    <p:extLst>
      <p:ext uri="{BB962C8B-B14F-4D97-AF65-F5344CB8AC3E}">
        <p14:creationId xmlns:p14="http://schemas.microsoft.com/office/powerpoint/2010/main" val="4045063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263770"/>
            <a:ext cx="10515600" cy="5913194"/>
          </a:xfrm>
        </p:spPr>
        <p:txBody>
          <a:bodyPr>
            <a:normAutofit lnSpcReduction="10000"/>
          </a:bodyPr>
          <a:lstStyle/>
          <a:p>
            <a:r>
              <a:rPr lang="tr-TR" b="1" dirty="0"/>
              <a:t>UZAKTAN ALGILAMA</a:t>
            </a:r>
            <a:endParaRPr lang="tr-TR" dirty="0"/>
          </a:p>
          <a:p>
            <a:pPr marL="0" indent="0">
              <a:buNone/>
            </a:pPr>
            <a:r>
              <a:rPr lang="tr-TR" b="1" dirty="0"/>
              <a:t> </a:t>
            </a:r>
            <a:endParaRPr lang="tr-TR" dirty="0"/>
          </a:p>
          <a:p>
            <a:r>
              <a:rPr lang="tr-TR" dirty="0"/>
              <a:t>Çok eski zamanlardan beri insanlar herhangi bir bölgedeki yüksek noktaları, aşağılarda kalan toprakları gözetlemek için kullanmışlardır. Buralardan yörenin “kuşbakışı” dediğimiz bir görünümüne sahip olmuşlar, bu “bilgi” </a:t>
            </a:r>
            <a:r>
              <a:rPr lang="tr-TR" dirty="0" err="1"/>
              <a:t>yi</a:t>
            </a:r>
            <a:r>
              <a:rPr lang="tr-TR" dirty="0"/>
              <a:t> yöreyi incelemek ve değerlendirmek amacıyla kullanmışlardır. Amaçlar; iyi avlanma, bölgeden kolay geçiş veya düşmana en iyi saldırı planı hazırlamak vs. olabilir. Bir arazi parçası hakkında yüksekçe bir noktadan bilgi edinmenin avantajları oldukça eski zamanlarda fark edilmiştir. Bugün “uzaktan algılama” olarak isimlendirdiğimiz teknik de “uzaktan bilgi toplamaktan başka bir şey değildir. “Uzaktan” genellikle, “bir kişinin ulaşabileceğinden veya dokunabileceğinden daha uzakta, mesela onlarca veya yüzlerce metre veya yüzlerce km olabilir. Bu şekilde derlenmiş verilere “uzaktan algılanmış” veriler denmektedir.</a:t>
            </a:r>
          </a:p>
          <a:p>
            <a:endParaRPr lang="tr-TR" dirty="0"/>
          </a:p>
        </p:txBody>
      </p:sp>
    </p:spTree>
    <p:extLst>
      <p:ext uri="{BB962C8B-B14F-4D97-AF65-F5344CB8AC3E}">
        <p14:creationId xmlns:p14="http://schemas.microsoft.com/office/powerpoint/2010/main" val="364861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18746"/>
            <a:ext cx="10515600" cy="5658217"/>
          </a:xfrm>
        </p:spPr>
        <p:txBody>
          <a:bodyPr>
            <a:noAutofit/>
          </a:bodyPr>
          <a:lstStyle/>
          <a:p>
            <a:r>
              <a:rPr lang="tr-TR" sz="3500" dirty="0"/>
              <a:t>Uzaktan algılamanın gelişimi hava fotoğrafçılığı ile başlamıştır. İlk hava fotoğrafları 1860’lı yılların başlarında balonlardan alınmıştır. Hava fotoğrafları ilk askeri amaçlı kullanımları ise Amerikan iç harbi dönemlerine rastlamaktadır. 1862 yılının Haziran ayında Birleşik Hava Kuvvetleri tarafından alınan fotoğraflar </a:t>
            </a:r>
            <a:r>
              <a:rPr lang="tr-TR" sz="3500" dirty="0" err="1"/>
              <a:t>Richmand</a:t>
            </a:r>
            <a:r>
              <a:rPr lang="tr-TR" sz="3500" dirty="0"/>
              <a:t> savunmasını incelemek amacı ile kullanılmıştır. 1900’lü yılların başlarında fotoğraf teknolojisi, daha küçük makinaların, daha hızlı mercek ve filmlerin kullanımına uygun hale gelmesi noktasında bir gelişme göstermiştir. Fotoğraflar; uçurtmaları ve hatta güvercinleri platform olarak kullanmak sureti ile başarı ile elde edilmiştir. </a:t>
            </a:r>
          </a:p>
        </p:txBody>
      </p:sp>
    </p:spTree>
    <p:extLst>
      <p:ext uri="{BB962C8B-B14F-4D97-AF65-F5344CB8AC3E}">
        <p14:creationId xmlns:p14="http://schemas.microsoft.com/office/powerpoint/2010/main" val="20363778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1372</TotalTime>
  <Words>1264</Words>
  <Application>Microsoft Office PowerPoint</Application>
  <PresentationFormat>Geniş ekran</PresentationFormat>
  <Paragraphs>23</Paragraphs>
  <Slides>22</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22</vt:i4>
      </vt:variant>
    </vt:vector>
  </HeadingPairs>
  <TitlesOfParts>
    <vt:vector size="27" baseType="lpstr">
      <vt:lpstr>Arial</vt:lpstr>
      <vt:lpstr>Calibri</vt:lpstr>
      <vt:lpstr>Calibri Light</vt:lpstr>
      <vt:lpstr>Times New Roman</vt:lpstr>
      <vt:lpstr>Office Teması</vt:lpstr>
      <vt:lpstr>CBS’nin Tarihsel Gelişimi</vt:lpstr>
      <vt:lpstr>Piri Reis’in Dünya Haritası</vt:lpstr>
      <vt:lpstr>Pîrî Reis Avrupa Haritası (Kitab-ı Bahriye)</vt:lpstr>
      <vt:lpstr>PowerPoint Sunusu</vt:lpstr>
      <vt:lpstr>PowerPoint Sunusu</vt:lpstr>
      <vt:lpstr>PowerPoint Sunusu</vt:lpstr>
      <vt:lpstr>PowerPoint Sunusu</vt:lpstr>
      <vt:lpstr>PowerPoint Sunusu</vt:lpstr>
      <vt:lpstr>PowerPoint Sunusu</vt:lpstr>
      <vt:lpstr>PowerPoint Sunusu</vt:lpstr>
      <vt:lpstr>CBS Örnek Haritaları</vt:lpstr>
      <vt:lpstr>PowerPoint Sunusu</vt:lpstr>
      <vt:lpstr>PowerPoint Sunusu</vt:lpstr>
      <vt:lpstr>Google Earth Uydu Görüntüsü</vt:lpstr>
      <vt:lpstr>PowerPoint Sunusu</vt:lpstr>
      <vt:lpstr>PowerPoint Sunusu</vt:lpstr>
      <vt:lpstr>PowerPoint Sunusu</vt:lpstr>
      <vt:lpstr>PowerPoint Sunusu</vt:lpstr>
      <vt:lpstr>PowerPoint Sunusu</vt:lpstr>
      <vt:lpstr>PowerPoint Sunusu</vt:lpstr>
      <vt:lpstr> VERİ GİRİŞİ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Fazil</dc:creator>
  <cp:lastModifiedBy>Fazil</cp:lastModifiedBy>
  <cp:revision>19</cp:revision>
  <dcterms:created xsi:type="dcterms:W3CDTF">2023-10-09T12:52:12Z</dcterms:created>
  <dcterms:modified xsi:type="dcterms:W3CDTF">2023-10-23T15:17:02Z</dcterms:modified>
</cp:coreProperties>
</file>