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72" r:id="rId3"/>
    <p:sldId id="271" r:id="rId4"/>
    <p:sldId id="270" r:id="rId5"/>
    <p:sldId id="264" r:id="rId6"/>
    <p:sldId id="265" r:id="rId7"/>
    <p:sldId id="256" r:id="rId8"/>
    <p:sldId id="257" r:id="rId9"/>
    <p:sldId id="258" r:id="rId10"/>
    <p:sldId id="259" r:id="rId11"/>
    <p:sldId id="260" r:id="rId12"/>
    <p:sldId id="261" r:id="rId13"/>
    <p:sldId id="262" r:id="rId14"/>
    <p:sldId id="276" r:id="rId15"/>
    <p:sldId id="277" r:id="rId16"/>
    <p:sldId id="275" r:id="rId17"/>
    <p:sldId id="273" r:id="rId18"/>
    <p:sldId id="274" r:id="rId19"/>
    <p:sldId id="278"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43ABFB27-5EB9-4163-AD74-A5C9D4C0EE68}" type="datetimeFigureOut">
              <a:rPr lang="tr-TR" smtClean="0"/>
              <a:t>17.10.2023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367521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3ABFB27-5EB9-4163-AD74-A5C9D4C0EE68}" type="datetimeFigureOut">
              <a:rPr lang="tr-TR" smtClean="0"/>
              <a:t>17.10.2023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161228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3ABFB27-5EB9-4163-AD74-A5C9D4C0EE68}" type="datetimeFigureOut">
              <a:rPr lang="tr-TR" smtClean="0"/>
              <a:t>17.10.2023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3683206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3ABFB27-5EB9-4163-AD74-A5C9D4C0EE68}" type="datetimeFigureOut">
              <a:rPr lang="tr-TR" smtClean="0"/>
              <a:t>17.10.2023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31074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43ABFB27-5EB9-4163-AD74-A5C9D4C0EE68}" type="datetimeFigureOut">
              <a:rPr lang="tr-TR" smtClean="0"/>
              <a:t>17.10.2023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259046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3ABFB27-5EB9-4163-AD74-A5C9D4C0EE68}" type="datetimeFigureOut">
              <a:rPr lang="tr-TR" smtClean="0"/>
              <a:t>17.10.2023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1551728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3ABFB27-5EB9-4163-AD74-A5C9D4C0EE68}" type="datetimeFigureOut">
              <a:rPr lang="tr-TR" smtClean="0"/>
              <a:t>17.10.2023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367026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3ABFB27-5EB9-4163-AD74-A5C9D4C0EE68}" type="datetimeFigureOut">
              <a:rPr lang="tr-TR" smtClean="0"/>
              <a:t>17.10.2023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4004538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3ABFB27-5EB9-4163-AD74-A5C9D4C0EE68}" type="datetimeFigureOut">
              <a:rPr lang="tr-TR" smtClean="0"/>
              <a:t>17.10.2023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428109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3ABFB27-5EB9-4163-AD74-A5C9D4C0EE68}" type="datetimeFigureOut">
              <a:rPr lang="tr-TR" smtClean="0"/>
              <a:t>17.10.2023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1518659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3ABFB27-5EB9-4163-AD74-A5C9D4C0EE68}" type="datetimeFigureOut">
              <a:rPr lang="tr-TR" smtClean="0"/>
              <a:t>17.10.2023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587F594-0107-4116-BDB5-11E14E35902B}" type="slidenum">
              <a:rPr lang="tr-TR" smtClean="0"/>
              <a:t>‹#›</a:t>
            </a:fld>
            <a:endParaRPr lang="tr-TR"/>
          </a:p>
        </p:txBody>
      </p:sp>
    </p:spTree>
    <p:extLst>
      <p:ext uri="{BB962C8B-B14F-4D97-AF65-F5344CB8AC3E}">
        <p14:creationId xmlns:p14="http://schemas.microsoft.com/office/powerpoint/2010/main" val="351002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BFB27-5EB9-4163-AD74-A5C9D4C0EE68}" type="datetimeFigureOut">
              <a:rPr lang="tr-TR" smtClean="0"/>
              <a:t>17.10.2023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7F594-0107-4116-BDB5-11E14E35902B}" type="slidenum">
              <a:rPr lang="tr-TR" smtClean="0"/>
              <a:t>‹#›</a:t>
            </a:fld>
            <a:endParaRPr lang="tr-TR"/>
          </a:p>
        </p:txBody>
      </p:sp>
    </p:spTree>
    <p:extLst>
      <p:ext uri="{BB962C8B-B14F-4D97-AF65-F5344CB8AC3E}">
        <p14:creationId xmlns:p14="http://schemas.microsoft.com/office/powerpoint/2010/main" val="191938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tr.wikipedia.org/wiki/%C4%B0n%C5%9Faat_m%C3%BChendisli%C4%9Fi" TargetMode="External"/><Relationship Id="rId3" Type="http://schemas.openxmlformats.org/officeDocument/2006/relationships/hyperlink" Target="https://tr.wikipedia.org/wiki/E%C5%9Fy%C3%BCkselti_e%C4%9Frisi" TargetMode="External"/><Relationship Id="rId7" Type="http://schemas.openxmlformats.org/officeDocument/2006/relationships/hyperlink" Target="https://tr.wikipedia.org/wiki/Madencilik" TargetMode="External"/><Relationship Id="rId2" Type="http://schemas.openxmlformats.org/officeDocument/2006/relationships/hyperlink" Target="https://tr.wikipedia.org/wiki/Morfolojik" TargetMode="External"/><Relationship Id="rId1" Type="http://schemas.openxmlformats.org/officeDocument/2006/relationships/slideLayout" Target="../slideLayouts/slideLayout2.xml"/><Relationship Id="rId6" Type="http://schemas.openxmlformats.org/officeDocument/2006/relationships/hyperlink" Target="https://tr.wikipedia.org/wiki/Yerbilimleri" TargetMode="External"/><Relationship Id="rId5" Type="http://schemas.openxmlformats.org/officeDocument/2006/relationships/hyperlink" Target="https://tr.wikipedia.org/wiki/Mimarl%C4%B1k" TargetMode="External"/><Relationship Id="rId10" Type="http://schemas.openxmlformats.org/officeDocument/2006/relationships/hyperlink" Target="https://tr.wikipedia.org/wiki/Oryantiring" TargetMode="External"/><Relationship Id="rId4" Type="http://schemas.openxmlformats.org/officeDocument/2006/relationships/hyperlink" Target="https://tr.wikipedia.org/wiki/Co%C4%9Frafi" TargetMode="External"/><Relationship Id="rId9" Type="http://schemas.openxmlformats.org/officeDocument/2006/relationships/hyperlink" Target="https://tr.wikipedia.org/wiki/Y%C3%BCr%C3%BCy%C3%BC%C5%9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ktu.edu.tr/dosyalar/ormanamenajmani_087ba.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wmf"/></Relationships>
</file>

<file path=ppt/slides/_rels/slide8.xml.rels><?xml version="1.0" encoding="UTF-8" standalone="yes"?>
<Relationships xmlns="http://schemas.openxmlformats.org/package/2006/relationships"><Relationship Id="rId3" Type="http://schemas.openxmlformats.org/officeDocument/2006/relationships/hyperlink" Target="https://tr.wikipedia.org/wiki/Semt" TargetMode="External"/><Relationship Id="rId2" Type="http://schemas.openxmlformats.org/officeDocument/2006/relationships/hyperlink" Target="https://tr.wikipedia.org/wiki/Londra" TargetMode="External"/><Relationship Id="rId1" Type="http://schemas.openxmlformats.org/officeDocument/2006/relationships/slideLayout" Target="../slideLayouts/slideLayout2.xml"/><Relationship Id="rId6" Type="http://schemas.openxmlformats.org/officeDocument/2006/relationships/hyperlink" Target="https://tr.wikipedia.org/wiki/Il%C4%B1man_iklim" TargetMode="External"/><Relationship Id="rId5" Type="http://schemas.openxmlformats.org/officeDocument/2006/relationships/hyperlink" Target="https://tr.wikipedia.org/wiki/Boylam" TargetMode="External"/><Relationship Id="rId4" Type="http://schemas.openxmlformats.org/officeDocument/2006/relationships/hyperlink" Target="https://tr.wikipedia.org/wiki/Enle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729762"/>
            <a:ext cx="10515600" cy="5447201"/>
          </a:xfrm>
        </p:spPr>
        <p:txBody>
          <a:bodyPr/>
          <a:lstStyle/>
          <a:p>
            <a:pPr marL="0" indent="0" algn="ctr">
              <a:buNone/>
            </a:pPr>
            <a:r>
              <a:rPr lang="tr-TR" b="1" dirty="0" smtClean="0"/>
              <a:t>Projeksiyon Nedir?</a:t>
            </a:r>
          </a:p>
          <a:p>
            <a:endParaRPr lang="tr-TR" dirty="0" smtClean="0"/>
          </a:p>
          <a:p>
            <a:r>
              <a:rPr lang="tr-TR" dirty="0" err="1" smtClean="0"/>
              <a:t>Dünya'nin</a:t>
            </a:r>
            <a:r>
              <a:rPr lang="tr-TR" dirty="0" smtClean="0"/>
              <a:t> küreselliği nedeniyle, haritalarda ortaya çıkan hataları en aza indirmek için çeşitli yöntemler kullanılır. Bunun için yerkürenin paralel ve meridyen ağının belirli kurallara göre düz bir kağıda geçirilmesi gerekir. Bu sisteme projeksiyon denir.</a:t>
            </a:r>
          </a:p>
          <a:p>
            <a:r>
              <a:rPr lang="tr-TR" dirty="0" err="1" smtClean="0"/>
              <a:t>Datum</a:t>
            </a:r>
            <a:r>
              <a:rPr lang="tr-TR" dirty="0" smtClean="0"/>
              <a:t>: Herhangi bir noktanın yatay ve düşey konumunu tanımlamak için başlangıç alınan referans yüzeyidir. </a:t>
            </a:r>
            <a:r>
              <a:rPr lang="tr-TR" dirty="0" err="1" smtClean="0"/>
              <a:t>Datum</a:t>
            </a:r>
            <a:r>
              <a:rPr lang="tr-TR" dirty="0" smtClean="0"/>
              <a:t>, Dünyanın şeklini ve boyutunu tanımlayan bir referans sistemidir.</a:t>
            </a:r>
            <a:endParaRPr lang="tr-TR" dirty="0"/>
          </a:p>
        </p:txBody>
      </p:sp>
    </p:spTree>
    <p:extLst>
      <p:ext uri="{BB962C8B-B14F-4D97-AF65-F5344CB8AC3E}">
        <p14:creationId xmlns:p14="http://schemas.microsoft.com/office/powerpoint/2010/main" val="3880681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024" y="518746"/>
            <a:ext cx="9223130" cy="5315805"/>
          </a:xfrm>
        </p:spPr>
      </p:pic>
    </p:spTree>
    <p:extLst>
      <p:ext uri="{BB962C8B-B14F-4D97-AF65-F5344CB8AC3E}">
        <p14:creationId xmlns:p14="http://schemas.microsoft.com/office/powerpoint/2010/main" val="156805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6969" y="571256"/>
            <a:ext cx="6339255" cy="5882297"/>
          </a:xfrm>
        </p:spPr>
      </p:pic>
    </p:spTree>
    <p:extLst>
      <p:ext uri="{BB962C8B-B14F-4D97-AF65-F5344CB8AC3E}">
        <p14:creationId xmlns:p14="http://schemas.microsoft.com/office/powerpoint/2010/main" val="3625077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90954" y="136525"/>
            <a:ext cx="10515600" cy="1325563"/>
          </a:xfrm>
        </p:spPr>
        <p:txBody>
          <a:bodyPr/>
          <a:lstStyle/>
          <a:p>
            <a:r>
              <a:rPr lang="tr-TR" b="1" dirty="0" smtClean="0"/>
              <a:t>Başlangıç Meridyeni ve Türkiye’nin Konumu</a:t>
            </a:r>
            <a:endParaRPr lang="tr-TR" b="1"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799" y="1257298"/>
            <a:ext cx="10199077" cy="5196255"/>
          </a:xfrm>
        </p:spPr>
      </p:pic>
    </p:spTree>
    <p:extLst>
      <p:ext uri="{BB962C8B-B14F-4D97-AF65-F5344CB8AC3E}">
        <p14:creationId xmlns:p14="http://schemas.microsoft.com/office/powerpoint/2010/main" val="60182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9376" y="931985"/>
            <a:ext cx="10032023" cy="5244978"/>
          </a:xfrm>
        </p:spPr>
      </p:pic>
    </p:spTree>
    <p:extLst>
      <p:ext uri="{BB962C8B-B14F-4D97-AF65-F5344CB8AC3E}">
        <p14:creationId xmlns:p14="http://schemas.microsoft.com/office/powerpoint/2010/main" val="58915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1320" t="17653" r="23101" b="4353"/>
          <a:stretch/>
        </p:blipFill>
        <p:spPr>
          <a:xfrm>
            <a:off x="1081455" y="975947"/>
            <a:ext cx="10093568" cy="5011616"/>
          </a:xfrm>
          <a:prstGeom prst="rect">
            <a:avLst/>
          </a:prstGeom>
        </p:spPr>
      </p:pic>
    </p:spTree>
    <p:extLst>
      <p:ext uri="{BB962C8B-B14F-4D97-AF65-F5344CB8AC3E}">
        <p14:creationId xmlns:p14="http://schemas.microsoft.com/office/powerpoint/2010/main" val="1365635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4389" t="57054" r="27193" b="21730"/>
          <a:stretch/>
        </p:blipFill>
        <p:spPr>
          <a:xfrm>
            <a:off x="668215" y="1099038"/>
            <a:ext cx="10946423" cy="4308231"/>
          </a:xfrm>
          <a:prstGeom prst="rect">
            <a:avLst/>
          </a:prstGeom>
        </p:spPr>
      </p:pic>
    </p:spTree>
    <p:extLst>
      <p:ext uri="{BB962C8B-B14F-4D97-AF65-F5344CB8AC3E}">
        <p14:creationId xmlns:p14="http://schemas.microsoft.com/office/powerpoint/2010/main" val="268227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t>TOPOĞRAFİK HARİTALAR</a:t>
            </a:r>
            <a:endParaRPr lang="tr-TR" b="1" dirty="0"/>
          </a:p>
        </p:txBody>
      </p:sp>
      <p:sp>
        <p:nvSpPr>
          <p:cNvPr id="3" name="İçerik Yer Tutucusu 2"/>
          <p:cNvSpPr>
            <a:spLocks noGrp="1"/>
          </p:cNvSpPr>
          <p:nvPr>
            <p:ph idx="1"/>
          </p:nvPr>
        </p:nvSpPr>
        <p:spPr/>
        <p:txBody>
          <a:bodyPr>
            <a:normAutofit fontScale="92500" lnSpcReduction="20000"/>
          </a:bodyPr>
          <a:lstStyle/>
          <a:p>
            <a:r>
              <a:rPr lang="tr-TR" b="1" dirty="0" err="1" smtClean="0"/>
              <a:t>Topoğrafik</a:t>
            </a:r>
            <a:r>
              <a:rPr lang="tr-TR" b="1" dirty="0" smtClean="0"/>
              <a:t> harita</a:t>
            </a:r>
            <a:r>
              <a:rPr lang="tr-TR" dirty="0" smtClean="0"/>
              <a:t>, yeryüzünün veya bir parçasının </a:t>
            </a:r>
            <a:r>
              <a:rPr lang="tr-TR" dirty="0" smtClean="0">
                <a:hlinkClick r:id="rId2" tooltip="Morfolojik"/>
              </a:rPr>
              <a:t>morfolojik</a:t>
            </a:r>
            <a:r>
              <a:rPr lang="tr-TR" dirty="0" smtClean="0"/>
              <a:t> yapısının belli bir ölçekte </a:t>
            </a:r>
            <a:r>
              <a:rPr lang="tr-TR" dirty="0" smtClean="0">
                <a:hlinkClick r:id="rId3" tooltip="Eşyükselti eğrisi"/>
              </a:rPr>
              <a:t>eşyükselti eğrileri</a:t>
            </a:r>
            <a:r>
              <a:rPr lang="tr-TR" dirty="0" smtClean="0"/>
              <a:t> yardımıyla yatay düzlem üzerinde gösterilmesiyle elde edilen harita türüdür. Haritalar üzerinde yeryüzündeki unsurlar değişik simgeler ile işaretlenmektedirler. </a:t>
            </a:r>
            <a:r>
              <a:rPr lang="tr-TR" dirty="0" err="1" smtClean="0"/>
              <a:t>Topoğrafik</a:t>
            </a:r>
            <a:r>
              <a:rPr lang="tr-TR" dirty="0" smtClean="0"/>
              <a:t> haritalar hem doğal hem de beşeri özellikleri gösterirler ve her türlü </a:t>
            </a:r>
            <a:r>
              <a:rPr lang="tr-TR" dirty="0" smtClean="0">
                <a:hlinkClick r:id="rId4" tooltip="Coğrafi"/>
              </a:rPr>
              <a:t>coğrafi</a:t>
            </a:r>
            <a:r>
              <a:rPr lang="tr-TR" dirty="0" smtClean="0"/>
              <a:t> planlama veya büyük ölçekli </a:t>
            </a:r>
            <a:r>
              <a:rPr lang="tr-TR" dirty="0" smtClean="0">
                <a:hlinkClick r:id="rId5" tooltip="Mimarlık"/>
              </a:rPr>
              <a:t>mimarlıklar</a:t>
            </a:r>
            <a:r>
              <a:rPr lang="tr-TR" dirty="0" smtClean="0"/>
              <a:t>, </a:t>
            </a:r>
            <a:r>
              <a:rPr lang="tr-TR" dirty="0" smtClean="0">
                <a:hlinkClick r:id="rId6" tooltip="Yerbilimleri"/>
              </a:rPr>
              <a:t>yerbilimleri</a:t>
            </a:r>
            <a:r>
              <a:rPr lang="tr-TR" dirty="0" smtClean="0"/>
              <a:t> ve diğer pek çok coğrafi dallarda, </a:t>
            </a:r>
            <a:r>
              <a:rPr lang="tr-TR" dirty="0" smtClean="0">
                <a:hlinkClick r:id="rId7" tooltip="Madencilik"/>
              </a:rPr>
              <a:t>madencilik</a:t>
            </a:r>
            <a:r>
              <a:rPr lang="tr-TR" dirty="0" smtClean="0"/>
              <a:t> ve diğer yer esaslı kazılar, </a:t>
            </a:r>
            <a:r>
              <a:rPr lang="tr-TR" dirty="0" smtClean="0">
                <a:hlinkClick r:id="rId8" tooltip="İnşaat mühendisliği"/>
              </a:rPr>
              <a:t>inşaat mühendisliği</a:t>
            </a:r>
            <a:r>
              <a:rPr lang="tr-TR" dirty="0" smtClean="0"/>
              <a:t> ile </a:t>
            </a:r>
            <a:r>
              <a:rPr lang="tr-TR" dirty="0" smtClean="0">
                <a:hlinkClick r:id="rId9" tooltip="Yürüyüş"/>
              </a:rPr>
              <a:t>yürüyüş</a:t>
            </a:r>
            <a:r>
              <a:rPr lang="tr-TR" dirty="0" smtClean="0"/>
              <a:t> ve </a:t>
            </a:r>
            <a:r>
              <a:rPr lang="tr-TR" dirty="0" err="1" smtClean="0">
                <a:hlinkClick r:id="rId10" tooltip="Oryantiring"/>
              </a:rPr>
              <a:t>oryantiring</a:t>
            </a:r>
            <a:r>
              <a:rPr lang="tr-TR" dirty="0" smtClean="0"/>
              <a:t> (yön bulma) gibi aktivitelerde kullanılırlar. </a:t>
            </a:r>
          </a:p>
          <a:p>
            <a:r>
              <a:rPr lang="tr-TR" dirty="0" err="1" smtClean="0"/>
              <a:t>Topoğrafik</a:t>
            </a:r>
            <a:r>
              <a:rPr lang="tr-TR" dirty="0" smtClean="0"/>
              <a:t> haritalar ölçeklerine göre küçük, orta ve büyük olmak üzere üçe ayrılırlar;</a:t>
            </a:r>
          </a:p>
          <a:p>
            <a:r>
              <a:rPr lang="tr-TR" dirty="0" smtClean="0"/>
              <a:t>Küçük ölçekli </a:t>
            </a:r>
            <a:r>
              <a:rPr lang="tr-TR" dirty="0" err="1" smtClean="0"/>
              <a:t>topoğrafik</a:t>
            </a:r>
            <a:r>
              <a:rPr lang="tr-TR" dirty="0" smtClean="0"/>
              <a:t> haritalar – 1/600.000 ve daha küçük</a:t>
            </a:r>
          </a:p>
          <a:p>
            <a:r>
              <a:rPr lang="tr-TR" dirty="0" smtClean="0"/>
              <a:t>Orta ölçekli </a:t>
            </a:r>
            <a:r>
              <a:rPr lang="tr-TR" dirty="0" err="1" smtClean="0"/>
              <a:t>topoğrafik</a:t>
            </a:r>
            <a:r>
              <a:rPr lang="tr-TR" dirty="0" smtClean="0"/>
              <a:t> haritalar – 1/600.000 ile 1/75.000 arası</a:t>
            </a:r>
          </a:p>
          <a:p>
            <a:r>
              <a:rPr lang="tr-TR" dirty="0" smtClean="0"/>
              <a:t>Büyük ölçekli </a:t>
            </a:r>
            <a:r>
              <a:rPr lang="tr-TR" dirty="0" err="1" smtClean="0"/>
              <a:t>topoğrafik</a:t>
            </a:r>
            <a:r>
              <a:rPr lang="tr-TR" dirty="0" smtClean="0"/>
              <a:t> haritalar – 1/75.000 ve daha büyük</a:t>
            </a:r>
          </a:p>
          <a:p>
            <a:endParaRPr lang="tr-TR" dirty="0"/>
          </a:p>
        </p:txBody>
      </p:sp>
    </p:spTree>
    <p:extLst>
      <p:ext uri="{BB962C8B-B14F-4D97-AF65-F5344CB8AC3E}">
        <p14:creationId xmlns:p14="http://schemas.microsoft.com/office/powerpoint/2010/main" val="3523275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t>TÜRKİYE TOPOĞRAFİK HARİTASI</a:t>
            </a:r>
            <a:endParaRPr lang="tr-TR" b="1"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4546" y="1608992"/>
            <a:ext cx="9530862" cy="4567971"/>
          </a:xfrm>
        </p:spPr>
      </p:pic>
    </p:spTree>
    <p:extLst>
      <p:ext uri="{BB962C8B-B14F-4D97-AF65-F5344CB8AC3E}">
        <p14:creationId xmlns:p14="http://schemas.microsoft.com/office/powerpoint/2010/main" val="1682412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8170" y="1028700"/>
            <a:ext cx="9829800" cy="5148263"/>
          </a:xfrm>
        </p:spPr>
      </p:pic>
    </p:spTree>
    <p:extLst>
      <p:ext uri="{BB962C8B-B14F-4D97-AF65-F5344CB8AC3E}">
        <p14:creationId xmlns:p14="http://schemas.microsoft.com/office/powerpoint/2010/main" val="841177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smtClean="0">
                <a:hlinkClick r:id="rId2"/>
              </a:rPr>
              <a:t>https://www.ktu.edu.tr/dosyalar/ormanamenajmani_087ba.pdf</a:t>
            </a:r>
            <a:endParaRPr lang="tr-TR" dirty="0" smtClean="0"/>
          </a:p>
          <a:p>
            <a:endParaRPr lang="tr-TR" dirty="0"/>
          </a:p>
          <a:p>
            <a:endParaRPr lang="tr-TR" dirty="0"/>
          </a:p>
        </p:txBody>
      </p:sp>
    </p:spTree>
    <p:extLst>
      <p:ext uri="{BB962C8B-B14F-4D97-AF65-F5344CB8AC3E}">
        <p14:creationId xmlns:p14="http://schemas.microsoft.com/office/powerpoint/2010/main" val="1357052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6774" t="14824" r="26739" b="33651"/>
          <a:stretch/>
        </p:blipFill>
        <p:spPr>
          <a:xfrm>
            <a:off x="1855177" y="465991"/>
            <a:ext cx="8335107" cy="6189786"/>
          </a:xfrm>
          <a:prstGeom prst="rect">
            <a:avLst/>
          </a:prstGeom>
        </p:spPr>
      </p:pic>
    </p:spTree>
    <p:extLst>
      <p:ext uri="{BB962C8B-B14F-4D97-AF65-F5344CB8AC3E}">
        <p14:creationId xmlns:p14="http://schemas.microsoft.com/office/powerpoint/2010/main" val="2305311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97523" y="931984"/>
            <a:ext cx="10515600" cy="5029201"/>
          </a:xfrm>
        </p:spPr>
        <p:txBody>
          <a:bodyPr>
            <a:normAutofit/>
          </a:bodyPr>
          <a:lstStyle/>
          <a:p>
            <a:pPr algn="just"/>
            <a:r>
              <a:rPr lang="tr-TR" dirty="0" smtClean="0"/>
              <a:t>Projeksiyonlardan bahsedilirken koordinat sistemleri terimi ile de sıklıkla karşılaşılır. Bir koordinat sistemi, nesnelerin </a:t>
            </a:r>
            <a:r>
              <a:rPr lang="tr-TR" dirty="0" err="1" smtClean="0"/>
              <a:t>konumsal</a:t>
            </a:r>
            <a:r>
              <a:rPr lang="tr-TR" dirty="0" smtClean="0"/>
              <a:t> koordinatlarının nasıl yorumlanacağını ifade eden parametreler dizisidir. Projeksiyon ise bu parametrelerden biridir. Bu terimler, sık sık birbirinin yerine kullanılmakta ise de aslında projeksiyon, koordinat sisteminin yalnızca bir parçasıdır ve bir nesnenin düz bir yüzeyde (kağıt ya da bilgisayar ekranı) nasıl gösterileceği ile ilgilidir. Sonuç olarak, projeksiyon, bir parametre dizisini içeren bir eşitlik ya da eşitlikler dizisidir. Bu parametrelere özel bir değer atandığında sonuç koordinat sistemidir. Coğrafi bilgi sistemi (CBS) ve haritacılık yazılımları, projeksiyonlar ve koordinat sistemlerine ilişkin birçok işlemin yapılabilmesine olanak tanımaktadır.</a:t>
            </a:r>
            <a:endParaRPr lang="tr-TR" dirty="0"/>
          </a:p>
        </p:txBody>
      </p:sp>
    </p:spTree>
    <p:extLst>
      <p:ext uri="{BB962C8B-B14F-4D97-AF65-F5344CB8AC3E}">
        <p14:creationId xmlns:p14="http://schemas.microsoft.com/office/powerpoint/2010/main" val="4197885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29408" y="603494"/>
            <a:ext cx="10515600" cy="4351338"/>
          </a:xfrm>
        </p:spPr>
        <p:txBody>
          <a:bodyPr>
            <a:normAutofit/>
          </a:bodyPr>
          <a:lstStyle/>
          <a:p>
            <a:endParaRPr lang="tr-TR" dirty="0" smtClean="0"/>
          </a:p>
          <a:p>
            <a:pPr marL="0" indent="0" algn="ctr">
              <a:buNone/>
            </a:pPr>
            <a:r>
              <a:rPr lang="tr-TR" b="1" dirty="0" smtClean="0"/>
              <a:t>Koordinat Sistemleri</a:t>
            </a:r>
          </a:p>
          <a:p>
            <a:pPr marL="0" indent="0" algn="ctr">
              <a:buNone/>
            </a:pPr>
            <a:endParaRPr lang="tr-TR" b="1" dirty="0"/>
          </a:p>
          <a:p>
            <a:r>
              <a:rPr lang="tr-TR" dirty="0" smtClean="0"/>
              <a:t>Koordinatlar, bir noktanın belirli bir referans sisteminde konumunu tanımlayan doğrusal ve </a:t>
            </a:r>
            <a:r>
              <a:rPr lang="tr-TR" dirty="0" err="1" smtClean="0"/>
              <a:t>açısal</a:t>
            </a:r>
            <a:r>
              <a:rPr lang="tr-TR" dirty="0" smtClean="0"/>
              <a:t> büyüklüklerdir. En önemli koordinat sistemleri Coğrafi Koordinat Sistemleri, Kartezyen Koordinat Sistemleri ve Projeksiyon Koordinat Sistemleridir</a:t>
            </a:r>
            <a:endParaRPr lang="tr-TR" dirty="0"/>
          </a:p>
        </p:txBody>
      </p:sp>
    </p:spTree>
    <p:extLst>
      <p:ext uri="{BB962C8B-B14F-4D97-AF65-F5344CB8AC3E}">
        <p14:creationId xmlns:p14="http://schemas.microsoft.com/office/powerpoint/2010/main" val="225494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lgn="ctr">
              <a:buNone/>
            </a:pPr>
            <a:r>
              <a:rPr lang="tr-TR" dirty="0" smtClean="0"/>
              <a:t> </a:t>
            </a:r>
            <a:r>
              <a:rPr lang="tr-TR" b="1" dirty="0" smtClean="0"/>
              <a:t>Projeksiyon Koordinat Sistemi</a:t>
            </a:r>
          </a:p>
          <a:p>
            <a:pPr marL="0" indent="0" algn="ctr">
              <a:buNone/>
            </a:pPr>
            <a:endParaRPr lang="tr-TR" b="1" dirty="0" smtClean="0"/>
          </a:p>
          <a:p>
            <a:pPr marL="0" indent="0" algn="just">
              <a:buNone/>
            </a:pPr>
            <a:r>
              <a:rPr lang="tr-TR" dirty="0" smtClean="0"/>
              <a:t>Projeksiyon Koordinat Sistemi, Coğrafi Koordinat Sisteminin bir projeksiyon metodu ve ona ait parametreler kullanılarak yapılan transformasyonunun sonucudur. Projeksiyon Koordinat Sistemi, 2 boyutlu düzlem yüzeydir.</a:t>
            </a:r>
            <a:endParaRPr lang="tr-TR" dirty="0"/>
          </a:p>
        </p:txBody>
      </p:sp>
    </p:spTree>
    <p:extLst>
      <p:ext uri="{BB962C8B-B14F-4D97-AF65-F5344CB8AC3E}">
        <p14:creationId xmlns:p14="http://schemas.microsoft.com/office/powerpoint/2010/main" val="6342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527538"/>
            <a:ext cx="10515600" cy="5649425"/>
          </a:xfrm>
        </p:spPr>
        <p:txBody>
          <a:bodyPr>
            <a:normAutofit/>
          </a:bodyPr>
          <a:lstStyle/>
          <a:p>
            <a:pPr marL="0" indent="0" algn="ctr">
              <a:buNone/>
            </a:pPr>
            <a:r>
              <a:rPr lang="tr-TR" b="1" dirty="0" smtClean="0"/>
              <a:t>UTM Projeksiyonu</a:t>
            </a:r>
          </a:p>
          <a:p>
            <a:r>
              <a:rPr lang="tr-TR" dirty="0" smtClean="0"/>
              <a:t>Gauss-</a:t>
            </a:r>
            <a:r>
              <a:rPr lang="tr-TR" dirty="0" err="1" smtClean="0"/>
              <a:t>Kruger</a:t>
            </a:r>
            <a:r>
              <a:rPr lang="tr-TR" dirty="0" smtClean="0"/>
              <a:t> esasına dayanır,</a:t>
            </a:r>
          </a:p>
          <a:p>
            <a:r>
              <a:rPr lang="tr-TR" dirty="0" smtClean="0"/>
              <a:t>Dünya, 60 adet, 6 derecelik dilimlerde iz düşürülür.</a:t>
            </a:r>
          </a:p>
          <a:p>
            <a:r>
              <a:rPr lang="tr-TR" dirty="0" smtClean="0"/>
              <a:t>Her bir dilim bir projeksiyon sistemini belirtir.</a:t>
            </a:r>
          </a:p>
          <a:p>
            <a:r>
              <a:rPr lang="tr-TR" dirty="0" smtClean="0"/>
              <a:t> </a:t>
            </a:r>
            <a:r>
              <a:rPr lang="tr-TR" dirty="0"/>
              <a:t>Silindir, dilim orta meridyeni boyunca dünyaya teğettir</a:t>
            </a:r>
            <a:r>
              <a:rPr lang="tr-TR" dirty="0" smtClean="0"/>
              <a:t>,</a:t>
            </a:r>
          </a:p>
          <a:p>
            <a:r>
              <a:rPr lang="tr-TR" dirty="0" smtClean="0"/>
              <a:t>DOM </a:t>
            </a:r>
            <a:r>
              <a:rPr lang="tr-TR" dirty="0" err="1"/>
              <a:t>nin</a:t>
            </a:r>
            <a:r>
              <a:rPr lang="tr-TR" dirty="0"/>
              <a:t> 3 derece sağı ve 3 derece solu aynı dilimdedir</a:t>
            </a:r>
            <a:r>
              <a:rPr lang="tr-TR" dirty="0" smtClean="0"/>
              <a:t>,</a:t>
            </a:r>
          </a:p>
          <a:p>
            <a:r>
              <a:rPr lang="tr-TR" dirty="0" err="1" smtClean="0"/>
              <a:t>Vector</a:t>
            </a:r>
            <a:r>
              <a:rPr lang="tr-TR" dirty="0" smtClean="0"/>
              <a:t> veri olarak üretilen detaylarımızı hangi projeksiyon ve </a:t>
            </a:r>
            <a:r>
              <a:rPr lang="tr-TR" dirty="0" err="1" smtClean="0"/>
              <a:t>datumda</a:t>
            </a:r>
            <a:r>
              <a:rPr lang="tr-TR" dirty="0" smtClean="0"/>
              <a:t> üretildiği önem taşımaktadır.</a:t>
            </a:r>
            <a:endParaRPr lang="tr-TR" dirty="0"/>
          </a:p>
        </p:txBody>
      </p:sp>
    </p:spTree>
    <p:extLst>
      <p:ext uri="{BB962C8B-B14F-4D97-AF65-F5344CB8AC3E}">
        <p14:creationId xmlns:p14="http://schemas.microsoft.com/office/powerpoint/2010/main" val="3796800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348154" y="164002"/>
            <a:ext cx="9144000" cy="954087"/>
          </a:xfrm>
        </p:spPr>
        <p:txBody>
          <a:bodyPr>
            <a:normAutofit fontScale="90000"/>
          </a:bodyPr>
          <a:lstStyle/>
          <a:p>
            <a:r>
              <a:rPr lang="tr-TR" b="1" dirty="0" smtClean="0"/>
              <a:t>TÜRKİYENİN COĞRAFİ KONUMU</a:t>
            </a:r>
            <a:endParaRPr lang="tr-TR" b="1" dirty="0"/>
          </a:p>
        </p:txBody>
      </p:sp>
      <p:graphicFrame>
        <p:nvGraphicFramePr>
          <p:cNvPr id="6" name="Nesne 5"/>
          <p:cNvGraphicFramePr>
            <a:graphicFrameLocks noChangeAspect="1"/>
          </p:cNvGraphicFramePr>
          <p:nvPr>
            <p:extLst>
              <p:ext uri="{D42A27DB-BD31-4B8C-83A1-F6EECF244321}">
                <p14:modId xmlns:p14="http://schemas.microsoft.com/office/powerpoint/2010/main" val="2674986379"/>
              </p:ext>
            </p:extLst>
          </p:nvPr>
        </p:nvGraphicFramePr>
        <p:xfrm>
          <a:off x="5765800" y="4335463"/>
          <a:ext cx="2528888" cy="514350"/>
        </p:xfrm>
        <a:graphic>
          <a:graphicData uri="http://schemas.openxmlformats.org/presentationml/2006/ole">
            <mc:AlternateContent xmlns:mc="http://schemas.openxmlformats.org/markup-compatibility/2006">
              <mc:Choice xmlns:v="urn:schemas-microsoft-com:vml" Requires="v">
                <p:oleObj spid="_x0000_s1032" name="Paketleyici Kabuk Nesnesi" showAsIcon="1" r:id="rId3" imgW="2529000" imgH="514800" progId="Package">
                  <p:embed/>
                </p:oleObj>
              </mc:Choice>
              <mc:Fallback>
                <p:oleObj name="Paketleyici Kabuk Nesnesi" showAsIcon="1" r:id="rId3" imgW="2529000" imgH="514800" progId="Package">
                  <p:embed/>
                  <p:pic>
                    <p:nvPicPr>
                      <p:cNvPr id="0" name=""/>
                      <p:cNvPicPr/>
                      <p:nvPr/>
                    </p:nvPicPr>
                    <p:blipFill>
                      <a:blip r:embed="rId4"/>
                      <a:stretch>
                        <a:fillRect/>
                      </a:stretch>
                    </p:blipFill>
                    <p:spPr>
                      <a:xfrm>
                        <a:off x="5765800" y="4335463"/>
                        <a:ext cx="2528888" cy="514350"/>
                      </a:xfrm>
                      <a:prstGeom prst="rect">
                        <a:avLst/>
                      </a:prstGeom>
                    </p:spPr>
                  </p:pic>
                </p:oleObj>
              </mc:Fallback>
            </mc:AlternateContent>
          </a:graphicData>
        </a:graphic>
      </p:graphicFrame>
      <p:pic>
        <p:nvPicPr>
          <p:cNvPr id="7" name="Resim 6"/>
          <p:cNvPicPr>
            <a:picLocks noChangeAspect="1"/>
          </p:cNvPicPr>
          <p:nvPr/>
        </p:nvPicPr>
        <p:blipFill>
          <a:blip r:embed="rId5"/>
          <a:stretch>
            <a:fillRect/>
          </a:stretch>
        </p:blipFill>
        <p:spPr>
          <a:xfrm>
            <a:off x="1436077" y="1529862"/>
            <a:ext cx="9144000" cy="4448906"/>
          </a:xfrm>
          <a:prstGeom prst="rect">
            <a:avLst/>
          </a:prstGeom>
        </p:spPr>
      </p:pic>
    </p:spTree>
    <p:extLst>
      <p:ext uri="{BB962C8B-B14F-4D97-AF65-F5344CB8AC3E}">
        <p14:creationId xmlns:p14="http://schemas.microsoft.com/office/powerpoint/2010/main" val="3859873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8200" y="615462"/>
            <a:ext cx="10515600" cy="5561501"/>
          </a:xfrm>
        </p:spPr>
        <p:txBody>
          <a:bodyPr>
            <a:normAutofit fontScale="70000" lnSpcReduction="20000"/>
          </a:bodyPr>
          <a:lstStyle/>
          <a:p>
            <a:pPr algn="just"/>
            <a:r>
              <a:rPr lang="tr-TR" dirty="0" smtClean="0"/>
              <a:t>Herhangi bir bölgenin, dünya üzerinde bulunduğu noktanın, enlem ve boylam dereceleriyle belirtilmesine matematik konum denilmektedir. Daha basit bir ifade ile söylemek gerekirse matematik konum bir yerin </a:t>
            </a:r>
            <a:r>
              <a:rPr lang="tr-TR" b="1" dirty="0"/>
              <a:t>Ekvator’a</a:t>
            </a:r>
            <a:r>
              <a:rPr lang="tr-TR" b="1" dirty="0" smtClean="0"/>
              <a:t> </a:t>
            </a:r>
            <a:r>
              <a:rPr lang="tr-TR" dirty="0" smtClean="0"/>
              <a:t>ve </a:t>
            </a:r>
            <a:r>
              <a:rPr lang="tr-TR" b="1" dirty="0" err="1"/>
              <a:t>Greenwich’e</a:t>
            </a:r>
            <a:r>
              <a:rPr lang="tr-TR" b="1" dirty="0" smtClean="0"/>
              <a:t> </a:t>
            </a:r>
            <a:r>
              <a:rPr lang="tr-TR" dirty="0" smtClean="0"/>
              <a:t>göre konumudur. </a:t>
            </a:r>
          </a:p>
          <a:p>
            <a:pPr algn="just"/>
            <a:endParaRPr lang="tr-TR" dirty="0"/>
          </a:p>
          <a:p>
            <a:r>
              <a:rPr lang="tr-TR" b="1" dirty="0" err="1" smtClean="0"/>
              <a:t>Greenwich</a:t>
            </a:r>
            <a:r>
              <a:rPr lang="tr-TR" dirty="0" smtClean="0"/>
              <a:t> </a:t>
            </a:r>
            <a:r>
              <a:rPr lang="tr-TR" dirty="0" smtClean="0">
                <a:hlinkClick r:id="rId2" tooltip="Londra"/>
              </a:rPr>
              <a:t>Londra</a:t>
            </a:r>
            <a:r>
              <a:rPr lang="tr-TR" dirty="0" smtClean="0"/>
              <a:t>'nın güneydoğusunda yer alan bir </a:t>
            </a:r>
            <a:r>
              <a:rPr lang="tr-TR" dirty="0" smtClean="0">
                <a:hlinkClick r:id="rId3" tooltip="Semt"/>
              </a:rPr>
              <a:t>semttir</a:t>
            </a:r>
            <a:r>
              <a:rPr lang="tr-TR" dirty="0" smtClean="0"/>
              <a:t>. Boylamların derecelendirilmesinde 0 olarak kabul edilir. 51° 28′ 44″ kuzey </a:t>
            </a:r>
            <a:r>
              <a:rPr lang="tr-TR" dirty="0" smtClean="0">
                <a:hlinkClick r:id="rId4" tooltip="Enlem"/>
              </a:rPr>
              <a:t>enlemleri</a:t>
            </a:r>
            <a:r>
              <a:rPr lang="tr-TR" dirty="0" smtClean="0"/>
              <a:t> ve 0º 0' 0" doğu/batı </a:t>
            </a:r>
            <a:r>
              <a:rPr lang="tr-TR" dirty="0" smtClean="0">
                <a:hlinkClick r:id="rId5" tooltip="Boylam"/>
              </a:rPr>
              <a:t>boylamlarında</a:t>
            </a:r>
            <a:r>
              <a:rPr lang="tr-TR" dirty="0" smtClean="0"/>
              <a:t> bulunduğu varsayılır. Orta </a:t>
            </a:r>
            <a:r>
              <a:rPr lang="tr-TR" dirty="0" smtClean="0">
                <a:hlinkClick r:id="rId6" tooltip="Ilıman iklim"/>
              </a:rPr>
              <a:t>ılıman iklim</a:t>
            </a:r>
            <a:r>
              <a:rPr lang="tr-TR" dirty="0" smtClean="0"/>
              <a:t> kuşağında yer alır. Başlangıç meridyeninin geçtiği yer olarak kabul edilir. Bunun nedeni meridyenleri ilk olarak İngilizlerin kullanmasıdır. </a:t>
            </a:r>
          </a:p>
          <a:p>
            <a:endParaRPr lang="tr-TR" dirty="0" smtClean="0"/>
          </a:p>
          <a:p>
            <a:pPr algn="just"/>
            <a:r>
              <a:rPr lang="tr-TR" dirty="0" smtClean="0"/>
              <a:t>Örneğin: Türkiye 36° – 42° kuzey enlemleri ile 26° – 45° doğu meridyenleri arasında bulunmaktadır.</a:t>
            </a:r>
          </a:p>
          <a:p>
            <a:pPr algn="just"/>
            <a:r>
              <a:rPr lang="tr-TR" dirty="0" smtClean="0"/>
              <a:t>Yeryüzündeki herhangi bir noktanın başlangıç paraleli olan Ekvator’a uzaklığının </a:t>
            </a:r>
            <a:r>
              <a:rPr lang="tr-TR" dirty="0" err="1" smtClean="0"/>
              <a:t>açısal</a:t>
            </a:r>
            <a:r>
              <a:rPr lang="tr-TR" dirty="0" smtClean="0"/>
              <a:t> değerine </a:t>
            </a:r>
            <a:r>
              <a:rPr lang="tr-TR" b="1" dirty="0"/>
              <a:t>Enlem</a:t>
            </a:r>
            <a:r>
              <a:rPr lang="tr-TR" dirty="0"/>
              <a:t> </a:t>
            </a:r>
            <a:r>
              <a:rPr lang="tr-TR" dirty="0" smtClean="0"/>
              <a:t>denir.</a:t>
            </a:r>
          </a:p>
          <a:p>
            <a:pPr algn="just"/>
            <a:r>
              <a:rPr lang="tr-TR" dirty="0" smtClean="0"/>
              <a:t>Ekvator’dan kutuplara doğru gittikçe güneş ışınlarının düşme açısı daralır.</a:t>
            </a:r>
          </a:p>
          <a:p>
            <a:pPr algn="just"/>
            <a:r>
              <a:rPr lang="tr-TR" dirty="0" smtClean="0"/>
              <a:t>Güneş ışığını en son 90 derecelik açıyla alan yere </a:t>
            </a:r>
            <a:r>
              <a:rPr lang="tr-TR" b="1" dirty="0"/>
              <a:t>Dönence</a:t>
            </a:r>
            <a:r>
              <a:rPr lang="tr-TR" b="1" dirty="0" smtClean="0"/>
              <a:t> </a:t>
            </a:r>
            <a:r>
              <a:rPr lang="tr-TR" dirty="0" smtClean="0"/>
              <a:t>denir.</a:t>
            </a:r>
          </a:p>
          <a:p>
            <a:pPr algn="just"/>
            <a:r>
              <a:rPr lang="tr-TR" dirty="0" smtClean="0"/>
              <a:t>Kuzey yarım kürede </a:t>
            </a:r>
            <a:r>
              <a:rPr lang="tr-TR" b="1" dirty="0"/>
              <a:t>Yengeç Dönencesi</a:t>
            </a:r>
            <a:r>
              <a:rPr lang="tr-TR" dirty="0" smtClean="0"/>
              <a:t> bulunur.</a:t>
            </a:r>
          </a:p>
          <a:p>
            <a:pPr algn="just"/>
            <a:r>
              <a:rPr lang="tr-TR" dirty="0" smtClean="0"/>
              <a:t>Türkiye kuzey yarım kürede bulunmaktadır.</a:t>
            </a:r>
          </a:p>
          <a:p>
            <a:pPr algn="just"/>
            <a:r>
              <a:rPr lang="tr-TR" dirty="0" smtClean="0"/>
              <a:t>Türkiye orta kuşakta ve yengeç </a:t>
            </a:r>
            <a:r>
              <a:rPr lang="tr-TR" dirty="0" err="1" smtClean="0"/>
              <a:t>dönencesi’nin</a:t>
            </a:r>
            <a:r>
              <a:rPr lang="tr-TR" dirty="0" smtClean="0"/>
              <a:t> kuzeyinde yer alır.</a:t>
            </a:r>
          </a:p>
          <a:p>
            <a:endParaRPr lang="tr-TR" dirty="0"/>
          </a:p>
        </p:txBody>
      </p:sp>
    </p:spTree>
    <p:extLst>
      <p:ext uri="{BB962C8B-B14F-4D97-AF65-F5344CB8AC3E}">
        <p14:creationId xmlns:p14="http://schemas.microsoft.com/office/powerpoint/2010/main" val="501303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3479" y="685800"/>
            <a:ext cx="8645042" cy="5491163"/>
          </a:xfrm>
        </p:spPr>
      </p:pic>
    </p:spTree>
    <p:extLst>
      <p:ext uri="{BB962C8B-B14F-4D97-AF65-F5344CB8AC3E}">
        <p14:creationId xmlns:p14="http://schemas.microsoft.com/office/powerpoint/2010/main" val="267273257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614</Words>
  <Application>Microsoft Office PowerPoint</Application>
  <PresentationFormat>Geniş ekran</PresentationFormat>
  <Paragraphs>40</Paragraphs>
  <Slides>19</Slides>
  <Notes>0</Notes>
  <HiddenSlides>0</HiddenSlides>
  <MMClips>0</MMClips>
  <ScaleCrop>false</ScaleCrop>
  <HeadingPairs>
    <vt:vector size="8" baseType="variant">
      <vt:variant>
        <vt:lpstr>Kullanılan Yazı Tipleri</vt:lpstr>
      </vt:variant>
      <vt:variant>
        <vt:i4>3</vt:i4>
      </vt:variant>
      <vt:variant>
        <vt:lpstr>Tema</vt:lpstr>
      </vt:variant>
      <vt:variant>
        <vt:i4>1</vt:i4>
      </vt:variant>
      <vt:variant>
        <vt:lpstr>Eklenmiş OLE Hizmet Programları</vt:lpstr>
      </vt:variant>
      <vt:variant>
        <vt:i4>1</vt:i4>
      </vt:variant>
      <vt:variant>
        <vt:lpstr>Slayt Başlıkları</vt:lpstr>
      </vt:variant>
      <vt:variant>
        <vt:i4>19</vt:i4>
      </vt:variant>
    </vt:vector>
  </HeadingPairs>
  <TitlesOfParts>
    <vt:vector size="24" baseType="lpstr">
      <vt:lpstr>Arial</vt:lpstr>
      <vt:lpstr>Calibri</vt:lpstr>
      <vt:lpstr>Calibri Light</vt:lpstr>
      <vt:lpstr>Office Teması</vt:lpstr>
      <vt:lpstr>Paket</vt:lpstr>
      <vt:lpstr>PowerPoint Sunusu</vt:lpstr>
      <vt:lpstr>PowerPoint Sunusu</vt:lpstr>
      <vt:lpstr>PowerPoint Sunusu</vt:lpstr>
      <vt:lpstr>PowerPoint Sunusu</vt:lpstr>
      <vt:lpstr>PowerPoint Sunusu</vt:lpstr>
      <vt:lpstr>PowerPoint Sunusu</vt:lpstr>
      <vt:lpstr>TÜRKİYENİN COĞRAFİ KONUMU</vt:lpstr>
      <vt:lpstr>PowerPoint Sunusu</vt:lpstr>
      <vt:lpstr>PowerPoint Sunusu</vt:lpstr>
      <vt:lpstr>PowerPoint Sunusu</vt:lpstr>
      <vt:lpstr>PowerPoint Sunusu</vt:lpstr>
      <vt:lpstr>Başlangıç Meridyeni ve Türkiye’nin Konumu</vt:lpstr>
      <vt:lpstr>PowerPoint Sunusu</vt:lpstr>
      <vt:lpstr>PowerPoint Sunusu</vt:lpstr>
      <vt:lpstr>PowerPoint Sunusu</vt:lpstr>
      <vt:lpstr>TOPOĞRAFİK HARİTALAR</vt:lpstr>
      <vt:lpstr>TÜRKİYE TOPOĞRAFİK HARİTASI</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TÜRKİYENİN COĞRAFİ KONUMU</dc:title>
  <dc:creator>Fazil</dc:creator>
  <cp:lastModifiedBy>Fazil</cp:lastModifiedBy>
  <cp:revision>11</cp:revision>
  <dcterms:created xsi:type="dcterms:W3CDTF">2023-10-17T07:16:39Z</dcterms:created>
  <dcterms:modified xsi:type="dcterms:W3CDTF">2023-10-17T11:53:52Z</dcterms:modified>
</cp:coreProperties>
</file>