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46B21AC-940C-4759-B86E-9DEFB5022FA5}" type="datetimeFigureOut">
              <a:rPr lang="tr-TR" smtClean="0"/>
              <a:t>12.02.2024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9ED807-76A8-4FFA-8DDB-668A6D492FA8}" type="slidenum">
              <a:rPr lang="tr-TR" smtClean="0"/>
              <a:t>‹#›</a:t>
            </a:fld>
            <a:endParaRPr lang="tr-TR"/>
          </a:p>
        </p:txBody>
      </p:sp>
    </p:spTree>
    <p:extLst>
      <p:ext uri="{BB962C8B-B14F-4D97-AF65-F5344CB8AC3E}">
        <p14:creationId xmlns:p14="http://schemas.microsoft.com/office/powerpoint/2010/main" val="3896696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6B21AC-940C-4759-B86E-9DEFB5022FA5}" type="datetimeFigureOut">
              <a:rPr lang="tr-TR" smtClean="0"/>
              <a:t>12.02.2024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9ED807-76A8-4FFA-8DDB-668A6D492FA8}" type="slidenum">
              <a:rPr lang="tr-TR" smtClean="0"/>
              <a:t>‹#›</a:t>
            </a:fld>
            <a:endParaRPr lang="tr-TR"/>
          </a:p>
        </p:txBody>
      </p:sp>
    </p:spTree>
    <p:extLst>
      <p:ext uri="{BB962C8B-B14F-4D97-AF65-F5344CB8AC3E}">
        <p14:creationId xmlns:p14="http://schemas.microsoft.com/office/powerpoint/2010/main" val="2693215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6B21AC-940C-4759-B86E-9DEFB5022FA5}" type="datetimeFigureOut">
              <a:rPr lang="tr-TR" smtClean="0"/>
              <a:t>12.02.2024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9ED807-76A8-4FFA-8DDB-668A6D492FA8}" type="slidenum">
              <a:rPr lang="tr-TR" smtClean="0"/>
              <a:t>‹#›</a:t>
            </a:fld>
            <a:endParaRPr lang="tr-TR"/>
          </a:p>
        </p:txBody>
      </p:sp>
    </p:spTree>
    <p:extLst>
      <p:ext uri="{BB962C8B-B14F-4D97-AF65-F5344CB8AC3E}">
        <p14:creationId xmlns:p14="http://schemas.microsoft.com/office/powerpoint/2010/main" val="2960317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6B21AC-940C-4759-B86E-9DEFB5022FA5}" type="datetimeFigureOut">
              <a:rPr lang="tr-TR" smtClean="0"/>
              <a:t>12.02.2024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9ED807-76A8-4FFA-8DDB-668A6D492FA8}" type="slidenum">
              <a:rPr lang="tr-TR" smtClean="0"/>
              <a:t>‹#›</a:t>
            </a:fld>
            <a:endParaRPr lang="tr-TR"/>
          </a:p>
        </p:txBody>
      </p:sp>
    </p:spTree>
    <p:extLst>
      <p:ext uri="{BB962C8B-B14F-4D97-AF65-F5344CB8AC3E}">
        <p14:creationId xmlns:p14="http://schemas.microsoft.com/office/powerpoint/2010/main" val="2333704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46B21AC-940C-4759-B86E-9DEFB5022FA5}" type="datetimeFigureOut">
              <a:rPr lang="tr-TR" smtClean="0"/>
              <a:t>12.02.2024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9ED807-76A8-4FFA-8DDB-668A6D492FA8}" type="slidenum">
              <a:rPr lang="tr-TR" smtClean="0"/>
              <a:t>‹#›</a:t>
            </a:fld>
            <a:endParaRPr lang="tr-TR"/>
          </a:p>
        </p:txBody>
      </p:sp>
    </p:spTree>
    <p:extLst>
      <p:ext uri="{BB962C8B-B14F-4D97-AF65-F5344CB8AC3E}">
        <p14:creationId xmlns:p14="http://schemas.microsoft.com/office/powerpoint/2010/main" val="3389647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46B21AC-940C-4759-B86E-9DEFB5022FA5}" type="datetimeFigureOut">
              <a:rPr lang="tr-TR" smtClean="0"/>
              <a:t>12.02.2024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89ED807-76A8-4FFA-8DDB-668A6D492FA8}" type="slidenum">
              <a:rPr lang="tr-TR" smtClean="0"/>
              <a:t>‹#›</a:t>
            </a:fld>
            <a:endParaRPr lang="tr-TR"/>
          </a:p>
        </p:txBody>
      </p:sp>
    </p:spTree>
    <p:extLst>
      <p:ext uri="{BB962C8B-B14F-4D97-AF65-F5344CB8AC3E}">
        <p14:creationId xmlns:p14="http://schemas.microsoft.com/office/powerpoint/2010/main" val="558068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46B21AC-940C-4759-B86E-9DEFB5022FA5}" type="datetimeFigureOut">
              <a:rPr lang="tr-TR" smtClean="0"/>
              <a:t>12.02.2024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89ED807-76A8-4FFA-8DDB-668A6D492FA8}" type="slidenum">
              <a:rPr lang="tr-TR" smtClean="0"/>
              <a:t>‹#›</a:t>
            </a:fld>
            <a:endParaRPr lang="tr-TR"/>
          </a:p>
        </p:txBody>
      </p:sp>
    </p:spTree>
    <p:extLst>
      <p:ext uri="{BB962C8B-B14F-4D97-AF65-F5344CB8AC3E}">
        <p14:creationId xmlns:p14="http://schemas.microsoft.com/office/powerpoint/2010/main" val="31818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46B21AC-940C-4759-B86E-9DEFB5022FA5}" type="datetimeFigureOut">
              <a:rPr lang="tr-TR" smtClean="0"/>
              <a:t>12.02.2024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89ED807-76A8-4FFA-8DDB-668A6D492FA8}" type="slidenum">
              <a:rPr lang="tr-TR" smtClean="0"/>
              <a:t>‹#›</a:t>
            </a:fld>
            <a:endParaRPr lang="tr-TR"/>
          </a:p>
        </p:txBody>
      </p:sp>
    </p:spTree>
    <p:extLst>
      <p:ext uri="{BB962C8B-B14F-4D97-AF65-F5344CB8AC3E}">
        <p14:creationId xmlns:p14="http://schemas.microsoft.com/office/powerpoint/2010/main" val="237093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46B21AC-940C-4759-B86E-9DEFB5022FA5}" type="datetimeFigureOut">
              <a:rPr lang="tr-TR" smtClean="0"/>
              <a:t>12.02.2024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89ED807-76A8-4FFA-8DDB-668A6D492FA8}" type="slidenum">
              <a:rPr lang="tr-TR" smtClean="0"/>
              <a:t>‹#›</a:t>
            </a:fld>
            <a:endParaRPr lang="tr-TR"/>
          </a:p>
        </p:txBody>
      </p:sp>
    </p:spTree>
    <p:extLst>
      <p:ext uri="{BB962C8B-B14F-4D97-AF65-F5344CB8AC3E}">
        <p14:creationId xmlns:p14="http://schemas.microsoft.com/office/powerpoint/2010/main" val="3855827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46B21AC-940C-4759-B86E-9DEFB5022FA5}" type="datetimeFigureOut">
              <a:rPr lang="tr-TR" smtClean="0"/>
              <a:t>12.02.2024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89ED807-76A8-4FFA-8DDB-668A6D492FA8}" type="slidenum">
              <a:rPr lang="tr-TR" smtClean="0"/>
              <a:t>‹#›</a:t>
            </a:fld>
            <a:endParaRPr lang="tr-TR"/>
          </a:p>
        </p:txBody>
      </p:sp>
    </p:spTree>
    <p:extLst>
      <p:ext uri="{BB962C8B-B14F-4D97-AF65-F5344CB8AC3E}">
        <p14:creationId xmlns:p14="http://schemas.microsoft.com/office/powerpoint/2010/main" val="3387741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46B21AC-940C-4759-B86E-9DEFB5022FA5}" type="datetimeFigureOut">
              <a:rPr lang="tr-TR" smtClean="0"/>
              <a:t>12.02.2024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89ED807-76A8-4FFA-8DDB-668A6D492FA8}" type="slidenum">
              <a:rPr lang="tr-TR" smtClean="0"/>
              <a:t>‹#›</a:t>
            </a:fld>
            <a:endParaRPr lang="tr-TR"/>
          </a:p>
        </p:txBody>
      </p:sp>
    </p:spTree>
    <p:extLst>
      <p:ext uri="{BB962C8B-B14F-4D97-AF65-F5344CB8AC3E}">
        <p14:creationId xmlns:p14="http://schemas.microsoft.com/office/powerpoint/2010/main" val="399571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B21AC-940C-4759-B86E-9DEFB5022FA5}" type="datetimeFigureOut">
              <a:rPr lang="tr-TR" smtClean="0"/>
              <a:t>12.02.2024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ED807-76A8-4FFA-8DDB-668A6D492FA8}" type="slidenum">
              <a:rPr lang="tr-TR" smtClean="0"/>
              <a:t>‹#›</a:t>
            </a:fld>
            <a:endParaRPr lang="tr-TR"/>
          </a:p>
        </p:txBody>
      </p:sp>
    </p:spTree>
    <p:extLst>
      <p:ext uri="{BB962C8B-B14F-4D97-AF65-F5344CB8AC3E}">
        <p14:creationId xmlns:p14="http://schemas.microsoft.com/office/powerpoint/2010/main" val="3771253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basarsoft.com.tr/vektor-veri/" TargetMode="External"/><Relationship Id="rId2" Type="http://schemas.openxmlformats.org/officeDocument/2006/relationships/hyperlink" Target="https://www.basarsoft.com.tr/cografi-bilgi-sistemleri-cbs-nedi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asarsoft.com.tr/raster-ver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6608" y="501160"/>
            <a:ext cx="9144000" cy="1039325"/>
          </a:xfrm>
        </p:spPr>
        <p:txBody>
          <a:bodyPr/>
          <a:lstStyle/>
          <a:p>
            <a:r>
              <a:rPr lang="tr-TR" dirty="0" smtClean="0"/>
              <a:t>Sayısallaştırılmış Harita</a:t>
            </a:r>
            <a:endParaRPr lang="tr-TR" dirty="0"/>
          </a:p>
        </p:txBody>
      </p:sp>
      <p:sp>
        <p:nvSpPr>
          <p:cNvPr id="3" name="Alt Başlık 2"/>
          <p:cNvSpPr>
            <a:spLocks noGrp="1"/>
          </p:cNvSpPr>
          <p:nvPr>
            <p:ph type="subTitle" idx="1"/>
          </p:nvPr>
        </p:nvSpPr>
        <p:spPr>
          <a:xfrm>
            <a:off x="1532792" y="2268415"/>
            <a:ext cx="9144000" cy="2356338"/>
          </a:xfrm>
        </p:spPr>
        <p:txBody>
          <a:bodyPr/>
          <a:lstStyle/>
          <a:p>
            <a:r>
              <a:rPr lang="tr-TR" dirty="0" smtClean="0"/>
              <a:t>JPG formatından alınıp </a:t>
            </a:r>
            <a:r>
              <a:rPr lang="tr-TR" dirty="0" err="1" smtClean="0"/>
              <a:t>Arcgiste</a:t>
            </a:r>
            <a:r>
              <a:rPr lang="tr-TR" dirty="0" smtClean="0"/>
              <a:t> </a:t>
            </a:r>
            <a:r>
              <a:rPr lang="tr-TR" dirty="0" err="1" smtClean="0"/>
              <a:t>Datawiev</a:t>
            </a:r>
            <a:r>
              <a:rPr lang="tr-TR" dirty="0" smtClean="0"/>
              <a:t> ekranına atılıp sonrasında öznitelik verileri atanmış haritalara sayısallaştırılmış Harita denir.</a:t>
            </a:r>
            <a:endParaRPr lang="tr-TR" dirty="0"/>
          </a:p>
        </p:txBody>
      </p:sp>
    </p:spTree>
    <p:extLst>
      <p:ext uri="{BB962C8B-B14F-4D97-AF65-F5344CB8AC3E}">
        <p14:creationId xmlns:p14="http://schemas.microsoft.com/office/powerpoint/2010/main" val="735781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35269"/>
            <a:ext cx="10515600" cy="5341694"/>
          </a:xfrm>
        </p:spPr>
        <p:txBody>
          <a:bodyPr/>
          <a:lstStyle/>
          <a:p>
            <a:r>
              <a:rPr lang="tr-TR" b="1" dirty="0" smtClean="0">
                <a:hlinkClick r:id="rId2"/>
              </a:rPr>
              <a:t>Coğrafi </a:t>
            </a:r>
            <a:r>
              <a:rPr lang="tr-TR" b="1" dirty="0">
                <a:hlinkClick r:id="rId2"/>
              </a:rPr>
              <a:t>bilgi sistemleri</a:t>
            </a:r>
            <a:r>
              <a:rPr lang="tr-TR" dirty="0"/>
              <a:t>nde, sayısallaştırma önemli bir role sahiptir. Bunun başlıca sebebi sayısallaştırma işlemi ile verinin akıllı hale getirilmesidir. </a:t>
            </a:r>
            <a:r>
              <a:rPr lang="tr-TR" dirty="0" err="1"/>
              <a:t>Tile</a:t>
            </a:r>
            <a:r>
              <a:rPr lang="tr-TR" dirty="0"/>
              <a:t> haritalar, kâğıt haritalar veya resim formatındaki haritalar üzerinde herhangi bir analiz gerçekleştirilememektedir. Bu haritaların sayısallaştırma işlemi ile mekânsal unsurları çizilerek </a:t>
            </a:r>
            <a:r>
              <a:rPr lang="tr-TR" b="1" dirty="0">
                <a:hlinkClick r:id="rId3"/>
              </a:rPr>
              <a:t>vektör veri</a:t>
            </a:r>
            <a:r>
              <a:rPr lang="tr-TR" dirty="0"/>
              <a:t> formatına dönüştürülmesi ve mekânsal unsurlara ait bilgilerin öznitelik sayfasına girilmesi sonucunda birçok farklı analiz veya sorgu işlemleri yapılabilir hale gelmektedir. Bu işlem ile akıllı veri elde edilmektedir.</a:t>
            </a:r>
            <a:endParaRPr lang="tr-TR" dirty="0"/>
          </a:p>
        </p:txBody>
      </p:sp>
    </p:spTree>
    <p:extLst>
      <p:ext uri="{BB962C8B-B14F-4D97-AF65-F5344CB8AC3E}">
        <p14:creationId xmlns:p14="http://schemas.microsoft.com/office/powerpoint/2010/main" val="2238233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Sayısallaştırılmış Haritaların uygulama alanları</a:t>
            </a:r>
            <a:endParaRPr lang="tr-TR" dirty="0"/>
          </a:p>
        </p:txBody>
      </p:sp>
      <p:sp>
        <p:nvSpPr>
          <p:cNvPr id="3" name="İçerik Yer Tutucusu 2"/>
          <p:cNvSpPr>
            <a:spLocks noGrp="1"/>
          </p:cNvSpPr>
          <p:nvPr>
            <p:ph idx="1"/>
          </p:nvPr>
        </p:nvSpPr>
        <p:spPr/>
        <p:txBody>
          <a:bodyPr/>
          <a:lstStyle/>
          <a:p>
            <a:r>
              <a:rPr lang="tr-TR" dirty="0" smtClean="0"/>
              <a:t>Proje </a:t>
            </a:r>
            <a:r>
              <a:rPr lang="tr-TR" dirty="0"/>
              <a:t>sahasındaki dere, tepe, nehir, orman gibi doğal; karayolu, demiryolu, enerji nakil hattı, her türlü yapı ve tesis, kanal vb. gibi yapay özelliklerini gösteren belirli ölçeklerdeki haritaların üretilmesi.</a:t>
            </a:r>
          </a:p>
          <a:p>
            <a:r>
              <a:rPr lang="tr-TR" dirty="0" smtClean="0"/>
              <a:t>Projenin </a:t>
            </a:r>
            <a:r>
              <a:rPr lang="tr-TR" dirty="0"/>
              <a:t>amacına uygun, istenilen standartlarda </a:t>
            </a:r>
            <a:r>
              <a:rPr lang="tr-TR" dirty="0" err="1"/>
              <a:t>kortografik</a:t>
            </a:r>
            <a:r>
              <a:rPr lang="tr-TR" dirty="0"/>
              <a:t> </a:t>
            </a:r>
            <a:r>
              <a:rPr lang="tr-TR" dirty="0" err="1"/>
              <a:t>görselleme</a:t>
            </a:r>
            <a:r>
              <a:rPr lang="tr-TR" dirty="0"/>
              <a:t> tekniklerinin kullanılması</a:t>
            </a:r>
            <a:r>
              <a:rPr lang="tr-TR" dirty="0" smtClean="0"/>
              <a:t>.</a:t>
            </a:r>
            <a:r>
              <a:rPr lang="tr-TR" dirty="0"/>
              <a:t> </a:t>
            </a:r>
            <a:endParaRPr lang="tr-TR" dirty="0" smtClean="0"/>
          </a:p>
          <a:p>
            <a:r>
              <a:rPr lang="tr-TR" dirty="0" smtClean="0"/>
              <a:t>Üretilen </a:t>
            </a:r>
            <a:r>
              <a:rPr lang="tr-TR" dirty="0"/>
              <a:t>haritaların istenilen hassasiyette sayısal yükseklik modellerinin yapılması.</a:t>
            </a:r>
          </a:p>
          <a:p>
            <a:endParaRPr lang="tr-TR" dirty="0"/>
          </a:p>
          <a:p>
            <a:endParaRPr lang="tr-TR" dirty="0"/>
          </a:p>
        </p:txBody>
      </p:sp>
    </p:spTree>
    <p:extLst>
      <p:ext uri="{BB962C8B-B14F-4D97-AF65-F5344CB8AC3E}">
        <p14:creationId xmlns:p14="http://schemas.microsoft.com/office/powerpoint/2010/main" val="1691794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62708"/>
            <a:ext cx="10515600" cy="5614255"/>
          </a:xfrm>
        </p:spPr>
        <p:txBody>
          <a:bodyPr>
            <a:normAutofit fontScale="85000" lnSpcReduction="20000"/>
          </a:bodyPr>
          <a:lstStyle/>
          <a:p>
            <a:r>
              <a:rPr lang="tr-TR" b="1" dirty="0"/>
              <a:t>Sayısal haritaların çizgi-haritalara göre şu üstünlükleri sayılabilir:</a:t>
            </a:r>
            <a:endParaRPr lang="tr-TR" dirty="0"/>
          </a:p>
          <a:p>
            <a:r>
              <a:rPr lang="tr-TR" b="1" dirty="0"/>
              <a:t>Üretim ve güncelleştirme açısından:</a:t>
            </a:r>
            <a:r>
              <a:rPr lang="tr-TR" dirty="0"/>
              <a:t> Sayısal haritalar daha hızlı </a:t>
            </a:r>
            <a:r>
              <a:rPr lang="tr-TR" dirty="0" err="1"/>
              <a:t>üretilebilir,daha</a:t>
            </a:r>
            <a:r>
              <a:rPr lang="tr-TR" dirty="0"/>
              <a:t> kolay güncelleştirilebilir. Özellikle daha sistemli bir güncelleştirme gerçekleştirilebilir. Harita alanındaki değişiklikler sayısal haritada değiştirildikten sonra hemen çizim alınabilir, böylece en son durumu gösteren çizgi haritalar her zaman mevcut olabilecektir. Oysa, klasik çizgi haritalarda pafta üzerinde düzeltme yapmak, ya da paftayı yeniden çizmek uzun zaman gerektirir.</a:t>
            </a:r>
          </a:p>
          <a:p>
            <a:r>
              <a:rPr lang="tr-TR" b="1" dirty="0"/>
              <a:t>Harita kullanıcı açısından:</a:t>
            </a:r>
            <a:r>
              <a:rPr lang="tr-TR" dirty="0"/>
              <a:t> Harita üzerinde tasarım yapmak için, harita bilgileri ile ilgili çeşitli araştırmalar için sayısal harita, çizgi-haritaya göre kuşkusuz daha üstün ve daha çağdaştır.</a:t>
            </a:r>
          </a:p>
          <a:p>
            <a:r>
              <a:rPr lang="tr-TR" b="1" dirty="0"/>
              <a:t>Kamu yönetimleri ve yerel yönetimler açısından:</a:t>
            </a:r>
            <a:r>
              <a:rPr lang="tr-TR" dirty="0"/>
              <a:t> Çeşitli amaçlar için ve çeşitli ölçeklerle harita üretiminde önemli ölçüde ekonomi sağlanabilir. Bir kez elde edilen sayısal verilerden başka amaçlarda da kullanılabilir. Arazi ile ilgili kararların verilmesinde, gerekli planlamaların yapılmasında son yıllarda gelişmiş ülkelerde uygulamaya geçilen bilgi sistemlerinin oluşturulmasında bu sayısal haritalar bir altlık olmaktadır.</a:t>
            </a:r>
          </a:p>
          <a:p>
            <a:r>
              <a:rPr lang="tr-TR" dirty="0"/>
              <a:t>Diğer yandan, sayısal harita düşüncesi harita üretiminde otomasyon olanağına kapı açmaktadır. Ayrıca otomatik çizim sonucunda elde edilen çizgi-haritalardan daha nitelikli çizgi-haritalar elde edilmektedir.</a:t>
            </a:r>
          </a:p>
          <a:p>
            <a:endParaRPr lang="tr-TR" dirty="0"/>
          </a:p>
        </p:txBody>
      </p:sp>
    </p:spTree>
    <p:extLst>
      <p:ext uri="{BB962C8B-B14F-4D97-AF65-F5344CB8AC3E}">
        <p14:creationId xmlns:p14="http://schemas.microsoft.com/office/powerpoint/2010/main" val="4236373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62708"/>
            <a:ext cx="10515600" cy="5614255"/>
          </a:xfrm>
        </p:spPr>
        <p:txBody>
          <a:bodyPr>
            <a:normAutofit fontScale="55000" lnSpcReduction="20000"/>
          </a:bodyPr>
          <a:lstStyle/>
          <a:p>
            <a:r>
              <a:rPr lang="tr-TR" b="1" dirty="0"/>
              <a:t>Harita Sayısallaştırma Nasıl Yapılır?</a:t>
            </a:r>
          </a:p>
          <a:p>
            <a:r>
              <a:rPr lang="tr-TR" dirty="0"/>
              <a:t>Sayısallaştırılan harita, </a:t>
            </a:r>
            <a:r>
              <a:rPr lang="tr-TR" b="1" dirty="0" err="1">
                <a:hlinkClick r:id="rId2"/>
              </a:rPr>
              <a:t>raster</a:t>
            </a:r>
            <a:r>
              <a:rPr lang="tr-TR" dirty="0"/>
              <a:t> görüntü üzerine noktalar, çizgiler ve vektör poligonları yerleştirilerek haritanın özelliklerini ve sınırlarını doğru bir şekilde temsil eder. Adlandırmalar veya sınıflandırmalar gibi öznitelik verileri de sayısallaştırılan özelliklere ilişkilendirilebilir.</a:t>
            </a:r>
          </a:p>
          <a:p>
            <a:r>
              <a:rPr lang="tr-TR" b="1" dirty="0"/>
              <a:t>Tarama veya Görüntüleme</a:t>
            </a:r>
            <a:r>
              <a:rPr lang="tr-TR" dirty="0"/>
              <a:t>: Harita sayısallaştırma sürecinde ilk adım, fiziksel haritayı tarayarak veya görüntüleyerek yüksek çözünürlüklü bir </a:t>
            </a:r>
            <a:r>
              <a:rPr lang="tr-TR" dirty="0" err="1"/>
              <a:t>raster</a:t>
            </a:r>
            <a:r>
              <a:rPr lang="tr-TR" dirty="0"/>
              <a:t> görüntü oluşturmaktır. Bu görüntü sonraki sayısallaştırma işlemlerinin temelini oluşturur.</a:t>
            </a:r>
          </a:p>
          <a:p>
            <a:r>
              <a:rPr lang="tr-TR" b="1" dirty="0"/>
              <a:t>Coğrafi </a:t>
            </a:r>
            <a:r>
              <a:rPr lang="tr-TR" b="1" dirty="0" err="1"/>
              <a:t>Referanslama</a:t>
            </a:r>
            <a:r>
              <a:rPr lang="tr-TR" b="1" dirty="0"/>
              <a:t>:</a:t>
            </a:r>
            <a:r>
              <a:rPr lang="tr-TR" dirty="0"/>
              <a:t> Coğrafi </a:t>
            </a:r>
            <a:r>
              <a:rPr lang="tr-TR" dirty="0" err="1"/>
              <a:t>referanslama</a:t>
            </a:r>
            <a:r>
              <a:rPr lang="tr-TR" dirty="0"/>
              <a:t>, haritada mekânsal koordinatların belirlenmesi için önemlidir. Bu, </a:t>
            </a:r>
            <a:r>
              <a:rPr lang="tr-TR" dirty="0" err="1"/>
              <a:t>raster</a:t>
            </a:r>
            <a:r>
              <a:rPr lang="tr-TR" dirty="0"/>
              <a:t> görüntünün bilinen coğrafi referans noktalarıyla hizalanması veya özel yazılımlar (</a:t>
            </a:r>
            <a:r>
              <a:rPr lang="tr-TR" dirty="0" err="1"/>
              <a:t>MapInfo</a:t>
            </a:r>
            <a:r>
              <a:rPr lang="tr-TR" dirty="0"/>
              <a:t> Pro </a:t>
            </a:r>
            <a:r>
              <a:rPr lang="tr-TR" dirty="0" err="1"/>
              <a:t>v.b</a:t>
            </a:r>
            <a:r>
              <a:rPr lang="tr-TR" dirty="0"/>
              <a:t>.) kullanılarak görüntüye koordinat değerlerinin atanması işlemidir. Bu adım, sayısallaştırılmış harita verilerinin doğru konumlandırılmasını sağlar.</a:t>
            </a:r>
          </a:p>
          <a:p>
            <a:r>
              <a:rPr lang="tr-TR" b="1" dirty="0"/>
              <a:t>Sayısallaştırma Araçları:</a:t>
            </a:r>
            <a:r>
              <a:rPr lang="tr-TR" dirty="0"/>
              <a:t> Coğrafi bilgi sistemleri (CBS) uygulamaları veya bilgisayar destekli tasarım (CAD) yazılımları sayısallaştırma araçları sağlar. Bu araçlar nokta, çizgi ve poligon oluşturma araçlarını; ayrıca metin ve öznitelik bilgilerini ekleme fonksiyonlarını içerir. Çizim işlemleri harita objelerinin oluşturulması, çizim araçlarının kullanımı ve oluşturulan objelerin yeniden düzenlenmesi; ayrıca objelerin birleştirilmesi ve bölünmesi, çizgi objelerinden alan oluşturma, topolojik kontrol gibi işlemler </a:t>
            </a:r>
            <a:r>
              <a:rPr lang="tr-TR" dirty="0" err="1"/>
              <a:t>MapInfo</a:t>
            </a:r>
            <a:r>
              <a:rPr lang="tr-TR" dirty="0"/>
              <a:t> Pro programında yapılabilmektedir.</a:t>
            </a:r>
          </a:p>
          <a:p>
            <a:r>
              <a:rPr lang="tr-TR" b="1" dirty="0"/>
              <a:t>Özellik Çıkarma:</a:t>
            </a:r>
            <a:r>
              <a:rPr lang="tr-TR" dirty="0"/>
              <a:t> Sayısallaştırma araçları kullanılarak işletmeler yollar, binalar, sınırlar, su kütleleri ve diğer harita unsurları gibi özellikler vurgulanabilir. Bu süreç, haritanın özelliklerini ve mekânsal ilişkilerini doğru bir şekilde temsil etmek için nokta, çizgi veya poligon oluşturmayı içerir.</a:t>
            </a:r>
          </a:p>
          <a:p>
            <a:r>
              <a:rPr lang="tr-TR" b="1" dirty="0"/>
              <a:t>Nitelik Atama:</a:t>
            </a:r>
            <a:r>
              <a:rPr lang="tr-TR" dirty="0"/>
              <a:t> Özellik çıkarma işlemine ek olarak harita özellikleriyle ilişkili isimler, sınıflandırmalar veya diğer nitelik verileri sayısallaştırılmış unsurlara atanabilir veya ilişkilendirilebilir. Bu, sayısallaştırılmış haritanın kullanılabilirliğini ve analiz yeteneklerini artırır.</a:t>
            </a:r>
          </a:p>
          <a:p>
            <a:r>
              <a:rPr lang="tr-TR" b="1" dirty="0"/>
              <a:t>Kalite Kontrolü:</a:t>
            </a:r>
            <a:r>
              <a:rPr lang="tr-TR" dirty="0"/>
              <a:t> Sayısallaştırılmış haritanın doğruluğunu ve eksiksizliğini sağlamak için kalite kontrolleri yapılır. Bu, sayısal özelliklerin orijinal harita ile karşılaştırılması, nitelik verilerinin doğrulanması ve herhangi bir tutarsızlık veya hata durumunda çözülmesi içerebilir.</a:t>
            </a:r>
          </a:p>
          <a:p>
            <a:r>
              <a:rPr lang="tr-TR" b="1" dirty="0"/>
              <a:t>Veri Entegrasyonu:</a:t>
            </a:r>
            <a:r>
              <a:rPr lang="tr-TR" dirty="0"/>
              <a:t> Sayısallaştırılmış harita, CBS ortamında diğer mekânsal veri setleri ve katmanlarla entegre edilebilir. Bu, farklı veri kaynaklarının sorunsuz bir şekilde analiz edilmesi, görselleştirilmesi ve birbirine bindirilmesi imkânı sağlar ve sayısallaştırılmış haritanın genel işlevselliğini artırır.</a:t>
            </a:r>
          </a:p>
          <a:p>
            <a:endParaRPr lang="tr-TR" dirty="0"/>
          </a:p>
        </p:txBody>
      </p:sp>
    </p:spTree>
    <p:extLst>
      <p:ext uri="{BB962C8B-B14F-4D97-AF65-F5344CB8AC3E}">
        <p14:creationId xmlns:p14="http://schemas.microsoft.com/office/powerpoint/2010/main" val="40639190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684</Words>
  <Application>Microsoft Office PowerPoint</Application>
  <PresentationFormat>Geniş ekran</PresentationFormat>
  <Paragraphs>21</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Sayısallaştırılmış Harita</vt:lpstr>
      <vt:lpstr>PowerPoint Sunusu</vt:lpstr>
      <vt:lpstr>Sayısallaştırılmış Haritaların uygulama alanları</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Sayısallaştırılmış Harita</dc:title>
  <dc:creator>Fazil</dc:creator>
  <cp:lastModifiedBy>Fazil</cp:lastModifiedBy>
  <cp:revision>3</cp:revision>
  <dcterms:created xsi:type="dcterms:W3CDTF">2023-11-13T09:20:32Z</dcterms:created>
  <dcterms:modified xsi:type="dcterms:W3CDTF">2024-02-12T14:48:45Z</dcterms:modified>
</cp:coreProperties>
</file>