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65" r:id="rId1"/>
  </p:sldMasterIdLst>
  <p:notesMasterIdLst>
    <p:notesMasterId r:id="rId46"/>
  </p:notesMasterIdLst>
  <p:handoutMasterIdLst>
    <p:handoutMasterId r:id="rId47"/>
  </p:handoutMasterIdLst>
  <p:sldIdLst>
    <p:sldId id="258" r:id="rId2"/>
    <p:sldId id="285" r:id="rId3"/>
    <p:sldId id="291" r:id="rId4"/>
    <p:sldId id="292" r:id="rId5"/>
    <p:sldId id="293" r:id="rId6"/>
    <p:sldId id="294" r:id="rId7"/>
    <p:sldId id="295" r:id="rId8"/>
    <p:sldId id="296" r:id="rId9"/>
    <p:sldId id="297" r:id="rId10"/>
    <p:sldId id="298" r:id="rId11"/>
    <p:sldId id="300" r:id="rId12"/>
    <p:sldId id="299"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7" r:id="rId40"/>
    <p:sldId id="328" r:id="rId41"/>
    <p:sldId id="330" r:id="rId42"/>
    <p:sldId id="329" r:id="rId43"/>
    <p:sldId id="331" r:id="rId44"/>
    <p:sldId id="289" r:id="rId4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0F50"/>
    <a:srgbClr val="1E1162"/>
    <a:srgbClr val="100D50"/>
    <a:srgbClr val="0F0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autoAdjust="0"/>
    <p:restoredTop sz="96405" autoAdjust="0"/>
  </p:normalViewPr>
  <p:slideViewPr>
    <p:cSldViewPr snapToGrid="0" snapToObjects="1">
      <p:cViewPr varScale="1">
        <p:scale>
          <a:sx n="62" d="100"/>
          <a:sy n="62" d="100"/>
        </p:scale>
        <p:origin x="84"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1ABE0E-73C9-493E-B817-A8FB55D33F03}" type="datetimeFigureOut">
              <a:rPr lang="tr-TR" smtClean="0"/>
              <a:t>27.02.2023</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C79B3D-FB1B-4C56-99A3-612E29005633}" type="slidenum">
              <a:rPr lang="tr-TR" smtClean="0"/>
              <a:t>‹#›</a:t>
            </a:fld>
            <a:endParaRPr lang="tr-TR"/>
          </a:p>
        </p:txBody>
      </p:sp>
    </p:spTree>
    <p:extLst>
      <p:ext uri="{BB962C8B-B14F-4D97-AF65-F5344CB8AC3E}">
        <p14:creationId xmlns:p14="http://schemas.microsoft.com/office/powerpoint/2010/main" val="2407905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C8D0D-7507-44B5-BF86-9B7EE280158D}" type="datetimeFigureOut">
              <a:rPr lang="tr-TR" smtClean="0"/>
              <a:t>27.02.2023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A8F55-591F-4C82-A106-4949E9E692F5}" type="slidenum">
              <a:rPr lang="tr-TR" smtClean="0"/>
              <a:t>‹#›</a:t>
            </a:fld>
            <a:endParaRPr lang="tr-TR"/>
          </a:p>
        </p:txBody>
      </p:sp>
    </p:spTree>
    <p:extLst>
      <p:ext uri="{BB962C8B-B14F-4D97-AF65-F5344CB8AC3E}">
        <p14:creationId xmlns:p14="http://schemas.microsoft.com/office/powerpoint/2010/main" val="138091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60A8F55-591F-4C82-A106-4949E9E692F5}" type="slidenum">
              <a:rPr lang="tr-TR" smtClean="0"/>
              <a:t>1</a:t>
            </a:fld>
            <a:endParaRPr lang="tr-TR"/>
          </a:p>
        </p:txBody>
      </p:sp>
    </p:spTree>
    <p:extLst>
      <p:ext uri="{BB962C8B-B14F-4D97-AF65-F5344CB8AC3E}">
        <p14:creationId xmlns:p14="http://schemas.microsoft.com/office/powerpoint/2010/main" val="1788955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10</a:t>
            </a:fld>
            <a:endParaRPr lang="tr-TR"/>
          </a:p>
        </p:txBody>
      </p:sp>
    </p:spTree>
    <p:extLst>
      <p:ext uri="{BB962C8B-B14F-4D97-AF65-F5344CB8AC3E}">
        <p14:creationId xmlns:p14="http://schemas.microsoft.com/office/powerpoint/2010/main" val="3497578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11</a:t>
            </a:fld>
            <a:endParaRPr lang="tr-TR"/>
          </a:p>
        </p:txBody>
      </p:sp>
    </p:spTree>
    <p:extLst>
      <p:ext uri="{BB962C8B-B14F-4D97-AF65-F5344CB8AC3E}">
        <p14:creationId xmlns:p14="http://schemas.microsoft.com/office/powerpoint/2010/main" val="2901342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12</a:t>
            </a:fld>
            <a:endParaRPr lang="tr-TR"/>
          </a:p>
        </p:txBody>
      </p:sp>
    </p:spTree>
    <p:extLst>
      <p:ext uri="{BB962C8B-B14F-4D97-AF65-F5344CB8AC3E}">
        <p14:creationId xmlns:p14="http://schemas.microsoft.com/office/powerpoint/2010/main" val="1585609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13</a:t>
            </a:fld>
            <a:endParaRPr lang="tr-TR"/>
          </a:p>
        </p:txBody>
      </p:sp>
    </p:spTree>
    <p:extLst>
      <p:ext uri="{BB962C8B-B14F-4D97-AF65-F5344CB8AC3E}">
        <p14:creationId xmlns:p14="http://schemas.microsoft.com/office/powerpoint/2010/main" val="7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14</a:t>
            </a:fld>
            <a:endParaRPr lang="tr-TR"/>
          </a:p>
        </p:txBody>
      </p:sp>
    </p:spTree>
    <p:extLst>
      <p:ext uri="{BB962C8B-B14F-4D97-AF65-F5344CB8AC3E}">
        <p14:creationId xmlns:p14="http://schemas.microsoft.com/office/powerpoint/2010/main" val="2453238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15</a:t>
            </a:fld>
            <a:endParaRPr lang="tr-TR"/>
          </a:p>
        </p:txBody>
      </p:sp>
    </p:spTree>
    <p:extLst>
      <p:ext uri="{BB962C8B-B14F-4D97-AF65-F5344CB8AC3E}">
        <p14:creationId xmlns:p14="http://schemas.microsoft.com/office/powerpoint/2010/main" val="3614036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16</a:t>
            </a:fld>
            <a:endParaRPr lang="tr-TR"/>
          </a:p>
        </p:txBody>
      </p:sp>
    </p:spTree>
    <p:extLst>
      <p:ext uri="{BB962C8B-B14F-4D97-AF65-F5344CB8AC3E}">
        <p14:creationId xmlns:p14="http://schemas.microsoft.com/office/powerpoint/2010/main" val="2296494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17</a:t>
            </a:fld>
            <a:endParaRPr lang="tr-TR"/>
          </a:p>
        </p:txBody>
      </p:sp>
    </p:spTree>
    <p:extLst>
      <p:ext uri="{BB962C8B-B14F-4D97-AF65-F5344CB8AC3E}">
        <p14:creationId xmlns:p14="http://schemas.microsoft.com/office/powerpoint/2010/main" val="28762559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18</a:t>
            </a:fld>
            <a:endParaRPr lang="tr-TR"/>
          </a:p>
        </p:txBody>
      </p:sp>
    </p:spTree>
    <p:extLst>
      <p:ext uri="{BB962C8B-B14F-4D97-AF65-F5344CB8AC3E}">
        <p14:creationId xmlns:p14="http://schemas.microsoft.com/office/powerpoint/2010/main" val="2931454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19</a:t>
            </a:fld>
            <a:endParaRPr lang="tr-TR"/>
          </a:p>
        </p:txBody>
      </p:sp>
    </p:spTree>
    <p:extLst>
      <p:ext uri="{BB962C8B-B14F-4D97-AF65-F5344CB8AC3E}">
        <p14:creationId xmlns:p14="http://schemas.microsoft.com/office/powerpoint/2010/main" val="1728082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a:t>
            </a:fld>
            <a:endParaRPr lang="tr-TR"/>
          </a:p>
        </p:txBody>
      </p:sp>
    </p:spTree>
    <p:extLst>
      <p:ext uri="{BB962C8B-B14F-4D97-AF65-F5344CB8AC3E}">
        <p14:creationId xmlns:p14="http://schemas.microsoft.com/office/powerpoint/2010/main" val="424934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20</a:t>
            </a:fld>
            <a:endParaRPr lang="tr-TR"/>
          </a:p>
        </p:txBody>
      </p:sp>
    </p:spTree>
    <p:extLst>
      <p:ext uri="{BB962C8B-B14F-4D97-AF65-F5344CB8AC3E}">
        <p14:creationId xmlns:p14="http://schemas.microsoft.com/office/powerpoint/2010/main" val="1851595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21</a:t>
            </a:fld>
            <a:endParaRPr lang="tr-TR"/>
          </a:p>
        </p:txBody>
      </p:sp>
    </p:spTree>
    <p:extLst>
      <p:ext uri="{BB962C8B-B14F-4D97-AF65-F5344CB8AC3E}">
        <p14:creationId xmlns:p14="http://schemas.microsoft.com/office/powerpoint/2010/main" val="11467691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22</a:t>
            </a:fld>
            <a:endParaRPr lang="tr-TR"/>
          </a:p>
        </p:txBody>
      </p:sp>
    </p:spTree>
    <p:extLst>
      <p:ext uri="{BB962C8B-B14F-4D97-AF65-F5344CB8AC3E}">
        <p14:creationId xmlns:p14="http://schemas.microsoft.com/office/powerpoint/2010/main" val="1234226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23</a:t>
            </a:fld>
            <a:endParaRPr lang="tr-TR"/>
          </a:p>
        </p:txBody>
      </p:sp>
    </p:spTree>
    <p:extLst>
      <p:ext uri="{BB962C8B-B14F-4D97-AF65-F5344CB8AC3E}">
        <p14:creationId xmlns:p14="http://schemas.microsoft.com/office/powerpoint/2010/main" val="18501409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24</a:t>
            </a:fld>
            <a:endParaRPr lang="tr-TR"/>
          </a:p>
        </p:txBody>
      </p:sp>
    </p:spTree>
    <p:extLst>
      <p:ext uri="{BB962C8B-B14F-4D97-AF65-F5344CB8AC3E}">
        <p14:creationId xmlns:p14="http://schemas.microsoft.com/office/powerpoint/2010/main" val="2355841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25</a:t>
            </a:fld>
            <a:endParaRPr lang="tr-TR"/>
          </a:p>
        </p:txBody>
      </p:sp>
    </p:spTree>
    <p:extLst>
      <p:ext uri="{BB962C8B-B14F-4D97-AF65-F5344CB8AC3E}">
        <p14:creationId xmlns:p14="http://schemas.microsoft.com/office/powerpoint/2010/main" val="31132174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26</a:t>
            </a:fld>
            <a:endParaRPr lang="tr-TR"/>
          </a:p>
        </p:txBody>
      </p:sp>
    </p:spTree>
    <p:extLst>
      <p:ext uri="{BB962C8B-B14F-4D97-AF65-F5344CB8AC3E}">
        <p14:creationId xmlns:p14="http://schemas.microsoft.com/office/powerpoint/2010/main" val="9701078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27</a:t>
            </a:fld>
            <a:endParaRPr lang="tr-TR"/>
          </a:p>
        </p:txBody>
      </p:sp>
    </p:spTree>
    <p:extLst>
      <p:ext uri="{BB962C8B-B14F-4D97-AF65-F5344CB8AC3E}">
        <p14:creationId xmlns:p14="http://schemas.microsoft.com/office/powerpoint/2010/main" val="23958421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28</a:t>
            </a:fld>
            <a:endParaRPr lang="tr-TR"/>
          </a:p>
        </p:txBody>
      </p:sp>
    </p:spTree>
    <p:extLst>
      <p:ext uri="{BB962C8B-B14F-4D97-AF65-F5344CB8AC3E}">
        <p14:creationId xmlns:p14="http://schemas.microsoft.com/office/powerpoint/2010/main" val="140083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29</a:t>
            </a:fld>
            <a:endParaRPr lang="tr-TR"/>
          </a:p>
        </p:txBody>
      </p:sp>
    </p:spTree>
    <p:extLst>
      <p:ext uri="{BB962C8B-B14F-4D97-AF65-F5344CB8AC3E}">
        <p14:creationId xmlns:p14="http://schemas.microsoft.com/office/powerpoint/2010/main" val="108703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a:t>
            </a:fld>
            <a:endParaRPr lang="tr-TR"/>
          </a:p>
        </p:txBody>
      </p:sp>
    </p:spTree>
    <p:extLst>
      <p:ext uri="{BB962C8B-B14F-4D97-AF65-F5344CB8AC3E}">
        <p14:creationId xmlns:p14="http://schemas.microsoft.com/office/powerpoint/2010/main" val="25204935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30</a:t>
            </a:fld>
            <a:endParaRPr lang="tr-TR"/>
          </a:p>
        </p:txBody>
      </p:sp>
    </p:spTree>
    <p:extLst>
      <p:ext uri="{BB962C8B-B14F-4D97-AF65-F5344CB8AC3E}">
        <p14:creationId xmlns:p14="http://schemas.microsoft.com/office/powerpoint/2010/main" val="29900136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31</a:t>
            </a:fld>
            <a:endParaRPr lang="tr-TR"/>
          </a:p>
        </p:txBody>
      </p:sp>
    </p:spTree>
    <p:extLst>
      <p:ext uri="{BB962C8B-B14F-4D97-AF65-F5344CB8AC3E}">
        <p14:creationId xmlns:p14="http://schemas.microsoft.com/office/powerpoint/2010/main" val="11626394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32</a:t>
            </a:fld>
            <a:endParaRPr lang="tr-TR"/>
          </a:p>
        </p:txBody>
      </p:sp>
    </p:spTree>
    <p:extLst>
      <p:ext uri="{BB962C8B-B14F-4D97-AF65-F5344CB8AC3E}">
        <p14:creationId xmlns:p14="http://schemas.microsoft.com/office/powerpoint/2010/main" val="10027618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33</a:t>
            </a:fld>
            <a:endParaRPr lang="tr-TR"/>
          </a:p>
        </p:txBody>
      </p:sp>
    </p:spTree>
    <p:extLst>
      <p:ext uri="{BB962C8B-B14F-4D97-AF65-F5344CB8AC3E}">
        <p14:creationId xmlns:p14="http://schemas.microsoft.com/office/powerpoint/2010/main" val="6433366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34</a:t>
            </a:fld>
            <a:endParaRPr lang="tr-TR"/>
          </a:p>
        </p:txBody>
      </p:sp>
    </p:spTree>
    <p:extLst>
      <p:ext uri="{BB962C8B-B14F-4D97-AF65-F5344CB8AC3E}">
        <p14:creationId xmlns:p14="http://schemas.microsoft.com/office/powerpoint/2010/main" val="25824898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35</a:t>
            </a:fld>
            <a:endParaRPr lang="tr-TR"/>
          </a:p>
        </p:txBody>
      </p:sp>
    </p:spTree>
    <p:extLst>
      <p:ext uri="{BB962C8B-B14F-4D97-AF65-F5344CB8AC3E}">
        <p14:creationId xmlns:p14="http://schemas.microsoft.com/office/powerpoint/2010/main" val="35597333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36</a:t>
            </a:fld>
            <a:endParaRPr lang="tr-TR"/>
          </a:p>
        </p:txBody>
      </p:sp>
    </p:spTree>
    <p:extLst>
      <p:ext uri="{BB962C8B-B14F-4D97-AF65-F5344CB8AC3E}">
        <p14:creationId xmlns:p14="http://schemas.microsoft.com/office/powerpoint/2010/main" val="26911286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37</a:t>
            </a:fld>
            <a:endParaRPr lang="tr-TR"/>
          </a:p>
        </p:txBody>
      </p:sp>
    </p:spTree>
    <p:extLst>
      <p:ext uri="{BB962C8B-B14F-4D97-AF65-F5344CB8AC3E}">
        <p14:creationId xmlns:p14="http://schemas.microsoft.com/office/powerpoint/2010/main" val="3648260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38</a:t>
            </a:fld>
            <a:endParaRPr lang="tr-TR"/>
          </a:p>
        </p:txBody>
      </p:sp>
    </p:spTree>
    <p:extLst>
      <p:ext uri="{BB962C8B-B14F-4D97-AF65-F5344CB8AC3E}">
        <p14:creationId xmlns:p14="http://schemas.microsoft.com/office/powerpoint/2010/main" val="6680469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39</a:t>
            </a:fld>
            <a:endParaRPr lang="tr-TR"/>
          </a:p>
        </p:txBody>
      </p:sp>
    </p:spTree>
    <p:extLst>
      <p:ext uri="{BB962C8B-B14F-4D97-AF65-F5344CB8AC3E}">
        <p14:creationId xmlns:p14="http://schemas.microsoft.com/office/powerpoint/2010/main" val="485984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a:t>
            </a:fld>
            <a:endParaRPr lang="tr-TR"/>
          </a:p>
        </p:txBody>
      </p:sp>
    </p:spTree>
    <p:extLst>
      <p:ext uri="{BB962C8B-B14F-4D97-AF65-F5344CB8AC3E}">
        <p14:creationId xmlns:p14="http://schemas.microsoft.com/office/powerpoint/2010/main" val="29084914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40</a:t>
            </a:fld>
            <a:endParaRPr lang="tr-TR"/>
          </a:p>
        </p:txBody>
      </p:sp>
    </p:spTree>
    <p:extLst>
      <p:ext uri="{BB962C8B-B14F-4D97-AF65-F5344CB8AC3E}">
        <p14:creationId xmlns:p14="http://schemas.microsoft.com/office/powerpoint/2010/main" val="24398978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41</a:t>
            </a:fld>
            <a:endParaRPr lang="tr-TR"/>
          </a:p>
        </p:txBody>
      </p:sp>
    </p:spTree>
    <p:extLst>
      <p:ext uri="{BB962C8B-B14F-4D97-AF65-F5344CB8AC3E}">
        <p14:creationId xmlns:p14="http://schemas.microsoft.com/office/powerpoint/2010/main" val="35385585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42</a:t>
            </a:fld>
            <a:endParaRPr lang="tr-TR"/>
          </a:p>
        </p:txBody>
      </p:sp>
    </p:spTree>
    <p:extLst>
      <p:ext uri="{BB962C8B-B14F-4D97-AF65-F5344CB8AC3E}">
        <p14:creationId xmlns:p14="http://schemas.microsoft.com/office/powerpoint/2010/main" val="30041289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43</a:t>
            </a:fld>
            <a:endParaRPr lang="tr-TR"/>
          </a:p>
        </p:txBody>
      </p:sp>
    </p:spTree>
    <p:extLst>
      <p:ext uri="{BB962C8B-B14F-4D97-AF65-F5344CB8AC3E}">
        <p14:creationId xmlns:p14="http://schemas.microsoft.com/office/powerpoint/2010/main" val="5265713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44</a:t>
            </a:fld>
            <a:endParaRPr lang="tr-TR"/>
          </a:p>
        </p:txBody>
      </p:sp>
    </p:spTree>
    <p:extLst>
      <p:ext uri="{BB962C8B-B14F-4D97-AF65-F5344CB8AC3E}">
        <p14:creationId xmlns:p14="http://schemas.microsoft.com/office/powerpoint/2010/main" val="2861364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a:t>
            </a:fld>
            <a:endParaRPr lang="tr-TR"/>
          </a:p>
        </p:txBody>
      </p:sp>
    </p:spTree>
    <p:extLst>
      <p:ext uri="{BB962C8B-B14F-4D97-AF65-F5344CB8AC3E}">
        <p14:creationId xmlns:p14="http://schemas.microsoft.com/office/powerpoint/2010/main" val="2710298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6</a:t>
            </a:fld>
            <a:endParaRPr lang="tr-TR"/>
          </a:p>
        </p:txBody>
      </p:sp>
    </p:spTree>
    <p:extLst>
      <p:ext uri="{BB962C8B-B14F-4D97-AF65-F5344CB8AC3E}">
        <p14:creationId xmlns:p14="http://schemas.microsoft.com/office/powerpoint/2010/main" val="766545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7</a:t>
            </a:fld>
            <a:endParaRPr lang="tr-TR"/>
          </a:p>
        </p:txBody>
      </p:sp>
    </p:spTree>
    <p:extLst>
      <p:ext uri="{BB962C8B-B14F-4D97-AF65-F5344CB8AC3E}">
        <p14:creationId xmlns:p14="http://schemas.microsoft.com/office/powerpoint/2010/main" val="4270322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8</a:t>
            </a:fld>
            <a:endParaRPr lang="tr-TR"/>
          </a:p>
        </p:txBody>
      </p:sp>
    </p:spTree>
    <p:extLst>
      <p:ext uri="{BB962C8B-B14F-4D97-AF65-F5344CB8AC3E}">
        <p14:creationId xmlns:p14="http://schemas.microsoft.com/office/powerpoint/2010/main" val="942543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9</a:t>
            </a:fld>
            <a:endParaRPr lang="tr-TR"/>
          </a:p>
        </p:txBody>
      </p:sp>
    </p:spTree>
    <p:extLst>
      <p:ext uri="{BB962C8B-B14F-4D97-AF65-F5344CB8AC3E}">
        <p14:creationId xmlns:p14="http://schemas.microsoft.com/office/powerpoint/2010/main" val="10321827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0C17C9-2DB5-4E3A-BCA6-1BDBE1839D5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6C3CFCB-E724-429E-9E67-AA4C616818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BC316C7-5640-4BC8-B3B9-F39D24B7066B}"/>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25359FB-CF66-43E2-8EC1-9412B0F314AA}"/>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3C5AEF14-7464-42C8-B2FB-4CEB6C81755A}"/>
              </a:ext>
            </a:extLst>
          </p:cNvPr>
          <p:cNvSpPr>
            <a:spLocks noGrp="1"/>
          </p:cNvSpPr>
          <p:nvPr>
            <p:ph type="sldNum" sz="quarter" idx="12"/>
          </p:nvPr>
        </p:nvSpPr>
        <p:spPr/>
        <p:txBody>
          <a:bodyPr/>
          <a:lstStyle/>
          <a:p>
            <a:fld id="{50F4E6BD-4CAD-3E44-B214-2CFB9D00E5E7}" type="slidenum">
              <a:rPr lang="tr-TR" smtClean="0"/>
              <a:t>‹#›</a:t>
            </a:fld>
            <a:endParaRPr lang="tr-TR"/>
          </a:p>
        </p:txBody>
      </p:sp>
      <p:pic>
        <p:nvPicPr>
          <p:cNvPr id="7" name="Resim 6">
            <a:extLst>
              <a:ext uri="{FF2B5EF4-FFF2-40B4-BE49-F238E27FC236}">
                <a16:creationId xmlns:a16="http://schemas.microsoft.com/office/drawing/2014/main" id="{B07C9117-EF70-4142-A831-40F64A657480}"/>
              </a:ext>
            </a:extLst>
          </p:cNvPr>
          <p:cNvPicPr>
            <a:picLocks noChangeAspect="1"/>
          </p:cNvPicPr>
          <p:nvPr userDrawn="1"/>
        </p:nvPicPr>
        <p:blipFill>
          <a:blip r:embed="rId2"/>
          <a:stretch>
            <a:fillRect/>
          </a:stretch>
        </p:blipFill>
        <p:spPr>
          <a:xfrm>
            <a:off x="0" y="0"/>
            <a:ext cx="12192000" cy="6557450"/>
          </a:xfrm>
          <a:prstGeom prst="rect">
            <a:avLst/>
          </a:prstGeom>
        </p:spPr>
      </p:pic>
    </p:spTree>
    <p:extLst>
      <p:ext uri="{BB962C8B-B14F-4D97-AF65-F5344CB8AC3E}">
        <p14:creationId xmlns:p14="http://schemas.microsoft.com/office/powerpoint/2010/main" val="132531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981574-FBF4-4D03-92A6-F398DBDBD61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2793F81-4160-4883-9E16-A106995219E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E60EF3-0236-46BF-8C1D-BF02F18225B1}"/>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43000784-D189-493A-8BD0-DE18CA221AC9}"/>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EC796BC7-0D23-44D7-A1A9-9616E6DA8E6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909445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2FAA06-F012-4CAB-9588-572C44612B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B0E4B2D-CD55-4390-8E5C-BA170FDD2DE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462773-B156-4674-BBF9-82690127C8C9}"/>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1C00C97F-152E-4169-A42D-553BEAC6E466}"/>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5BF26CD9-5D0D-42EE-81C8-8F06D18B90AA}"/>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86828805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390AED8-2163-4F7C-9CA7-828A2067D91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F0E5EAE-87A3-4160-B20F-DA73A0353A1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5AAB66C-1567-4AC5-857D-366ECF12BA05}"/>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A486382-6CAB-4EEC-9A9D-3D70B273F928}"/>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18E44873-9307-420D-912F-F568FBB1278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16575342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95D751-0CF8-4E2B-83A5-D64C4F76D38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739B51C-1263-4BB3-929A-ED163B4B8A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BDD3E9C1-DE07-4A8D-BFEE-3263496672F8}"/>
              </a:ext>
            </a:extLst>
          </p:cNvPr>
          <p:cNvSpPr>
            <a:spLocks noGrp="1"/>
          </p:cNvSpPr>
          <p:nvPr>
            <p:ph type="dt" sz="half" idx="10"/>
          </p:nvPr>
        </p:nvSpPr>
        <p:spPr/>
        <p:txBody>
          <a:bodyPr/>
          <a:lstStyle/>
          <a:p>
            <a:r>
              <a:rPr lang="tr-TR"/>
              <a:t>28.09.2020</a:t>
            </a:r>
          </a:p>
        </p:txBody>
      </p:sp>
      <p:sp>
        <p:nvSpPr>
          <p:cNvPr id="5" name="Alt Bilgi Yer Tutucusu 4">
            <a:extLst>
              <a:ext uri="{FF2B5EF4-FFF2-40B4-BE49-F238E27FC236}">
                <a16:creationId xmlns:a16="http://schemas.microsoft.com/office/drawing/2014/main" id="{28FBFEC2-57EA-4BCE-829A-9A0E92E918BF}"/>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6356A321-2362-4B44-BE7E-B5F790F3F81D}"/>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16183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372D40-D88C-4FB0-A059-1348C3E0D4D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F827B2A-0253-435A-A926-2CF228455DEB}"/>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A7D61EB-BF62-40F1-BCC0-C94F4E032DA1}"/>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FA7C775-16F3-4E81-9DE7-549820EA555B}"/>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A7D09C4D-86D6-45DA-9BB3-30A572AEACEB}"/>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30715937-F00E-405B-B6B5-9FF92E08600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33571114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65105E-6C7C-432C-BA2D-324C5D67536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75C75CF-612D-4A6F-8DE9-D27F98C2D8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66B7C06F-41CF-46C4-BBA6-05888EF751F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7F2C58F-6F91-4730-B081-144F0595BC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B882973F-5016-4105-9E52-416FD15C7784}"/>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F7D68AB-7A36-419F-8856-99623751A57B}"/>
              </a:ext>
            </a:extLst>
          </p:cNvPr>
          <p:cNvSpPr>
            <a:spLocks noGrp="1"/>
          </p:cNvSpPr>
          <p:nvPr>
            <p:ph type="dt" sz="half" idx="10"/>
          </p:nvPr>
        </p:nvSpPr>
        <p:spPr/>
        <p:txBody>
          <a:bodyPr/>
          <a:lstStyle/>
          <a:p>
            <a:r>
              <a:rPr lang="tr-TR"/>
              <a:t>28.09.2020</a:t>
            </a:r>
            <a:endParaRPr lang="tr-TR" dirty="0"/>
          </a:p>
        </p:txBody>
      </p:sp>
      <p:sp>
        <p:nvSpPr>
          <p:cNvPr id="8" name="Alt Bilgi Yer Tutucusu 7">
            <a:extLst>
              <a:ext uri="{FF2B5EF4-FFF2-40B4-BE49-F238E27FC236}">
                <a16:creationId xmlns:a16="http://schemas.microsoft.com/office/drawing/2014/main" id="{7B00A692-19F2-404D-B389-01FF6961EDBC}"/>
              </a:ext>
            </a:extLst>
          </p:cNvPr>
          <p:cNvSpPr>
            <a:spLocks noGrp="1"/>
          </p:cNvSpPr>
          <p:nvPr>
            <p:ph type="ftr" sz="quarter" idx="11"/>
          </p:nvPr>
        </p:nvSpPr>
        <p:spPr/>
        <p:txBody>
          <a:bodyPr/>
          <a:lstStyle/>
          <a:p>
            <a:r>
              <a:rPr lang="tr-TR"/>
              <a:t>Dersin Kodu / Dersin Adı</a:t>
            </a:r>
            <a:endParaRPr lang="tr-TR" dirty="0"/>
          </a:p>
        </p:txBody>
      </p:sp>
      <p:sp>
        <p:nvSpPr>
          <p:cNvPr id="9" name="Slayt Numarası Yer Tutucusu 8">
            <a:extLst>
              <a:ext uri="{FF2B5EF4-FFF2-40B4-BE49-F238E27FC236}">
                <a16:creationId xmlns:a16="http://schemas.microsoft.com/office/drawing/2014/main" id="{5460CAF8-3B2E-48F2-A83A-B865C6F067B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54763185"/>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6F7F6A-26FD-44F2-B4A4-EC87B9C1C26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EBC075-2D1C-4CC2-B762-3D9ADA9E12C0}"/>
              </a:ext>
            </a:extLst>
          </p:cNvPr>
          <p:cNvSpPr>
            <a:spLocks noGrp="1"/>
          </p:cNvSpPr>
          <p:nvPr>
            <p:ph type="dt" sz="half" idx="10"/>
          </p:nvPr>
        </p:nvSpPr>
        <p:spPr/>
        <p:txBody>
          <a:bodyPr/>
          <a:lstStyle/>
          <a:p>
            <a:r>
              <a:rPr lang="tr-TR"/>
              <a:t>28.09.2020</a:t>
            </a:r>
          </a:p>
        </p:txBody>
      </p:sp>
      <p:sp>
        <p:nvSpPr>
          <p:cNvPr id="4" name="Alt Bilgi Yer Tutucusu 3">
            <a:extLst>
              <a:ext uri="{FF2B5EF4-FFF2-40B4-BE49-F238E27FC236}">
                <a16:creationId xmlns:a16="http://schemas.microsoft.com/office/drawing/2014/main" id="{FFD944B8-3D71-4B54-A036-C6A6FC29E40B}"/>
              </a:ext>
            </a:extLst>
          </p:cNvPr>
          <p:cNvSpPr>
            <a:spLocks noGrp="1"/>
          </p:cNvSpPr>
          <p:nvPr>
            <p:ph type="ftr" sz="quarter" idx="11"/>
          </p:nvPr>
        </p:nvSpPr>
        <p:spPr/>
        <p:txBody>
          <a:bodyPr/>
          <a:lstStyle/>
          <a:p>
            <a:r>
              <a:rPr lang="tr-TR"/>
              <a:t>Dersin Kodu / Dersin Adı</a:t>
            </a:r>
            <a:endParaRPr lang="tr-TR" dirty="0"/>
          </a:p>
        </p:txBody>
      </p:sp>
      <p:sp>
        <p:nvSpPr>
          <p:cNvPr id="5" name="Slayt Numarası Yer Tutucusu 4">
            <a:extLst>
              <a:ext uri="{FF2B5EF4-FFF2-40B4-BE49-F238E27FC236}">
                <a16:creationId xmlns:a16="http://schemas.microsoft.com/office/drawing/2014/main" id="{08FB31FB-CECD-48BC-A9D2-D7CC4E558E56}"/>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338014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0CBE65-32B2-4A59-B441-D07DF7AB4720}"/>
              </a:ext>
            </a:extLst>
          </p:cNvPr>
          <p:cNvSpPr>
            <a:spLocks noGrp="1"/>
          </p:cNvSpPr>
          <p:nvPr>
            <p:ph type="dt" sz="half" idx="10"/>
          </p:nvPr>
        </p:nvSpPr>
        <p:spPr/>
        <p:txBody>
          <a:bodyPr/>
          <a:lstStyle/>
          <a:p>
            <a:r>
              <a:rPr lang="tr-TR"/>
              <a:t>28.09.2020</a:t>
            </a:r>
          </a:p>
        </p:txBody>
      </p:sp>
      <p:sp>
        <p:nvSpPr>
          <p:cNvPr id="3" name="Alt Bilgi Yer Tutucusu 2">
            <a:extLst>
              <a:ext uri="{FF2B5EF4-FFF2-40B4-BE49-F238E27FC236}">
                <a16:creationId xmlns:a16="http://schemas.microsoft.com/office/drawing/2014/main" id="{378F90FD-4896-453A-A4E8-7A88D4F718DB}"/>
              </a:ext>
            </a:extLst>
          </p:cNvPr>
          <p:cNvSpPr>
            <a:spLocks noGrp="1"/>
          </p:cNvSpPr>
          <p:nvPr>
            <p:ph type="ftr" sz="quarter" idx="11"/>
          </p:nvPr>
        </p:nvSpPr>
        <p:spPr/>
        <p:txBody>
          <a:bodyPr/>
          <a:lstStyle/>
          <a:p>
            <a:r>
              <a:rPr lang="tr-TR"/>
              <a:t>Dersin Kodu / Dersin Adı</a:t>
            </a:r>
            <a:endParaRPr lang="tr-TR" dirty="0"/>
          </a:p>
        </p:txBody>
      </p:sp>
      <p:sp>
        <p:nvSpPr>
          <p:cNvPr id="4" name="Slayt Numarası Yer Tutucusu 3">
            <a:extLst>
              <a:ext uri="{FF2B5EF4-FFF2-40B4-BE49-F238E27FC236}">
                <a16:creationId xmlns:a16="http://schemas.microsoft.com/office/drawing/2014/main" id="{F1FE8CFD-2BFA-4F1C-9521-18CB23012BBA}"/>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51072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381CF3-A5EF-4167-AEE0-B8431F14D5F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15CE533-D87E-485C-9B30-98D1FA6CC9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7224920-B1DF-4272-A258-9A162FCB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B0EEA69-32AB-4EFB-A3BC-6B8EEF71C77A}"/>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52904773-398C-4558-BFED-36B608DE6ED0}"/>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BFA33CD2-A134-47E0-8206-9E70086B09D8}"/>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29172761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B3A027-B698-4236-9456-4E12557253A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48EC52C-67CF-46C5-8C56-BF15C4496E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8ED6482-55EA-434C-BB36-A82106F492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049317B-7CB9-45F5-AEC0-2BCFEA393E9B}"/>
              </a:ext>
            </a:extLst>
          </p:cNvPr>
          <p:cNvSpPr>
            <a:spLocks noGrp="1"/>
          </p:cNvSpPr>
          <p:nvPr>
            <p:ph type="dt" sz="half" idx="10"/>
          </p:nvPr>
        </p:nvSpPr>
        <p:spPr/>
        <p:txBody>
          <a:bodyPr/>
          <a:lstStyle/>
          <a:p>
            <a:r>
              <a:rPr lang="tr-TR"/>
              <a:t>28.09.2020</a:t>
            </a:r>
          </a:p>
        </p:txBody>
      </p:sp>
      <p:sp>
        <p:nvSpPr>
          <p:cNvPr id="6" name="Alt Bilgi Yer Tutucusu 5">
            <a:extLst>
              <a:ext uri="{FF2B5EF4-FFF2-40B4-BE49-F238E27FC236}">
                <a16:creationId xmlns:a16="http://schemas.microsoft.com/office/drawing/2014/main" id="{2264103B-CF4E-4AEC-BEE1-265F8FC64D14}"/>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6BDBC5C3-7522-419B-B423-4B559ED4D5EB}"/>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58924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90460D7-5020-4371-9987-CDAF98B3E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030C6A7-91DA-443C-A5E7-5C55F58540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50A4DE1-56AC-486A-BD0E-6EF31278B8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a:t>28.09.2020</a:t>
            </a:r>
            <a:endParaRPr lang="tr-TR" dirty="0"/>
          </a:p>
        </p:txBody>
      </p:sp>
      <p:sp>
        <p:nvSpPr>
          <p:cNvPr id="5" name="Alt Bilgi Yer Tutucusu 4">
            <a:extLst>
              <a:ext uri="{FF2B5EF4-FFF2-40B4-BE49-F238E27FC236}">
                <a16:creationId xmlns:a16="http://schemas.microsoft.com/office/drawing/2014/main" id="{42B9F3DB-1E9C-4B1F-BBED-5ED6273180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74870CB7-02CA-4A7D-A0F4-8BBAEB936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E6BD-4CAD-3E44-B214-2CFB9D00E5E7}" type="slidenum">
              <a:rPr lang="tr-TR" smtClean="0"/>
              <a:pPr/>
              <a:t>‹#›</a:t>
            </a:fld>
            <a:endParaRPr lang="tr-TR" dirty="0"/>
          </a:p>
        </p:txBody>
      </p:sp>
      <p:cxnSp>
        <p:nvCxnSpPr>
          <p:cNvPr id="7" name="Düz Bağlayıcı 6">
            <a:extLst>
              <a:ext uri="{FF2B5EF4-FFF2-40B4-BE49-F238E27FC236}">
                <a16:creationId xmlns:a16="http://schemas.microsoft.com/office/drawing/2014/main" id="{DAB867F7-F123-4A3E-8848-137BCDEC8F92}"/>
              </a:ext>
            </a:extLst>
          </p:cNvPr>
          <p:cNvCxnSpPr>
            <a:cxnSpLocks/>
          </p:cNvCxnSpPr>
          <p:nvPr userDrawn="1"/>
        </p:nvCxnSpPr>
        <p:spPr>
          <a:xfrm>
            <a:off x="5002924" y="586338"/>
            <a:ext cx="6364277"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Resim 7">
            <a:extLst>
              <a:ext uri="{FF2B5EF4-FFF2-40B4-BE49-F238E27FC236}">
                <a16:creationId xmlns:a16="http://schemas.microsoft.com/office/drawing/2014/main" id="{C45099EE-BCE4-43CD-A7EB-74F032FFC30A}"/>
              </a:ext>
            </a:extLst>
          </p:cNvPr>
          <p:cNvPicPr>
            <a:picLocks noChangeAspect="1"/>
          </p:cNvPicPr>
          <p:nvPr userDrawn="1"/>
        </p:nvPicPr>
        <p:blipFill>
          <a:blip r:embed="rId13"/>
          <a:stretch>
            <a:fillRect/>
          </a:stretch>
        </p:blipFill>
        <p:spPr>
          <a:xfrm>
            <a:off x="526518" y="126419"/>
            <a:ext cx="610521" cy="610521"/>
          </a:xfrm>
          <a:prstGeom prst="rect">
            <a:avLst/>
          </a:prstGeom>
        </p:spPr>
      </p:pic>
      <p:sp>
        <p:nvSpPr>
          <p:cNvPr id="9" name="Dikdörtgen 8">
            <a:extLst>
              <a:ext uri="{FF2B5EF4-FFF2-40B4-BE49-F238E27FC236}">
                <a16:creationId xmlns:a16="http://schemas.microsoft.com/office/drawing/2014/main" id="{343B397A-D431-45E1-AD39-4709D2C8F998}"/>
              </a:ext>
            </a:extLst>
          </p:cNvPr>
          <p:cNvSpPr/>
          <p:nvPr userDrawn="1"/>
        </p:nvSpPr>
        <p:spPr>
          <a:xfrm>
            <a:off x="1154644" y="217192"/>
            <a:ext cx="6096000" cy="400110"/>
          </a:xfrm>
          <a:prstGeom prst="rect">
            <a:avLst/>
          </a:prstGeom>
        </p:spPr>
        <p:txBody>
          <a:bodyPr>
            <a:spAutoFit/>
          </a:bodyPr>
          <a:lstStyle/>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ATATÜRK ÜNİVERSİTESİ İLAHİYAT FAKÜLTESİ</a:t>
            </a:r>
          </a:p>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Temel İslam Bilimleri</a:t>
            </a:r>
          </a:p>
        </p:txBody>
      </p:sp>
    </p:spTree>
    <p:extLst>
      <p:ext uri="{BB962C8B-B14F-4D97-AF65-F5344CB8AC3E}">
        <p14:creationId xmlns:p14="http://schemas.microsoft.com/office/powerpoint/2010/main" val="2765374284"/>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dirty="0"/>
              <a:t>Kelam Tarihi</a:t>
            </a:r>
          </a:p>
        </p:txBody>
      </p:sp>
      <p:sp>
        <p:nvSpPr>
          <p:cNvPr id="5" name="Alt Başlık 4"/>
          <p:cNvSpPr>
            <a:spLocks noGrp="1"/>
          </p:cNvSpPr>
          <p:nvPr>
            <p:ph type="subTitle" idx="1"/>
          </p:nvPr>
        </p:nvSpPr>
        <p:spPr/>
        <p:txBody>
          <a:bodyPr>
            <a:normAutofit/>
          </a:bodyPr>
          <a:lstStyle/>
          <a:p>
            <a:pPr>
              <a:lnSpc>
                <a:spcPct val="120000"/>
              </a:lnSpc>
            </a:pPr>
            <a:r>
              <a:rPr lang="tr-TR" dirty="0">
                <a:solidFill>
                  <a:srgbClr val="1E1162"/>
                </a:solidFill>
              </a:rPr>
              <a:t>Ders Hocası	: Dr. </a:t>
            </a:r>
            <a:r>
              <a:rPr lang="tr-TR" dirty="0" err="1">
                <a:solidFill>
                  <a:srgbClr val="1E1162"/>
                </a:solidFill>
              </a:rPr>
              <a:t>Öğr</a:t>
            </a:r>
            <a:r>
              <a:rPr lang="tr-TR" dirty="0">
                <a:solidFill>
                  <a:srgbClr val="1E1162"/>
                </a:solidFill>
              </a:rPr>
              <a:t>. Üyesi Fikrullah ÇAKMAK</a:t>
            </a:r>
            <a:endParaRPr lang="tr-TR" dirty="0">
              <a:solidFill>
                <a:srgbClr val="1E1162"/>
              </a:solidFill>
              <a:latin typeface="Times New Roman" panose="02020603050405020304" pitchFamily="18" charset="0"/>
              <a:cs typeface="Times New Roman" panose="02020603050405020304" pitchFamily="18" charset="0"/>
            </a:endParaRPr>
          </a:p>
        </p:txBody>
      </p:sp>
      <p:sp>
        <p:nvSpPr>
          <p:cNvPr id="6" name="Alt Başlık 2">
            <a:extLst>
              <a:ext uri="{FF2B5EF4-FFF2-40B4-BE49-F238E27FC236}">
                <a16:creationId xmlns:a16="http://schemas.microsoft.com/office/drawing/2014/main" id="{1C42A7E1-4275-024A-8631-43CFA2748EDF}"/>
              </a:ext>
            </a:extLst>
          </p:cNvPr>
          <p:cNvSpPr txBox="1">
            <a:spLocks/>
          </p:cNvSpPr>
          <p:nvPr/>
        </p:nvSpPr>
        <p:spPr>
          <a:xfrm>
            <a:off x="2209799" y="864973"/>
            <a:ext cx="8809653" cy="8482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a:solidFill>
                  <a:schemeClr val="bg1"/>
                </a:solidFill>
                <a:latin typeface="Times New Roman" panose="02020603050405020304" pitchFamily="18" charset="0"/>
                <a:cs typeface="Times New Roman" panose="02020603050405020304" pitchFamily="18" charset="0"/>
              </a:rPr>
              <a:t>ATATÜRK ÜNİVERSİTESİ İLAHİYAT FAKÜLTESİ </a:t>
            </a:r>
            <a:endParaRPr lang="tr-TR" sz="1600" dirty="0">
              <a:solidFill>
                <a:schemeClr val="bg1"/>
              </a:solidFill>
              <a:latin typeface="Times New Roman" panose="02020603050405020304" pitchFamily="18" charset="0"/>
              <a:cs typeface="Times New Roman" panose="02020603050405020304" pitchFamily="18" charset="0"/>
            </a:endParaRPr>
          </a:p>
          <a:p>
            <a:pPr algn="l"/>
            <a:r>
              <a:rPr lang="tr-TR" dirty="0">
                <a:solidFill>
                  <a:schemeClr val="bg1"/>
                </a:solidFill>
                <a:latin typeface="Times New Roman" panose="02020603050405020304" pitchFamily="18" charset="0"/>
                <a:cs typeface="Times New Roman" panose="02020603050405020304" pitchFamily="18" charset="0"/>
              </a:rPr>
              <a:t>Temel İslam Bilimleri Kelam Anabilim Dalı</a:t>
            </a:r>
          </a:p>
        </p:txBody>
      </p:sp>
    </p:spTree>
    <p:extLst>
      <p:ext uri="{BB962C8B-B14F-4D97-AF65-F5344CB8AC3E}">
        <p14:creationId xmlns:p14="http://schemas.microsoft.com/office/powerpoint/2010/main" val="278103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B. Akli Hükümler (Ahkam-ı </a:t>
            </a:r>
            <a:r>
              <a:rPr lang="tr-TR" dirty="0" err="1"/>
              <a:t>Akliyye</a:t>
            </a:r>
            <a:r>
              <a:rPr lang="tr-TR" dirty="0"/>
              <a:t>)</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20000"/>
          </a:bodyPr>
          <a:lstStyle/>
          <a:p>
            <a:r>
              <a:rPr lang="tr-TR" dirty="0"/>
              <a:t>Bir şeyin varlığı hakkında aklın verebileceği hükümler “</a:t>
            </a:r>
            <a:r>
              <a:rPr lang="tr-TR" dirty="0" err="1"/>
              <a:t>vucub</a:t>
            </a:r>
            <a:r>
              <a:rPr lang="tr-TR" dirty="0"/>
              <a:t>, imkan ve imtina” şeklindedir. </a:t>
            </a:r>
          </a:p>
          <a:p>
            <a:r>
              <a:rPr lang="tr-TR" dirty="0"/>
              <a:t>Bu hükümlere konu teşkilde eden varlık “</a:t>
            </a:r>
            <a:r>
              <a:rPr lang="tr-TR" dirty="0" err="1"/>
              <a:t>vacib</a:t>
            </a:r>
            <a:r>
              <a:rPr lang="tr-TR" dirty="0"/>
              <a:t> (zorunlu), </a:t>
            </a:r>
            <a:r>
              <a:rPr lang="tr-TR" dirty="0" err="1"/>
              <a:t>mümkin</a:t>
            </a:r>
            <a:r>
              <a:rPr lang="tr-TR" dirty="0"/>
              <a:t> (caiz, olurlu), muhal (</a:t>
            </a:r>
            <a:r>
              <a:rPr lang="tr-TR" dirty="0" err="1"/>
              <a:t>mümteni</a:t>
            </a:r>
            <a:r>
              <a:rPr lang="tr-TR" dirty="0"/>
              <a:t>, </a:t>
            </a:r>
            <a:r>
              <a:rPr lang="tr-TR" dirty="0" err="1"/>
              <a:t>müstahil</a:t>
            </a:r>
            <a:r>
              <a:rPr lang="tr-TR" dirty="0"/>
              <a:t>, olamaz) şeklindedir. </a:t>
            </a:r>
          </a:p>
          <a:p>
            <a:r>
              <a:rPr lang="tr-TR" b="1" i="1" dirty="0"/>
              <a:t>a) </a:t>
            </a:r>
            <a:r>
              <a:rPr lang="tr-TR" b="1" i="1" dirty="0" err="1"/>
              <a:t>Vacib</a:t>
            </a:r>
            <a:endParaRPr lang="tr-TR" b="1" i="1" dirty="0"/>
          </a:p>
          <a:p>
            <a:r>
              <a:rPr lang="tr-TR" dirty="0"/>
              <a:t>Kelimenin kökünde: sabit oluş, kesinlik, gereklilik, bağlayıcılık vardır. Varlığı zatının gereği olan, var oluşunda başka bir varlığa ihtiyaç duymayan. </a:t>
            </a:r>
          </a:p>
          <a:p>
            <a:r>
              <a:rPr lang="tr-TR" dirty="0"/>
              <a:t>Bu husus sadece Allah’a aittir. Bu nedenle Allah için “</a:t>
            </a:r>
            <a:r>
              <a:rPr lang="tr-TR" dirty="0" err="1"/>
              <a:t>vacibu’l-vucud</a:t>
            </a:r>
            <a:r>
              <a:rPr lang="tr-TR" dirty="0"/>
              <a:t>” denir. </a:t>
            </a:r>
          </a:p>
          <a:p>
            <a:r>
              <a:rPr lang="tr-TR" dirty="0"/>
              <a:t>Allah’ın varlığı “</a:t>
            </a:r>
            <a:r>
              <a:rPr lang="tr-TR" dirty="0" err="1"/>
              <a:t>bi</a:t>
            </a:r>
            <a:r>
              <a:rPr lang="tr-TR" dirty="0"/>
              <a:t> </a:t>
            </a:r>
            <a:r>
              <a:rPr lang="tr-TR" dirty="0" err="1"/>
              <a:t>zatihi</a:t>
            </a:r>
            <a:r>
              <a:rPr lang="tr-TR" dirty="0"/>
              <a:t>, </a:t>
            </a:r>
            <a:r>
              <a:rPr lang="tr-TR" dirty="0" err="1"/>
              <a:t>lizatihi”dir</a:t>
            </a:r>
            <a:r>
              <a:rPr lang="tr-TR" dirty="0"/>
              <a:t>.</a:t>
            </a:r>
          </a:p>
          <a:p>
            <a:r>
              <a:rPr lang="tr-TR" dirty="0"/>
              <a:t>Onun dışındaki varlıklar ise “</a:t>
            </a:r>
            <a:r>
              <a:rPr lang="tr-TR" dirty="0" err="1"/>
              <a:t>li</a:t>
            </a:r>
            <a:r>
              <a:rPr lang="tr-TR" dirty="0"/>
              <a:t> </a:t>
            </a:r>
            <a:r>
              <a:rPr lang="tr-TR" dirty="0" err="1"/>
              <a:t>ğayrihi</a:t>
            </a:r>
            <a:r>
              <a:rPr lang="tr-TR" dirty="0"/>
              <a:t>, </a:t>
            </a:r>
            <a:r>
              <a:rPr lang="tr-TR" dirty="0" err="1"/>
              <a:t>bi</a:t>
            </a:r>
            <a:r>
              <a:rPr lang="tr-TR" dirty="0"/>
              <a:t> </a:t>
            </a:r>
            <a:r>
              <a:rPr lang="tr-TR" dirty="0" err="1"/>
              <a:t>ğayrihi”dir</a:t>
            </a:r>
            <a:r>
              <a:rPr lang="tr-TR" dirty="0"/>
              <a:t>. </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10</a:t>
            </a:fld>
            <a:endParaRPr lang="tr-TR"/>
          </a:p>
        </p:txBody>
      </p:sp>
    </p:spTree>
    <p:extLst>
      <p:ext uri="{BB962C8B-B14F-4D97-AF65-F5344CB8AC3E}">
        <p14:creationId xmlns:p14="http://schemas.microsoft.com/office/powerpoint/2010/main" val="1565565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B. Akli Hükümler (Ahkam-ı </a:t>
            </a:r>
            <a:r>
              <a:rPr lang="tr-TR" dirty="0" err="1"/>
              <a:t>Akliyye</a:t>
            </a:r>
            <a:r>
              <a:rPr lang="tr-TR" dirty="0"/>
              <a:t>)</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20000"/>
          </a:bodyPr>
          <a:lstStyle/>
          <a:p>
            <a:r>
              <a:rPr lang="tr-TR" b="1" i="1" dirty="0"/>
              <a:t>a) </a:t>
            </a:r>
            <a:r>
              <a:rPr lang="tr-TR" b="1" i="1" dirty="0" err="1"/>
              <a:t>Vacib</a:t>
            </a:r>
            <a:endParaRPr lang="tr-TR" b="1" i="1" dirty="0"/>
          </a:p>
          <a:p>
            <a:r>
              <a:rPr lang="tr-TR" u="sng" dirty="0" err="1">
                <a:solidFill>
                  <a:srgbClr val="FF0000"/>
                </a:solidFill>
              </a:rPr>
              <a:t>Vacib</a:t>
            </a:r>
            <a:r>
              <a:rPr lang="tr-TR" u="sng" dirty="0">
                <a:solidFill>
                  <a:srgbClr val="FF0000"/>
                </a:solidFill>
              </a:rPr>
              <a:t> </a:t>
            </a:r>
            <a:r>
              <a:rPr lang="tr-TR" u="sng" dirty="0" err="1">
                <a:solidFill>
                  <a:srgbClr val="FF0000"/>
                </a:solidFill>
              </a:rPr>
              <a:t>Li</a:t>
            </a:r>
            <a:r>
              <a:rPr lang="tr-TR" u="sng" dirty="0">
                <a:solidFill>
                  <a:srgbClr val="FF0000"/>
                </a:solidFill>
              </a:rPr>
              <a:t> </a:t>
            </a:r>
            <a:r>
              <a:rPr lang="tr-TR" u="sng" dirty="0" err="1">
                <a:solidFill>
                  <a:srgbClr val="FF0000"/>
                </a:solidFill>
              </a:rPr>
              <a:t>zatihi</a:t>
            </a:r>
            <a:r>
              <a:rPr lang="tr-TR" u="sng" dirty="0">
                <a:solidFill>
                  <a:srgbClr val="FF0000"/>
                </a:solidFill>
              </a:rPr>
              <a:t>: </a:t>
            </a:r>
          </a:p>
          <a:p>
            <a:r>
              <a:rPr lang="tr-TR" dirty="0"/>
              <a:t>Allah’ın zatı gibi yokluğu kabul etmeyiş bizzat kendinden olan. </a:t>
            </a:r>
          </a:p>
          <a:p>
            <a:r>
              <a:rPr lang="tr-TR" u="sng" dirty="0" err="1">
                <a:solidFill>
                  <a:srgbClr val="FF0000"/>
                </a:solidFill>
              </a:rPr>
              <a:t>Vacib</a:t>
            </a:r>
            <a:r>
              <a:rPr lang="tr-TR" u="sng" dirty="0">
                <a:solidFill>
                  <a:srgbClr val="FF0000"/>
                </a:solidFill>
              </a:rPr>
              <a:t> </a:t>
            </a:r>
            <a:r>
              <a:rPr lang="tr-TR" u="sng" dirty="0" err="1">
                <a:solidFill>
                  <a:srgbClr val="FF0000"/>
                </a:solidFill>
              </a:rPr>
              <a:t>li</a:t>
            </a:r>
            <a:r>
              <a:rPr lang="tr-TR" u="sng" dirty="0">
                <a:solidFill>
                  <a:srgbClr val="FF0000"/>
                </a:solidFill>
              </a:rPr>
              <a:t> </a:t>
            </a:r>
            <a:r>
              <a:rPr lang="tr-TR" u="sng" dirty="0" err="1">
                <a:solidFill>
                  <a:srgbClr val="FF0000"/>
                </a:solidFill>
              </a:rPr>
              <a:t>ğayrihi</a:t>
            </a:r>
            <a:endParaRPr lang="tr-TR" u="sng" dirty="0">
              <a:solidFill>
                <a:srgbClr val="FF0000"/>
              </a:solidFill>
            </a:endParaRPr>
          </a:p>
          <a:p>
            <a:r>
              <a:rPr lang="tr-TR" dirty="0"/>
              <a:t>Allah’ın sıfatları gibi yoklukları kendinden değil nitelediği zattan olan.</a:t>
            </a:r>
          </a:p>
          <a:p>
            <a:r>
              <a:rPr lang="tr-TR" u="sng" dirty="0" err="1">
                <a:solidFill>
                  <a:srgbClr val="FF0000"/>
                </a:solidFill>
              </a:rPr>
              <a:t>Vacib</a:t>
            </a:r>
            <a:r>
              <a:rPr lang="tr-TR" u="sng" dirty="0">
                <a:solidFill>
                  <a:srgbClr val="FF0000"/>
                </a:solidFill>
              </a:rPr>
              <a:t> </a:t>
            </a:r>
            <a:r>
              <a:rPr lang="tr-TR" u="sng" dirty="0" err="1">
                <a:solidFill>
                  <a:srgbClr val="FF0000"/>
                </a:solidFill>
              </a:rPr>
              <a:t>Li</a:t>
            </a:r>
            <a:r>
              <a:rPr lang="tr-TR" u="sng" dirty="0">
                <a:solidFill>
                  <a:srgbClr val="FF0000"/>
                </a:solidFill>
              </a:rPr>
              <a:t> </a:t>
            </a:r>
            <a:r>
              <a:rPr lang="tr-TR" u="sng" dirty="0" err="1">
                <a:solidFill>
                  <a:srgbClr val="FF0000"/>
                </a:solidFill>
              </a:rPr>
              <a:t>zatihinin</a:t>
            </a:r>
            <a:r>
              <a:rPr lang="tr-TR" u="sng" dirty="0">
                <a:solidFill>
                  <a:srgbClr val="FF0000"/>
                </a:solidFill>
              </a:rPr>
              <a:t> özellikleri</a:t>
            </a:r>
          </a:p>
          <a:p>
            <a:r>
              <a:rPr lang="tr-TR" dirty="0"/>
              <a:t>1) Yokluğu hiç olmamış bu nedenle varlığının başlangıcı olmamıştır</a:t>
            </a:r>
          </a:p>
          <a:p>
            <a:r>
              <a:rPr lang="tr-TR" dirty="0"/>
              <a:t>2) Başlangıcı olmadığı gibi sonu  da yoktur.</a:t>
            </a:r>
          </a:p>
          <a:p>
            <a:r>
              <a:rPr lang="tr-TR" dirty="0"/>
              <a:t>3) O atomlardan, cevher ve arazlardan oluşmamıştır. Mürekkep değildir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11</a:t>
            </a:fld>
            <a:endParaRPr lang="tr-TR"/>
          </a:p>
        </p:txBody>
      </p:sp>
    </p:spTree>
    <p:extLst>
      <p:ext uri="{BB962C8B-B14F-4D97-AF65-F5344CB8AC3E}">
        <p14:creationId xmlns:p14="http://schemas.microsoft.com/office/powerpoint/2010/main" val="3010815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B. Akli Hükümler (Ahkam-ı </a:t>
            </a:r>
            <a:r>
              <a:rPr lang="tr-TR" dirty="0" err="1"/>
              <a:t>Akliyye</a:t>
            </a:r>
            <a:r>
              <a:rPr lang="tr-TR" dirty="0"/>
              <a:t>)</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10000"/>
          </a:bodyPr>
          <a:lstStyle/>
          <a:p>
            <a:r>
              <a:rPr lang="tr-TR" b="1" i="1" dirty="0"/>
              <a:t>b) </a:t>
            </a:r>
            <a:r>
              <a:rPr lang="tr-TR" b="1" i="1" dirty="0" err="1"/>
              <a:t>Mümkin</a:t>
            </a:r>
            <a:r>
              <a:rPr lang="tr-TR" b="1" i="1" dirty="0"/>
              <a:t> Caiz</a:t>
            </a:r>
          </a:p>
          <a:p>
            <a:r>
              <a:rPr lang="tr-TR" dirty="0"/>
              <a:t>Varlığı kendinden olmayan, varlığı ve yokluğu eşit olan. </a:t>
            </a:r>
          </a:p>
          <a:p>
            <a:r>
              <a:rPr lang="tr-TR" dirty="0" err="1">
                <a:solidFill>
                  <a:srgbClr val="FF0000"/>
                </a:solidFill>
              </a:rPr>
              <a:t>Mümkin’in</a:t>
            </a:r>
            <a:r>
              <a:rPr lang="tr-TR" dirty="0">
                <a:solidFill>
                  <a:srgbClr val="FF0000"/>
                </a:solidFill>
              </a:rPr>
              <a:t> özellikleri</a:t>
            </a:r>
          </a:p>
          <a:p>
            <a:r>
              <a:rPr lang="tr-TR" dirty="0"/>
              <a:t>1) Mümin varlık var olabilmek için bir sebebe ihtiyaç duyar</a:t>
            </a:r>
          </a:p>
          <a:p>
            <a:r>
              <a:rPr lang="tr-TR" dirty="0"/>
              <a:t>2) </a:t>
            </a:r>
            <a:r>
              <a:rPr lang="tr-TR" dirty="0" err="1"/>
              <a:t>Mümkin</a:t>
            </a:r>
            <a:r>
              <a:rPr lang="tr-TR" dirty="0"/>
              <a:t> varlık mutlaka sebepten sonra var olur. Önce ve aynı anda var olamaz. </a:t>
            </a:r>
          </a:p>
          <a:p>
            <a:r>
              <a:rPr lang="tr-TR" b="1" i="1" dirty="0"/>
              <a:t>c) </a:t>
            </a:r>
            <a:r>
              <a:rPr lang="tr-TR" b="1" i="1" dirty="0" err="1"/>
              <a:t>Mümteni</a:t>
            </a:r>
            <a:r>
              <a:rPr lang="tr-TR" b="1" i="1" dirty="0"/>
              <a:t> (Muhal, </a:t>
            </a:r>
            <a:r>
              <a:rPr lang="tr-TR" b="1" i="1" dirty="0" err="1"/>
              <a:t>Müstahil</a:t>
            </a:r>
            <a:r>
              <a:rPr lang="tr-TR" b="1" i="1" dirty="0"/>
              <a:t>)</a:t>
            </a:r>
          </a:p>
          <a:p>
            <a:r>
              <a:rPr lang="tr-TR" dirty="0"/>
              <a:t>Yokluğu zatının gereği olan, var olması mümkün olmayan, varlığı aklen tasavvur edilemeyen, varlığı söz konusu olmayan.</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12</a:t>
            </a:fld>
            <a:endParaRPr lang="tr-TR"/>
          </a:p>
        </p:txBody>
      </p:sp>
    </p:spTree>
    <p:extLst>
      <p:ext uri="{BB962C8B-B14F-4D97-AF65-F5344CB8AC3E}">
        <p14:creationId xmlns:p14="http://schemas.microsoft.com/office/powerpoint/2010/main" val="3425487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2) KELAM İLMİNİN TANIMI</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Konusu, amacı ve ekolleri esas alınarak farklı tanımlar yapılmıştır.</a:t>
            </a:r>
          </a:p>
          <a:p>
            <a:r>
              <a:rPr lang="tr-TR" dirty="0"/>
              <a:t>Kelime anlamı: Kelam “</a:t>
            </a:r>
            <a:r>
              <a:rPr lang="tr-TR" dirty="0" err="1"/>
              <a:t>kelm</a:t>
            </a:r>
            <a:r>
              <a:rPr lang="tr-TR" dirty="0"/>
              <a:t>” kökünden türemiş bir isimdir. Birisini maddi ve manevi açıdan etkilemek yaralamak demektir. </a:t>
            </a:r>
          </a:p>
          <a:p>
            <a:r>
              <a:rPr lang="tr-TR" dirty="0"/>
              <a:t>Kelam günlük dilde ağızdan çıkan anlaşılır ses anlamına gelir.</a:t>
            </a:r>
          </a:p>
          <a:p>
            <a:r>
              <a:rPr lang="tr-TR" dirty="0"/>
              <a:t>Dini terim olarak: Allah'ın konuşma yetkinliğini anlatan ilahi sıfatıdır.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13</a:t>
            </a:fld>
            <a:endParaRPr lang="tr-TR"/>
          </a:p>
        </p:txBody>
      </p:sp>
    </p:spTree>
    <p:extLst>
      <p:ext uri="{BB962C8B-B14F-4D97-AF65-F5344CB8AC3E}">
        <p14:creationId xmlns:p14="http://schemas.microsoft.com/office/powerpoint/2010/main" val="417555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2) KELAM İLMİNİN TANIMI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A. Kelamın Konusuna Göre Tanımı</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10000"/>
          </a:bodyPr>
          <a:lstStyle/>
          <a:p>
            <a:r>
              <a:rPr lang="tr-TR" dirty="0"/>
              <a:t>Konusuna göre yapılan tanımlar: İmanın altı esasını (</a:t>
            </a:r>
            <a:r>
              <a:rPr lang="tr-TR" dirty="0" err="1"/>
              <a:t>usulü’s</a:t>
            </a:r>
            <a:r>
              <a:rPr lang="tr-TR" dirty="0"/>
              <a:t>-sitte) içerisinde barındıran “</a:t>
            </a:r>
            <a:r>
              <a:rPr lang="tr-TR" dirty="0" err="1"/>
              <a:t>usulu’s-selase</a:t>
            </a:r>
            <a:r>
              <a:rPr lang="tr-TR" dirty="0"/>
              <a:t>” temel alınarak yapılan tanımlamadır.</a:t>
            </a:r>
          </a:p>
          <a:p>
            <a:r>
              <a:rPr lang="tr-TR" b="1" u="sng" dirty="0">
                <a:solidFill>
                  <a:srgbClr val="FF0000"/>
                </a:solidFill>
              </a:rPr>
              <a:t>“</a:t>
            </a:r>
            <a:r>
              <a:rPr lang="tr-TR" b="1" u="sng" dirty="0" err="1">
                <a:solidFill>
                  <a:srgbClr val="FF0000"/>
                </a:solidFill>
              </a:rPr>
              <a:t>Usulu’s-Selaye”ye</a:t>
            </a:r>
            <a:r>
              <a:rPr lang="tr-TR" b="1" u="sng" dirty="0">
                <a:solidFill>
                  <a:srgbClr val="FF0000"/>
                </a:solidFill>
              </a:rPr>
              <a:t> Göre Kelam Tanımı</a:t>
            </a:r>
          </a:p>
          <a:p>
            <a:r>
              <a:rPr lang="tr-TR" dirty="0"/>
              <a:t>Allah’ın zatından ve sıfatlarından, mebde (yaratılış, başlangıç) ve </a:t>
            </a:r>
            <a:r>
              <a:rPr lang="tr-TR" dirty="0" err="1"/>
              <a:t>mead</a:t>
            </a:r>
            <a:r>
              <a:rPr lang="tr-TR" dirty="0"/>
              <a:t> (ölüm ve sonrası) itibariyle </a:t>
            </a:r>
            <a:r>
              <a:rPr lang="tr-TR" dirty="0" err="1"/>
              <a:t>mümkinatın</a:t>
            </a:r>
            <a:r>
              <a:rPr lang="tr-TR" dirty="0"/>
              <a:t> ahvalinden İslam kanunu üzere bahseden ilimdir.</a:t>
            </a:r>
          </a:p>
          <a:p>
            <a:r>
              <a:rPr lang="tr-TR" dirty="0"/>
              <a:t>Bu tanıma nübüvvet ve </a:t>
            </a:r>
            <a:r>
              <a:rPr lang="tr-TR" dirty="0" err="1"/>
              <a:t>risalet</a:t>
            </a:r>
            <a:r>
              <a:rPr lang="tr-TR" dirty="0"/>
              <a:t> lafızlarını da ekleyenler vardır.</a:t>
            </a:r>
          </a:p>
          <a:p>
            <a:r>
              <a:rPr lang="tr-TR" dirty="0"/>
              <a:t>Bu bağlamda kelam ilmi: Allah'ın zatında ve sıfatlarında nübüvvet ve </a:t>
            </a:r>
            <a:r>
              <a:rPr lang="tr-TR" dirty="0" err="1"/>
              <a:t>risalete</a:t>
            </a:r>
            <a:r>
              <a:rPr lang="tr-TR" dirty="0"/>
              <a:t> dair meselelerden mebde ve </a:t>
            </a:r>
            <a:r>
              <a:rPr lang="tr-TR" dirty="0" err="1"/>
              <a:t>mead</a:t>
            </a:r>
            <a:r>
              <a:rPr lang="tr-TR" dirty="0"/>
              <a:t> itibariyle yaratılmışların hallerinden İslam kanunu üzerine bahseden bir ilimdir.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14</a:t>
            </a:fld>
            <a:endParaRPr lang="tr-TR"/>
          </a:p>
        </p:txBody>
      </p:sp>
    </p:spTree>
    <p:extLst>
      <p:ext uri="{BB962C8B-B14F-4D97-AF65-F5344CB8AC3E}">
        <p14:creationId xmlns:p14="http://schemas.microsoft.com/office/powerpoint/2010/main" val="1628899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2) KELAM İLMİNİN TANIMI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A. Kelamın Konusuna Göre Tanımı</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b="1" i="1" dirty="0">
                <a:solidFill>
                  <a:srgbClr val="FF0000"/>
                </a:solidFill>
              </a:rPr>
              <a:t>Tanımın Ortaya Koydukları</a:t>
            </a:r>
          </a:p>
          <a:p>
            <a:r>
              <a:rPr lang="tr-TR" dirty="0"/>
              <a:t>Mebde ve </a:t>
            </a:r>
            <a:r>
              <a:rPr lang="tr-TR" dirty="0" err="1"/>
              <a:t>Mead</a:t>
            </a:r>
            <a:r>
              <a:rPr lang="tr-TR" dirty="0"/>
              <a:t> İfadesiyle: Fizik, kimya gibi fenni ilimlerden ayrılır. Çünkü onlar gözlemlenebilen ve deney sonucu ortaya konulabilen mevcudatı inceler</a:t>
            </a:r>
          </a:p>
          <a:p>
            <a:r>
              <a:rPr lang="tr-TR" dirty="0"/>
              <a:t>İslam Kanunu İfadesiyle: Felsefeden ayrılıp, kelamın nakle bağlı kaldığı ifade edilir.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15</a:t>
            </a:fld>
            <a:endParaRPr lang="tr-TR"/>
          </a:p>
        </p:txBody>
      </p:sp>
    </p:spTree>
    <p:extLst>
      <p:ext uri="{BB962C8B-B14F-4D97-AF65-F5344CB8AC3E}">
        <p14:creationId xmlns:p14="http://schemas.microsoft.com/office/powerpoint/2010/main" val="2709760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2) KELAM İLMİNİN TANIMI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B. Kelamın Gayesine Göre Tanımı</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77500" lnSpcReduction="20000"/>
          </a:bodyPr>
          <a:lstStyle/>
          <a:p>
            <a:r>
              <a:rPr lang="tr-TR" dirty="0"/>
              <a:t>Kelam ilminin gayesi insana hidayeti açıklamaktır. </a:t>
            </a:r>
          </a:p>
          <a:p>
            <a:r>
              <a:rPr lang="tr-TR" dirty="0" err="1"/>
              <a:t>İci</a:t>
            </a:r>
            <a:r>
              <a:rPr lang="tr-TR" dirty="0"/>
              <a:t>: Kelam kesin deliller (hüccet) kullanmak ve muarızlarca ileri sürülebilecek karşı fikirleri (şüphe) çürütmek suretiyle insana dini inançları (akaidi </a:t>
            </a:r>
            <a:r>
              <a:rPr lang="tr-TR" dirty="0" err="1"/>
              <a:t>diniyye</a:t>
            </a:r>
            <a:r>
              <a:rPr lang="tr-TR" dirty="0"/>
              <a:t>) kanıtlama gücü kazandıran ilimdir.</a:t>
            </a:r>
          </a:p>
          <a:p>
            <a:r>
              <a:rPr lang="tr-TR" dirty="0"/>
              <a:t>Yeni tanım: İslam dininin iman esaslarını ve bu dinin  davranışlarla ilgili temel ilkelerini naslardan hareketle belirleyen onları nasların bütünlüğü çerçevesinde temellendirip akli yöntemlerle destekleyen ve karşı fikirleri eleştirip cevaplandıran ilimdir.</a:t>
            </a:r>
          </a:p>
          <a:p>
            <a:r>
              <a:rPr lang="tr-TR" dirty="0"/>
              <a:t>Kelam ilmini temel gayesi dinin temel ilkelerinin doğruluğu ispat etmektir: Bunu yaparken:</a:t>
            </a:r>
          </a:p>
          <a:p>
            <a:pPr lvl="0"/>
            <a:r>
              <a:rPr lang="tr-TR" dirty="0">
                <a:solidFill>
                  <a:srgbClr val="FF0000"/>
                </a:solidFill>
              </a:rPr>
              <a:t>1) İnşa: </a:t>
            </a:r>
            <a:r>
              <a:rPr lang="tr-TR" dirty="0"/>
              <a:t>Dini hakikatlerin varlığını kesin delillerle (hüccet) ortaya koymak. Bunu akli ve nakli delillerle gerçekleştirmek. Hüccet ise nakille desteklenen akli delildir.</a:t>
            </a:r>
          </a:p>
          <a:p>
            <a:pPr lvl="0"/>
            <a:r>
              <a:rPr lang="tr-TR" dirty="0">
                <a:solidFill>
                  <a:srgbClr val="FF0000"/>
                </a:solidFill>
              </a:rPr>
              <a:t>2) Savunma: </a:t>
            </a:r>
            <a:r>
              <a:rPr lang="tr-TR" dirty="0"/>
              <a:t>Muhaliflerin farklı görüşlerini bertaraf edecek savunmadır. Bu çalışma esnasında da </a:t>
            </a:r>
            <a:r>
              <a:rPr lang="tr-TR" dirty="0" err="1"/>
              <a:t>cedel</a:t>
            </a:r>
            <a:r>
              <a:rPr lang="tr-TR" dirty="0"/>
              <a:t> (tartışmaya dayalı) devreye girmektedir.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16</a:t>
            </a:fld>
            <a:endParaRPr lang="tr-TR"/>
          </a:p>
        </p:txBody>
      </p:sp>
    </p:spTree>
    <p:extLst>
      <p:ext uri="{BB962C8B-B14F-4D97-AF65-F5344CB8AC3E}">
        <p14:creationId xmlns:p14="http://schemas.microsoft.com/office/powerpoint/2010/main" val="2900728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3. KELAM İLMİNİN KONUSU</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A. Konular</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10000"/>
          </a:bodyPr>
          <a:lstStyle/>
          <a:p>
            <a:r>
              <a:rPr lang="tr-TR" dirty="0"/>
              <a:t>Kelam ilminin konusu doğrudan </a:t>
            </a:r>
            <a:r>
              <a:rPr lang="tr-TR" dirty="0" err="1"/>
              <a:t>akaid</a:t>
            </a:r>
            <a:r>
              <a:rPr lang="tr-TR" dirty="0"/>
              <a:t> meseleleridir. Bu konulara </a:t>
            </a:r>
            <a:r>
              <a:rPr lang="tr-TR" dirty="0" err="1"/>
              <a:t>mesail</a:t>
            </a:r>
            <a:r>
              <a:rPr lang="tr-TR" dirty="0"/>
              <a:t> adı verilir.</a:t>
            </a:r>
          </a:p>
          <a:p>
            <a:r>
              <a:rPr lang="tr-TR" b="1" dirty="0"/>
              <a:t>1) </a:t>
            </a:r>
            <a:r>
              <a:rPr lang="tr-TR" b="1" u="sng" dirty="0" err="1"/>
              <a:t>Mesail</a:t>
            </a:r>
            <a:r>
              <a:rPr lang="tr-TR" b="1" u="sng" dirty="0"/>
              <a:t> (Ana konular)</a:t>
            </a:r>
            <a:r>
              <a:rPr lang="tr-TR" b="1" dirty="0"/>
              <a:t>: </a:t>
            </a:r>
          </a:p>
          <a:p>
            <a:r>
              <a:rPr lang="tr-TR" dirty="0"/>
              <a:t>Sözlükte sormak fiilinden türemiş olan bu kelimenin anlamı sorulan veya irdelenen şeyler demektir. Bütün İslami ilimlerde bu terim kullanılır.</a:t>
            </a:r>
          </a:p>
          <a:p>
            <a:r>
              <a:rPr lang="tr-TR" dirty="0" err="1"/>
              <a:t>Mesail</a:t>
            </a:r>
            <a:r>
              <a:rPr lang="tr-TR" dirty="0"/>
              <a:t> terimi kelamda aynı zamanda; </a:t>
            </a:r>
            <a:r>
              <a:rPr lang="tr-TR" dirty="0" err="1"/>
              <a:t>Mekasıd</a:t>
            </a:r>
            <a:r>
              <a:rPr lang="tr-TR" dirty="0"/>
              <a:t> (bilinmesi amaçlanan problemler) anlamında kullanılmıştır.</a:t>
            </a:r>
          </a:p>
          <a:p>
            <a:r>
              <a:rPr lang="tr-TR" dirty="0"/>
              <a:t>Kelam ilminin mesailini (</a:t>
            </a:r>
            <a:r>
              <a:rPr lang="tr-TR" dirty="0" err="1"/>
              <a:t>mekasıdını</a:t>
            </a:r>
            <a:r>
              <a:rPr lang="tr-TR" dirty="0"/>
              <a:t>) tarihi süreç içerisinde İslam dininin naslarda belirtilen değişmeyen ana ilkeler oluşturmaktadır.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17</a:t>
            </a:fld>
            <a:endParaRPr lang="tr-TR"/>
          </a:p>
        </p:txBody>
      </p:sp>
    </p:spTree>
    <p:extLst>
      <p:ext uri="{BB962C8B-B14F-4D97-AF65-F5344CB8AC3E}">
        <p14:creationId xmlns:p14="http://schemas.microsoft.com/office/powerpoint/2010/main" val="741342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3. KELAM İLMİNİN KONUSU</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A. Konular</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lnSpcReduction="10000"/>
          </a:bodyPr>
          <a:lstStyle/>
          <a:p>
            <a:r>
              <a:rPr lang="tr-TR" b="1" u="sng" dirty="0"/>
              <a:t>2) </a:t>
            </a:r>
            <a:r>
              <a:rPr lang="tr-TR" b="1" u="sng" dirty="0" err="1"/>
              <a:t>Vesail</a:t>
            </a:r>
            <a:endParaRPr lang="tr-TR" b="1" u="sng" dirty="0"/>
          </a:p>
          <a:p>
            <a:r>
              <a:rPr lang="tr-TR" dirty="0">
                <a:solidFill>
                  <a:srgbClr val="FF0000"/>
                </a:solidFill>
              </a:rPr>
              <a:t>Bu konuları Ele Alırken Amaç</a:t>
            </a:r>
          </a:p>
          <a:p>
            <a:r>
              <a:rPr lang="tr-TR" dirty="0"/>
              <a:t>Ele alınan </a:t>
            </a:r>
            <a:r>
              <a:rPr lang="tr-TR" dirty="0" err="1"/>
              <a:t>itikadi</a:t>
            </a:r>
            <a:r>
              <a:rPr lang="tr-TR" dirty="0"/>
              <a:t> konuları temellendirmek, gerçekliklerini savunup onları ispatlamak, onların daha kolay anlaşılmasını sağlamak, karşı görüş sunanların iddialarını çürütmek için yan konularda kelamın konusu olmuştur. Bunlara da “</a:t>
            </a:r>
            <a:r>
              <a:rPr lang="tr-TR" dirty="0" err="1"/>
              <a:t>vesail</a:t>
            </a:r>
            <a:r>
              <a:rPr lang="tr-TR" dirty="0"/>
              <a:t>” denir.</a:t>
            </a:r>
          </a:p>
          <a:p>
            <a:r>
              <a:rPr lang="tr-TR" dirty="0"/>
              <a:t>Kelam ilmi </a:t>
            </a:r>
            <a:r>
              <a:rPr lang="tr-TR" dirty="0" err="1"/>
              <a:t>akaid</a:t>
            </a:r>
            <a:r>
              <a:rPr lang="tr-TR" dirty="0"/>
              <a:t> konusunda amacını gerçekleştirmek için bir takım bilgilere ihtiyaç duyar ki bunlara da </a:t>
            </a:r>
            <a:r>
              <a:rPr lang="tr-TR" dirty="0" err="1"/>
              <a:t>vesail</a:t>
            </a:r>
            <a:r>
              <a:rPr lang="tr-TR" dirty="0"/>
              <a:t> denir.</a:t>
            </a:r>
          </a:p>
          <a:p>
            <a:r>
              <a:rPr lang="tr-TR" dirty="0" err="1"/>
              <a:t>Vesail</a:t>
            </a:r>
            <a:r>
              <a:rPr lang="tr-TR" dirty="0"/>
              <a:t> bilgileri dönemlerine göre değişiklik gösterebilir.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18</a:t>
            </a:fld>
            <a:endParaRPr lang="tr-TR"/>
          </a:p>
        </p:txBody>
      </p:sp>
    </p:spTree>
    <p:extLst>
      <p:ext uri="{BB962C8B-B14F-4D97-AF65-F5344CB8AC3E}">
        <p14:creationId xmlns:p14="http://schemas.microsoft.com/office/powerpoint/2010/main" val="549102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3. KELAM İLMİNİN KONUSU</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A. Konular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err="1">
                <a:solidFill>
                  <a:srgbClr val="FF0000"/>
                </a:solidFill>
              </a:rPr>
              <a:t>Celilül</a:t>
            </a:r>
            <a:r>
              <a:rPr lang="tr-TR" dirty="0">
                <a:solidFill>
                  <a:srgbClr val="FF0000"/>
                </a:solidFill>
              </a:rPr>
              <a:t> Kelam, </a:t>
            </a:r>
            <a:r>
              <a:rPr lang="tr-TR" dirty="0" err="1">
                <a:solidFill>
                  <a:srgbClr val="FF0000"/>
                </a:solidFill>
              </a:rPr>
              <a:t>Dakikul</a:t>
            </a:r>
            <a:r>
              <a:rPr lang="tr-TR" dirty="0">
                <a:solidFill>
                  <a:srgbClr val="FF0000"/>
                </a:solidFill>
              </a:rPr>
              <a:t> Kelam</a:t>
            </a:r>
          </a:p>
          <a:p>
            <a:r>
              <a:rPr lang="tr-TR" u="sng" dirty="0" err="1"/>
              <a:t>Celilü’l</a:t>
            </a:r>
            <a:r>
              <a:rPr lang="tr-TR" u="sng" dirty="0"/>
              <a:t>-Kelam:</a:t>
            </a:r>
            <a:r>
              <a:rPr lang="tr-TR" dirty="0"/>
              <a:t> </a:t>
            </a:r>
            <a:r>
              <a:rPr lang="tr-TR" dirty="0" err="1"/>
              <a:t>Mesail</a:t>
            </a:r>
            <a:r>
              <a:rPr lang="tr-TR" dirty="0"/>
              <a:t> veya </a:t>
            </a:r>
            <a:r>
              <a:rPr lang="tr-TR" dirty="0" err="1"/>
              <a:t>mekasıd</a:t>
            </a:r>
            <a:r>
              <a:rPr lang="tr-TR" dirty="0"/>
              <a:t> denen (</a:t>
            </a:r>
            <a:r>
              <a:rPr lang="tr-TR" dirty="0" err="1"/>
              <a:t>ilahiyyat</a:t>
            </a:r>
            <a:r>
              <a:rPr lang="tr-TR" dirty="0"/>
              <a:t>, nübüvvet, </a:t>
            </a:r>
            <a:r>
              <a:rPr lang="tr-TR" dirty="0" err="1"/>
              <a:t>semiyyat</a:t>
            </a:r>
            <a:r>
              <a:rPr lang="tr-TR" dirty="0"/>
              <a:t>) konuların naslar çerçevesinde ele alınmasına </a:t>
            </a:r>
            <a:r>
              <a:rPr lang="tr-TR" dirty="0" err="1"/>
              <a:t>celilü’l</a:t>
            </a:r>
            <a:r>
              <a:rPr lang="tr-TR" dirty="0"/>
              <a:t>- kelam (kelamın birinci </a:t>
            </a:r>
            <a:r>
              <a:rPr lang="tr-TR" dirty="0" err="1"/>
              <a:t>dereceki</a:t>
            </a:r>
            <a:r>
              <a:rPr lang="tr-TR" dirty="0"/>
              <a:t> yüce konular) denmiştir.</a:t>
            </a:r>
          </a:p>
          <a:p>
            <a:r>
              <a:rPr lang="tr-TR" u="sng" dirty="0" err="1"/>
              <a:t>Dakiku’l</a:t>
            </a:r>
            <a:r>
              <a:rPr lang="tr-TR" u="sng" dirty="0"/>
              <a:t>-Kelam:</a:t>
            </a:r>
            <a:r>
              <a:rPr lang="tr-TR" dirty="0"/>
              <a:t> </a:t>
            </a:r>
            <a:r>
              <a:rPr lang="tr-TR" dirty="0" err="1"/>
              <a:t>Mekasıd</a:t>
            </a:r>
            <a:r>
              <a:rPr lang="tr-TR" dirty="0"/>
              <a:t> veya </a:t>
            </a:r>
            <a:r>
              <a:rPr lang="tr-TR" dirty="0" err="1"/>
              <a:t>mesail</a:t>
            </a:r>
            <a:r>
              <a:rPr lang="tr-TR" dirty="0"/>
              <a:t> denen ana konularının aklın ve dönemin bilimsel verilerinin perspektifinde ele alınıp açıklanmasını da </a:t>
            </a:r>
            <a:r>
              <a:rPr lang="tr-TR" dirty="0" err="1"/>
              <a:t>dakilül</a:t>
            </a:r>
            <a:r>
              <a:rPr lang="tr-TR" dirty="0"/>
              <a:t> kelam (kelamcın ikinci öneme sahip konuları) denilmiştir.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19</a:t>
            </a:fld>
            <a:endParaRPr lang="tr-TR"/>
          </a:p>
        </p:txBody>
      </p:sp>
    </p:spTree>
    <p:extLst>
      <p:ext uri="{BB962C8B-B14F-4D97-AF65-F5344CB8AC3E}">
        <p14:creationId xmlns:p14="http://schemas.microsoft.com/office/powerpoint/2010/main" val="270622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GİRİŞ</a:t>
            </a:r>
          </a:p>
        </p:txBody>
      </p:sp>
      <p:sp>
        <p:nvSpPr>
          <p:cNvPr id="5" name="Metin Yer Tutucusu 4"/>
          <p:cNvSpPr>
            <a:spLocks noGrp="1"/>
          </p:cNvSpPr>
          <p:nvPr>
            <p:ph type="body" idx="1"/>
          </p:nvPr>
        </p:nvSpPr>
        <p:spPr>
          <a:xfrm>
            <a:off x="839788" y="1681163"/>
            <a:ext cx="10515600" cy="823912"/>
          </a:xfrm>
        </p:spPr>
        <p:txBody>
          <a:bodyPr>
            <a:normAutofit/>
          </a:bodyPr>
          <a:lstStyle/>
          <a:p>
            <a:pPr algn="ctr"/>
            <a:r>
              <a:rPr lang="tr-TR" dirty="0"/>
              <a:t>Ünitenin Temel Soruları</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dirty="0"/>
              <a:t>Din ne demektir?</a:t>
            </a:r>
          </a:p>
          <a:p>
            <a:r>
              <a:rPr lang="tr-TR" dirty="0"/>
              <a:t>Dini hükümler nelerdir?</a:t>
            </a:r>
          </a:p>
          <a:p>
            <a:r>
              <a:rPr lang="tr-TR" dirty="0"/>
              <a:t>Kelam ilminin konusu ve gayesi açısından tanımı nedir?</a:t>
            </a:r>
          </a:p>
          <a:p>
            <a:r>
              <a:rPr lang="tr-TR" dirty="0"/>
              <a:t>Kelam ilmine verilen isimler nelerdir? Bu ilme kelam denilmesinin sebebi nedir?</a:t>
            </a:r>
          </a:p>
          <a:p>
            <a:r>
              <a:rPr lang="tr-TR" dirty="0"/>
              <a:t>Kelam ilminin dini ilimler arasındaki konumu ve onlarla ilişkisi nasıldır?</a:t>
            </a:r>
          </a:p>
          <a:p>
            <a:r>
              <a:rPr lang="tr-TR" dirty="0"/>
              <a:t>Tarihi süreçte kelam ilmine yöneltilen eleştiriler nelerdir?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a:t>
            </a:fld>
            <a:endParaRPr lang="tr-TR"/>
          </a:p>
        </p:txBody>
      </p:sp>
    </p:spTree>
    <p:extLst>
      <p:ext uri="{BB962C8B-B14F-4D97-AF65-F5344CB8AC3E}">
        <p14:creationId xmlns:p14="http://schemas.microsoft.com/office/powerpoint/2010/main" val="1495482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3. KELAM İLMİNİN KONUSU</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B. Tarihsel Süreç İçerisinde Kelamın Konusunda Meydana Gelen Değişiklikler</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1) İlk dönem Allah’ın zatı, birliği ve sıfatları kelamın temel konusu olmuştur.</a:t>
            </a:r>
          </a:p>
          <a:p>
            <a:r>
              <a:rPr lang="tr-TR" dirty="0"/>
              <a:t>2) İslam dünyasında ortaya çıkan ihtiyaçlar ve felsefenin etkisiyle: Alemin yaratılışı, mahluk oluşu, bunun yaratıcısı olması gerektiği ve yaratıcı varlığın kanıtlanması gerektiği (</a:t>
            </a:r>
            <a:r>
              <a:rPr lang="tr-TR" dirty="0" err="1"/>
              <a:t>isbat</a:t>
            </a:r>
            <a:r>
              <a:rPr lang="tr-TR" dirty="0"/>
              <a:t>-ı </a:t>
            </a:r>
            <a:r>
              <a:rPr lang="tr-TR" dirty="0" err="1"/>
              <a:t>vacib</a:t>
            </a:r>
            <a:r>
              <a:rPr lang="tr-TR" dirty="0"/>
              <a:t>) konuları ortaya çıkmıştır. Bu bağlamda var olan her şey (</a:t>
            </a:r>
            <a:r>
              <a:rPr lang="tr-TR" dirty="0" err="1"/>
              <a:t>mevcud</a:t>
            </a:r>
            <a:r>
              <a:rPr lang="tr-TR" dirty="0"/>
              <a:t>/mevcudat) kelamın konusu haline gelmiştir.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20</a:t>
            </a:fld>
            <a:endParaRPr lang="tr-TR"/>
          </a:p>
        </p:txBody>
      </p:sp>
    </p:spTree>
    <p:extLst>
      <p:ext uri="{BB962C8B-B14F-4D97-AF65-F5344CB8AC3E}">
        <p14:creationId xmlns:p14="http://schemas.microsoft.com/office/powerpoint/2010/main" val="582293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3. KELAM İLMİNİN KONUSU</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B. Tarihsel Süreç İçerisinde Kelamın Konusunda Meydana Gelen Değişiklikler</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20000"/>
          </a:bodyPr>
          <a:lstStyle/>
          <a:p>
            <a:r>
              <a:rPr lang="tr-TR" dirty="0"/>
              <a:t>3) İmam </a:t>
            </a:r>
            <a:r>
              <a:rPr lang="tr-TR" dirty="0" err="1"/>
              <a:t>Gazzali’nin</a:t>
            </a:r>
            <a:r>
              <a:rPr lang="tr-TR" dirty="0"/>
              <a:t> felsefeyle ilgilenmesi mantık metotlarını kullanması kelamın konusunun da buralara kaymasına sebebiyet vermiştir. Bu bağlamda bilgi üretirken, bilgileri delil formuna sokarken hangi kurallara göre hareket edilmesi gerektiği düşünülmüştür. Bu bağlamda dış dünya da gerçekliği olmayan zihni konular kelamın konusu olmaktan çıkmış, ancak bilginin konusu olabilecek şeyler (malum/malumat) kelamın konusu haline gelmiştir.</a:t>
            </a:r>
          </a:p>
          <a:p>
            <a:r>
              <a:rPr lang="tr-TR" dirty="0"/>
              <a:t>İkinci ve üçüncü dönemde daha çok </a:t>
            </a:r>
            <a:r>
              <a:rPr lang="tr-TR" dirty="0" err="1"/>
              <a:t>vesailin</a:t>
            </a:r>
            <a:r>
              <a:rPr lang="tr-TR" dirty="0"/>
              <a:t> karşılığı olabilecek, mevcudat ve malumat konuları kelam ilminin içerisinde girmiştir.</a:t>
            </a:r>
          </a:p>
          <a:p>
            <a:r>
              <a:rPr lang="tr-TR" dirty="0"/>
              <a:t>Bu bağlamda zamanla kelamın konuları şu şekilde oluşmuştur: 1) </a:t>
            </a:r>
            <a:r>
              <a:rPr lang="tr-TR" dirty="0" err="1"/>
              <a:t>İtikadi</a:t>
            </a:r>
            <a:r>
              <a:rPr lang="tr-TR" dirty="0"/>
              <a:t> ilkeler 2) Mevcut 3) Malum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21</a:t>
            </a:fld>
            <a:endParaRPr lang="tr-TR"/>
          </a:p>
        </p:txBody>
      </p:sp>
    </p:spTree>
    <p:extLst>
      <p:ext uri="{BB962C8B-B14F-4D97-AF65-F5344CB8AC3E}">
        <p14:creationId xmlns:p14="http://schemas.microsoft.com/office/powerpoint/2010/main" val="1929920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A. </a:t>
            </a:r>
            <a:r>
              <a:rPr lang="tr-TR" dirty="0" err="1"/>
              <a:t>Akaid</a:t>
            </a:r>
            <a:r>
              <a:rPr lang="tr-TR" dirty="0"/>
              <a:t> / Akide</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10000"/>
          </a:bodyPr>
          <a:lstStyle/>
          <a:p>
            <a:r>
              <a:rPr lang="tr-TR" dirty="0"/>
              <a:t>Akide: Bir şeye düğüm atmışçasına gönülden bağlanmak.</a:t>
            </a:r>
          </a:p>
          <a:p>
            <a:r>
              <a:rPr lang="tr-TR" dirty="0" err="1"/>
              <a:t>Akaid</a:t>
            </a:r>
            <a:r>
              <a:rPr lang="tr-TR" dirty="0"/>
              <a:t>: İslam dinin temel kaideleri, inanılması gereken zaruri hükümleri işleyen ilimdir.</a:t>
            </a:r>
          </a:p>
          <a:p>
            <a:r>
              <a:rPr lang="tr-TR" dirty="0" err="1"/>
              <a:t>İlmül</a:t>
            </a:r>
            <a:r>
              <a:rPr lang="tr-TR" dirty="0"/>
              <a:t> </a:t>
            </a:r>
            <a:r>
              <a:rPr lang="tr-TR" dirty="0" err="1"/>
              <a:t>Akaid</a:t>
            </a:r>
            <a:r>
              <a:rPr lang="tr-TR" dirty="0"/>
              <a:t>: </a:t>
            </a:r>
            <a:r>
              <a:rPr lang="tr-TR" dirty="0" err="1"/>
              <a:t>Akaid</a:t>
            </a:r>
            <a:r>
              <a:rPr lang="tr-TR" dirty="0"/>
              <a:t> ilminden bahseden ilme verilen isimdir.</a:t>
            </a:r>
          </a:p>
          <a:p>
            <a:r>
              <a:rPr lang="tr-TR" b="1" i="1" dirty="0">
                <a:solidFill>
                  <a:srgbClr val="FF0000"/>
                </a:solidFill>
              </a:rPr>
              <a:t>Kelam </a:t>
            </a:r>
            <a:r>
              <a:rPr lang="tr-TR" b="1" i="1" dirty="0" err="1">
                <a:solidFill>
                  <a:srgbClr val="FF0000"/>
                </a:solidFill>
              </a:rPr>
              <a:t>Akaid</a:t>
            </a:r>
            <a:r>
              <a:rPr lang="tr-TR" b="1" i="1" dirty="0">
                <a:solidFill>
                  <a:srgbClr val="FF0000"/>
                </a:solidFill>
              </a:rPr>
              <a:t> Farkı</a:t>
            </a:r>
          </a:p>
          <a:p>
            <a:r>
              <a:rPr lang="tr-TR" dirty="0"/>
              <a:t>Kelam ilminin konusu </a:t>
            </a:r>
            <a:r>
              <a:rPr lang="tr-TR" dirty="0" err="1"/>
              <a:t>itikad</a:t>
            </a:r>
            <a:r>
              <a:rPr lang="tr-TR" dirty="0"/>
              <a:t> konular olduğundan bu ilme başlangıçta </a:t>
            </a:r>
            <a:r>
              <a:rPr lang="tr-TR" dirty="0" err="1"/>
              <a:t>akaid</a:t>
            </a:r>
            <a:r>
              <a:rPr lang="tr-TR" dirty="0"/>
              <a:t> denilmiştir. Ancak </a:t>
            </a:r>
            <a:r>
              <a:rPr lang="tr-TR" dirty="0" err="1"/>
              <a:t>akaid</a:t>
            </a:r>
            <a:r>
              <a:rPr lang="tr-TR" dirty="0"/>
              <a:t> ile kelam arasında farklılıklar vardır: </a:t>
            </a:r>
          </a:p>
          <a:p>
            <a:r>
              <a:rPr lang="tr-TR" dirty="0"/>
              <a:t>1) </a:t>
            </a:r>
            <a:r>
              <a:rPr lang="tr-TR" dirty="0" err="1"/>
              <a:t>Akaid</a:t>
            </a:r>
            <a:r>
              <a:rPr lang="tr-TR" dirty="0"/>
              <a:t> ilminde </a:t>
            </a:r>
            <a:r>
              <a:rPr lang="tr-TR" dirty="0" err="1"/>
              <a:t>itikadi</a:t>
            </a:r>
            <a:r>
              <a:rPr lang="tr-TR" dirty="0"/>
              <a:t> hükümler detaya inilmeden, tartışılmadan işlenir.</a:t>
            </a:r>
          </a:p>
          <a:p>
            <a:r>
              <a:rPr lang="tr-TR" dirty="0"/>
              <a:t>2) </a:t>
            </a:r>
            <a:r>
              <a:rPr lang="tr-TR" dirty="0" err="1"/>
              <a:t>Akaid</a:t>
            </a:r>
            <a:r>
              <a:rPr lang="tr-TR" dirty="0"/>
              <a:t> ilminde konuların </a:t>
            </a:r>
            <a:r>
              <a:rPr lang="tr-TR" dirty="0" err="1"/>
              <a:t>delillendirilmesi</a:t>
            </a:r>
            <a:r>
              <a:rPr lang="tr-TR" dirty="0"/>
              <a:t> sadece nasla yapılır.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22</a:t>
            </a:fld>
            <a:endParaRPr lang="tr-TR"/>
          </a:p>
        </p:txBody>
      </p:sp>
    </p:spTree>
    <p:extLst>
      <p:ext uri="{BB962C8B-B14F-4D97-AF65-F5344CB8AC3E}">
        <p14:creationId xmlns:p14="http://schemas.microsoft.com/office/powerpoint/2010/main" val="1754615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A. </a:t>
            </a:r>
            <a:r>
              <a:rPr lang="tr-TR" dirty="0" err="1"/>
              <a:t>Akaid</a:t>
            </a:r>
            <a:r>
              <a:rPr lang="tr-TR" dirty="0"/>
              <a:t> / Akide</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lnSpcReduction="10000"/>
          </a:bodyPr>
          <a:lstStyle/>
          <a:p>
            <a:r>
              <a:rPr lang="tr-TR" b="1" i="1" dirty="0">
                <a:solidFill>
                  <a:srgbClr val="FF0000"/>
                </a:solidFill>
              </a:rPr>
              <a:t>Kelam Ortaya Çıktıktan Sonra Neden </a:t>
            </a:r>
            <a:r>
              <a:rPr lang="tr-TR" b="1" i="1" dirty="0" err="1">
                <a:solidFill>
                  <a:srgbClr val="FF0000"/>
                </a:solidFill>
              </a:rPr>
              <a:t>Akaid</a:t>
            </a:r>
            <a:r>
              <a:rPr lang="tr-TR" b="1" i="1" dirty="0">
                <a:solidFill>
                  <a:srgbClr val="FF0000"/>
                </a:solidFill>
              </a:rPr>
              <a:t> Devam Etmiştir</a:t>
            </a:r>
          </a:p>
          <a:p>
            <a:r>
              <a:rPr lang="tr-TR" dirty="0"/>
              <a:t>1) Metodolojik: Kelamı reddeden selefi bakış akaidi devam ettirmiştir.</a:t>
            </a:r>
          </a:p>
          <a:p>
            <a:r>
              <a:rPr lang="tr-TR" dirty="0"/>
              <a:t>2) Pragmatik: Halka dini bilgilerin sadece </a:t>
            </a:r>
            <a:r>
              <a:rPr lang="tr-TR" dirty="0" err="1"/>
              <a:t>akaid</a:t>
            </a:r>
            <a:r>
              <a:rPr lang="tr-TR" dirty="0"/>
              <a:t> seviyesinde verilmesi uygun görülmüştür.</a:t>
            </a:r>
          </a:p>
          <a:p>
            <a:r>
              <a:rPr lang="tr-TR" b="1" i="1" dirty="0" err="1">
                <a:solidFill>
                  <a:srgbClr val="FF0000"/>
                </a:solidFill>
              </a:rPr>
              <a:t>Akaid</a:t>
            </a:r>
            <a:r>
              <a:rPr lang="tr-TR" b="1" i="1" dirty="0">
                <a:solidFill>
                  <a:srgbClr val="FF0000"/>
                </a:solidFill>
              </a:rPr>
              <a:t> Kavramının Dönüşümü</a:t>
            </a:r>
          </a:p>
          <a:p>
            <a:r>
              <a:rPr lang="tr-TR" dirty="0"/>
              <a:t>Akide kavramı belli bir inanç esaslarını ifade etmek için kullanıldığı gibi ( Melek akidesi gibi) bir mezhebin veya alimin iman esaslarıyla ilgili özel anlayışını belirtmek için de kullanılmıştır. Örneğin: Mutezilenin kader akidesi, </a:t>
            </a:r>
            <a:r>
              <a:rPr lang="tr-TR" dirty="0" err="1"/>
              <a:t>akidetü’t</a:t>
            </a:r>
            <a:r>
              <a:rPr lang="tr-TR" dirty="0"/>
              <a:t> </a:t>
            </a:r>
            <a:r>
              <a:rPr lang="tr-TR" dirty="0" err="1"/>
              <a:t>tahavi</a:t>
            </a:r>
            <a:r>
              <a:rPr lang="tr-TR" dirty="0"/>
              <a:t> vb.</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23</a:t>
            </a:fld>
            <a:endParaRPr lang="tr-TR"/>
          </a:p>
        </p:txBody>
      </p:sp>
    </p:spTree>
    <p:extLst>
      <p:ext uri="{BB962C8B-B14F-4D97-AF65-F5344CB8AC3E}">
        <p14:creationId xmlns:p14="http://schemas.microsoft.com/office/powerpoint/2010/main" val="345148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C. </a:t>
            </a:r>
            <a:r>
              <a:rPr lang="tr-TR" dirty="0" err="1"/>
              <a:t>İlm</a:t>
            </a:r>
            <a:r>
              <a:rPr lang="tr-TR" dirty="0"/>
              <a:t>-i </a:t>
            </a:r>
            <a:r>
              <a:rPr lang="tr-TR" dirty="0" err="1"/>
              <a:t>Tevhid</a:t>
            </a:r>
            <a:r>
              <a:rPr lang="tr-TR" dirty="0"/>
              <a:t> ve Sıfat (</a:t>
            </a:r>
            <a:r>
              <a:rPr lang="tr-TR" dirty="0" err="1"/>
              <a:t>İlmü’t-Tevhid</a:t>
            </a:r>
            <a:r>
              <a:rPr lang="tr-TR" dirty="0"/>
              <a:t> </a:t>
            </a:r>
            <a:r>
              <a:rPr lang="tr-TR" dirty="0" err="1"/>
              <a:t>ve’s</a:t>
            </a:r>
            <a:r>
              <a:rPr lang="tr-TR" dirty="0"/>
              <a:t>-Sıfat)</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85000" lnSpcReduction="20000"/>
          </a:bodyPr>
          <a:lstStyle/>
          <a:p>
            <a:r>
              <a:rPr lang="tr-TR" dirty="0">
                <a:solidFill>
                  <a:srgbClr val="FF0000"/>
                </a:solidFill>
              </a:rPr>
              <a:t>İslam inancının temeli </a:t>
            </a:r>
            <a:r>
              <a:rPr lang="tr-TR" dirty="0" err="1">
                <a:solidFill>
                  <a:srgbClr val="FF0000"/>
                </a:solidFill>
              </a:rPr>
              <a:t>tevhid</a:t>
            </a:r>
            <a:r>
              <a:rPr lang="tr-TR" dirty="0">
                <a:solidFill>
                  <a:srgbClr val="FF0000"/>
                </a:solidFill>
              </a:rPr>
              <a:t> ilkesidir.</a:t>
            </a:r>
          </a:p>
          <a:p>
            <a:r>
              <a:rPr lang="tr-TR" dirty="0" err="1"/>
              <a:t>Tevhid</a:t>
            </a:r>
            <a:r>
              <a:rPr lang="tr-TR" dirty="0"/>
              <a:t> üç temel esası içerir: 1) Allah’ın </a:t>
            </a:r>
            <a:r>
              <a:rPr lang="tr-TR" dirty="0" err="1"/>
              <a:t>uluhiyyetini</a:t>
            </a:r>
            <a:r>
              <a:rPr lang="tr-TR" dirty="0"/>
              <a:t> kabul etmek 2) O’nun birliğini tasdik etmek 3) Her türlü ortağı ondan nefyetmek.</a:t>
            </a:r>
          </a:p>
          <a:p>
            <a:r>
              <a:rPr lang="tr-TR" dirty="0"/>
              <a:t>Tevhidin bu esasları “</a:t>
            </a:r>
            <a:r>
              <a:rPr lang="tr-TR" dirty="0" err="1"/>
              <a:t>uluhiyyette</a:t>
            </a:r>
            <a:r>
              <a:rPr lang="tr-TR" dirty="0"/>
              <a:t> </a:t>
            </a:r>
            <a:r>
              <a:rPr lang="tr-TR" dirty="0" err="1"/>
              <a:t>tevhid</a:t>
            </a:r>
            <a:r>
              <a:rPr lang="tr-TR" dirty="0"/>
              <a:t>” ve “</a:t>
            </a:r>
            <a:r>
              <a:rPr lang="tr-TR" dirty="0" err="1"/>
              <a:t>rububiyyette</a:t>
            </a:r>
            <a:r>
              <a:rPr lang="tr-TR" dirty="0"/>
              <a:t> </a:t>
            </a:r>
            <a:r>
              <a:rPr lang="tr-TR" dirty="0" err="1"/>
              <a:t>tevhid</a:t>
            </a:r>
            <a:r>
              <a:rPr lang="tr-TR" dirty="0"/>
              <a:t>” başlıkları altında incelenebilir.  </a:t>
            </a:r>
          </a:p>
          <a:p>
            <a:r>
              <a:rPr lang="tr-TR" dirty="0" err="1">
                <a:solidFill>
                  <a:srgbClr val="FF0000"/>
                </a:solidFill>
              </a:rPr>
              <a:t>Uluhiyyette</a:t>
            </a:r>
            <a:r>
              <a:rPr lang="tr-TR" dirty="0">
                <a:solidFill>
                  <a:srgbClr val="FF0000"/>
                </a:solidFill>
              </a:rPr>
              <a:t> </a:t>
            </a:r>
            <a:r>
              <a:rPr lang="tr-TR" dirty="0" err="1">
                <a:solidFill>
                  <a:srgbClr val="FF0000"/>
                </a:solidFill>
              </a:rPr>
              <a:t>Tevhid</a:t>
            </a:r>
            <a:endParaRPr lang="tr-TR" dirty="0">
              <a:solidFill>
                <a:srgbClr val="FF0000"/>
              </a:solidFill>
            </a:endParaRPr>
          </a:p>
          <a:p>
            <a:r>
              <a:rPr lang="tr-TR" dirty="0" err="1"/>
              <a:t>Uluhiyyette</a:t>
            </a:r>
            <a:r>
              <a:rPr lang="tr-TR" dirty="0"/>
              <a:t> </a:t>
            </a:r>
            <a:r>
              <a:rPr lang="tr-TR" dirty="0" err="1"/>
              <a:t>Tevhid</a:t>
            </a:r>
            <a:r>
              <a:rPr lang="tr-TR" dirty="0"/>
              <a:t> Allah'ın zat, sıfat, ve fiilin de tek ve benzersiz olduğunu kabul etmek demektir.</a:t>
            </a:r>
          </a:p>
          <a:p>
            <a:r>
              <a:rPr lang="tr-TR" dirty="0" err="1">
                <a:solidFill>
                  <a:srgbClr val="FF0000"/>
                </a:solidFill>
              </a:rPr>
              <a:t>Rububiyyette</a:t>
            </a:r>
            <a:r>
              <a:rPr lang="tr-TR" dirty="0">
                <a:solidFill>
                  <a:srgbClr val="FF0000"/>
                </a:solidFill>
              </a:rPr>
              <a:t> </a:t>
            </a:r>
            <a:r>
              <a:rPr lang="tr-TR" dirty="0" err="1">
                <a:solidFill>
                  <a:srgbClr val="FF0000"/>
                </a:solidFill>
              </a:rPr>
              <a:t>Tevhid</a:t>
            </a:r>
            <a:endParaRPr lang="tr-TR" dirty="0">
              <a:solidFill>
                <a:srgbClr val="FF0000"/>
              </a:solidFill>
            </a:endParaRPr>
          </a:p>
          <a:p>
            <a:r>
              <a:rPr lang="tr-TR" dirty="0"/>
              <a:t>Kalbin ameli boyutunu ifade edip Allah'tan başkasına takmamak ve sığmamak demektir. Buna ameli </a:t>
            </a:r>
            <a:r>
              <a:rPr lang="tr-TR" dirty="0" err="1"/>
              <a:t>tevhid</a:t>
            </a:r>
            <a:r>
              <a:rPr lang="tr-TR" dirty="0"/>
              <a:t> veya tevhidi </a:t>
            </a:r>
            <a:r>
              <a:rPr lang="tr-TR" dirty="0" err="1"/>
              <a:t>mabudiyyet</a:t>
            </a:r>
            <a:r>
              <a:rPr lang="tr-TR" dirty="0"/>
              <a:t> de denir.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24</a:t>
            </a:fld>
            <a:endParaRPr lang="tr-TR"/>
          </a:p>
        </p:txBody>
      </p:sp>
    </p:spTree>
    <p:extLst>
      <p:ext uri="{BB962C8B-B14F-4D97-AF65-F5344CB8AC3E}">
        <p14:creationId xmlns:p14="http://schemas.microsoft.com/office/powerpoint/2010/main" val="393752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C. </a:t>
            </a:r>
            <a:r>
              <a:rPr lang="tr-TR" dirty="0" err="1"/>
              <a:t>İlm</a:t>
            </a:r>
            <a:r>
              <a:rPr lang="tr-TR" dirty="0"/>
              <a:t>-i </a:t>
            </a:r>
            <a:r>
              <a:rPr lang="tr-TR" dirty="0" err="1"/>
              <a:t>Tevhid</a:t>
            </a:r>
            <a:r>
              <a:rPr lang="tr-TR" dirty="0"/>
              <a:t> ve Sıfat (</a:t>
            </a:r>
            <a:r>
              <a:rPr lang="tr-TR" dirty="0" err="1"/>
              <a:t>İlmü’t-Tevhid</a:t>
            </a:r>
            <a:r>
              <a:rPr lang="tr-TR" dirty="0"/>
              <a:t> </a:t>
            </a:r>
            <a:r>
              <a:rPr lang="tr-TR" dirty="0" err="1"/>
              <a:t>ve’s</a:t>
            </a:r>
            <a:r>
              <a:rPr lang="tr-TR" dirty="0"/>
              <a:t>-Sıfat)</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a:bodyPr>
          <a:lstStyle/>
          <a:p>
            <a:r>
              <a:rPr lang="tr-TR" dirty="0">
                <a:solidFill>
                  <a:srgbClr val="FF0000"/>
                </a:solidFill>
              </a:rPr>
              <a:t>Neden ilmi </a:t>
            </a:r>
            <a:r>
              <a:rPr lang="tr-TR" dirty="0" err="1">
                <a:solidFill>
                  <a:srgbClr val="FF0000"/>
                </a:solidFill>
              </a:rPr>
              <a:t>Tevhid</a:t>
            </a:r>
            <a:r>
              <a:rPr lang="tr-TR" dirty="0">
                <a:solidFill>
                  <a:srgbClr val="FF0000"/>
                </a:solidFill>
              </a:rPr>
              <a:t> ve sıfat denilmiştir.</a:t>
            </a:r>
          </a:p>
          <a:p>
            <a:r>
              <a:rPr lang="tr-TR" dirty="0"/>
              <a:t>Kelam ilminin başlangıçtan beri ele aldığı  en önemli konu Allah'ın varlığı ve birliğidir.  Bu nedenle bu ilme </a:t>
            </a:r>
            <a:r>
              <a:rPr lang="tr-TR" dirty="0" err="1"/>
              <a:t>ilmü’t-tevhid</a:t>
            </a:r>
            <a:r>
              <a:rPr lang="tr-TR" dirty="0"/>
              <a:t> </a:t>
            </a:r>
            <a:r>
              <a:rPr lang="tr-TR" dirty="0" err="1"/>
              <a:t>ve’s</a:t>
            </a:r>
            <a:r>
              <a:rPr lang="tr-TR" dirty="0"/>
              <a:t>-sıfat ilmi denilmiştir.</a:t>
            </a:r>
          </a:p>
          <a:p>
            <a:r>
              <a:rPr lang="tr-TR" dirty="0">
                <a:solidFill>
                  <a:srgbClr val="FF0000"/>
                </a:solidFill>
              </a:rPr>
              <a:t>Kelamda bu isimle meşhur olmuş kitaplar:</a:t>
            </a:r>
          </a:p>
          <a:p>
            <a:r>
              <a:rPr lang="tr-TR" dirty="0" err="1"/>
              <a:t>Matüridi</a:t>
            </a:r>
            <a:r>
              <a:rPr lang="tr-TR" dirty="0"/>
              <a:t>: </a:t>
            </a:r>
            <a:r>
              <a:rPr lang="tr-TR" dirty="0" err="1"/>
              <a:t>Kitabu't</a:t>
            </a:r>
            <a:r>
              <a:rPr lang="tr-TR" dirty="0"/>
              <a:t> </a:t>
            </a:r>
            <a:r>
              <a:rPr lang="tr-TR" dirty="0" err="1"/>
              <a:t>Tevhid</a:t>
            </a:r>
            <a:endParaRPr lang="tr-TR" dirty="0"/>
          </a:p>
          <a:p>
            <a:r>
              <a:rPr lang="tr-TR" dirty="0" err="1"/>
              <a:t>İbni</a:t>
            </a:r>
            <a:r>
              <a:rPr lang="tr-TR" dirty="0"/>
              <a:t> </a:t>
            </a:r>
            <a:r>
              <a:rPr lang="tr-TR" dirty="0" err="1"/>
              <a:t>Huzeyme</a:t>
            </a:r>
            <a:r>
              <a:rPr lang="tr-TR" dirty="0"/>
              <a:t>:  </a:t>
            </a:r>
            <a:r>
              <a:rPr lang="tr-TR" dirty="0" err="1"/>
              <a:t>Kitabu't</a:t>
            </a:r>
            <a:r>
              <a:rPr lang="tr-TR" dirty="0"/>
              <a:t> </a:t>
            </a:r>
            <a:r>
              <a:rPr lang="tr-TR" dirty="0" err="1"/>
              <a:t>Tevhid</a:t>
            </a:r>
            <a:r>
              <a:rPr lang="tr-TR" dirty="0"/>
              <a:t> ve İspatı </a:t>
            </a:r>
            <a:r>
              <a:rPr lang="tr-TR" dirty="0" err="1"/>
              <a:t>Sıfatı’r</a:t>
            </a:r>
            <a:r>
              <a:rPr lang="tr-TR" dirty="0"/>
              <a:t>-Rab</a:t>
            </a:r>
          </a:p>
          <a:p>
            <a:r>
              <a:rPr lang="tr-TR" dirty="0"/>
              <a:t>Muhammed </a:t>
            </a:r>
            <a:r>
              <a:rPr lang="tr-TR" dirty="0" err="1"/>
              <a:t>Abdülvehhab</a:t>
            </a:r>
            <a:r>
              <a:rPr lang="tr-TR" dirty="0"/>
              <a:t>:  </a:t>
            </a:r>
            <a:r>
              <a:rPr lang="tr-TR" dirty="0" err="1"/>
              <a:t>Kitabü't-Tevhid</a:t>
            </a:r>
            <a:endParaRPr lang="tr-TR" dirty="0"/>
          </a:p>
          <a:p>
            <a:r>
              <a:rPr lang="tr-TR" dirty="0"/>
              <a:t>Muhammed </a:t>
            </a:r>
            <a:r>
              <a:rPr lang="tr-TR" dirty="0" err="1"/>
              <a:t>Abduh</a:t>
            </a:r>
            <a:r>
              <a:rPr lang="tr-TR" dirty="0"/>
              <a:t>:  </a:t>
            </a:r>
            <a:r>
              <a:rPr lang="tr-TR" dirty="0" err="1"/>
              <a:t>Risaletü't-Tevhid</a:t>
            </a: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25</a:t>
            </a:fld>
            <a:endParaRPr lang="tr-TR"/>
          </a:p>
        </p:txBody>
      </p:sp>
    </p:spTree>
    <p:extLst>
      <p:ext uri="{BB962C8B-B14F-4D97-AF65-F5344CB8AC3E}">
        <p14:creationId xmlns:p14="http://schemas.microsoft.com/office/powerpoint/2010/main" val="6449790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D. </a:t>
            </a:r>
            <a:r>
              <a:rPr lang="tr-TR" dirty="0" err="1"/>
              <a:t>Fıkh</a:t>
            </a:r>
            <a:r>
              <a:rPr lang="tr-TR" dirty="0"/>
              <a:t>-ı Ekber (el-</a:t>
            </a:r>
            <a:r>
              <a:rPr lang="tr-TR" dirty="0" err="1"/>
              <a:t>Fıkhü’l</a:t>
            </a:r>
            <a:r>
              <a:rPr lang="tr-TR" dirty="0"/>
              <a:t>-Ekber)</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lnSpcReduction="10000"/>
          </a:bodyPr>
          <a:lstStyle/>
          <a:p>
            <a:r>
              <a:rPr lang="tr-TR" dirty="0"/>
              <a:t>Bu isim İmam-ı </a:t>
            </a:r>
            <a:r>
              <a:rPr lang="tr-TR" dirty="0" err="1"/>
              <a:t>Azam'a</a:t>
            </a:r>
            <a:r>
              <a:rPr lang="tr-TR" dirty="0"/>
              <a:t> dayandırılmaktadır.</a:t>
            </a:r>
          </a:p>
          <a:p>
            <a:r>
              <a:rPr lang="tr-TR" dirty="0"/>
              <a:t>İmam-ı Azam fıkhı “ kişinin lehinde ve aleyhinde olan şeyleri bilmesidir” şeklinde tarif etmiştir.  Bu bağlamda ilk dönemde </a:t>
            </a:r>
            <a:r>
              <a:rPr lang="tr-TR" dirty="0" err="1"/>
              <a:t>itikadi</a:t>
            </a:r>
            <a:r>
              <a:rPr lang="tr-TR" dirty="0"/>
              <a:t> ve </a:t>
            </a:r>
            <a:r>
              <a:rPr lang="tr-TR" dirty="0" err="1"/>
              <a:t>furuya</a:t>
            </a:r>
            <a:r>
              <a:rPr lang="tr-TR" dirty="0"/>
              <a:t> ait fıkhi konulara “fıkıh” denmiştir.</a:t>
            </a:r>
          </a:p>
          <a:p>
            <a:r>
              <a:rPr lang="tr-TR" dirty="0"/>
              <a:t>Bu tarif daha sonra dinin </a:t>
            </a:r>
            <a:r>
              <a:rPr lang="tr-TR" dirty="0" err="1"/>
              <a:t>furûa</a:t>
            </a:r>
            <a:r>
              <a:rPr lang="tr-TR" dirty="0"/>
              <a:t> (amele) ait konularını karşılar hale gelmişti itikat konuları ise ayrı bir ilim dalı kabul edilip </a:t>
            </a:r>
            <a:r>
              <a:rPr lang="tr-TR" dirty="0" err="1"/>
              <a:t>fıkhu'l</a:t>
            </a:r>
            <a:r>
              <a:rPr lang="tr-TR" dirty="0"/>
              <a:t> </a:t>
            </a:r>
            <a:r>
              <a:rPr lang="tr-TR" dirty="0" err="1"/>
              <a:t>ekber</a:t>
            </a:r>
            <a:r>
              <a:rPr lang="tr-TR" dirty="0"/>
              <a:t> adıyla anılmıştır. </a:t>
            </a:r>
          </a:p>
          <a:p>
            <a:r>
              <a:rPr lang="tr-TR" dirty="0"/>
              <a:t>Bu isim aynı zamanda </a:t>
            </a:r>
            <a:r>
              <a:rPr lang="tr-TR" dirty="0" err="1"/>
              <a:t>itikadi</a:t>
            </a:r>
            <a:r>
              <a:rPr lang="tr-TR" dirty="0"/>
              <a:t> konularda Selef metodundan kelam metoduna geçişi de ifade edebilir.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26</a:t>
            </a:fld>
            <a:endParaRPr lang="tr-TR"/>
          </a:p>
        </p:txBody>
      </p:sp>
    </p:spTree>
    <p:extLst>
      <p:ext uri="{BB962C8B-B14F-4D97-AF65-F5344CB8AC3E}">
        <p14:creationId xmlns:p14="http://schemas.microsoft.com/office/powerpoint/2010/main" val="44347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E. </a:t>
            </a:r>
            <a:r>
              <a:rPr lang="tr-TR" dirty="0" err="1"/>
              <a:t>İlm</a:t>
            </a:r>
            <a:r>
              <a:rPr lang="tr-TR" dirty="0"/>
              <a:t>-ı </a:t>
            </a:r>
            <a:r>
              <a:rPr lang="tr-TR" dirty="0" err="1"/>
              <a:t>Cedel</a:t>
            </a:r>
            <a:r>
              <a:rPr lang="tr-TR" dirty="0"/>
              <a:t> ve Münazara (</a:t>
            </a:r>
            <a:r>
              <a:rPr lang="tr-TR" dirty="0" err="1"/>
              <a:t>İlmü’l-Cedel</a:t>
            </a:r>
            <a:r>
              <a:rPr lang="tr-TR" dirty="0"/>
              <a:t> </a:t>
            </a:r>
            <a:r>
              <a:rPr lang="tr-TR" dirty="0" err="1"/>
              <a:t>ve’l</a:t>
            </a:r>
            <a:r>
              <a:rPr lang="tr-TR" dirty="0"/>
              <a:t> -Münazara)</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lnSpcReduction="10000"/>
          </a:bodyPr>
          <a:lstStyle/>
          <a:p>
            <a:r>
              <a:rPr lang="tr-TR" dirty="0" err="1">
                <a:solidFill>
                  <a:srgbClr val="FF0000"/>
                </a:solidFill>
              </a:rPr>
              <a:t>Cedel</a:t>
            </a:r>
            <a:r>
              <a:rPr lang="tr-TR" dirty="0">
                <a:solidFill>
                  <a:srgbClr val="FF0000"/>
                </a:solidFill>
              </a:rPr>
              <a:t> kelimesinin sözlük anlamı</a:t>
            </a:r>
          </a:p>
          <a:p>
            <a:r>
              <a:rPr lang="tr-TR" dirty="0"/>
              <a:t>Kelime ipi sağlam bir şekilde bükmek, birini sert bir yere düşürmek tartışmada Yenilmez olmak anlamlarına gelir. Latincedeki </a:t>
            </a:r>
            <a:r>
              <a:rPr lang="tr-TR" dirty="0" err="1"/>
              <a:t>dialactica</a:t>
            </a:r>
            <a:r>
              <a:rPr lang="tr-TR" dirty="0"/>
              <a:t> kelimesinin karşılığıdır. Bu bağlamda kelime bir düşüncedeki çelişkileri tartışarak gösterme sanatı olarak tanımlanır.</a:t>
            </a:r>
          </a:p>
          <a:p>
            <a:r>
              <a:rPr lang="tr-TR" dirty="0">
                <a:solidFill>
                  <a:srgbClr val="FF0000"/>
                </a:solidFill>
              </a:rPr>
              <a:t>Nazar kelimesinin sözlük anlamı</a:t>
            </a:r>
          </a:p>
          <a:p>
            <a:r>
              <a:rPr lang="tr-TR" dirty="0"/>
              <a:t>Nazar kelimesi bir şeye karşılıklı bakmak bir konuyu birlikte düşünmek anlamlarına gelir. Bu kökten türeyen münazara kelimesinde </a:t>
            </a:r>
            <a:r>
              <a:rPr lang="tr-TR" dirty="0" err="1"/>
              <a:t>cedelden</a:t>
            </a:r>
            <a:r>
              <a:rPr lang="tr-TR" dirty="0"/>
              <a:t> farklı olarak beraberce düşünme anlamı vardır.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27</a:t>
            </a:fld>
            <a:endParaRPr lang="tr-TR"/>
          </a:p>
        </p:txBody>
      </p:sp>
    </p:spTree>
    <p:extLst>
      <p:ext uri="{BB962C8B-B14F-4D97-AF65-F5344CB8AC3E}">
        <p14:creationId xmlns:p14="http://schemas.microsoft.com/office/powerpoint/2010/main" val="311861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E. </a:t>
            </a:r>
            <a:r>
              <a:rPr lang="tr-TR" dirty="0" err="1"/>
              <a:t>İlm</a:t>
            </a:r>
            <a:r>
              <a:rPr lang="tr-TR" dirty="0"/>
              <a:t>-ı </a:t>
            </a:r>
            <a:r>
              <a:rPr lang="tr-TR" dirty="0" err="1"/>
              <a:t>Cedel</a:t>
            </a:r>
            <a:r>
              <a:rPr lang="tr-TR" dirty="0"/>
              <a:t> ve Münazara (</a:t>
            </a:r>
            <a:r>
              <a:rPr lang="tr-TR" dirty="0" err="1"/>
              <a:t>İlmü’l-Cedel</a:t>
            </a:r>
            <a:r>
              <a:rPr lang="tr-TR" dirty="0"/>
              <a:t> </a:t>
            </a:r>
            <a:r>
              <a:rPr lang="tr-TR" dirty="0" err="1"/>
              <a:t>ve’l</a:t>
            </a:r>
            <a:r>
              <a:rPr lang="tr-TR" dirty="0"/>
              <a:t> -Münazara)</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Tartışmalarda </a:t>
            </a:r>
            <a:r>
              <a:rPr lang="tr-TR" dirty="0" err="1"/>
              <a:t>cedelin</a:t>
            </a:r>
            <a:r>
              <a:rPr lang="tr-TR" dirty="0"/>
              <a:t> ifade ettiği anlamdan ziyade münazaranın ifade ettiği anlam İslam ahlakına daha uygun olduğunda alimler tarafından tartışmalar için genelde münazara lafzı kullanılmıştır. </a:t>
            </a:r>
          </a:p>
          <a:p>
            <a:r>
              <a:rPr lang="tr-TR" dirty="0"/>
              <a:t>İslam alimleri farklı dini oluşumlarla tanışınca onlarla bir münazara içerisine girmiştir. Yapılan bu tartışmaların bir fayda sağlaması için belli bir metot ve adap içerisinde yapılması hedeflenmiş bunun içinde “</a:t>
            </a:r>
            <a:r>
              <a:rPr lang="tr-TR" dirty="0" err="1"/>
              <a:t>ilmü</a:t>
            </a:r>
            <a:r>
              <a:rPr lang="tr-TR" dirty="0"/>
              <a:t> </a:t>
            </a:r>
            <a:r>
              <a:rPr lang="tr-TR" dirty="0" err="1"/>
              <a:t>adabi’l-bahs</a:t>
            </a:r>
            <a:r>
              <a:rPr lang="tr-TR" dirty="0"/>
              <a:t> </a:t>
            </a:r>
            <a:r>
              <a:rPr lang="tr-TR" dirty="0" err="1"/>
              <a:t>ve’l</a:t>
            </a:r>
            <a:r>
              <a:rPr lang="tr-TR" dirty="0"/>
              <a:t>-münazara” gibi birimler oluşturulmuştur.</a:t>
            </a:r>
          </a:p>
          <a:p>
            <a:r>
              <a:rPr lang="tr-TR" dirty="0"/>
              <a:t>Kelam ilmi bu süreçte muhatapları ile tartışma  yöntemini kullandığımdan bu isim verilmiştir.</a:t>
            </a:r>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28</a:t>
            </a:fld>
            <a:endParaRPr lang="tr-TR"/>
          </a:p>
        </p:txBody>
      </p:sp>
    </p:spTree>
    <p:extLst>
      <p:ext uri="{BB962C8B-B14F-4D97-AF65-F5344CB8AC3E}">
        <p14:creationId xmlns:p14="http://schemas.microsoft.com/office/powerpoint/2010/main" val="451643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F. </a:t>
            </a:r>
            <a:r>
              <a:rPr lang="tr-TR" dirty="0" err="1"/>
              <a:t>İlm</a:t>
            </a:r>
            <a:r>
              <a:rPr lang="tr-TR" dirty="0"/>
              <a:t>-i Nazar ve İstidlal (</a:t>
            </a:r>
            <a:r>
              <a:rPr lang="tr-TR" dirty="0" err="1"/>
              <a:t>İlmü’n</a:t>
            </a:r>
            <a:r>
              <a:rPr lang="tr-TR" dirty="0"/>
              <a:t>-Nazar </a:t>
            </a:r>
            <a:r>
              <a:rPr lang="tr-TR" dirty="0" err="1"/>
              <a:t>ve’l</a:t>
            </a:r>
            <a:r>
              <a:rPr lang="tr-TR" dirty="0"/>
              <a:t>-İstidlal)</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Bu kalıp bakmak, görmek, düşünmek anlamındaki “nazar” ve bir iddianın doğruluğunu veya yanlışlığını kanıtlamak için akıl yürütme anlamındaki “istidlal” kelimelerinden oluşmuştur.</a:t>
            </a:r>
          </a:p>
          <a:p>
            <a:r>
              <a:rPr lang="tr-TR" dirty="0"/>
              <a:t>İslam düşünce tarihinde diğer dini ilimlere göre nazar ve istidlal yöntemini (düşünme ve akıl yürütme) daha çok kullandığın da kelama bu isim verilmiştir. Bu ilimle uğraşanlara ise </a:t>
            </a:r>
            <a:r>
              <a:rPr lang="tr-TR" dirty="0" err="1"/>
              <a:t>ehl</a:t>
            </a:r>
            <a:r>
              <a:rPr lang="tr-TR" dirty="0"/>
              <a:t>-i nazar denilmiştir.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29</a:t>
            </a:fld>
            <a:endParaRPr lang="tr-TR"/>
          </a:p>
        </p:txBody>
      </p:sp>
    </p:spTree>
    <p:extLst>
      <p:ext uri="{BB962C8B-B14F-4D97-AF65-F5344CB8AC3E}">
        <p14:creationId xmlns:p14="http://schemas.microsoft.com/office/powerpoint/2010/main" val="2170366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25039"/>
          </a:xfrm>
        </p:spPr>
        <p:txBody>
          <a:bodyPr>
            <a:normAutofit/>
          </a:bodyPr>
          <a:lstStyle/>
          <a:p>
            <a:pPr algn="ctr"/>
            <a:r>
              <a:rPr lang="tr-TR" u="sng" dirty="0"/>
              <a:t>İslam insanlığın son hak dinidir. </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dirty="0"/>
              <a:t>(</a:t>
            </a:r>
            <a:r>
              <a:rPr lang="ar-SA" b="1" dirty="0"/>
              <a:t>الْيَوْمَ أَكْمَلْتُ لَكُمْ دِينَكُمْ وَأَتْمَمْتُ عَلَيْكُمْ نِعْمَتِي وَرَضِيتُ لَكُمُ الْإِسْلَامَ دِينًا فَمَنِ اضْطُرَّ فِي مَخْمَصَةٍ غَيْرَ مُتَجَانِفٍ لِإِثْمٍ فَإِنَّ اللَّهَ غَفُورٌ رَحِيمٌ</a:t>
            </a:r>
            <a:r>
              <a:rPr lang="tr-TR" dirty="0"/>
              <a:t>)</a:t>
            </a:r>
          </a:p>
          <a:p>
            <a:r>
              <a:rPr lang="tr-TR" dirty="0"/>
              <a:t>Bugün sizin için dininizi kemale erdirdim, size nimetimi tamamladım, sizin için din olarak İslâmiyet’i beğendim. Kim açlıktan bunalıp çaresiz kalırsa, günah sınırına varmaksızın yiyebilir. Şüphesiz ki Allah çok bağışlayıcı ve esirgeyicidir.  el-</a:t>
            </a:r>
            <a:r>
              <a:rPr lang="tr-TR" dirty="0" err="1"/>
              <a:t>Mâide</a:t>
            </a:r>
            <a:r>
              <a:rPr lang="tr-TR" dirty="0"/>
              <a:t> 5/3</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a:t>
            </a:fld>
            <a:endParaRPr lang="tr-TR"/>
          </a:p>
        </p:txBody>
      </p:sp>
    </p:spTree>
    <p:extLst>
      <p:ext uri="{BB962C8B-B14F-4D97-AF65-F5344CB8AC3E}">
        <p14:creationId xmlns:p14="http://schemas.microsoft.com/office/powerpoint/2010/main" val="4074862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5. BU İLME KELAM DENİLMESİNİN SEBEPLERİ </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err="1"/>
              <a:t>Eş'ari</a:t>
            </a:r>
            <a:r>
              <a:rPr lang="tr-TR" dirty="0"/>
              <a:t> kelamcısı </a:t>
            </a:r>
            <a:r>
              <a:rPr lang="tr-TR" dirty="0" err="1"/>
              <a:t>Taftazani</a:t>
            </a:r>
            <a:r>
              <a:rPr lang="tr-TR" dirty="0"/>
              <a:t> bu ilme kelam denilmesinin sebeplerini şöyle açıklamıştır:</a:t>
            </a:r>
          </a:p>
          <a:p>
            <a:r>
              <a:rPr lang="tr-TR" dirty="0"/>
              <a:t>1) İlk dönemlerden beri bu ilmi en önemli konusu Allah'ın sıfatları ve bu sıfatlar içinde de en çok tartışılan kelam sıfatı olduğundan.</a:t>
            </a:r>
          </a:p>
          <a:p>
            <a:r>
              <a:rPr lang="tr-TR" dirty="0"/>
              <a:t>2) </a:t>
            </a:r>
            <a:r>
              <a:rPr lang="tr-TR" dirty="0" err="1"/>
              <a:t>Ilk</a:t>
            </a:r>
            <a:r>
              <a:rPr lang="tr-TR" dirty="0"/>
              <a:t> dönemlerde müellifler eserlerinde bir konu hakkında anlatıma başlarken “filan konu hakkındaki söz” anlamında “el-kelam fi…” ifadesini kullanmışlardır. Özellikle kelamcılar eserlerinde ele aldıkları konulara bu şekilde başlamışlardır. Bu nedenle bu ilme kelam adı verilmiştir.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30</a:t>
            </a:fld>
            <a:endParaRPr lang="tr-TR"/>
          </a:p>
        </p:txBody>
      </p:sp>
    </p:spTree>
    <p:extLst>
      <p:ext uri="{BB962C8B-B14F-4D97-AF65-F5344CB8AC3E}">
        <p14:creationId xmlns:p14="http://schemas.microsoft.com/office/powerpoint/2010/main" val="5521581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5. BU İLME KELAM DENİLMESİNİN SEBEPLERİ </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3) </a:t>
            </a:r>
            <a:r>
              <a:rPr lang="tr-TR" dirty="0" err="1"/>
              <a:t>Cedel</a:t>
            </a:r>
            <a:r>
              <a:rPr lang="tr-TR" dirty="0"/>
              <a:t> ve münazara metodunu en çok kullanan kişiler kelamcılardır. Bu metodun kullanılması için  üstün bir konuşma becerisini gerektirmektedir. Bu bağlamda bu ilim konuşma kabiliyetine  en fazla ihtiyaç duyar ilim olduğundan bu ismi almıştır.</a:t>
            </a:r>
          </a:p>
          <a:p>
            <a:r>
              <a:rPr lang="tr-TR" dirty="0"/>
              <a:t>4) Kelam ilmi akli ve nakli delilleri kullanarak tartışmaları sonlandırıcı bir özelliğe sahiptir. Adeta kelamcılar tartışmaların sonunda “işte söz (kelam) dediğin budur”,  bu sözün üzerine başka bir söz söylenemez diyecek şekilde konuşmayı bitirmelerinden bu ilme kelam (gerçek söz) anlamın bu isim verilmiştir.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31</a:t>
            </a:fld>
            <a:endParaRPr lang="tr-TR"/>
          </a:p>
        </p:txBody>
      </p:sp>
    </p:spTree>
    <p:extLst>
      <p:ext uri="{BB962C8B-B14F-4D97-AF65-F5344CB8AC3E}">
        <p14:creationId xmlns:p14="http://schemas.microsoft.com/office/powerpoint/2010/main" val="5293334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5. BU İLME KELAM DENİLMESİNİN SEBEPLERİ </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85000" lnSpcReduction="20000"/>
          </a:bodyPr>
          <a:lstStyle/>
          <a:p>
            <a:r>
              <a:rPr lang="tr-TR" dirty="0"/>
              <a:t>5) Felsefi ilimler içerisinde mantık doğru düşünme yöntemlerini gösteren bir disiplindir. Mantık felsefi ilimleri giriş teşkil etmekte, bu konularda fikir üretmeyi ve söz söylemeyi mümkün kılmaktadır. Mantık kelimesinin Eski Yunancada karşılığı “konuşma ve söz” anlamına gelen logostur. Buradan hareketle mantık ilmine Grekçede “</a:t>
            </a:r>
            <a:r>
              <a:rPr lang="tr-TR" dirty="0" err="1"/>
              <a:t>logike</a:t>
            </a:r>
            <a:r>
              <a:rPr lang="tr-TR" dirty="0"/>
              <a:t>” (söze ait) denilmektedir. Mantığın felsefi ilimlerdeki konumunu İslami ilimlerde kelam ilmi karşılamaktadır. Mantık kelimesinin karşılığı Arapçada “kelam” lafzıdır. Buradan hareketle bu ilme kelam denilmiştir.</a:t>
            </a:r>
          </a:p>
          <a:p>
            <a:r>
              <a:rPr lang="tr-TR" dirty="0"/>
              <a:t>6) Kelam ilminde tartışılan konular ilk dönemlerde Selef uleması tarafından yasaklanmıştır. Kelam alimleri bu konuları onların aksine tartıştığından hatta teşvik ettiğinden kelime yergi anlamında bu ilim için kullanılmıştır. </a:t>
            </a:r>
          </a:p>
          <a:p>
            <a:r>
              <a:rPr lang="tr-TR" dirty="0"/>
              <a:t>İlk dönem tartışmalara ve tarihi seyre bakıldığında altıncı maddedeki açıklamanın daha uygun olabileceği düşünülmektedir.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32</a:t>
            </a:fld>
            <a:endParaRPr lang="tr-TR"/>
          </a:p>
        </p:txBody>
      </p:sp>
    </p:spTree>
    <p:extLst>
      <p:ext uri="{BB962C8B-B14F-4D97-AF65-F5344CB8AC3E}">
        <p14:creationId xmlns:p14="http://schemas.microsoft.com/office/powerpoint/2010/main" val="16460974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77500" lnSpcReduction="20000"/>
          </a:bodyPr>
          <a:lstStyle/>
          <a:p>
            <a:r>
              <a:rPr lang="tr-TR" dirty="0"/>
              <a:t>İslami ilimlerin genel amacı iki dünya saadetine nail olmaktır. Bu bağlamda Kelam ilminin gayesi de şunlardır:</a:t>
            </a:r>
          </a:p>
          <a:p>
            <a:r>
              <a:rPr lang="tr-TR" dirty="0"/>
              <a:t>1) Dinin </a:t>
            </a:r>
            <a:r>
              <a:rPr lang="tr-TR" dirty="0" err="1"/>
              <a:t>itikadi</a:t>
            </a:r>
            <a:r>
              <a:rPr lang="tr-TR" dirty="0"/>
              <a:t> ilkelerini doğru bir şekilde ortaya koymak ve onların doğru anlaşılmasını sağlamak.</a:t>
            </a:r>
          </a:p>
          <a:p>
            <a:r>
              <a:rPr lang="tr-TR" dirty="0"/>
              <a:t>2) Müslümanların zihinlerinde oluşabilecek </a:t>
            </a:r>
            <a:r>
              <a:rPr lang="tr-TR" dirty="0" err="1"/>
              <a:t>itikadi</a:t>
            </a:r>
            <a:r>
              <a:rPr lang="tr-TR" dirty="0"/>
              <a:t> problemleri cevaplayarak onların imanlarını sarsıntıdan korumak bu bağlamda taklit derecesinden tahkik derecesinde yükseltmek.</a:t>
            </a:r>
          </a:p>
          <a:p>
            <a:r>
              <a:rPr lang="tr-TR" dirty="0"/>
              <a:t>3) Sapkın akımların itikada yönelik eleştirilere cevap vermek insanları bu gibi düşüncelerden korumak.</a:t>
            </a:r>
          </a:p>
          <a:p>
            <a:r>
              <a:rPr lang="tr-TR" dirty="0"/>
              <a:t>4) Doğru yolu arayanları </a:t>
            </a:r>
            <a:r>
              <a:rPr lang="tr-TR" dirty="0" err="1"/>
              <a:t>irşad</a:t>
            </a:r>
            <a:r>
              <a:rPr lang="tr-TR" dirty="0"/>
              <a:t> karşı çıkanları ise susturmak.</a:t>
            </a:r>
          </a:p>
          <a:p>
            <a:r>
              <a:rPr lang="tr-TR" dirty="0"/>
              <a:t>5) İnanmak isteyenlere ikna edici açıklamalar sunmak.</a:t>
            </a:r>
          </a:p>
          <a:p>
            <a:r>
              <a:rPr lang="tr-TR" dirty="0"/>
              <a:t>6) Dinin aslını ortaya koyarak diğer filmlere temel teşkil etmek.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33</a:t>
            </a:fld>
            <a:endParaRPr lang="tr-TR"/>
          </a:p>
        </p:txBody>
      </p:sp>
    </p:spTree>
    <p:extLst>
      <p:ext uri="{BB962C8B-B14F-4D97-AF65-F5344CB8AC3E}">
        <p14:creationId xmlns:p14="http://schemas.microsoft.com/office/powerpoint/2010/main" val="2020913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Önemi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Kelam ilmi diğer ilimlere nispeten küllidir. Bu </a:t>
            </a:r>
            <a:r>
              <a:rPr lang="tr-TR" dirty="0" err="1"/>
              <a:t>bağladam</a:t>
            </a:r>
            <a:r>
              <a:rPr lang="tr-TR" dirty="0"/>
              <a:t> kelam ilminin “en yüksek mertebede bulunan” ve “en şerefli” (el-</a:t>
            </a:r>
            <a:r>
              <a:rPr lang="tr-TR" dirty="0" err="1"/>
              <a:t>ilmü’l</a:t>
            </a:r>
            <a:r>
              <a:rPr lang="tr-TR" dirty="0"/>
              <a:t>-ala </a:t>
            </a:r>
            <a:r>
              <a:rPr lang="tr-TR" dirty="0" err="1"/>
              <a:t>fi’r</a:t>
            </a:r>
            <a:r>
              <a:rPr lang="tr-TR" dirty="0"/>
              <a:t>-rütbe, </a:t>
            </a:r>
            <a:r>
              <a:rPr lang="tr-TR" dirty="0" err="1"/>
              <a:t>eşrefü’l</a:t>
            </a:r>
            <a:r>
              <a:rPr lang="tr-TR" dirty="0"/>
              <a:t>-ilim) ilim olduğu belirtilmiştir. </a:t>
            </a:r>
          </a:p>
          <a:p>
            <a:r>
              <a:rPr lang="tr-TR" dirty="0"/>
              <a:t>Kelam ilmi “hakiki ilim” olarak tanınmıştır. Çünkü hakiki ilimler onları tebliğ eden kişiler değişmesi ile değişmeyen ilimlerdir. Kelam ilmi de bu ilimlerdendir.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34</a:t>
            </a:fld>
            <a:endParaRPr lang="tr-TR"/>
          </a:p>
        </p:txBody>
      </p:sp>
    </p:spTree>
    <p:extLst>
      <p:ext uri="{BB962C8B-B14F-4D97-AF65-F5344CB8AC3E}">
        <p14:creationId xmlns:p14="http://schemas.microsoft.com/office/powerpoint/2010/main" val="16651122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Önemi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b="1" i="1" dirty="0">
                <a:solidFill>
                  <a:srgbClr val="FF0000"/>
                </a:solidFill>
              </a:rPr>
              <a:t>Bir İlmin Önemini Ortaya Koyan Kriterler</a:t>
            </a:r>
          </a:p>
          <a:p>
            <a:r>
              <a:rPr lang="tr-TR" dirty="0"/>
              <a:t>Ontolojik Kriterler: O ilmin konusudur ki kelam ilminin konusu Allah’ın varlığı ve birliğidir.</a:t>
            </a:r>
          </a:p>
          <a:p>
            <a:r>
              <a:rPr lang="tr-TR" dirty="0"/>
              <a:t>Epistemolojik Kriterler: O ilmin konularını ele alırken kullanılan bilgidir ki bu konuda kelam hem dini hem de akli verileri kullanır.</a:t>
            </a:r>
          </a:p>
          <a:p>
            <a:r>
              <a:rPr lang="tr-TR" dirty="0"/>
              <a:t>Teolojik Kriterler: O ilmin amacıdır ki kelam ilminin amacı dünya ve ahiret saadetidir.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35</a:t>
            </a:fld>
            <a:endParaRPr lang="tr-TR"/>
          </a:p>
        </p:txBody>
      </p:sp>
    </p:spTree>
    <p:extLst>
      <p:ext uri="{BB962C8B-B14F-4D97-AF65-F5344CB8AC3E}">
        <p14:creationId xmlns:p14="http://schemas.microsoft.com/office/powerpoint/2010/main" val="15017445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Diğer İlimlerle İlişkisi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Tefsir, hadis: Bu ilimler kelam ilmi için kaynak konumundadır.</a:t>
            </a:r>
          </a:p>
          <a:p>
            <a:r>
              <a:rPr lang="tr-TR" dirty="0"/>
              <a:t>Fıkıh usulü: Kelam ilmi nasların nasıl anlaşılması gerektiği noktasında fıkıh usulünün çıkarımlarından faydalanır. </a:t>
            </a:r>
          </a:p>
          <a:p>
            <a:r>
              <a:rPr lang="tr-TR" dirty="0"/>
              <a:t>Felsefe: a) Kelam felsefenin konularının tamamıyla ilgilenir. b) Fakat kelam ilmi bu konuları vahiy temelli ele alır c) Felsefenin aklı açıklamaları kelamda “</a:t>
            </a:r>
            <a:r>
              <a:rPr lang="tr-TR" dirty="0" err="1"/>
              <a:t>vesail</a:t>
            </a:r>
            <a:r>
              <a:rPr lang="tr-TR" dirty="0"/>
              <a:t>” başlığı altında düşünülür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36</a:t>
            </a:fld>
            <a:endParaRPr lang="tr-TR"/>
          </a:p>
        </p:txBody>
      </p:sp>
    </p:spTree>
    <p:extLst>
      <p:ext uri="{BB962C8B-B14F-4D97-AF65-F5344CB8AC3E}">
        <p14:creationId xmlns:p14="http://schemas.microsoft.com/office/powerpoint/2010/main" val="30893311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Diğer İlimlerle İlişkisi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Tefsir, hadis: Bu ilimler kelam ilmi için kaynak konumundadır.</a:t>
            </a:r>
          </a:p>
          <a:p>
            <a:r>
              <a:rPr lang="tr-TR" dirty="0"/>
              <a:t>Fıkıh usulü: Kelam ilmi nasların nasıl anlaşılması gerektiği noktasında fıkıh usulünün çıkarımlarından faydalanır. </a:t>
            </a:r>
          </a:p>
          <a:p>
            <a:r>
              <a:rPr lang="tr-TR" dirty="0"/>
              <a:t>Felsefe: a) Kelam felsefenin konularının tamamıyla ilgilenir. b) Fakat kelam ilmi bu konuları vahiy temelli ele alır c) Felsefenin aklı açıklamaları kelamda “</a:t>
            </a:r>
            <a:r>
              <a:rPr lang="tr-TR" dirty="0" err="1"/>
              <a:t>vesail</a:t>
            </a:r>
            <a:r>
              <a:rPr lang="tr-TR" dirty="0"/>
              <a:t>” başlığı altında düşünülür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37</a:t>
            </a:fld>
            <a:endParaRPr lang="tr-TR"/>
          </a:p>
        </p:txBody>
      </p:sp>
    </p:spTree>
    <p:extLst>
      <p:ext uri="{BB962C8B-B14F-4D97-AF65-F5344CB8AC3E}">
        <p14:creationId xmlns:p14="http://schemas.microsoft.com/office/powerpoint/2010/main" val="38798264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Diğer İlimlerle İlişkisi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Mantık: Kelam ilmi mantık ilmiyle de yakın ilişkilidir. Çünkü mantık doğru düşünmenin kurallarını ortaya koymaya çalışır ki kelamında temel işlevlerinden biri budur. </a:t>
            </a:r>
          </a:p>
          <a:p>
            <a:r>
              <a:rPr lang="tr-TR" dirty="0"/>
              <a:t>Doğal (Pozitif) Bilimler: Özellikle kelamın temel konularını (</a:t>
            </a:r>
            <a:r>
              <a:rPr lang="tr-TR" dirty="0" err="1"/>
              <a:t>mesail</a:t>
            </a:r>
            <a:r>
              <a:rPr lang="tr-TR" dirty="0"/>
              <a:t>, </a:t>
            </a:r>
            <a:r>
              <a:rPr lang="tr-TR" dirty="0" err="1"/>
              <a:t>mekasıd</a:t>
            </a:r>
            <a:r>
              <a:rPr lang="tr-TR" dirty="0"/>
              <a:t>) açıklamaya yarayan yan konularını (</a:t>
            </a:r>
            <a:r>
              <a:rPr lang="tr-TR" dirty="0" err="1"/>
              <a:t>vesail</a:t>
            </a:r>
            <a:r>
              <a:rPr lang="tr-TR" dirty="0"/>
              <a:t>) pozitif bilimler oluşturmaktadır. </a:t>
            </a:r>
          </a:p>
          <a:p>
            <a:r>
              <a:rPr lang="tr-TR" dirty="0"/>
              <a:t>Sosyal Bilimler: Din sosyolojisi, din psikolojisi, iktisat, siyaset vb. konular kelamla ilişkili konulardır.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38</a:t>
            </a:fld>
            <a:endParaRPr lang="tr-TR"/>
          </a:p>
        </p:txBody>
      </p:sp>
    </p:spTree>
    <p:extLst>
      <p:ext uri="{BB962C8B-B14F-4D97-AF65-F5344CB8AC3E}">
        <p14:creationId xmlns:p14="http://schemas.microsoft.com/office/powerpoint/2010/main" val="3078852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İlk dönem </a:t>
            </a:r>
            <a:r>
              <a:rPr lang="tr-TR" dirty="0" err="1"/>
              <a:t>ashabu’l</a:t>
            </a:r>
            <a:r>
              <a:rPr lang="tr-TR" dirty="0"/>
              <a:t>-hadisin oluşturduğu Selef uleması, bazı sofiler ve filozoflar bu ilmin kullandığı metot ve deliller açısından eleştirmişlerdir.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39</a:t>
            </a:fld>
            <a:endParaRPr lang="tr-TR"/>
          </a:p>
        </p:txBody>
      </p:sp>
    </p:spTree>
    <p:extLst>
      <p:ext uri="{BB962C8B-B14F-4D97-AF65-F5344CB8AC3E}">
        <p14:creationId xmlns:p14="http://schemas.microsoft.com/office/powerpoint/2010/main" val="1958913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Hz. Muhammed Son Peygamberdir</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fontScale="92500" lnSpcReduction="10000"/>
          </a:bodyPr>
          <a:lstStyle/>
          <a:p>
            <a:pPr algn="r"/>
            <a:r>
              <a:rPr lang="tr-TR" dirty="0"/>
              <a:t>(</a:t>
            </a:r>
            <a:r>
              <a:rPr lang="ar-SA" b="1" dirty="0"/>
              <a:t>مَا كَانَ مُحَمَّدٌ أَبَا أَحَدٍ مِنْ رِجَالِكُمْ وَلَكِنْ رَسُولَ اللَّهِ وَخَاتَمَ النَّبِيِّينَ وَكَانَ اللَّهُ بِكُلِّ شَيْءٍ عَلِيمًا</a:t>
            </a:r>
            <a:r>
              <a:rPr lang="tr-TR" dirty="0"/>
              <a:t>)</a:t>
            </a:r>
          </a:p>
          <a:p>
            <a:r>
              <a:rPr lang="tr-TR" dirty="0"/>
              <a:t>Muhammed içinizden hiçbir erkeğin babası değildir, fakat o Allah’ın elçisidir ve peygamberlerin sonuncusudur. Allah her şeyi bilmektedir.  </a:t>
            </a:r>
            <a:r>
              <a:rPr lang="tr-TR" dirty="0" err="1"/>
              <a:t>Ahzâb</a:t>
            </a:r>
            <a:r>
              <a:rPr lang="tr-TR" dirty="0"/>
              <a:t> : 40</a:t>
            </a:r>
          </a:p>
          <a:p>
            <a:pPr algn="r"/>
            <a:r>
              <a:rPr lang="ar-SA" b="1" dirty="0"/>
              <a:t>مَثَلِي، وَمَثَلُ الأَنْبِيَاءِ كَرَجُلٍ بَنَى دَارًا، فَأَكْمَلَهَا وَأَحْسَنَهَا إِلَّا مَوْضِعَ لَبِنَةٍ، فَجَعَلَ النَّاسُ يَدْخُلُونَهَا وَيَتَعَجَّبُونَ وَيَقُولُونَ: لَوْلاَ مَوْضِعُ اللَّبِنَةِ</a:t>
            </a:r>
            <a:endParaRPr lang="tr-TR" dirty="0"/>
          </a:p>
          <a:p>
            <a:r>
              <a:rPr lang="tr-TR" dirty="0"/>
              <a:t>"Benimle peygamberler zümresinin benzeri, şu kim­senin benzeri gibidir: O kişi bir ev yaptırmış ve binayı tamamlayıp süslemiş de yalnız bir tuğlası eksik kalmış. Bu vaziyette insanlar binaya girip gezmeye başlarlar. Ve (o eksik yeri görüp) hayret ederek: Şu bir tuğlanın yeri boş bırakılmış olmasaydı! derler" (Buhari, </a:t>
            </a:r>
            <a:r>
              <a:rPr lang="tr-TR" dirty="0" err="1"/>
              <a:t>Menakıb</a:t>
            </a:r>
            <a:r>
              <a:rPr lang="tr-TR" dirty="0"/>
              <a:t> 18)</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a:t>
            </a:fld>
            <a:endParaRPr lang="tr-TR"/>
          </a:p>
        </p:txBody>
      </p:sp>
    </p:spTree>
    <p:extLst>
      <p:ext uri="{BB962C8B-B14F-4D97-AF65-F5344CB8AC3E}">
        <p14:creationId xmlns:p14="http://schemas.microsoft.com/office/powerpoint/2010/main" val="26072237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err="1"/>
              <a:t>Ehl</a:t>
            </a:r>
            <a:r>
              <a:rPr lang="tr-TR" u="sng" dirty="0"/>
              <a:t>-i Hadis (</a:t>
            </a:r>
            <a:r>
              <a:rPr lang="tr-TR" u="sng" dirty="0" err="1"/>
              <a:t>selefiyye</a:t>
            </a:r>
            <a:r>
              <a:rPr lang="tr-TR" u="sng" dirty="0"/>
              <a:t>) Eleştirileri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1) Selef alimlerine göre </a:t>
            </a:r>
            <a:r>
              <a:rPr lang="tr-TR" dirty="0" err="1"/>
              <a:t>akaid</a:t>
            </a:r>
            <a:r>
              <a:rPr lang="tr-TR" dirty="0"/>
              <a:t> konularından aklı kullanmak yanlış bir metot olup Peygamber ve ashabının yapmadığı bir iştir bu nedenle kelam ilminin yaptığı </a:t>
            </a:r>
            <a:r>
              <a:rPr lang="tr-TR" dirty="0" err="1"/>
              <a:t>bidattır</a:t>
            </a:r>
            <a:r>
              <a:rPr lang="tr-TR" dirty="0"/>
              <a:t>. </a:t>
            </a:r>
          </a:p>
          <a:p>
            <a:r>
              <a:rPr lang="tr-TR" dirty="0"/>
              <a:t>2) Kelam alimlerinin kullandığı </a:t>
            </a:r>
            <a:r>
              <a:rPr lang="tr-TR" dirty="0" err="1"/>
              <a:t>cedel</a:t>
            </a:r>
            <a:r>
              <a:rPr lang="tr-TR" dirty="0"/>
              <a:t> yöntemi hakikati aramaktan öte kısır tartışmaları içermektedir. Bu durum naslara aykırı olduğu gibi guruplar arasında düşmanlığı körüklemektedir.</a:t>
            </a:r>
          </a:p>
          <a:p>
            <a:r>
              <a:rPr lang="tr-TR" dirty="0"/>
              <a:t>3) Kelamcılar tartışmalarda batıl fikirleri görüşlerini ortaya koyarak onların tanıtılmasını sağlamışlardır.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40</a:t>
            </a:fld>
            <a:endParaRPr lang="tr-TR"/>
          </a:p>
        </p:txBody>
      </p:sp>
    </p:spTree>
    <p:extLst>
      <p:ext uri="{BB962C8B-B14F-4D97-AF65-F5344CB8AC3E}">
        <p14:creationId xmlns:p14="http://schemas.microsoft.com/office/powerpoint/2010/main" val="11716170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err="1"/>
              <a:t>Ehl</a:t>
            </a:r>
            <a:r>
              <a:rPr lang="tr-TR" u="sng" dirty="0"/>
              <a:t>-i Hadis (</a:t>
            </a:r>
            <a:r>
              <a:rPr lang="tr-TR" u="sng" dirty="0" err="1"/>
              <a:t>selefiyye</a:t>
            </a:r>
            <a:r>
              <a:rPr lang="tr-TR" u="sng" dirty="0"/>
              <a:t>) Eleştirileri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4) Kelamcılar </a:t>
            </a:r>
            <a:r>
              <a:rPr lang="tr-TR" dirty="0" err="1"/>
              <a:t>itikadi</a:t>
            </a:r>
            <a:r>
              <a:rPr lang="tr-TR" dirty="0"/>
              <a:t> konulara çözüm ararken naslarda belirtilmeyen kavramlar oluşturmuşlar ve nasları bunlara göre yorumlamışlardır.</a:t>
            </a:r>
          </a:p>
          <a:p>
            <a:r>
              <a:rPr lang="tr-TR" dirty="0"/>
              <a:t>5) Kelam soyut ve teorik konularda söz söylediği için dini yaşantıya katkı sağlamamıştır.</a:t>
            </a:r>
          </a:p>
          <a:p>
            <a:r>
              <a:rPr lang="tr-TR" dirty="0"/>
              <a:t>Bu konuda yazılmış eserler: </a:t>
            </a:r>
            <a:r>
              <a:rPr lang="tr-TR" dirty="0" err="1"/>
              <a:t>Hace</a:t>
            </a:r>
            <a:r>
              <a:rPr lang="tr-TR" dirty="0"/>
              <a:t> Abdullah el-</a:t>
            </a:r>
            <a:r>
              <a:rPr lang="tr-TR" dirty="0" err="1"/>
              <a:t>Herevi</a:t>
            </a:r>
            <a:r>
              <a:rPr lang="tr-TR" dirty="0"/>
              <a:t>: </a:t>
            </a:r>
            <a:r>
              <a:rPr lang="tr-TR" dirty="0" err="1"/>
              <a:t>Zemmü’l</a:t>
            </a:r>
            <a:r>
              <a:rPr lang="tr-TR" dirty="0"/>
              <a:t>-kelam ve </a:t>
            </a:r>
            <a:r>
              <a:rPr lang="tr-TR" dirty="0" err="1"/>
              <a:t>ehlihi</a:t>
            </a:r>
            <a:r>
              <a:rPr lang="tr-TR" dirty="0"/>
              <a:t>; </a:t>
            </a:r>
            <a:r>
              <a:rPr lang="tr-TR" dirty="0" err="1"/>
              <a:t>İbn</a:t>
            </a:r>
            <a:r>
              <a:rPr lang="tr-TR" dirty="0"/>
              <a:t> </a:t>
            </a:r>
            <a:r>
              <a:rPr lang="tr-TR" dirty="0" err="1"/>
              <a:t>Kudame</a:t>
            </a:r>
            <a:r>
              <a:rPr lang="tr-TR" dirty="0"/>
              <a:t>: </a:t>
            </a:r>
            <a:r>
              <a:rPr lang="tr-TR" dirty="0" err="1"/>
              <a:t>Tahrimu’n</a:t>
            </a:r>
            <a:r>
              <a:rPr lang="tr-TR" dirty="0"/>
              <a:t>-nazar fi </a:t>
            </a:r>
            <a:r>
              <a:rPr lang="tr-TR" dirty="0" err="1"/>
              <a:t>kütübi</a:t>
            </a:r>
            <a:r>
              <a:rPr lang="tr-TR" dirty="0"/>
              <a:t> </a:t>
            </a:r>
            <a:r>
              <a:rPr lang="tr-TR" dirty="0" err="1"/>
              <a:t>ehli’l</a:t>
            </a:r>
            <a:r>
              <a:rPr lang="tr-TR" dirty="0"/>
              <a:t>-kelam</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41</a:t>
            </a:fld>
            <a:endParaRPr lang="tr-TR"/>
          </a:p>
        </p:txBody>
      </p:sp>
    </p:spTree>
    <p:extLst>
      <p:ext uri="{BB962C8B-B14F-4D97-AF65-F5344CB8AC3E}">
        <p14:creationId xmlns:p14="http://schemas.microsoft.com/office/powerpoint/2010/main" val="20964393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Felsefecilerin Eleştirileri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Özellikle </a:t>
            </a:r>
            <a:r>
              <a:rPr lang="tr-TR" dirty="0" err="1"/>
              <a:t>İbn</a:t>
            </a:r>
            <a:r>
              <a:rPr lang="tr-TR" dirty="0"/>
              <a:t> </a:t>
            </a:r>
            <a:r>
              <a:rPr lang="tr-TR" dirty="0" err="1"/>
              <a:t>Rüşd</a:t>
            </a:r>
            <a:r>
              <a:rPr lang="tr-TR" dirty="0"/>
              <a:t> tarafından getirilen eleştiriler şunlardır:</a:t>
            </a:r>
          </a:p>
          <a:p>
            <a:r>
              <a:rPr lang="tr-TR" dirty="0"/>
              <a:t>1) Felsefe burhan denen kesin delil üzerinden hakikati ispat yoluna giderken kelamcılar </a:t>
            </a:r>
            <a:r>
              <a:rPr lang="tr-TR" dirty="0" err="1"/>
              <a:t>cedele</a:t>
            </a:r>
            <a:r>
              <a:rPr lang="tr-TR" dirty="0"/>
              <a:t> dayalı “</a:t>
            </a:r>
            <a:r>
              <a:rPr lang="tr-TR" dirty="0" err="1"/>
              <a:t>hatabe</a:t>
            </a:r>
            <a:r>
              <a:rPr lang="tr-TR" dirty="0"/>
              <a:t>” denilen önermeler kullanır. “</a:t>
            </a:r>
            <a:r>
              <a:rPr lang="tr-TR" dirty="0" err="1"/>
              <a:t>Hatabe</a:t>
            </a:r>
            <a:r>
              <a:rPr lang="tr-TR" dirty="0"/>
              <a:t>” ise doğruluğu kesin kanıtlanmamış yaygın kanaate dayalı önermelerdir. Bu da hakikat arayışında yetersiz kalmıştır.</a:t>
            </a:r>
          </a:p>
          <a:p>
            <a:r>
              <a:rPr lang="tr-TR" dirty="0"/>
              <a:t>2) Kelamcılar sıradan insanların anlayamayacağı konuları onların önünde tartışmıştır. Bu durum halkta daha fazla zihin karışıklığına sebebiyet vermiştir. Halkın ihtiyaçlarına cevap verememişlerdir.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42</a:t>
            </a:fld>
            <a:endParaRPr lang="tr-TR"/>
          </a:p>
        </p:txBody>
      </p:sp>
    </p:spTree>
    <p:extLst>
      <p:ext uri="{BB962C8B-B14F-4D97-AF65-F5344CB8AC3E}">
        <p14:creationId xmlns:p14="http://schemas.microsoft.com/office/powerpoint/2010/main" val="32501741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Tasavvufçuların Eleştirileri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Başta </a:t>
            </a:r>
            <a:r>
              <a:rPr lang="tr-TR" dirty="0" err="1"/>
              <a:t>gaybi</a:t>
            </a:r>
            <a:r>
              <a:rPr lang="tr-TR" dirty="0"/>
              <a:t> konular olmak üzere akıl hakikate ulaşmada yetersizdir. Kelamcılar ise hakikat arayışında akli ön plana çıkararak hataya düşmüşlerdir.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43</a:t>
            </a:fld>
            <a:endParaRPr lang="tr-TR"/>
          </a:p>
        </p:txBody>
      </p:sp>
    </p:spTree>
    <p:extLst>
      <p:ext uri="{BB962C8B-B14F-4D97-AF65-F5344CB8AC3E}">
        <p14:creationId xmlns:p14="http://schemas.microsoft.com/office/powerpoint/2010/main" val="5567371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TEŞEKKÜRLER</a:t>
            </a:r>
          </a:p>
        </p:txBody>
      </p:sp>
      <p:sp>
        <p:nvSpPr>
          <p:cNvPr id="5" name="Metin Yer Tutucusu 4"/>
          <p:cNvSpPr>
            <a:spLocks noGrp="1"/>
          </p:cNvSpPr>
          <p:nvPr>
            <p:ph type="body" idx="1"/>
          </p:nvPr>
        </p:nvSpPr>
        <p:spPr/>
        <p:txBody>
          <a:bodyPr anchor="t"/>
          <a:lstStyle/>
          <a:p>
            <a:pPr algn="ctr"/>
            <a:endParaRPr lang="tr-TR" dirty="0">
              <a:solidFill>
                <a:srgbClr val="110F5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p:txBody>
          <a:bodyPr>
            <a:normAutofit/>
          </a:bodyPr>
          <a:lstStyle/>
          <a:p>
            <a:endParaRPr lang="tr-TR" dirty="0"/>
          </a:p>
        </p:txBody>
      </p:sp>
      <p:sp>
        <p:nvSpPr>
          <p:cNvPr id="12" name="Metin Yer Tutucusu 11">
            <a:extLst>
              <a:ext uri="{FF2B5EF4-FFF2-40B4-BE49-F238E27FC236}">
                <a16:creationId xmlns:a16="http://schemas.microsoft.com/office/drawing/2014/main" id="{682CEE63-BE6F-47B3-ACE1-FE5ACFEE2B63}"/>
              </a:ext>
            </a:extLst>
          </p:cNvPr>
          <p:cNvSpPr>
            <a:spLocks noGrp="1"/>
          </p:cNvSpPr>
          <p:nvPr>
            <p:ph type="body" sz="quarter" idx="3"/>
          </p:nvPr>
        </p:nvSpPr>
        <p:spPr/>
        <p:txBody>
          <a:bodyPr anchor="t"/>
          <a:lstStyle/>
          <a:p>
            <a:pPr algn="ctr"/>
            <a:endParaRPr lang="tr-TR" dirty="0">
              <a:solidFill>
                <a:srgbClr val="110F50"/>
              </a:solidFill>
            </a:endParaRPr>
          </a:p>
        </p:txBody>
      </p:sp>
      <p:sp>
        <p:nvSpPr>
          <p:cNvPr id="3" name="İçerik Yer Tutucusu 2">
            <a:extLst>
              <a:ext uri="{FF2B5EF4-FFF2-40B4-BE49-F238E27FC236}">
                <a16:creationId xmlns:a16="http://schemas.microsoft.com/office/drawing/2014/main" id="{122E7A76-5686-4E69-A3C6-BACA80C924E2}"/>
              </a:ext>
            </a:extLst>
          </p:cNvPr>
          <p:cNvSpPr>
            <a:spLocks noGrp="1"/>
          </p:cNvSpPr>
          <p:nvPr>
            <p:ph sz="quarter" idx="4"/>
          </p:nvPr>
        </p:nvSpPr>
        <p:spPr/>
        <p:txBody>
          <a:bodyPr>
            <a:normAutofit/>
          </a:bodyPr>
          <a:lstStyle/>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44</a:t>
            </a:fld>
            <a:endParaRPr lang="tr-TR"/>
          </a:p>
        </p:txBody>
      </p:sp>
    </p:spTree>
    <p:extLst>
      <p:ext uri="{BB962C8B-B14F-4D97-AF65-F5344CB8AC3E}">
        <p14:creationId xmlns:p14="http://schemas.microsoft.com/office/powerpoint/2010/main" val="118887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A. Dini Hükümler (Ahkam-ı </a:t>
            </a:r>
            <a:r>
              <a:rPr lang="tr-TR" u="sng" dirty="0" err="1"/>
              <a:t>Diniyye</a:t>
            </a:r>
            <a:r>
              <a:rPr lang="tr-TR" u="sng" dirty="0"/>
              <a:t>)</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85000" lnSpcReduction="10000"/>
          </a:bodyPr>
          <a:lstStyle/>
          <a:p>
            <a:r>
              <a:rPr lang="tr-TR" b="1" u="sng" dirty="0">
                <a:solidFill>
                  <a:srgbClr val="FF0000"/>
                </a:solidFill>
              </a:rPr>
              <a:t>Ahkam Nedir</a:t>
            </a:r>
          </a:p>
          <a:p>
            <a:r>
              <a:rPr lang="tr-TR" dirty="0"/>
              <a:t>İslam dininin inanç, ibadet, muamelat ve ahlaka dair temel ilkelerini ifade eder. Bu hükümler ahkam-ı </a:t>
            </a:r>
            <a:r>
              <a:rPr lang="tr-TR" dirty="0" err="1"/>
              <a:t>ilahiyye</a:t>
            </a:r>
            <a:r>
              <a:rPr lang="tr-TR" dirty="0"/>
              <a:t>, ahkam-ı </a:t>
            </a:r>
            <a:r>
              <a:rPr lang="tr-TR" dirty="0" err="1"/>
              <a:t>şeriyye</a:t>
            </a:r>
            <a:r>
              <a:rPr lang="tr-TR" dirty="0"/>
              <a:t>, ahkam-ı </a:t>
            </a:r>
            <a:r>
              <a:rPr lang="tr-TR" dirty="0" err="1"/>
              <a:t>diniyye</a:t>
            </a:r>
            <a:r>
              <a:rPr lang="tr-TR" dirty="0"/>
              <a:t> diye ifade edilir. </a:t>
            </a:r>
          </a:p>
          <a:p>
            <a:r>
              <a:rPr lang="tr-TR" b="1" i="1" dirty="0"/>
              <a:t>a) </a:t>
            </a:r>
            <a:r>
              <a:rPr lang="tr-TR" b="1" i="1" dirty="0" err="1"/>
              <a:t>İtikadi</a:t>
            </a:r>
            <a:r>
              <a:rPr lang="tr-TR" b="1" i="1" dirty="0"/>
              <a:t> Hükümler (Ahkam-ı </a:t>
            </a:r>
            <a:r>
              <a:rPr lang="tr-TR" b="1" i="1" dirty="0" err="1"/>
              <a:t>itikadiyye</a:t>
            </a:r>
            <a:r>
              <a:rPr lang="tr-TR" b="1" i="1" dirty="0"/>
              <a:t>)</a:t>
            </a:r>
          </a:p>
          <a:p>
            <a:r>
              <a:rPr lang="tr-TR" dirty="0" err="1"/>
              <a:t>İtikadi</a:t>
            </a:r>
            <a:r>
              <a:rPr lang="tr-TR" dirty="0"/>
              <a:t> hükümler soyut dıştan gözlemlenemeyen mahalli kalp olan hükümlerdir.</a:t>
            </a:r>
          </a:p>
          <a:p>
            <a:r>
              <a:rPr lang="tr-TR" dirty="0"/>
              <a:t>Asli hükümler (ahkamı </a:t>
            </a:r>
            <a:r>
              <a:rPr lang="tr-TR" dirty="0" err="1"/>
              <a:t>asliyye</a:t>
            </a:r>
            <a:r>
              <a:rPr lang="tr-TR" dirty="0"/>
              <a:t>) denir. </a:t>
            </a:r>
          </a:p>
          <a:p>
            <a:r>
              <a:rPr lang="tr-TR" dirty="0" err="1"/>
              <a:t>İtikadi</a:t>
            </a:r>
            <a:r>
              <a:rPr lang="tr-TR" dirty="0"/>
              <a:t> hükümler “zarureti </a:t>
            </a:r>
            <a:r>
              <a:rPr lang="tr-TR" dirty="0" err="1"/>
              <a:t>diniyye</a:t>
            </a:r>
            <a:r>
              <a:rPr lang="tr-TR" dirty="0"/>
              <a:t>” denilen sübut-i kati ve delalet-i kati naslara dayanan hükümleri içine almaktadır. </a:t>
            </a:r>
          </a:p>
          <a:p>
            <a:r>
              <a:rPr lang="tr-TR" dirty="0" err="1"/>
              <a:t>İtikadi</a:t>
            </a:r>
            <a:r>
              <a:rPr lang="tr-TR" dirty="0"/>
              <a:t> hükümler “Amentü” diye ifade edilen altı hükümde sistemleştirmiştir.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a:t>
            </a:fld>
            <a:endParaRPr lang="tr-TR"/>
          </a:p>
        </p:txBody>
      </p:sp>
    </p:spTree>
    <p:extLst>
      <p:ext uri="{BB962C8B-B14F-4D97-AF65-F5344CB8AC3E}">
        <p14:creationId xmlns:p14="http://schemas.microsoft.com/office/powerpoint/2010/main" val="1946226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A. Dini Hükümler (Ahkam-ı </a:t>
            </a:r>
            <a:r>
              <a:rPr lang="tr-TR" u="sng" dirty="0" err="1"/>
              <a:t>Diniyye</a:t>
            </a:r>
            <a:r>
              <a:rPr lang="tr-TR" u="sng" dirty="0"/>
              <a:t>)</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lnSpcReduction="10000"/>
          </a:bodyPr>
          <a:lstStyle/>
          <a:p>
            <a:r>
              <a:rPr lang="tr-TR" b="1" i="1" dirty="0"/>
              <a:t>a) </a:t>
            </a:r>
            <a:r>
              <a:rPr lang="tr-TR" b="1" i="1" dirty="0" err="1"/>
              <a:t>İtikadi</a:t>
            </a:r>
            <a:r>
              <a:rPr lang="tr-TR" b="1" i="1" dirty="0"/>
              <a:t> Hükümler (Ahkam-ı </a:t>
            </a:r>
            <a:r>
              <a:rPr lang="tr-TR" b="1" i="1" dirty="0" err="1"/>
              <a:t>itikadiyye</a:t>
            </a:r>
            <a:r>
              <a:rPr lang="tr-TR" b="1" i="1" dirty="0"/>
              <a:t>)</a:t>
            </a:r>
          </a:p>
          <a:p>
            <a:r>
              <a:rPr lang="tr-TR" u="sng" dirty="0" err="1">
                <a:solidFill>
                  <a:srgbClr val="FF0000"/>
                </a:solidFill>
              </a:rPr>
              <a:t>İtikadi</a:t>
            </a:r>
            <a:r>
              <a:rPr lang="tr-TR" u="sng" dirty="0">
                <a:solidFill>
                  <a:srgbClr val="FF0000"/>
                </a:solidFill>
              </a:rPr>
              <a:t> Hükümler ve Haber-i </a:t>
            </a:r>
            <a:r>
              <a:rPr lang="tr-TR" u="sng" dirty="0" err="1">
                <a:solidFill>
                  <a:srgbClr val="FF0000"/>
                </a:solidFill>
              </a:rPr>
              <a:t>Vahid</a:t>
            </a:r>
            <a:endParaRPr lang="tr-TR" u="sng" dirty="0">
              <a:solidFill>
                <a:srgbClr val="FF0000"/>
              </a:solidFill>
            </a:endParaRPr>
          </a:p>
          <a:p>
            <a:r>
              <a:rPr lang="tr-TR" dirty="0" err="1"/>
              <a:t>İtikadi</a:t>
            </a:r>
            <a:r>
              <a:rPr lang="tr-TR" dirty="0"/>
              <a:t> hükümlerin mutlaka bir delile dayanması gerekir. Nakli bir delilin kesin olabilmesi için ise, onun sübut ve delaletinin kati olması gerekir. Haber-i </a:t>
            </a:r>
            <a:r>
              <a:rPr lang="tr-TR" dirty="0" err="1"/>
              <a:t>vahid</a:t>
            </a:r>
            <a:r>
              <a:rPr lang="tr-TR" dirty="0"/>
              <a:t> statüsündeki rivayetlerden çıkarılan veya manası açık olmayan nasların yorumuna dayalı olan </a:t>
            </a:r>
            <a:r>
              <a:rPr lang="tr-TR" dirty="0" err="1"/>
              <a:t>itikadi</a:t>
            </a:r>
            <a:r>
              <a:rPr lang="tr-TR" dirty="0"/>
              <a:t> hükümler bağlayıcı değildir. </a:t>
            </a:r>
          </a:p>
          <a:p>
            <a:r>
              <a:rPr lang="tr-TR" u="sng" dirty="0" err="1">
                <a:solidFill>
                  <a:srgbClr val="FF0000"/>
                </a:solidFill>
              </a:rPr>
              <a:t>İtikadi</a:t>
            </a:r>
            <a:r>
              <a:rPr lang="tr-TR" u="sng" dirty="0">
                <a:solidFill>
                  <a:srgbClr val="FF0000"/>
                </a:solidFill>
              </a:rPr>
              <a:t> Hükümlerin Bir Kısmını </a:t>
            </a:r>
            <a:r>
              <a:rPr lang="tr-TR" u="sng" dirty="0" err="1">
                <a:solidFill>
                  <a:srgbClr val="FF0000"/>
                </a:solidFill>
              </a:rPr>
              <a:t>Red</a:t>
            </a:r>
            <a:endParaRPr lang="tr-TR" u="sng" dirty="0">
              <a:solidFill>
                <a:srgbClr val="FF0000"/>
              </a:solidFill>
            </a:endParaRPr>
          </a:p>
          <a:p>
            <a:r>
              <a:rPr lang="tr-TR" dirty="0"/>
              <a:t>Kesin delile dayanan hükümlerin reddi inkardır.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6</a:t>
            </a:fld>
            <a:endParaRPr lang="tr-TR"/>
          </a:p>
        </p:txBody>
      </p:sp>
    </p:spTree>
    <p:extLst>
      <p:ext uri="{BB962C8B-B14F-4D97-AF65-F5344CB8AC3E}">
        <p14:creationId xmlns:p14="http://schemas.microsoft.com/office/powerpoint/2010/main" val="317337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A. Dini Hükümler (Ahkam-ı </a:t>
            </a:r>
            <a:r>
              <a:rPr lang="tr-TR" u="sng" dirty="0" err="1"/>
              <a:t>Diniyye</a:t>
            </a:r>
            <a:r>
              <a:rPr lang="tr-TR" u="sng" dirty="0"/>
              <a:t>)</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77500" lnSpcReduction="20000"/>
          </a:bodyPr>
          <a:lstStyle/>
          <a:p>
            <a:r>
              <a:rPr lang="tr-TR" b="1" i="1" dirty="0"/>
              <a:t>a) </a:t>
            </a:r>
            <a:r>
              <a:rPr lang="tr-TR" b="1" i="1" dirty="0" err="1"/>
              <a:t>İtikadi</a:t>
            </a:r>
            <a:r>
              <a:rPr lang="tr-TR" b="1" i="1" dirty="0"/>
              <a:t> Hükümler (Ahkam-ı </a:t>
            </a:r>
            <a:r>
              <a:rPr lang="tr-TR" b="1" i="1" dirty="0" err="1"/>
              <a:t>itikadiyye</a:t>
            </a:r>
            <a:r>
              <a:rPr lang="tr-TR" b="1" i="1" dirty="0"/>
              <a:t>)</a:t>
            </a:r>
          </a:p>
          <a:p>
            <a:r>
              <a:rPr lang="tr-TR" u="sng" dirty="0">
                <a:solidFill>
                  <a:srgbClr val="FF0000"/>
                </a:solidFill>
              </a:rPr>
              <a:t>Dini Bir Hususun İnanç Sayılabilmesi İçin</a:t>
            </a:r>
          </a:p>
          <a:p>
            <a:r>
              <a:rPr lang="tr-TR" dirty="0"/>
              <a:t>1. Manası açık ve tevile ihtiyaç duymayan ayetlerin o hususa imanın gerektiği noktasında ittifak olması gerekir.</a:t>
            </a:r>
          </a:p>
          <a:p>
            <a:r>
              <a:rPr lang="tr-TR" dirty="0"/>
              <a:t>2. Müslümanların o şeyin imanın bir umdesi olduğu noktasında </a:t>
            </a:r>
            <a:r>
              <a:rPr lang="tr-TR" dirty="0" err="1"/>
              <a:t>icma</a:t>
            </a:r>
            <a:r>
              <a:rPr lang="tr-TR" dirty="0"/>
              <a:t> etmesi gerekir. </a:t>
            </a:r>
          </a:p>
          <a:p>
            <a:r>
              <a:rPr lang="tr-TR" dirty="0"/>
              <a:t>Asli hükümler ayetlerden ve Cibril hadisinden ifade edilmiştir. </a:t>
            </a:r>
          </a:p>
          <a:p>
            <a:r>
              <a:rPr lang="tr-TR" dirty="0"/>
              <a:t>(</a:t>
            </a:r>
            <a:r>
              <a:rPr lang="ar-SA" b="1" dirty="0"/>
              <a:t>آمَنَ الرَّسُولُ بِمَا أُنْزِلَ إِلَيْهِ مِنْ رَبِّهِ وَالْمُؤْمِنُونَ كُلٌّ آمَنَ بِاللَّهِ وَمَلَائِكَتِهِ وَكُتُبِهِ وَرُسُلِهِ لَا نُفَرِّقُ بَيْنَ أَحَدٍ مِنْ رُسُلِهِ وَقَالُوا سَمِعْنَا وَأَطَعْنَا غُفْرَانَكَ رَبَّنَا وَإِلَيْكَ الْمَصِيرُ</a:t>
            </a:r>
            <a:r>
              <a:rPr lang="tr-TR" dirty="0"/>
              <a:t>)</a:t>
            </a:r>
          </a:p>
          <a:p>
            <a:r>
              <a:rPr lang="tr-TR" dirty="0"/>
              <a:t>Allah’ın elçisi ve müminler, rabbinden ona indirilene iman ettiler. Her biri Allah’a, meleklerine, kitaplarına, peygamberlerine inandılar. "O’nun elçileri arasında ayırım yapmayız" ve "İşittik, itaat ettik, bağışlamanı dileriz rabbimiz, gidiş sanadır" dediler.  (Bakara 2/285)</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7</a:t>
            </a:fld>
            <a:endParaRPr lang="tr-TR"/>
          </a:p>
        </p:txBody>
      </p:sp>
    </p:spTree>
    <p:extLst>
      <p:ext uri="{BB962C8B-B14F-4D97-AF65-F5344CB8AC3E}">
        <p14:creationId xmlns:p14="http://schemas.microsoft.com/office/powerpoint/2010/main" val="2696041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A. Dini Hükümler (Ahkam-ı </a:t>
            </a:r>
            <a:r>
              <a:rPr lang="tr-TR" u="sng" dirty="0" err="1"/>
              <a:t>Diniyye</a:t>
            </a:r>
            <a:r>
              <a:rPr lang="tr-TR" u="sng" dirty="0"/>
              <a:t>)</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lnSpcReduction="10000"/>
          </a:bodyPr>
          <a:lstStyle/>
          <a:p>
            <a:r>
              <a:rPr lang="tr-TR" b="1" i="1" dirty="0"/>
              <a:t>a) </a:t>
            </a:r>
            <a:r>
              <a:rPr lang="tr-TR" b="1" i="1" dirty="0" err="1"/>
              <a:t>İtikadi</a:t>
            </a:r>
            <a:r>
              <a:rPr lang="tr-TR" b="1" i="1" dirty="0"/>
              <a:t> Hükümler (Ahkam-ı </a:t>
            </a:r>
            <a:r>
              <a:rPr lang="tr-TR" b="1" i="1" dirty="0" err="1"/>
              <a:t>itikadiyye</a:t>
            </a:r>
            <a:r>
              <a:rPr lang="tr-TR" b="1" i="1" dirty="0"/>
              <a:t>)</a:t>
            </a:r>
          </a:p>
          <a:p>
            <a:r>
              <a:rPr lang="tr-TR" u="sng" dirty="0" err="1">
                <a:solidFill>
                  <a:srgbClr val="FF0000"/>
                </a:solidFill>
              </a:rPr>
              <a:t>İtikadi</a:t>
            </a:r>
            <a:r>
              <a:rPr lang="tr-TR" u="sng" dirty="0">
                <a:solidFill>
                  <a:srgbClr val="FF0000"/>
                </a:solidFill>
              </a:rPr>
              <a:t> Hükümler Nedir</a:t>
            </a:r>
          </a:p>
          <a:p>
            <a:r>
              <a:rPr lang="tr-TR" dirty="0"/>
              <a:t>İslam alimleri </a:t>
            </a:r>
            <a:r>
              <a:rPr lang="tr-TR" dirty="0" err="1"/>
              <a:t>itikadi</a:t>
            </a:r>
            <a:r>
              <a:rPr lang="tr-TR" dirty="0"/>
              <a:t> hükümleri 3 temel ilkede özetlemiştir. Bunlara </a:t>
            </a:r>
            <a:r>
              <a:rPr lang="tr-TR" dirty="0" err="1"/>
              <a:t>usûlu’s-selase</a:t>
            </a:r>
            <a:r>
              <a:rPr lang="tr-TR" dirty="0"/>
              <a:t> denir.</a:t>
            </a:r>
          </a:p>
          <a:p>
            <a:r>
              <a:rPr lang="tr-TR" dirty="0" err="1"/>
              <a:t>İlahiyyat</a:t>
            </a:r>
            <a:r>
              <a:rPr lang="tr-TR" dirty="0"/>
              <a:t>: Allah’a, kaza ve kadere iman.</a:t>
            </a:r>
          </a:p>
          <a:p>
            <a:r>
              <a:rPr lang="tr-TR" dirty="0" err="1"/>
              <a:t>Nübüvvat</a:t>
            </a:r>
            <a:r>
              <a:rPr lang="tr-TR" dirty="0"/>
              <a:t>: Peygamberlere ve kitaplara iman.</a:t>
            </a:r>
          </a:p>
          <a:p>
            <a:r>
              <a:rPr lang="tr-TR" dirty="0" err="1"/>
              <a:t>Semiyyat</a:t>
            </a:r>
            <a:r>
              <a:rPr lang="tr-TR" dirty="0"/>
              <a:t>: Ahiret ve meleklere iman.</a:t>
            </a:r>
          </a:p>
          <a:p>
            <a:r>
              <a:rPr lang="tr-TR" dirty="0" err="1"/>
              <a:t>Aslu’l</a:t>
            </a:r>
            <a:r>
              <a:rPr lang="tr-TR" dirty="0"/>
              <a:t>-Usul (</a:t>
            </a:r>
            <a:r>
              <a:rPr lang="tr-TR" dirty="0" err="1"/>
              <a:t>tevhid</a:t>
            </a:r>
            <a:r>
              <a:rPr lang="tr-TR" dirty="0"/>
              <a:t> ilkesi): </a:t>
            </a:r>
            <a:r>
              <a:rPr lang="tr-TR" dirty="0" err="1"/>
              <a:t>Usulu’s-selasenin</a:t>
            </a:r>
            <a:r>
              <a:rPr lang="tr-TR" dirty="0"/>
              <a:t> tek bir asılda toplanması.</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8</a:t>
            </a:fld>
            <a:endParaRPr lang="tr-TR"/>
          </a:p>
        </p:txBody>
      </p:sp>
    </p:spTree>
    <p:extLst>
      <p:ext uri="{BB962C8B-B14F-4D97-AF65-F5344CB8AC3E}">
        <p14:creationId xmlns:p14="http://schemas.microsoft.com/office/powerpoint/2010/main" val="1914994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a:t>1. İSLAM DİNİ VE ESASLARI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B. Akli Hükümler (Ahkam-ı </a:t>
            </a:r>
            <a:r>
              <a:rPr lang="tr-TR" dirty="0" err="1"/>
              <a:t>Akliyye</a:t>
            </a:r>
            <a:r>
              <a:rPr lang="tr-TR" dirty="0"/>
              <a:t>)</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10000"/>
          </a:bodyPr>
          <a:lstStyle/>
          <a:p>
            <a:r>
              <a:rPr lang="tr-TR" b="1" i="1" dirty="0"/>
              <a:t>b) Ameli Hükümler</a:t>
            </a:r>
          </a:p>
          <a:p>
            <a:r>
              <a:rPr lang="tr-TR" dirty="0"/>
              <a:t>Fer’i hükümler veya fıkhi hükümler de denir. </a:t>
            </a:r>
          </a:p>
          <a:p>
            <a:r>
              <a:rPr lang="tr-TR" dirty="0"/>
              <a:t>İbadet ve muamelat diye iki kısma ayrılır. </a:t>
            </a:r>
          </a:p>
          <a:p>
            <a:r>
              <a:rPr lang="tr-TR" dirty="0"/>
              <a:t>Ameli hükümlerin dinin bir parçası olarak kabul etmek gerekir. Bu noktada ameli hükümlerin de </a:t>
            </a:r>
            <a:r>
              <a:rPr lang="tr-TR" dirty="0" err="1"/>
              <a:t>itikadi</a:t>
            </a:r>
            <a:r>
              <a:rPr lang="tr-TR" dirty="0"/>
              <a:t> bir yönü vardır. </a:t>
            </a:r>
          </a:p>
          <a:p>
            <a:r>
              <a:rPr lang="tr-TR" b="1" i="1" dirty="0"/>
              <a:t>c) Ahlaki Hükümler</a:t>
            </a:r>
          </a:p>
          <a:p>
            <a:r>
              <a:rPr lang="tr-TR" dirty="0" err="1"/>
              <a:t>Adab</a:t>
            </a:r>
            <a:r>
              <a:rPr lang="tr-TR" dirty="0"/>
              <a:t>-ı </a:t>
            </a:r>
            <a:r>
              <a:rPr lang="tr-TR" dirty="0" err="1"/>
              <a:t>muaşerat</a:t>
            </a:r>
            <a:r>
              <a:rPr lang="tr-TR" dirty="0"/>
              <a:t> da denir. İslam literatüründe şu şekilde özetlenir: “et-</a:t>
            </a:r>
            <a:r>
              <a:rPr lang="tr-TR" dirty="0" err="1"/>
              <a:t>Ta’zim</a:t>
            </a:r>
            <a:r>
              <a:rPr lang="tr-TR" dirty="0"/>
              <a:t> </a:t>
            </a:r>
            <a:r>
              <a:rPr lang="tr-TR" dirty="0" err="1"/>
              <a:t>li</a:t>
            </a:r>
            <a:r>
              <a:rPr lang="tr-TR" dirty="0"/>
              <a:t> </a:t>
            </a:r>
            <a:r>
              <a:rPr lang="tr-TR" dirty="0" err="1"/>
              <a:t>emrillah</a:t>
            </a:r>
            <a:r>
              <a:rPr lang="tr-TR" dirty="0"/>
              <a:t> </a:t>
            </a:r>
            <a:r>
              <a:rPr lang="tr-TR" dirty="0" err="1"/>
              <a:t>ve’şefekatü</a:t>
            </a:r>
            <a:r>
              <a:rPr lang="tr-TR" dirty="0"/>
              <a:t> ala </a:t>
            </a:r>
            <a:r>
              <a:rPr lang="tr-TR" dirty="0" err="1"/>
              <a:t>halkillah</a:t>
            </a:r>
            <a:r>
              <a:rPr lang="tr-TR" dirty="0"/>
              <a:t>”.</a:t>
            </a:r>
          </a:p>
          <a:p>
            <a:r>
              <a:rPr lang="tr-TR" dirty="0">
                <a:solidFill>
                  <a:srgbClr val="FF0000"/>
                </a:solidFill>
              </a:rPr>
              <a:t>Kur’an’da </a:t>
            </a:r>
            <a:r>
              <a:rPr lang="tr-TR" dirty="0" err="1">
                <a:solidFill>
                  <a:srgbClr val="FF0000"/>
                </a:solidFill>
              </a:rPr>
              <a:t>İtikadi</a:t>
            </a:r>
            <a:r>
              <a:rPr lang="tr-TR" dirty="0">
                <a:solidFill>
                  <a:srgbClr val="FF0000"/>
                </a:solidFill>
              </a:rPr>
              <a:t> Ameli Ahlaki Hüküm Ayrımı var mıdır?</a:t>
            </a:r>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9</a:t>
            </a:fld>
            <a:endParaRPr lang="tr-TR"/>
          </a:p>
        </p:txBody>
      </p:sp>
    </p:spTree>
    <p:extLst>
      <p:ext uri="{BB962C8B-B14F-4D97-AF65-F5344CB8AC3E}">
        <p14:creationId xmlns:p14="http://schemas.microsoft.com/office/powerpoint/2010/main" val="114397283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820</TotalTime>
  <Words>3739</Words>
  <Application>Microsoft Office PowerPoint</Application>
  <PresentationFormat>Geniş ekran</PresentationFormat>
  <Paragraphs>354</Paragraphs>
  <Slides>44</Slides>
  <Notes>44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44</vt:i4>
      </vt:variant>
    </vt:vector>
  </HeadingPairs>
  <TitlesOfParts>
    <vt:vector size="49" baseType="lpstr">
      <vt:lpstr>Arial</vt:lpstr>
      <vt:lpstr>Calibri</vt:lpstr>
      <vt:lpstr>Calibri Light</vt:lpstr>
      <vt:lpstr>Times New Roman</vt:lpstr>
      <vt:lpstr>Office Teması</vt:lpstr>
      <vt:lpstr>Kelam Tarihi</vt:lpstr>
      <vt:lpstr>GİRİŞ</vt:lpstr>
      <vt:lpstr>1. İSLAM DİNİ VE ESASLARI</vt:lpstr>
      <vt:lpstr>1. İSLAM DİNİ VE ESASLARI</vt:lpstr>
      <vt:lpstr>1. İSLAM DİNİ VE ESASLARI</vt:lpstr>
      <vt:lpstr>1. İSLAM DİNİ VE ESASLARI</vt:lpstr>
      <vt:lpstr>1. İSLAM DİNİ VE ESASLARI</vt:lpstr>
      <vt:lpstr>1. İSLAM DİNİ VE ESASLARI</vt:lpstr>
      <vt:lpstr>1. İSLAM DİNİ VE ESASLARI</vt:lpstr>
      <vt:lpstr>1. İSLAM DİNİ VE ESASLARI</vt:lpstr>
      <vt:lpstr>1. İSLAM DİNİ VE ESASLARI</vt:lpstr>
      <vt:lpstr>1. İSLAM DİNİ VE ESASLARI</vt:lpstr>
      <vt:lpstr>2) KELAM İLMİNİN TANIMI</vt:lpstr>
      <vt:lpstr>2) KELAM İLMİNİN TANIMI</vt:lpstr>
      <vt:lpstr>2) KELAM İLMİNİN TANIMI</vt:lpstr>
      <vt:lpstr>2) KELAM İLMİNİN TANIMI</vt:lpstr>
      <vt:lpstr>3. KELAM İLMİNİN KONUSU</vt:lpstr>
      <vt:lpstr>3. KELAM İLMİNİN KONUSU</vt:lpstr>
      <vt:lpstr>3. KELAM İLMİNİN KONUSU</vt:lpstr>
      <vt:lpstr>3. KELAM İLMİNİN KONUSU</vt:lpstr>
      <vt:lpstr>3. KELAM İLMİNİN KONUSU</vt:lpstr>
      <vt:lpstr>4. KELAM İLMİNE VERİLEN İSİMLER</vt:lpstr>
      <vt:lpstr>4. KELAM İLMİNE VERİLEN İSİMLER</vt:lpstr>
      <vt:lpstr>4. KELAM İLMİNE VERİLEN İSİMLER</vt:lpstr>
      <vt:lpstr>4. KELAM İLMİNE VERİLEN İSİMLER</vt:lpstr>
      <vt:lpstr>4. KELAM İLMİNE VERİLEN İSİMLER</vt:lpstr>
      <vt:lpstr>4. KELAM İLMİNE VERİLEN İSİMLER</vt:lpstr>
      <vt:lpstr>4. KELAM İLMİNE VERİLEN İSİMLER</vt:lpstr>
      <vt:lpstr>4. KELAM İLMİNE VERİLEN İSİMLER</vt:lpstr>
      <vt:lpstr>5. BU İLME KELAM DENİLMESİNİN SEBEPLERİ </vt:lpstr>
      <vt:lpstr>5. BU İLME KELAM DENİLMESİNİN SEBEPLERİ </vt:lpstr>
      <vt:lpstr>5. BU İLME KELAM DENİLMESİNİN SEBEPLERİ </vt:lpstr>
      <vt:lpstr>6. KELAM İLMİNİN GAYESİ, FAYDASI, MERTEBESİ VE ÖNEMİ</vt:lpstr>
      <vt:lpstr>6. KELAM İLMİNİN GAYESİ, FAYDASI, MERTEBESİ VE ÖNEMİ</vt:lpstr>
      <vt:lpstr>6. KELAM İLMİNİN GAYESİ, FAYDASI, MERTEBESİ VE ÖNEMİ</vt:lpstr>
      <vt:lpstr>6. KELAM İLMİNİN GAYESİ, FAYDASI, MERTEBESİ VE ÖNEMİ</vt:lpstr>
      <vt:lpstr>6. KELAM İLMİNİN GAYESİ, FAYDASI, MERTEBESİ VE ÖNEMİ</vt:lpstr>
      <vt:lpstr>6. KELAM İLMİNİN GAYESİ, FAYDASI, MERTEBESİ VE ÖNEMİ</vt:lpstr>
      <vt:lpstr>7. KELAM İLMİNE YAPILAN ELEŞTİRİLER</vt:lpstr>
      <vt:lpstr>7. KELAM İLMİNE YAPILAN ELEŞTİRİLER</vt:lpstr>
      <vt:lpstr>7. KELAM İLMİNE YAPILAN ELEŞTİRİLER</vt:lpstr>
      <vt:lpstr>7. KELAM İLMİNE YAPILAN ELEŞTİRİLER</vt:lpstr>
      <vt:lpstr>7. KELAM İLMİNE YAPILAN ELEŞTİRİLER</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asus</cp:lastModifiedBy>
  <cp:revision>80</cp:revision>
  <dcterms:created xsi:type="dcterms:W3CDTF">2020-09-28T06:36:33Z</dcterms:created>
  <dcterms:modified xsi:type="dcterms:W3CDTF">2023-02-27T00:58:23Z</dcterms:modified>
</cp:coreProperties>
</file>