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965" r:id="rId1"/>
  </p:sldMasterIdLst>
  <p:notesMasterIdLst>
    <p:notesMasterId r:id="rId25"/>
  </p:notesMasterIdLst>
  <p:handoutMasterIdLst>
    <p:handoutMasterId r:id="rId26"/>
  </p:handoutMasterIdLst>
  <p:sldIdLst>
    <p:sldId id="310" r:id="rId2"/>
    <p:sldId id="311" r:id="rId3"/>
    <p:sldId id="312" r:id="rId4"/>
    <p:sldId id="313" r:id="rId5"/>
    <p:sldId id="314" r:id="rId6"/>
    <p:sldId id="315" r:id="rId7"/>
    <p:sldId id="316" r:id="rId8"/>
    <p:sldId id="317" r:id="rId9"/>
    <p:sldId id="318" r:id="rId10"/>
    <p:sldId id="319" r:id="rId11"/>
    <p:sldId id="320" r:id="rId12"/>
    <p:sldId id="321" r:id="rId13"/>
    <p:sldId id="322" r:id="rId14"/>
    <p:sldId id="323" r:id="rId15"/>
    <p:sldId id="324" r:id="rId16"/>
    <p:sldId id="325" r:id="rId17"/>
    <p:sldId id="326" r:id="rId18"/>
    <p:sldId id="327" r:id="rId19"/>
    <p:sldId id="328" r:id="rId20"/>
    <p:sldId id="330" r:id="rId21"/>
    <p:sldId id="329" r:id="rId22"/>
    <p:sldId id="331" r:id="rId23"/>
    <p:sldId id="289" r:id="rId2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0F50"/>
    <a:srgbClr val="1E1162"/>
    <a:srgbClr val="100D50"/>
    <a:srgbClr val="0F0F4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266" autoAdjust="0"/>
    <p:restoredTop sz="96405" autoAdjust="0"/>
  </p:normalViewPr>
  <p:slideViewPr>
    <p:cSldViewPr snapToGrid="0" snapToObjects="1">
      <p:cViewPr varScale="1">
        <p:scale>
          <a:sx n="62" d="100"/>
          <a:sy n="62" d="100"/>
        </p:scale>
        <p:origin x="1136" y="5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napToObjects="1">
      <p:cViewPr varScale="1">
        <p:scale>
          <a:sx n="55" d="100"/>
          <a:sy n="55" d="100"/>
        </p:scale>
        <p:origin x="288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F1ABE0E-73C9-493E-B817-A8FB55D33F03}" type="datetimeFigureOut">
              <a:rPr lang="tr-TR" smtClean="0"/>
              <a:t>20.02.2024</a:t>
            </a:fld>
            <a:endParaRPr lang="tr-TR"/>
          </a:p>
        </p:txBody>
      </p:sp>
      <p:sp>
        <p:nvSpPr>
          <p:cNvPr id="4" name="Alt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BC79B3D-FB1B-4C56-99A3-612E29005633}" type="slidenum">
              <a:rPr lang="tr-TR" smtClean="0"/>
              <a:t>‹#›</a:t>
            </a:fld>
            <a:endParaRPr lang="tr-TR"/>
          </a:p>
        </p:txBody>
      </p:sp>
    </p:spTree>
    <p:extLst>
      <p:ext uri="{BB962C8B-B14F-4D97-AF65-F5344CB8AC3E}">
        <p14:creationId xmlns:p14="http://schemas.microsoft.com/office/powerpoint/2010/main" val="24079054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3C8D0D-7507-44B5-BF86-9B7EE280158D}" type="datetimeFigureOut">
              <a:rPr lang="tr-TR" smtClean="0"/>
              <a:t>20.02.2024</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0A8F55-591F-4C82-A106-4949E9E692F5}" type="slidenum">
              <a:rPr lang="tr-TR" smtClean="0"/>
              <a:t>‹#›</a:t>
            </a:fld>
            <a:endParaRPr lang="tr-TR"/>
          </a:p>
        </p:txBody>
      </p:sp>
    </p:spTree>
    <p:extLst>
      <p:ext uri="{BB962C8B-B14F-4D97-AF65-F5344CB8AC3E}">
        <p14:creationId xmlns:p14="http://schemas.microsoft.com/office/powerpoint/2010/main" val="13809115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a:t>
            </a:fld>
            <a:endParaRPr lang="tr-TR"/>
          </a:p>
        </p:txBody>
      </p:sp>
    </p:spTree>
    <p:extLst>
      <p:ext uri="{BB962C8B-B14F-4D97-AF65-F5344CB8AC3E}">
        <p14:creationId xmlns:p14="http://schemas.microsoft.com/office/powerpoint/2010/main" val="123422604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10</a:t>
            </a:fld>
            <a:endParaRPr lang="tr-TR"/>
          </a:p>
        </p:txBody>
      </p:sp>
    </p:spTree>
    <p:extLst>
      <p:ext uri="{BB962C8B-B14F-4D97-AF65-F5344CB8AC3E}">
        <p14:creationId xmlns:p14="http://schemas.microsoft.com/office/powerpoint/2010/main" val="11626394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11</a:t>
            </a:fld>
            <a:endParaRPr lang="tr-TR"/>
          </a:p>
        </p:txBody>
      </p:sp>
    </p:spTree>
    <p:extLst>
      <p:ext uri="{BB962C8B-B14F-4D97-AF65-F5344CB8AC3E}">
        <p14:creationId xmlns:p14="http://schemas.microsoft.com/office/powerpoint/2010/main" val="10027618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12</a:t>
            </a:fld>
            <a:endParaRPr lang="tr-TR"/>
          </a:p>
        </p:txBody>
      </p:sp>
    </p:spTree>
    <p:extLst>
      <p:ext uri="{BB962C8B-B14F-4D97-AF65-F5344CB8AC3E}">
        <p14:creationId xmlns:p14="http://schemas.microsoft.com/office/powerpoint/2010/main" val="643336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13</a:t>
            </a:fld>
            <a:endParaRPr lang="tr-TR"/>
          </a:p>
        </p:txBody>
      </p:sp>
    </p:spTree>
    <p:extLst>
      <p:ext uri="{BB962C8B-B14F-4D97-AF65-F5344CB8AC3E}">
        <p14:creationId xmlns:p14="http://schemas.microsoft.com/office/powerpoint/2010/main" val="25824898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14</a:t>
            </a:fld>
            <a:endParaRPr lang="tr-TR"/>
          </a:p>
        </p:txBody>
      </p:sp>
    </p:spTree>
    <p:extLst>
      <p:ext uri="{BB962C8B-B14F-4D97-AF65-F5344CB8AC3E}">
        <p14:creationId xmlns:p14="http://schemas.microsoft.com/office/powerpoint/2010/main" val="355973336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15</a:t>
            </a:fld>
            <a:endParaRPr lang="tr-TR"/>
          </a:p>
        </p:txBody>
      </p:sp>
    </p:spTree>
    <p:extLst>
      <p:ext uri="{BB962C8B-B14F-4D97-AF65-F5344CB8AC3E}">
        <p14:creationId xmlns:p14="http://schemas.microsoft.com/office/powerpoint/2010/main" val="26911286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16</a:t>
            </a:fld>
            <a:endParaRPr lang="tr-TR"/>
          </a:p>
        </p:txBody>
      </p:sp>
    </p:spTree>
    <p:extLst>
      <p:ext uri="{BB962C8B-B14F-4D97-AF65-F5344CB8AC3E}">
        <p14:creationId xmlns:p14="http://schemas.microsoft.com/office/powerpoint/2010/main" val="36482603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17</a:t>
            </a:fld>
            <a:endParaRPr lang="tr-TR"/>
          </a:p>
        </p:txBody>
      </p:sp>
    </p:spTree>
    <p:extLst>
      <p:ext uri="{BB962C8B-B14F-4D97-AF65-F5344CB8AC3E}">
        <p14:creationId xmlns:p14="http://schemas.microsoft.com/office/powerpoint/2010/main" val="6680469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18</a:t>
            </a:fld>
            <a:endParaRPr lang="tr-TR"/>
          </a:p>
        </p:txBody>
      </p:sp>
    </p:spTree>
    <p:extLst>
      <p:ext uri="{BB962C8B-B14F-4D97-AF65-F5344CB8AC3E}">
        <p14:creationId xmlns:p14="http://schemas.microsoft.com/office/powerpoint/2010/main" val="48598479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19</a:t>
            </a:fld>
            <a:endParaRPr lang="tr-TR"/>
          </a:p>
        </p:txBody>
      </p:sp>
    </p:spTree>
    <p:extLst>
      <p:ext uri="{BB962C8B-B14F-4D97-AF65-F5344CB8AC3E}">
        <p14:creationId xmlns:p14="http://schemas.microsoft.com/office/powerpoint/2010/main" val="24398978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a:t>
            </a:fld>
            <a:endParaRPr lang="tr-TR"/>
          </a:p>
        </p:txBody>
      </p:sp>
    </p:spTree>
    <p:extLst>
      <p:ext uri="{BB962C8B-B14F-4D97-AF65-F5344CB8AC3E}">
        <p14:creationId xmlns:p14="http://schemas.microsoft.com/office/powerpoint/2010/main" val="18501409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20</a:t>
            </a:fld>
            <a:endParaRPr lang="tr-TR"/>
          </a:p>
        </p:txBody>
      </p:sp>
    </p:spTree>
    <p:extLst>
      <p:ext uri="{BB962C8B-B14F-4D97-AF65-F5344CB8AC3E}">
        <p14:creationId xmlns:p14="http://schemas.microsoft.com/office/powerpoint/2010/main" val="353855855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21</a:t>
            </a:fld>
            <a:endParaRPr lang="tr-TR"/>
          </a:p>
        </p:txBody>
      </p:sp>
    </p:spTree>
    <p:extLst>
      <p:ext uri="{BB962C8B-B14F-4D97-AF65-F5344CB8AC3E}">
        <p14:creationId xmlns:p14="http://schemas.microsoft.com/office/powerpoint/2010/main" val="30041289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22</a:t>
            </a:fld>
            <a:endParaRPr lang="tr-TR"/>
          </a:p>
        </p:txBody>
      </p:sp>
    </p:spTree>
    <p:extLst>
      <p:ext uri="{BB962C8B-B14F-4D97-AF65-F5344CB8AC3E}">
        <p14:creationId xmlns:p14="http://schemas.microsoft.com/office/powerpoint/2010/main" val="5265713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23</a:t>
            </a:fld>
            <a:endParaRPr lang="tr-TR"/>
          </a:p>
        </p:txBody>
      </p:sp>
    </p:spTree>
    <p:extLst>
      <p:ext uri="{BB962C8B-B14F-4D97-AF65-F5344CB8AC3E}">
        <p14:creationId xmlns:p14="http://schemas.microsoft.com/office/powerpoint/2010/main" val="28613643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3</a:t>
            </a:fld>
            <a:endParaRPr lang="tr-TR"/>
          </a:p>
        </p:txBody>
      </p:sp>
    </p:spTree>
    <p:extLst>
      <p:ext uri="{BB962C8B-B14F-4D97-AF65-F5344CB8AC3E}">
        <p14:creationId xmlns:p14="http://schemas.microsoft.com/office/powerpoint/2010/main" val="23558414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4</a:t>
            </a:fld>
            <a:endParaRPr lang="tr-TR"/>
          </a:p>
        </p:txBody>
      </p:sp>
    </p:spTree>
    <p:extLst>
      <p:ext uri="{BB962C8B-B14F-4D97-AF65-F5344CB8AC3E}">
        <p14:creationId xmlns:p14="http://schemas.microsoft.com/office/powerpoint/2010/main" val="3113217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5</a:t>
            </a:fld>
            <a:endParaRPr lang="tr-TR"/>
          </a:p>
        </p:txBody>
      </p:sp>
    </p:spTree>
    <p:extLst>
      <p:ext uri="{BB962C8B-B14F-4D97-AF65-F5344CB8AC3E}">
        <p14:creationId xmlns:p14="http://schemas.microsoft.com/office/powerpoint/2010/main" val="9701078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6</a:t>
            </a:fld>
            <a:endParaRPr lang="tr-TR"/>
          </a:p>
        </p:txBody>
      </p:sp>
    </p:spTree>
    <p:extLst>
      <p:ext uri="{BB962C8B-B14F-4D97-AF65-F5344CB8AC3E}">
        <p14:creationId xmlns:p14="http://schemas.microsoft.com/office/powerpoint/2010/main" val="23958421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7</a:t>
            </a:fld>
            <a:endParaRPr lang="tr-TR"/>
          </a:p>
        </p:txBody>
      </p:sp>
    </p:spTree>
    <p:extLst>
      <p:ext uri="{BB962C8B-B14F-4D97-AF65-F5344CB8AC3E}">
        <p14:creationId xmlns:p14="http://schemas.microsoft.com/office/powerpoint/2010/main" val="1400831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8</a:t>
            </a:fld>
            <a:endParaRPr lang="tr-TR"/>
          </a:p>
        </p:txBody>
      </p:sp>
    </p:spTree>
    <p:extLst>
      <p:ext uri="{BB962C8B-B14F-4D97-AF65-F5344CB8AC3E}">
        <p14:creationId xmlns:p14="http://schemas.microsoft.com/office/powerpoint/2010/main" val="10870379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F60A8F55-591F-4C82-A106-4949E9E692F5}" type="slidenum">
              <a:rPr lang="tr-TR" smtClean="0"/>
              <a:t>9</a:t>
            </a:fld>
            <a:endParaRPr lang="tr-TR"/>
          </a:p>
        </p:txBody>
      </p:sp>
    </p:spTree>
    <p:extLst>
      <p:ext uri="{BB962C8B-B14F-4D97-AF65-F5344CB8AC3E}">
        <p14:creationId xmlns:p14="http://schemas.microsoft.com/office/powerpoint/2010/main" val="299001364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50C17C9-2DB5-4E3A-BCA6-1BDBE1839D5B}"/>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46C3CFCB-E724-429E-9E67-AA4C6168180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BC316C7-5640-4BC8-B3B9-F39D24B7066B}"/>
              </a:ext>
            </a:extLst>
          </p:cNvPr>
          <p:cNvSpPr>
            <a:spLocks noGrp="1"/>
          </p:cNvSpPr>
          <p:nvPr>
            <p:ph type="dt" sz="half" idx="10"/>
          </p:nvPr>
        </p:nvSpPr>
        <p:spPr/>
        <p:txBody>
          <a:bodyPr/>
          <a:lstStyle/>
          <a:p>
            <a:r>
              <a:rPr lang="tr-TR"/>
              <a:t>28.09.2020</a:t>
            </a:r>
            <a:endParaRPr lang="tr-TR" dirty="0"/>
          </a:p>
        </p:txBody>
      </p:sp>
      <p:sp>
        <p:nvSpPr>
          <p:cNvPr id="5" name="Alt Bilgi Yer Tutucusu 4">
            <a:extLst>
              <a:ext uri="{FF2B5EF4-FFF2-40B4-BE49-F238E27FC236}">
                <a16:creationId xmlns:a16="http://schemas.microsoft.com/office/drawing/2014/main" id="{F25359FB-CF66-43E2-8EC1-9412B0F314AA}"/>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3C5AEF14-7464-42C8-B2FB-4CEB6C81755A}"/>
              </a:ext>
            </a:extLst>
          </p:cNvPr>
          <p:cNvSpPr>
            <a:spLocks noGrp="1"/>
          </p:cNvSpPr>
          <p:nvPr>
            <p:ph type="sldNum" sz="quarter" idx="12"/>
          </p:nvPr>
        </p:nvSpPr>
        <p:spPr/>
        <p:txBody>
          <a:bodyPr/>
          <a:lstStyle/>
          <a:p>
            <a:fld id="{50F4E6BD-4CAD-3E44-B214-2CFB9D00E5E7}" type="slidenum">
              <a:rPr lang="tr-TR" smtClean="0"/>
              <a:t>‹#›</a:t>
            </a:fld>
            <a:endParaRPr lang="tr-TR"/>
          </a:p>
        </p:txBody>
      </p:sp>
      <p:pic>
        <p:nvPicPr>
          <p:cNvPr id="7" name="Resim 6">
            <a:extLst>
              <a:ext uri="{FF2B5EF4-FFF2-40B4-BE49-F238E27FC236}">
                <a16:creationId xmlns:a16="http://schemas.microsoft.com/office/drawing/2014/main" id="{B07C9117-EF70-4142-A831-40F64A657480}"/>
              </a:ext>
            </a:extLst>
          </p:cNvPr>
          <p:cNvPicPr>
            <a:picLocks noChangeAspect="1"/>
          </p:cNvPicPr>
          <p:nvPr userDrawn="1"/>
        </p:nvPicPr>
        <p:blipFill>
          <a:blip r:embed="rId2"/>
          <a:stretch>
            <a:fillRect/>
          </a:stretch>
        </p:blipFill>
        <p:spPr>
          <a:xfrm>
            <a:off x="0" y="0"/>
            <a:ext cx="12192000" cy="6557450"/>
          </a:xfrm>
          <a:prstGeom prst="rect">
            <a:avLst/>
          </a:prstGeom>
        </p:spPr>
      </p:pic>
    </p:spTree>
    <p:extLst>
      <p:ext uri="{BB962C8B-B14F-4D97-AF65-F5344CB8AC3E}">
        <p14:creationId xmlns:p14="http://schemas.microsoft.com/office/powerpoint/2010/main" val="1325314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A981574-FBF4-4D03-92A6-F398DBDBD618}"/>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E2793F81-4160-4883-9E16-A106995219E5}"/>
              </a:ext>
            </a:extLst>
          </p:cNvPr>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C5E60EF3-0236-46BF-8C1D-BF02F18225B1}"/>
              </a:ext>
            </a:extLst>
          </p:cNvPr>
          <p:cNvSpPr>
            <a:spLocks noGrp="1"/>
          </p:cNvSpPr>
          <p:nvPr>
            <p:ph type="dt" sz="half" idx="10"/>
          </p:nvPr>
        </p:nvSpPr>
        <p:spPr/>
        <p:txBody>
          <a:bodyPr/>
          <a:lstStyle/>
          <a:p>
            <a:r>
              <a:rPr lang="tr-TR"/>
              <a:t>28.09.2020</a:t>
            </a:r>
            <a:endParaRPr lang="tr-TR" dirty="0"/>
          </a:p>
        </p:txBody>
      </p:sp>
      <p:sp>
        <p:nvSpPr>
          <p:cNvPr id="5" name="Alt Bilgi Yer Tutucusu 4">
            <a:extLst>
              <a:ext uri="{FF2B5EF4-FFF2-40B4-BE49-F238E27FC236}">
                <a16:creationId xmlns:a16="http://schemas.microsoft.com/office/drawing/2014/main" id="{43000784-D189-493A-8BD0-DE18CA221AC9}"/>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EC796BC7-0D23-44D7-A1A9-9616E6DA8E6B}"/>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890944552"/>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272FAA06-F012-4CAB-9588-572C44612B4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2B0E4B2D-CD55-4390-8E5C-BA170FDD2DEB}"/>
              </a:ext>
            </a:extLst>
          </p:cNvPr>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55462773-B156-4674-BBF9-82690127C8C9}"/>
              </a:ext>
            </a:extLst>
          </p:cNvPr>
          <p:cNvSpPr>
            <a:spLocks noGrp="1"/>
          </p:cNvSpPr>
          <p:nvPr>
            <p:ph type="dt" sz="half" idx="10"/>
          </p:nvPr>
        </p:nvSpPr>
        <p:spPr/>
        <p:txBody>
          <a:bodyPr/>
          <a:lstStyle/>
          <a:p>
            <a:r>
              <a:rPr lang="tr-TR"/>
              <a:t>28.09.2020</a:t>
            </a:r>
            <a:endParaRPr lang="tr-TR" dirty="0"/>
          </a:p>
        </p:txBody>
      </p:sp>
      <p:sp>
        <p:nvSpPr>
          <p:cNvPr id="5" name="Alt Bilgi Yer Tutucusu 4">
            <a:extLst>
              <a:ext uri="{FF2B5EF4-FFF2-40B4-BE49-F238E27FC236}">
                <a16:creationId xmlns:a16="http://schemas.microsoft.com/office/drawing/2014/main" id="{1C00C97F-152E-4169-A42D-553BEAC6E466}"/>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5BF26CD9-5D0D-42EE-81C8-8F06D18B90AA}"/>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2868288054"/>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390AED8-2163-4F7C-9CA7-828A2067D91D}"/>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F0E5EAE-87A3-4160-B20F-DA73A0353A1D}"/>
              </a:ext>
            </a:extLst>
          </p:cNvPr>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5AAB66C-1567-4AC5-857D-366ECF12BA05}"/>
              </a:ext>
            </a:extLst>
          </p:cNvPr>
          <p:cNvSpPr>
            <a:spLocks noGrp="1"/>
          </p:cNvSpPr>
          <p:nvPr>
            <p:ph type="dt" sz="half" idx="10"/>
          </p:nvPr>
        </p:nvSpPr>
        <p:spPr/>
        <p:txBody>
          <a:bodyPr/>
          <a:lstStyle/>
          <a:p>
            <a:r>
              <a:rPr lang="tr-TR"/>
              <a:t>28.09.2020</a:t>
            </a:r>
            <a:endParaRPr lang="tr-TR" dirty="0"/>
          </a:p>
        </p:txBody>
      </p:sp>
      <p:sp>
        <p:nvSpPr>
          <p:cNvPr id="5" name="Alt Bilgi Yer Tutucusu 4">
            <a:extLst>
              <a:ext uri="{FF2B5EF4-FFF2-40B4-BE49-F238E27FC236}">
                <a16:creationId xmlns:a16="http://schemas.microsoft.com/office/drawing/2014/main" id="{FA486382-6CAB-4EEC-9A9D-3D70B273F928}"/>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18E44873-9307-420D-912F-F568FBB1278B}"/>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116575342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E295D751-0CF8-4E2B-83A5-D64C4F76D38E}"/>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0739B51C-1263-4BB3-929A-ED163B4B8AC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a:extLst>
              <a:ext uri="{FF2B5EF4-FFF2-40B4-BE49-F238E27FC236}">
                <a16:creationId xmlns:a16="http://schemas.microsoft.com/office/drawing/2014/main" id="{BDD3E9C1-DE07-4A8D-BFEE-3263496672F8}"/>
              </a:ext>
            </a:extLst>
          </p:cNvPr>
          <p:cNvSpPr>
            <a:spLocks noGrp="1"/>
          </p:cNvSpPr>
          <p:nvPr>
            <p:ph type="dt" sz="half" idx="10"/>
          </p:nvPr>
        </p:nvSpPr>
        <p:spPr/>
        <p:txBody>
          <a:bodyPr/>
          <a:lstStyle/>
          <a:p>
            <a:r>
              <a:rPr lang="tr-TR"/>
              <a:t>28.09.2020</a:t>
            </a:r>
          </a:p>
        </p:txBody>
      </p:sp>
      <p:sp>
        <p:nvSpPr>
          <p:cNvPr id="5" name="Alt Bilgi Yer Tutucusu 4">
            <a:extLst>
              <a:ext uri="{FF2B5EF4-FFF2-40B4-BE49-F238E27FC236}">
                <a16:creationId xmlns:a16="http://schemas.microsoft.com/office/drawing/2014/main" id="{28FBFEC2-57EA-4BCE-829A-9A0E92E918BF}"/>
              </a:ext>
            </a:extLst>
          </p:cNvPr>
          <p:cNvSpPr>
            <a:spLocks noGrp="1"/>
          </p:cNvSpPr>
          <p:nvPr>
            <p:ph type="ftr" sz="quarter" idx="11"/>
          </p:nvPr>
        </p:nvSpPr>
        <p:spPr/>
        <p:txBody>
          <a:body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6356A321-2362-4B44-BE7E-B5F790F3F81D}"/>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1161834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E372D40-D88C-4FB0-A059-1348C3E0D4DB}"/>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CF827B2A-0253-435A-A926-2CF228455DEB}"/>
              </a:ext>
            </a:extLst>
          </p:cNvPr>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CA7D61EB-BF62-40F1-BCC0-C94F4E032DA1}"/>
              </a:ext>
            </a:extLst>
          </p:cNvPr>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CFA7C775-16F3-4E81-9DE7-549820EA555B}"/>
              </a:ext>
            </a:extLst>
          </p:cNvPr>
          <p:cNvSpPr>
            <a:spLocks noGrp="1"/>
          </p:cNvSpPr>
          <p:nvPr>
            <p:ph type="dt" sz="half" idx="10"/>
          </p:nvPr>
        </p:nvSpPr>
        <p:spPr/>
        <p:txBody>
          <a:bodyPr/>
          <a:lstStyle/>
          <a:p>
            <a:r>
              <a:rPr lang="tr-TR"/>
              <a:t>28.09.2020</a:t>
            </a:r>
            <a:endParaRPr lang="tr-TR" dirty="0"/>
          </a:p>
        </p:txBody>
      </p:sp>
      <p:sp>
        <p:nvSpPr>
          <p:cNvPr id="6" name="Alt Bilgi Yer Tutucusu 5">
            <a:extLst>
              <a:ext uri="{FF2B5EF4-FFF2-40B4-BE49-F238E27FC236}">
                <a16:creationId xmlns:a16="http://schemas.microsoft.com/office/drawing/2014/main" id="{A7D09C4D-86D6-45DA-9BB3-30A572AEACEB}"/>
              </a:ext>
            </a:extLst>
          </p:cNvPr>
          <p:cNvSpPr>
            <a:spLocks noGrp="1"/>
          </p:cNvSpPr>
          <p:nvPr>
            <p:ph type="ftr" sz="quarter" idx="11"/>
          </p:nvPr>
        </p:nvSpPr>
        <p:spPr/>
        <p:txBody>
          <a:bodyPr/>
          <a:lstStyle/>
          <a:p>
            <a:r>
              <a:rPr lang="tr-TR"/>
              <a:t>Dersin Kodu / Dersin Adı</a:t>
            </a:r>
            <a:endParaRPr lang="tr-TR" dirty="0"/>
          </a:p>
        </p:txBody>
      </p:sp>
      <p:sp>
        <p:nvSpPr>
          <p:cNvPr id="7" name="Slayt Numarası Yer Tutucusu 6">
            <a:extLst>
              <a:ext uri="{FF2B5EF4-FFF2-40B4-BE49-F238E27FC236}">
                <a16:creationId xmlns:a16="http://schemas.microsoft.com/office/drawing/2014/main" id="{30715937-F00E-405B-B6B5-9FF92E086007}"/>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2335711149"/>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1665105E-6C7C-432C-BA2D-324C5D675363}"/>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E75C75CF-612D-4A6F-8DE9-D27F98C2D8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a:extLst>
              <a:ext uri="{FF2B5EF4-FFF2-40B4-BE49-F238E27FC236}">
                <a16:creationId xmlns:a16="http://schemas.microsoft.com/office/drawing/2014/main" id="{66B7C06F-41CF-46C4-BBA6-05888EF751F5}"/>
              </a:ext>
            </a:extLst>
          </p:cNvPr>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37F2C58F-6F91-4730-B081-144F0595BC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a:extLst>
              <a:ext uri="{FF2B5EF4-FFF2-40B4-BE49-F238E27FC236}">
                <a16:creationId xmlns:a16="http://schemas.microsoft.com/office/drawing/2014/main" id="{B882973F-5016-4105-9E52-416FD15C7784}"/>
              </a:ext>
            </a:extLst>
          </p:cNvPr>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5F7D68AB-7A36-419F-8856-99623751A57B}"/>
              </a:ext>
            </a:extLst>
          </p:cNvPr>
          <p:cNvSpPr>
            <a:spLocks noGrp="1"/>
          </p:cNvSpPr>
          <p:nvPr>
            <p:ph type="dt" sz="half" idx="10"/>
          </p:nvPr>
        </p:nvSpPr>
        <p:spPr/>
        <p:txBody>
          <a:bodyPr/>
          <a:lstStyle/>
          <a:p>
            <a:r>
              <a:rPr lang="tr-TR"/>
              <a:t>28.09.2020</a:t>
            </a:r>
            <a:endParaRPr lang="tr-TR" dirty="0"/>
          </a:p>
        </p:txBody>
      </p:sp>
      <p:sp>
        <p:nvSpPr>
          <p:cNvPr id="8" name="Alt Bilgi Yer Tutucusu 7">
            <a:extLst>
              <a:ext uri="{FF2B5EF4-FFF2-40B4-BE49-F238E27FC236}">
                <a16:creationId xmlns:a16="http://schemas.microsoft.com/office/drawing/2014/main" id="{7B00A692-19F2-404D-B389-01FF6961EDBC}"/>
              </a:ext>
            </a:extLst>
          </p:cNvPr>
          <p:cNvSpPr>
            <a:spLocks noGrp="1"/>
          </p:cNvSpPr>
          <p:nvPr>
            <p:ph type="ftr" sz="quarter" idx="11"/>
          </p:nvPr>
        </p:nvSpPr>
        <p:spPr/>
        <p:txBody>
          <a:bodyPr/>
          <a:lstStyle/>
          <a:p>
            <a:r>
              <a:rPr lang="tr-TR"/>
              <a:t>Dersin Kodu / Dersin Adı</a:t>
            </a:r>
            <a:endParaRPr lang="tr-TR" dirty="0"/>
          </a:p>
        </p:txBody>
      </p:sp>
      <p:sp>
        <p:nvSpPr>
          <p:cNvPr id="9" name="Slayt Numarası Yer Tutucusu 8">
            <a:extLst>
              <a:ext uri="{FF2B5EF4-FFF2-40B4-BE49-F238E27FC236}">
                <a16:creationId xmlns:a16="http://schemas.microsoft.com/office/drawing/2014/main" id="{5460CAF8-3B2E-48F2-A83A-B865C6F067B7}"/>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854763185"/>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26F7F6A-26FD-44F2-B4A4-EC87B9C1C264}"/>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2AEBC075-2D1C-4CC2-B762-3D9ADA9E12C0}"/>
              </a:ext>
            </a:extLst>
          </p:cNvPr>
          <p:cNvSpPr>
            <a:spLocks noGrp="1"/>
          </p:cNvSpPr>
          <p:nvPr>
            <p:ph type="dt" sz="half" idx="10"/>
          </p:nvPr>
        </p:nvSpPr>
        <p:spPr/>
        <p:txBody>
          <a:bodyPr/>
          <a:lstStyle/>
          <a:p>
            <a:r>
              <a:rPr lang="tr-TR"/>
              <a:t>28.09.2020</a:t>
            </a:r>
          </a:p>
        </p:txBody>
      </p:sp>
      <p:sp>
        <p:nvSpPr>
          <p:cNvPr id="4" name="Alt Bilgi Yer Tutucusu 3">
            <a:extLst>
              <a:ext uri="{FF2B5EF4-FFF2-40B4-BE49-F238E27FC236}">
                <a16:creationId xmlns:a16="http://schemas.microsoft.com/office/drawing/2014/main" id="{FFD944B8-3D71-4B54-A036-C6A6FC29E40B}"/>
              </a:ext>
            </a:extLst>
          </p:cNvPr>
          <p:cNvSpPr>
            <a:spLocks noGrp="1"/>
          </p:cNvSpPr>
          <p:nvPr>
            <p:ph type="ftr" sz="quarter" idx="11"/>
          </p:nvPr>
        </p:nvSpPr>
        <p:spPr/>
        <p:txBody>
          <a:bodyPr/>
          <a:lstStyle/>
          <a:p>
            <a:r>
              <a:rPr lang="tr-TR"/>
              <a:t>Dersin Kodu / Dersin Adı</a:t>
            </a:r>
            <a:endParaRPr lang="tr-TR" dirty="0"/>
          </a:p>
        </p:txBody>
      </p:sp>
      <p:sp>
        <p:nvSpPr>
          <p:cNvPr id="5" name="Slayt Numarası Yer Tutucusu 4">
            <a:extLst>
              <a:ext uri="{FF2B5EF4-FFF2-40B4-BE49-F238E27FC236}">
                <a16:creationId xmlns:a16="http://schemas.microsoft.com/office/drawing/2014/main" id="{08FB31FB-CECD-48BC-A9D2-D7CC4E558E56}"/>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3380144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850CBE65-32B2-4A59-B441-D07DF7AB4720}"/>
              </a:ext>
            </a:extLst>
          </p:cNvPr>
          <p:cNvSpPr>
            <a:spLocks noGrp="1"/>
          </p:cNvSpPr>
          <p:nvPr>
            <p:ph type="dt" sz="half" idx="10"/>
          </p:nvPr>
        </p:nvSpPr>
        <p:spPr/>
        <p:txBody>
          <a:bodyPr/>
          <a:lstStyle/>
          <a:p>
            <a:r>
              <a:rPr lang="tr-TR"/>
              <a:t>28.09.2020</a:t>
            </a:r>
          </a:p>
        </p:txBody>
      </p:sp>
      <p:sp>
        <p:nvSpPr>
          <p:cNvPr id="3" name="Alt Bilgi Yer Tutucusu 2">
            <a:extLst>
              <a:ext uri="{FF2B5EF4-FFF2-40B4-BE49-F238E27FC236}">
                <a16:creationId xmlns:a16="http://schemas.microsoft.com/office/drawing/2014/main" id="{378F90FD-4896-453A-A4E8-7A88D4F718DB}"/>
              </a:ext>
            </a:extLst>
          </p:cNvPr>
          <p:cNvSpPr>
            <a:spLocks noGrp="1"/>
          </p:cNvSpPr>
          <p:nvPr>
            <p:ph type="ftr" sz="quarter" idx="11"/>
          </p:nvPr>
        </p:nvSpPr>
        <p:spPr/>
        <p:txBody>
          <a:bodyPr/>
          <a:lstStyle/>
          <a:p>
            <a:r>
              <a:rPr lang="tr-TR"/>
              <a:t>Dersin Kodu / Dersin Adı</a:t>
            </a:r>
            <a:endParaRPr lang="tr-TR" dirty="0"/>
          </a:p>
        </p:txBody>
      </p:sp>
      <p:sp>
        <p:nvSpPr>
          <p:cNvPr id="4" name="Slayt Numarası Yer Tutucusu 3">
            <a:extLst>
              <a:ext uri="{FF2B5EF4-FFF2-40B4-BE49-F238E27FC236}">
                <a16:creationId xmlns:a16="http://schemas.microsoft.com/office/drawing/2014/main" id="{F1FE8CFD-2BFA-4F1C-9521-18CB23012BBA}"/>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51072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D381CF3-A5EF-4167-AEE0-B8431F14D5F3}"/>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215CE533-D87E-485C-9B30-98D1FA6CC90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A7224920-B1DF-4272-A258-9A162FCBBD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CB0EEA69-32AB-4EFB-A3BC-6B8EEF71C77A}"/>
              </a:ext>
            </a:extLst>
          </p:cNvPr>
          <p:cNvSpPr>
            <a:spLocks noGrp="1"/>
          </p:cNvSpPr>
          <p:nvPr>
            <p:ph type="dt" sz="half" idx="10"/>
          </p:nvPr>
        </p:nvSpPr>
        <p:spPr/>
        <p:txBody>
          <a:bodyPr/>
          <a:lstStyle/>
          <a:p>
            <a:r>
              <a:rPr lang="tr-TR"/>
              <a:t>28.09.2020</a:t>
            </a:r>
            <a:endParaRPr lang="tr-TR" dirty="0"/>
          </a:p>
        </p:txBody>
      </p:sp>
      <p:sp>
        <p:nvSpPr>
          <p:cNvPr id="6" name="Alt Bilgi Yer Tutucusu 5">
            <a:extLst>
              <a:ext uri="{FF2B5EF4-FFF2-40B4-BE49-F238E27FC236}">
                <a16:creationId xmlns:a16="http://schemas.microsoft.com/office/drawing/2014/main" id="{52904773-398C-4558-BFED-36B608DE6ED0}"/>
              </a:ext>
            </a:extLst>
          </p:cNvPr>
          <p:cNvSpPr>
            <a:spLocks noGrp="1"/>
          </p:cNvSpPr>
          <p:nvPr>
            <p:ph type="ftr" sz="quarter" idx="11"/>
          </p:nvPr>
        </p:nvSpPr>
        <p:spPr/>
        <p:txBody>
          <a:bodyPr/>
          <a:lstStyle/>
          <a:p>
            <a:r>
              <a:rPr lang="tr-TR"/>
              <a:t>Dersin Kodu / Dersin Adı</a:t>
            </a:r>
            <a:endParaRPr lang="tr-TR" dirty="0"/>
          </a:p>
        </p:txBody>
      </p:sp>
      <p:sp>
        <p:nvSpPr>
          <p:cNvPr id="7" name="Slayt Numarası Yer Tutucusu 6">
            <a:extLst>
              <a:ext uri="{FF2B5EF4-FFF2-40B4-BE49-F238E27FC236}">
                <a16:creationId xmlns:a16="http://schemas.microsoft.com/office/drawing/2014/main" id="{BFA33CD2-A134-47E0-8206-9E70086B09D8}"/>
              </a:ext>
            </a:extLst>
          </p:cNvPr>
          <p:cNvSpPr>
            <a:spLocks noGrp="1"/>
          </p:cNvSpPr>
          <p:nvPr>
            <p:ph type="sldNum" sz="quarter" idx="12"/>
          </p:nvPr>
        </p:nvSpPr>
        <p:spPr/>
        <p:txBody>
          <a:bodyPr/>
          <a:lstStyle/>
          <a:p>
            <a:fld id="{50F4E6BD-4CAD-3E44-B214-2CFB9D00E5E7}" type="slidenum">
              <a:rPr lang="tr-TR" smtClean="0"/>
              <a:pPr/>
              <a:t>‹#›</a:t>
            </a:fld>
            <a:endParaRPr lang="tr-TR" dirty="0"/>
          </a:p>
        </p:txBody>
      </p:sp>
    </p:spTree>
    <p:extLst>
      <p:ext uri="{BB962C8B-B14F-4D97-AF65-F5344CB8AC3E}">
        <p14:creationId xmlns:p14="http://schemas.microsoft.com/office/powerpoint/2010/main" val="1291727612"/>
      </p:ext>
    </p:extLst>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88B3A027-B698-4236-9456-4E12557253A9}"/>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F48EC52C-67CF-46C5-8C56-BF15C4496E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18ED6482-55EA-434C-BB36-A82106F492B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a:extLst>
              <a:ext uri="{FF2B5EF4-FFF2-40B4-BE49-F238E27FC236}">
                <a16:creationId xmlns:a16="http://schemas.microsoft.com/office/drawing/2014/main" id="{4049317B-7CB9-45F5-AEC0-2BCFEA393E9B}"/>
              </a:ext>
            </a:extLst>
          </p:cNvPr>
          <p:cNvSpPr>
            <a:spLocks noGrp="1"/>
          </p:cNvSpPr>
          <p:nvPr>
            <p:ph type="dt" sz="half" idx="10"/>
          </p:nvPr>
        </p:nvSpPr>
        <p:spPr/>
        <p:txBody>
          <a:bodyPr/>
          <a:lstStyle/>
          <a:p>
            <a:r>
              <a:rPr lang="tr-TR"/>
              <a:t>28.09.2020</a:t>
            </a:r>
          </a:p>
        </p:txBody>
      </p:sp>
      <p:sp>
        <p:nvSpPr>
          <p:cNvPr id="6" name="Alt Bilgi Yer Tutucusu 5">
            <a:extLst>
              <a:ext uri="{FF2B5EF4-FFF2-40B4-BE49-F238E27FC236}">
                <a16:creationId xmlns:a16="http://schemas.microsoft.com/office/drawing/2014/main" id="{2264103B-CF4E-4AEC-BEE1-265F8FC64D14}"/>
              </a:ext>
            </a:extLst>
          </p:cNvPr>
          <p:cNvSpPr>
            <a:spLocks noGrp="1"/>
          </p:cNvSpPr>
          <p:nvPr>
            <p:ph type="ftr" sz="quarter" idx="11"/>
          </p:nvPr>
        </p:nvSpPr>
        <p:spPr/>
        <p:txBody>
          <a:bodyPr/>
          <a:lstStyle/>
          <a:p>
            <a:r>
              <a:rPr lang="tr-TR"/>
              <a:t>Dersin Kodu / Dersin Adı</a:t>
            </a:r>
            <a:endParaRPr lang="tr-TR" dirty="0"/>
          </a:p>
        </p:txBody>
      </p:sp>
      <p:sp>
        <p:nvSpPr>
          <p:cNvPr id="7" name="Slayt Numarası Yer Tutucusu 6">
            <a:extLst>
              <a:ext uri="{FF2B5EF4-FFF2-40B4-BE49-F238E27FC236}">
                <a16:creationId xmlns:a16="http://schemas.microsoft.com/office/drawing/2014/main" id="{6BDBC5C3-7522-419B-B423-4B559ED4D5EB}"/>
              </a:ext>
            </a:extLst>
          </p:cNvPr>
          <p:cNvSpPr>
            <a:spLocks noGrp="1"/>
          </p:cNvSpPr>
          <p:nvPr>
            <p:ph type="sldNum" sz="quarter" idx="12"/>
          </p:nvPr>
        </p:nvSpPr>
        <p:spPr/>
        <p:txBody>
          <a:bodyPr/>
          <a:lstStyle/>
          <a:p>
            <a:fld id="{50F4E6BD-4CAD-3E44-B214-2CFB9D00E5E7}" type="slidenum">
              <a:rPr lang="tr-TR" smtClean="0"/>
              <a:t>‹#›</a:t>
            </a:fld>
            <a:endParaRPr lang="tr-TR"/>
          </a:p>
        </p:txBody>
      </p:sp>
    </p:spTree>
    <p:extLst>
      <p:ext uri="{BB962C8B-B14F-4D97-AF65-F5344CB8AC3E}">
        <p14:creationId xmlns:p14="http://schemas.microsoft.com/office/powerpoint/2010/main" val="1589240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C90460D7-5020-4371-9987-CDAF98B3E2F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5030C6A7-91DA-443C-A5E7-5C55F58540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250A4DE1-56AC-486A-BD0E-6EF31278B80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tr-TR"/>
              <a:t>28.09.2020</a:t>
            </a:r>
            <a:endParaRPr lang="tr-TR" dirty="0"/>
          </a:p>
        </p:txBody>
      </p:sp>
      <p:sp>
        <p:nvSpPr>
          <p:cNvPr id="5" name="Alt Bilgi Yer Tutucusu 4">
            <a:extLst>
              <a:ext uri="{FF2B5EF4-FFF2-40B4-BE49-F238E27FC236}">
                <a16:creationId xmlns:a16="http://schemas.microsoft.com/office/drawing/2014/main" id="{42B9F3DB-1E9C-4B1F-BBED-5ED6273180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Dersin Kodu / Dersin Adı</a:t>
            </a:r>
            <a:endParaRPr lang="tr-TR" dirty="0"/>
          </a:p>
        </p:txBody>
      </p:sp>
      <p:sp>
        <p:nvSpPr>
          <p:cNvPr id="6" name="Slayt Numarası Yer Tutucusu 5">
            <a:extLst>
              <a:ext uri="{FF2B5EF4-FFF2-40B4-BE49-F238E27FC236}">
                <a16:creationId xmlns:a16="http://schemas.microsoft.com/office/drawing/2014/main" id="{74870CB7-02CA-4A7D-A0F4-8BBAEB9368E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4E6BD-4CAD-3E44-B214-2CFB9D00E5E7}" type="slidenum">
              <a:rPr lang="tr-TR" smtClean="0"/>
              <a:pPr/>
              <a:t>‹#›</a:t>
            </a:fld>
            <a:endParaRPr lang="tr-TR" dirty="0"/>
          </a:p>
        </p:txBody>
      </p:sp>
      <p:cxnSp>
        <p:nvCxnSpPr>
          <p:cNvPr id="7" name="Düz Bağlayıcı 6">
            <a:extLst>
              <a:ext uri="{FF2B5EF4-FFF2-40B4-BE49-F238E27FC236}">
                <a16:creationId xmlns:a16="http://schemas.microsoft.com/office/drawing/2014/main" id="{DAB867F7-F123-4A3E-8848-137BCDEC8F92}"/>
              </a:ext>
            </a:extLst>
          </p:cNvPr>
          <p:cNvCxnSpPr>
            <a:cxnSpLocks/>
          </p:cNvCxnSpPr>
          <p:nvPr userDrawn="1"/>
        </p:nvCxnSpPr>
        <p:spPr>
          <a:xfrm>
            <a:off x="5002924" y="586338"/>
            <a:ext cx="6364277"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8" name="Resim 7">
            <a:extLst>
              <a:ext uri="{FF2B5EF4-FFF2-40B4-BE49-F238E27FC236}">
                <a16:creationId xmlns:a16="http://schemas.microsoft.com/office/drawing/2014/main" id="{C45099EE-BCE4-43CD-A7EB-74F032FFC30A}"/>
              </a:ext>
            </a:extLst>
          </p:cNvPr>
          <p:cNvPicPr>
            <a:picLocks noChangeAspect="1"/>
          </p:cNvPicPr>
          <p:nvPr userDrawn="1"/>
        </p:nvPicPr>
        <p:blipFill>
          <a:blip r:embed="rId13"/>
          <a:stretch>
            <a:fillRect/>
          </a:stretch>
        </p:blipFill>
        <p:spPr>
          <a:xfrm>
            <a:off x="526518" y="126419"/>
            <a:ext cx="610521" cy="610521"/>
          </a:xfrm>
          <a:prstGeom prst="rect">
            <a:avLst/>
          </a:prstGeom>
        </p:spPr>
      </p:pic>
      <p:sp>
        <p:nvSpPr>
          <p:cNvPr id="9" name="Dikdörtgen 8">
            <a:extLst>
              <a:ext uri="{FF2B5EF4-FFF2-40B4-BE49-F238E27FC236}">
                <a16:creationId xmlns:a16="http://schemas.microsoft.com/office/drawing/2014/main" id="{343B397A-D431-45E1-AD39-4709D2C8F998}"/>
              </a:ext>
            </a:extLst>
          </p:cNvPr>
          <p:cNvSpPr/>
          <p:nvPr userDrawn="1"/>
        </p:nvSpPr>
        <p:spPr>
          <a:xfrm>
            <a:off x="1154644" y="217192"/>
            <a:ext cx="6096000" cy="400110"/>
          </a:xfrm>
          <a:prstGeom prst="rect">
            <a:avLst/>
          </a:prstGeom>
        </p:spPr>
        <p:txBody>
          <a:bodyPr>
            <a:spAutoFit/>
          </a:bodyPr>
          <a:lstStyle/>
          <a:p>
            <a:pPr algn="l"/>
            <a:r>
              <a:rPr lang="tr-TR" sz="1000" b="0" dirty="0">
                <a:solidFill>
                  <a:schemeClr val="bg1">
                    <a:lumMod val="50000"/>
                  </a:schemeClr>
                </a:solidFill>
                <a:latin typeface="Times New Roman" panose="02020603050405020304" pitchFamily="18" charset="0"/>
                <a:cs typeface="Times New Roman" panose="02020603050405020304" pitchFamily="18" charset="0"/>
              </a:rPr>
              <a:t>ATATÜRK ÜNİVERSİTESİ İLAHİYAT FAKÜLTESİ</a:t>
            </a:r>
          </a:p>
          <a:p>
            <a:pPr algn="l"/>
            <a:r>
              <a:rPr lang="tr-TR" sz="1000" b="0" dirty="0">
                <a:solidFill>
                  <a:schemeClr val="bg1">
                    <a:lumMod val="50000"/>
                  </a:schemeClr>
                </a:solidFill>
                <a:latin typeface="Times New Roman" panose="02020603050405020304" pitchFamily="18" charset="0"/>
                <a:cs typeface="Times New Roman" panose="02020603050405020304" pitchFamily="18" charset="0"/>
              </a:rPr>
              <a:t>Temel İslam Bilimleri</a:t>
            </a:r>
          </a:p>
        </p:txBody>
      </p:sp>
    </p:spTree>
    <p:extLst>
      <p:ext uri="{BB962C8B-B14F-4D97-AF65-F5344CB8AC3E}">
        <p14:creationId xmlns:p14="http://schemas.microsoft.com/office/powerpoint/2010/main" val="2765374284"/>
      </p:ext>
    </p:extLst>
  </p:cSld>
  <p:clrMap bg1="lt1" tx1="dk1" bg2="lt2" tx2="dk2" accent1="accent1" accent2="accent2" accent3="accent3" accent4="accent4" accent5="accent5" accent6="accent6" hlink="hlink" folHlink="folHlink"/>
  <p:sldLayoutIdLst>
    <p:sldLayoutId id="2147483966" r:id="rId1"/>
    <p:sldLayoutId id="2147483967" r:id="rId2"/>
    <p:sldLayoutId id="2147483968" r:id="rId3"/>
    <p:sldLayoutId id="2147483969" r:id="rId4"/>
    <p:sldLayoutId id="2147483970" r:id="rId5"/>
    <p:sldLayoutId id="2147483971" r:id="rId6"/>
    <p:sldLayoutId id="2147483972" r:id="rId7"/>
    <p:sldLayoutId id="2147483973" r:id="rId8"/>
    <p:sldLayoutId id="2147483974" r:id="rId9"/>
    <p:sldLayoutId id="2147483975" r:id="rId10"/>
    <p:sldLayoutId id="2147483976"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4. KELAM İLMİNE VERİLEN İSİMLER</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A. </a:t>
            </a:r>
            <a:r>
              <a:rPr lang="tr-TR" dirty="0" err="1"/>
              <a:t>Akaid</a:t>
            </a:r>
            <a:r>
              <a:rPr lang="tr-TR" dirty="0"/>
              <a:t> / Akide</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fontScale="92500" lnSpcReduction="10000"/>
          </a:bodyPr>
          <a:lstStyle/>
          <a:p>
            <a:r>
              <a:rPr lang="tr-TR" dirty="0"/>
              <a:t>Akide: Bir şeye düğüm atmışçasına gönülden bağlanmak.</a:t>
            </a:r>
          </a:p>
          <a:p>
            <a:r>
              <a:rPr lang="tr-TR" dirty="0" err="1"/>
              <a:t>Akaid</a:t>
            </a:r>
            <a:r>
              <a:rPr lang="tr-TR" dirty="0"/>
              <a:t>: İslam dinin temel kaideleri, inanılması gereken zaruri hükümleri işleyen ilimdir.</a:t>
            </a:r>
          </a:p>
          <a:p>
            <a:r>
              <a:rPr lang="tr-TR" dirty="0" err="1"/>
              <a:t>İlmül</a:t>
            </a:r>
            <a:r>
              <a:rPr lang="tr-TR" dirty="0"/>
              <a:t> </a:t>
            </a:r>
            <a:r>
              <a:rPr lang="tr-TR" dirty="0" err="1"/>
              <a:t>Akaid</a:t>
            </a:r>
            <a:r>
              <a:rPr lang="tr-TR" dirty="0"/>
              <a:t>: </a:t>
            </a:r>
            <a:r>
              <a:rPr lang="tr-TR" dirty="0" err="1"/>
              <a:t>Akaid</a:t>
            </a:r>
            <a:r>
              <a:rPr lang="tr-TR" dirty="0"/>
              <a:t> ilminden bahseden ilme verilen isimdir.</a:t>
            </a:r>
          </a:p>
          <a:p>
            <a:r>
              <a:rPr lang="tr-TR" b="1" i="1" dirty="0">
                <a:solidFill>
                  <a:srgbClr val="FF0000"/>
                </a:solidFill>
              </a:rPr>
              <a:t>Kelam </a:t>
            </a:r>
            <a:r>
              <a:rPr lang="tr-TR" b="1" i="1" dirty="0" err="1">
                <a:solidFill>
                  <a:srgbClr val="FF0000"/>
                </a:solidFill>
              </a:rPr>
              <a:t>Akaid</a:t>
            </a:r>
            <a:r>
              <a:rPr lang="tr-TR" b="1" i="1" dirty="0">
                <a:solidFill>
                  <a:srgbClr val="FF0000"/>
                </a:solidFill>
              </a:rPr>
              <a:t> Farkı</a:t>
            </a:r>
          </a:p>
          <a:p>
            <a:r>
              <a:rPr lang="tr-TR" dirty="0"/>
              <a:t>Kelam ilminin konusu </a:t>
            </a:r>
            <a:r>
              <a:rPr lang="tr-TR" dirty="0" err="1"/>
              <a:t>itikad</a:t>
            </a:r>
            <a:r>
              <a:rPr lang="tr-TR" dirty="0"/>
              <a:t> konular olduğundan bu ilme başlangıçta </a:t>
            </a:r>
            <a:r>
              <a:rPr lang="tr-TR" dirty="0" err="1"/>
              <a:t>akaid</a:t>
            </a:r>
            <a:r>
              <a:rPr lang="tr-TR" dirty="0"/>
              <a:t> denilmiştir. Ancak </a:t>
            </a:r>
            <a:r>
              <a:rPr lang="tr-TR" dirty="0" err="1"/>
              <a:t>akaid</a:t>
            </a:r>
            <a:r>
              <a:rPr lang="tr-TR" dirty="0"/>
              <a:t> ile kelam arasında farklılıklar vardır: </a:t>
            </a:r>
          </a:p>
          <a:p>
            <a:r>
              <a:rPr lang="tr-TR" dirty="0"/>
              <a:t>1) </a:t>
            </a:r>
            <a:r>
              <a:rPr lang="tr-TR" dirty="0" err="1"/>
              <a:t>Akaid</a:t>
            </a:r>
            <a:r>
              <a:rPr lang="tr-TR" dirty="0"/>
              <a:t> ilminde </a:t>
            </a:r>
            <a:r>
              <a:rPr lang="tr-TR" dirty="0" err="1"/>
              <a:t>itikadi</a:t>
            </a:r>
            <a:r>
              <a:rPr lang="tr-TR" dirty="0"/>
              <a:t> hükümler detaya inilmeden, tartışılmadan işlenir.</a:t>
            </a:r>
          </a:p>
          <a:p>
            <a:r>
              <a:rPr lang="tr-TR" dirty="0"/>
              <a:t>2) </a:t>
            </a:r>
            <a:r>
              <a:rPr lang="tr-TR" dirty="0" err="1"/>
              <a:t>Akaid</a:t>
            </a:r>
            <a:r>
              <a:rPr lang="tr-TR" dirty="0"/>
              <a:t> ilminde konuların </a:t>
            </a:r>
            <a:r>
              <a:rPr lang="tr-TR" dirty="0" err="1"/>
              <a:t>delillendirilmesi</a:t>
            </a:r>
            <a:r>
              <a:rPr lang="tr-TR" dirty="0"/>
              <a:t> sadece nasla yapılır. </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a:t>
            </a:fld>
            <a:endParaRPr lang="tr-TR"/>
          </a:p>
        </p:txBody>
      </p:sp>
    </p:spTree>
    <p:extLst>
      <p:ext uri="{BB962C8B-B14F-4D97-AF65-F5344CB8AC3E}">
        <p14:creationId xmlns:p14="http://schemas.microsoft.com/office/powerpoint/2010/main" val="1754615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5. BU İLME KELAM DENİLMESİNİN SEBEPLERİ </a:t>
            </a:r>
          </a:p>
        </p:txBody>
      </p:sp>
      <p:sp>
        <p:nvSpPr>
          <p:cNvPr id="5" name="Metin Yer Tutucusu 4"/>
          <p:cNvSpPr>
            <a:spLocks noGrp="1"/>
          </p:cNvSpPr>
          <p:nvPr>
            <p:ph type="body" idx="1"/>
          </p:nvPr>
        </p:nvSpPr>
        <p:spPr>
          <a:xfrm>
            <a:off x="839788" y="1681163"/>
            <a:ext cx="10515600" cy="466136"/>
          </a:xfrm>
        </p:spPr>
        <p:txBody>
          <a:bodyPr>
            <a:normAutofit/>
          </a:bodyPr>
          <a:lstStyle/>
          <a:p>
            <a:pPr algn="ct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3) </a:t>
            </a:r>
            <a:r>
              <a:rPr lang="tr-TR" dirty="0" err="1"/>
              <a:t>Cedel</a:t>
            </a:r>
            <a:r>
              <a:rPr lang="tr-TR" dirty="0"/>
              <a:t> ve münazara metodunu en çok kullanan kişiler kelamcılardır. Bu metodun kullanılması için  üstün bir konuşma becerisini gerektirmektedir. Bu bağlamda bu ilim konuşma kabiliyetine  en fazla ihtiyaç duyar ilim olduğundan bu ismi almıştır.</a:t>
            </a:r>
          </a:p>
          <a:p>
            <a:r>
              <a:rPr lang="tr-TR" dirty="0"/>
              <a:t>4) Kelam ilmi akli ve nakli delilleri kullanarak tartışmaları sonlandırıcı bir özelliğe sahiptir. Adeta kelamcılar tartışmaların sonunda “işte söz (kelam) dediğin budur”,  bu sözün üzerine başka bir söz söylenemez diyecek şekilde konuşmayı bitirmelerinden bu ilme kelam (gerçek söz) anlamın bu isim verilmiştir.</a:t>
            </a:r>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10</a:t>
            </a:fld>
            <a:endParaRPr lang="tr-TR"/>
          </a:p>
        </p:txBody>
      </p:sp>
    </p:spTree>
    <p:extLst>
      <p:ext uri="{BB962C8B-B14F-4D97-AF65-F5344CB8AC3E}">
        <p14:creationId xmlns:p14="http://schemas.microsoft.com/office/powerpoint/2010/main" val="5293334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5. BU İLME KELAM DENİLMESİNİN SEBEPLERİ </a:t>
            </a:r>
          </a:p>
        </p:txBody>
      </p:sp>
      <p:sp>
        <p:nvSpPr>
          <p:cNvPr id="5" name="Metin Yer Tutucusu 4"/>
          <p:cNvSpPr>
            <a:spLocks noGrp="1"/>
          </p:cNvSpPr>
          <p:nvPr>
            <p:ph type="body" idx="1"/>
          </p:nvPr>
        </p:nvSpPr>
        <p:spPr>
          <a:xfrm>
            <a:off x="839788" y="1681163"/>
            <a:ext cx="10515600" cy="466136"/>
          </a:xfrm>
        </p:spPr>
        <p:txBody>
          <a:bodyPr>
            <a:normAutofit/>
          </a:bodyPr>
          <a:lstStyle/>
          <a:p>
            <a:pPr algn="ct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fontScale="85000" lnSpcReduction="20000"/>
          </a:bodyPr>
          <a:lstStyle/>
          <a:p>
            <a:r>
              <a:rPr lang="tr-TR" dirty="0"/>
              <a:t>5) Felsefi ilimler içerisinde mantık doğru düşünme yöntemlerini gösteren bir disiplindir. Mantık felsefi ilimleri giriş teşkil etmekte, bu konularda fikir üretmeyi ve söz söylemeyi mümkün kılmaktadır. Mantık kelimesinin Eski Yunancada karşılığı “konuşma ve söz” anlamına gelen logostur. Buradan hareketle mantık ilmine Grekçede “</a:t>
            </a:r>
            <a:r>
              <a:rPr lang="tr-TR" dirty="0" err="1"/>
              <a:t>logike</a:t>
            </a:r>
            <a:r>
              <a:rPr lang="tr-TR" dirty="0"/>
              <a:t>” (söze ait) denilmektedir. Mantığın felsefi ilimlerdeki konumunu İslami ilimlerde kelam ilmi karşılamaktadır. Mantık kelimesinin karşılığı Arapçada “kelam” lafzıdır. Buradan hareketle bu ilme kelam denilmiştir.</a:t>
            </a:r>
          </a:p>
          <a:p>
            <a:r>
              <a:rPr lang="tr-TR" dirty="0"/>
              <a:t>6) Kelam ilminde tartışılan konular ilk dönemlerde Selef uleması tarafından yasaklanmıştır. Kelam alimleri bu konuları onların aksine tartıştığından hatta teşvik ettiğinden kelime yergi anlamında bu ilim için kullanılmıştır. </a:t>
            </a:r>
          </a:p>
          <a:p>
            <a:r>
              <a:rPr lang="tr-TR" dirty="0"/>
              <a:t>İlk dönem tartışmalara ve tarihi seyre bakıldığında altıncı maddedeki açıklamanın daha uygun olabileceği düşünülmektedir.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11</a:t>
            </a:fld>
            <a:endParaRPr lang="tr-TR"/>
          </a:p>
        </p:txBody>
      </p:sp>
    </p:spTree>
    <p:extLst>
      <p:ext uri="{BB962C8B-B14F-4D97-AF65-F5344CB8AC3E}">
        <p14:creationId xmlns:p14="http://schemas.microsoft.com/office/powerpoint/2010/main" val="16460974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6. KELAM İLMİNİN GAYESİ, FAYDASI, MERTEBESİ VE ÖNEMİ</a:t>
            </a:r>
          </a:p>
        </p:txBody>
      </p:sp>
      <p:sp>
        <p:nvSpPr>
          <p:cNvPr id="5" name="Metin Yer Tutucusu 4"/>
          <p:cNvSpPr>
            <a:spLocks noGrp="1"/>
          </p:cNvSpPr>
          <p:nvPr>
            <p:ph type="body" idx="1"/>
          </p:nvPr>
        </p:nvSpPr>
        <p:spPr>
          <a:xfrm>
            <a:off x="839788" y="1681163"/>
            <a:ext cx="10515600" cy="466136"/>
          </a:xfrm>
        </p:spPr>
        <p:txBody>
          <a:bodyPr>
            <a:normAutofit/>
          </a:bodyPr>
          <a:lstStyle/>
          <a:p>
            <a:pPr algn="ct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fontScale="77500" lnSpcReduction="20000"/>
          </a:bodyPr>
          <a:lstStyle/>
          <a:p>
            <a:r>
              <a:rPr lang="tr-TR" dirty="0"/>
              <a:t>İslami ilimlerin genel amacı iki dünya saadetine nail olmaktır. Bu bağlamda Kelam ilminin gayesi de şunlardır:</a:t>
            </a:r>
          </a:p>
          <a:p>
            <a:r>
              <a:rPr lang="tr-TR" dirty="0"/>
              <a:t>1) Dinin </a:t>
            </a:r>
            <a:r>
              <a:rPr lang="tr-TR" dirty="0" err="1"/>
              <a:t>itikadi</a:t>
            </a:r>
            <a:r>
              <a:rPr lang="tr-TR" dirty="0"/>
              <a:t> ilkelerini doğru bir şekilde ortaya koymak ve onların doğru anlaşılmasını sağlamak.</a:t>
            </a:r>
          </a:p>
          <a:p>
            <a:r>
              <a:rPr lang="tr-TR" dirty="0"/>
              <a:t>2) Müslümanların zihinlerinde oluşabilecek </a:t>
            </a:r>
            <a:r>
              <a:rPr lang="tr-TR" dirty="0" err="1"/>
              <a:t>itikadi</a:t>
            </a:r>
            <a:r>
              <a:rPr lang="tr-TR" dirty="0"/>
              <a:t> problemleri cevaplayarak onların imanlarını sarsıntıdan korumak bu bağlamda taklit derecesinden tahkik derecesinde yükseltmek.</a:t>
            </a:r>
          </a:p>
          <a:p>
            <a:r>
              <a:rPr lang="tr-TR" dirty="0"/>
              <a:t>3) Sapkın akımların itikada yönelik eleştirilere cevap vermek insanları bu gibi düşüncelerden korumak.</a:t>
            </a:r>
          </a:p>
          <a:p>
            <a:r>
              <a:rPr lang="tr-TR" dirty="0"/>
              <a:t>4) Doğru yolu arayanları </a:t>
            </a:r>
            <a:r>
              <a:rPr lang="tr-TR" dirty="0" err="1"/>
              <a:t>irşad</a:t>
            </a:r>
            <a:r>
              <a:rPr lang="tr-TR" dirty="0"/>
              <a:t> karşı çıkanları ise susturmak.</a:t>
            </a:r>
          </a:p>
          <a:p>
            <a:r>
              <a:rPr lang="tr-TR" dirty="0"/>
              <a:t>5) İnanmak isteyenlere ikna edici açıklamalar sunmak.</a:t>
            </a:r>
          </a:p>
          <a:p>
            <a:r>
              <a:rPr lang="tr-TR" dirty="0"/>
              <a:t>6) Dinin aslını ortaya koyarak diğer filmlere temel teşkil etmek. </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12</a:t>
            </a:fld>
            <a:endParaRPr lang="tr-TR"/>
          </a:p>
        </p:txBody>
      </p:sp>
    </p:spTree>
    <p:extLst>
      <p:ext uri="{BB962C8B-B14F-4D97-AF65-F5344CB8AC3E}">
        <p14:creationId xmlns:p14="http://schemas.microsoft.com/office/powerpoint/2010/main" val="20209136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6. KELAM İLMİNİN GAYESİ, FAYDASI, MERTEBESİ VE ÖNEMİ</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u="sng" dirty="0"/>
              <a:t>Kelam İlminin Önemi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Kelam ilmi diğer ilimlere nispeten küllidir. Bu </a:t>
            </a:r>
            <a:r>
              <a:rPr lang="tr-TR" dirty="0" err="1"/>
              <a:t>bağladam</a:t>
            </a:r>
            <a:r>
              <a:rPr lang="tr-TR" dirty="0"/>
              <a:t> kelam ilminin “en yüksek mertebede bulunan” ve “en şerefli” (el-</a:t>
            </a:r>
            <a:r>
              <a:rPr lang="tr-TR" dirty="0" err="1"/>
              <a:t>ilmü’l</a:t>
            </a:r>
            <a:r>
              <a:rPr lang="tr-TR" dirty="0"/>
              <a:t>-ala </a:t>
            </a:r>
            <a:r>
              <a:rPr lang="tr-TR" dirty="0" err="1"/>
              <a:t>fi’r</a:t>
            </a:r>
            <a:r>
              <a:rPr lang="tr-TR" dirty="0"/>
              <a:t>-rütbe, </a:t>
            </a:r>
            <a:r>
              <a:rPr lang="tr-TR" dirty="0" err="1"/>
              <a:t>eşrefü’l</a:t>
            </a:r>
            <a:r>
              <a:rPr lang="tr-TR" dirty="0"/>
              <a:t>-ilim) ilim olduğu belirtilmiştir. </a:t>
            </a:r>
          </a:p>
          <a:p>
            <a:r>
              <a:rPr lang="tr-TR" dirty="0"/>
              <a:t>Kelam ilmi “hakiki ilim” olarak tanınmıştır. Çünkü hakiki ilimler onları tebliğ eden kişiler değişmesi ile değişmeyen ilimlerdir. Kelam ilmi de bu ilimlerdendir.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13</a:t>
            </a:fld>
            <a:endParaRPr lang="tr-TR"/>
          </a:p>
        </p:txBody>
      </p:sp>
    </p:spTree>
    <p:extLst>
      <p:ext uri="{BB962C8B-B14F-4D97-AF65-F5344CB8AC3E}">
        <p14:creationId xmlns:p14="http://schemas.microsoft.com/office/powerpoint/2010/main" val="16651122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6. KELAM İLMİNİN GAYESİ, FAYDASI, MERTEBESİ VE ÖNEMİ</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u="sng" dirty="0"/>
              <a:t>Kelam İlminin Önemi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b="1" i="1" dirty="0">
                <a:solidFill>
                  <a:srgbClr val="FF0000"/>
                </a:solidFill>
              </a:rPr>
              <a:t>Bir İlmin Önemini Ortaya Koyan Kriterler</a:t>
            </a:r>
          </a:p>
          <a:p>
            <a:r>
              <a:rPr lang="tr-TR" dirty="0"/>
              <a:t>Ontolojik Kriterler: O ilmin konusudur ki kelam ilminin konusu Allah’ın varlığı ve birliğidir.</a:t>
            </a:r>
          </a:p>
          <a:p>
            <a:r>
              <a:rPr lang="tr-TR" dirty="0"/>
              <a:t>Epistemolojik Kriterler: O ilmin konularını ele alırken kullanılan bilgidir ki bu konuda kelam hem dini hem de akli verileri kullanır.</a:t>
            </a:r>
          </a:p>
          <a:p>
            <a:r>
              <a:rPr lang="tr-TR" dirty="0"/>
              <a:t>Teolojik Kriterler: O ilmin amacıdır ki kelam ilminin amacı dünya ve ahiret saadetidir.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14</a:t>
            </a:fld>
            <a:endParaRPr lang="tr-TR"/>
          </a:p>
        </p:txBody>
      </p:sp>
    </p:spTree>
    <p:extLst>
      <p:ext uri="{BB962C8B-B14F-4D97-AF65-F5344CB8AC3E}">
        <p14:creationId xmlns:p14="http://schemas.microsoft.com/office/powerpoint/2010/main" val="15017445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6. KELAM İLMİNİN GAYESİ, FAYDASI, MERTEBESİ VE ÖNEMİ</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u="sng" dirty="0"/>
              <a:t>Kelam İlminin Diğer İlimlerle İlişkisi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Tefsir, hadis: Bu ilimler kelam ilmi için kaynak konumundadır.</a:t>
            </a:r>
          </a:p>
          <a:p>
            <a:r>
              <a:rPr lang="tr-TR" dirty="0"/>
              <a:t>Fıkıh usulü: Kelam ilmi nasların nasıl anlaşılması gerektiği noktasında fıkıh usulünün çıkarımlarından faydalanır. </a:t>
            </a:r>
          </a:p>
          <a:p>
            <a:r>
              <a:rPr lang="tr-TR" dirty="0"/>
              <a:t>Felsefe: a) Kelam felsefenin konularının tamamıyla ilgilenir. b) Fakat kelam ilmi bu konuları vahiy temelli ele alır c) Felsefenin aklı açıklamaları kelamda “</a:t>
            </a:r>
            <a:r>
              <a:rPr lang="tr-TR" dirty="0" err="1"/>
              <a:t>vesail</a:t>
            </a:r>
            <a:r>
              <a:rPr lang="tr-TR" dirty="0"/>
              <a:t>” başlığı altında düşünülür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15</a:t>
            </a:fld>
            <a:endParaRPr lang="tr-TR"/>
          </a:p>
        </p:txBody>
      </p:sp>
    </p:spTree>
    <p:extLst>
      <p:ext uri="{BB962C8B-B14F-4D97-AF65-F5344CB8AC3E}">
        <p14:creationId xmlns:p14="http://schemas.microsoft.com/office/powerpoint/2010/main" val="30893311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6. KELAM İLMİNİN GAYESİ, FAYDASI, MERTEBESİ VE ÖNEMİ</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u="sng" dirty="0"/>
              <a:t>Kelam İlminin Diğer İlimlerle İlişkisi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Tefsir, hadis: Bu ilimler kelam ilmi için kaynak konumundadır.</a:t>
            </a:r>
          </a:p>
          <a:p>
            <a:r>
              <a:rPr lang="tr-TR" dirty="0"/>
              <a:t>Fıkıh usulü: Kelam ilmi nasların nasıl anlaşılması gerektiği noktasında fıkıh usulünün çıkarımlarından faydalanır. </a:t>
            </a:r>
          </a:p>
          <a:p>
            <a:r>
              <a:rPr lang="tr-TR" dirty="0"/>
              <a:t>Felsefe: a) Kelam felsefenin konularının tamamıyla ilgilenir. b) Fakat kelam ilmi bu konuları vahiy temelli ele alır c) Felsefenin aklı açıklamaları kelamda “</a:t>
            </a:r>
            <a:r>
              <a:rPr lang="tr-TR" dirty="0" err="1"/>
              <a:t>vesail</a:t>
            </a:r>
            <a:r>
              <a:rPr lang="tr-TR" dirty="0"/>
              <a:t>” başlığı altında düşünülür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16</a:t>
            </a:fld>
            <a:endParaRPr lang="tr-TR"/>
          </a:p>
        </p:txBody>
      </p:sp>
    </p:spTree>
    <p:extLst>
      <p:ext uri="{BB962C8B-B14F-4D97-AF65-F5344CB8AC3E}">
        <p14:creationId xmlns:p14="http://schemas.microsoft.com/office/powerpoint/2010/main" val="38798264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6. KELAM İLMİNİN GAYESİ, FAYDASI, MERTEBESİ VE ÖNEMİ</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u="sng" dirty="0"/>
              <a:t>Kelam İlminin Diğer İlimlerle İlişkisi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Mantık: Kelam ilmi mantık ilmiyle de yakın ilişkilidir. Çünkü mantık doğru düşünmenin kurallarını ortaya koymaya çalışır ki kelamında temel işlevlerinden biri budur. </a:t>
            </a:r>
          </a:p>
          <a:p>
            <a:r>
              <a:rPr lang="tr-TR" dirty="0"/>
              <a:t>Doğal (Pozitif) Bilimler: Özellikle kelamın temel konularını (</a:t>
            </a:r>
            <a:r>
              <a:rPr lang="tr-TR" dirty="0" err="1"/>
              <a:t>mesail</a:t>
            </a:r>
            <a:r>
              <a:rPr lang="tr-TR" dirty="0"/>
              <a:t>, </a:t>
            </a:r>
            <a:r>
              <a:rPr lang="tr-TR" dirty="0" err="1"/>
              <a:t>mekasıd</a:t>
            </a:r>
            <a:r>
              <a:rPr lang="tr-TR" dirty="0"/>
              <a:t>) açıklamaya yarayan yan konularını (</a:t>
            </a:r>
            <a:r>
              <a:rPr lang="tr-TR" dirty="0" err="1"/>
              <a:t>vesail</a:t>
            </a:r>
            <a:r>
              <a:rPr lang="tr-TR" dirty="0"/>
              <a:t>) pozitif bilimler oluşturmaktadır. </a:t>
            </a:r>
          </a:p>
          <a:p>
            <a:r>
              <a:rPr lang="tr-TR" dirty="0"/>
              <a:t>Sosyal Bilimler: Din sosyolojisi, din psikolojisi, iktisat, siyaset vb. konular kelamla ilişkili konulardır.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17</a:t>
            </a:fld>
            <a:endParaRPr lang="tr-TR"/>
          </a:p>
        </p:txBody>
      </p:sp>
    </p:spTree>
    <p:extLst>
      <p:ext uri="{BB962C8B-B14F-4D97-AF65-F5344CB8AC3E}">
        <p14:creationId xmlns:p14="http://schemas.microsoft.com/office/powerpoint/2010/main" val="30788527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7. KELAM İLMİNE YAPILAN ELEŞTİRİLER</a:t>
            </a:r>
          </a:p>
        </p:txBody>
      </p:sp>
      <p:sp>
        <p:nvSpPr>
          <p:cNvPr id="5" name="Metin Yer Tutucusu 4"/>
          <p:cNvSpPr>
            <a:spLocks noGrp="1"/>
          </p:cNvSpPr>
          <p:nvPr>
            <p:ph type="body" idx="1"/>
          </p:nvPr>
        </p:nvSpPr>
        <p:spPr>
          <a:xfrm>
            <a:off x="839788" y="1681163"/>
            <a:ext cx="10515600" cy="466136"/>
          </a:xfrm>
        </p:spPr>
        <p:txBody>
          <a:bodyPr>
            <a:normAutofit/>
          </a:bodyPr>
          <a:lstStyle/>
          <a:p>
            <a:pPr algn="ct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İlk dönem </a:t>
            </a:r>
            <a:r>
              <a:rPr lang="tr-TR" dirty="0" err="1"/>
              <a:t>ashabu’l</a:t>
            </a:r>
            <a:r>
              <a:rPr lang="tr-TR" dirty="0"/>
              <a:t>-hadisin oluşturduğu Selef uleması, bazı sofiler ve filozoflar bu ilmin kullandığı metot ve deliller açısından eleştirmişlerdir.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18</a:t>
            </a:fld>
            <a:endParaRPr lang="tr-TR"/>
          </a:p>
        </p:txBody>
      </p:sp>
    </p:spTree>
    <p:extLst>
      <p:ext uri="{BB962C8B-B14F-4D97-AF65-F5344CB8AC3E}">
        <p14:creationId xmlns:p14="http://schemas.microsoft.com/office/powerpoint/2010/main" val="1958913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7. KELAM İLMİNE YAPILAN ELEŞTİRİLER</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u="sng" dirty="0" err="1"/>
              <a:t>Ehl</a:t>
            </a:r>
            <a:r>
              <a:rPr lang="tr-TR" u="sng" dirty="0"/>
              <a:t>-i Hadis (</a:t>
            </a:r>
            <a:r>
              <a:rPr lang="tr-TR" u="sng" dirty="0" err="1"/>
              <a:t>selefiyye</a:t>
            </a:r>
            <a:r>
              <a:rPr lang="tr-TR" u="sng" dirty="0"/>
              <a:t>) Eleştirileri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1) Selef alimlerine göre </a:t>
            </a:r>
            <a:r>
              <a:rPr lang="tr-TR" dirty="0" err="1"/>
              <a:t>akaid</a:t>
            </a:r>
            <a:r>
              <a:rPr lang="tr-TR" dirty="0"/>
              <a:t> konularından aklı kullanmak yanlış bir metot olup Peygamber ve ashabının yapmadığı bir iştir bu nedenle kelam ilminin yaptığı </a:t>
            </a:r>
            <a:r>
              <a:rPr lang="tr-TR" dirty="0" err="1"/>
              <a:t>bidattır</a:t>
            </a:r>
            <a:r>
              <a:rPr lang="tr-TR" dirty="0"/>
              <a:t>. </a:t>
            </a:r>
          </a:p>
          <a:p>
            <a:r>
              <a:rPr lang="tr-TR" dirty="0"/>
              <a:t>2) Kelam alimlerinin kullandığı </a:t>
            </a:r>
            <a:r>
              <a:rPr lang="tr-TR" dirty="0" err="1"/>
              <a:t>cedel</a:t>
            </a:r>
            <a:r>
              <a:rPr lang="tr-TR" dirty="0"/>
              <a:t> yöntemi hakikati aramaktan öte kısır tartışmaları içermektedir. Bu durum naslara aykırı olduğu gibi guruplar arasında düşmanlığı körüklemektedir.</a:t>
            </a:r>
          </a:p>
          <a:p>
            <a:r>
              <a:rPr lang="tr-TR" dirty="0"/>
              <a:t>3) Kelamcılar tartışmalarda batıl fikirleri görüşlerini ortaya koyarak onların tanıtılmasını sağlamışlardır.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19</a:t>
            </a:fld>
            <a:endParaRPr lang="tr-TR"/>
          </a:p>
        </p:txBody>
      </p:sp>
    </p:spTree>
    <p:extLst>
      <p:ext uri="{BB962C8B-B14F-4D97-AF65-F5344CB8AC3E}">
        <p14:creationId xmlns:p14="http://schemas.microsoft.com/office/powerpoint/2010/main" val="1171617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4. KELAM İLMİNE VERİLEN İSİMLER</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A. </a:t>
            </a:r>
            <a:r>
              <a:rPr lang="tr-TR" dirty="0" err="1"/>
              <a:t>Akaid</a:t>
            </a:r>
            <a:r>
              <a:rPr lang="tr-TR" dirty="0"/>
              <a:t> / Akide</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lnSpcReduction="10000"/>
          </a:bodyPr>
          <a:lstStyle/>
          <a:p>
            <a:r>
              <a:rPr lang="tr-TR" b="1" i="1" dirty="0">
                <a:solidFill>
                  <a:srgbClr val="FF0000"/>
                </a:solidFill>
              </a:rPr>
              <a:t>Kelam Ortaya Çıktıktan Sonra Neden </a:t>
            </a:r>
            <a:r>
              <a:rPr lang="tr-TR" b="1" i="1" dirty="0" err="1">
                <a:solidFill>
                  <a:srgbClr val="FF0000"/>
                </a:solidFill>
              </a:rPr>
              <a:t>Akaid</a:t>
            </a:r>
            <a:r>
              <a:rPr lang="tr-TR" b="1" i="1" dirty="0">
                <a:solidFill>
                  <a:srgbClr val="FF0000"/>
                </a:solidFill>
              </a:rPr>
              <a:t> Devam Etmiştir</a:t>
            </a:r>
          </a:p>
          <a:p>
            <a:r>
              <a:rPr lang="tr-TR" dirty="0"/>
              <a:t>1) Metodolojik: Kelamı reddeden selefi bakış akaidi devam ettirmiştir.</a:t>
            </a:r>
          </a:p>
          <a:p>
            <a:r>
              <a:rPr lang="tr-TR" dirty="0"/>
              <a:t>2) Pragmatik: Halka dini bilgilerin sadece </a:t>
            </a:r>
            <a:r>
              <a:rPr lang="tr-TR" dirty="0" err="1"/>
              <a:t>akaid</a:t>
            </a:r>
            <a:r>
              <a:rPr lang="tr-TR" dirty="0"/>
              <a:t> seviyesinde verilmesi uygun görülmüştür.</a:t>
            </a:r>
          </a:p>
          <a:p>
            <a:r>
              <a:rPr lang="tr-TR" b="1" i="1" dirty="0" err="1">
                <a:solidFill>
                  <a:srgbClr val="FF0000"/>
                </a:solidFill>
              </a:rPr>
              <a:t>Akaid</a:t>
            </a:r>
            <a:r>
              <a:rPr lang="tr-TR" b="1" i="1" dirty="0">
                <a:solidFill>
                  <a:srgbClr val="FF0000"/>
                </a:solidFill>
              </a:rPr>
              <a:t> Kavramının Dönüşümü</a:t>
            </a:r>
          </a:p>
          <a:p>
            <a:r>
              <a:rPr lang="tr-TR" dirty="0"/>
              <a:t>Akide kavramı belli bir inanç esaslarını ifade etmek için kullanıldığı gibi ( Melek akidesi gibi) bir mezhebin veya alimin iman esaslarıyla ilgili özel anlayışını belirtmek için de kullanılmıştır. Örneğin: Mutezilenin kader akidesi, </a:t>
            </a:r>
            <a:r>
              <a:rPr lang="tr-TR" dirty="0" err="1"/>
              <a:t>akidetü’t</a:t>
            </a:r>
            <a:r>
              <a:rPr lang="tr-TR" dirty="0"/>
              <a:t> </a:t>
            </a:r>
            <a:r>
              <a:rPr lang="tr-TR" dirty="0" err="1"/>
              <a:t>tahavi</a:t>
            </a:r>
            <a:r>
              <a:rPr lang="tr-TR" dirty="0"/>
              <a:t> vb.</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a:t>
            </a:fld>
            <a:endParaRPr lang="tr-TR"/>
          </a:p>
        </p:txBody>
      </p:sp>
    </p:spTree>
    <p:extLst>
      <p:ext uri="{BB962C8B-B14F-4D97-AF65-F5344CB8AC3E}">
        <p14:creationId xmlns:p14="http://schemas.microsoft.com/office/powerpoint/2010/main" val="34514814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7. KELAM İLMİNE YAPILAN ELEŞTİRİLER</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u="sng" dirty="0" err="1"/>
              <a:t>Ehl</a:t>
            </a:r>
            <a:r>
              <a:rPr lang="tr-TR" u="sng" dirty="0"/>
              <a:t>-i Hadis (</a:t>
            </a:r>
            <a:r>
              <a:rPr lang="tr-TR" u="sng" dirty="0" err="1"/>
              <a:t>selefiyye</a:t>
            </a:r>
            <a:r>
              <a:rPr lang="tr-TR" u="sng" dirty="0"/>
              <a:t>) Eleştirileri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4) Kelamcılar </a:t>
            </a:r>
            <a:r>
              <a:rPr lang="tr-TR" dirty="0" err="1"/>
              <a:t>itikadi</a:t>
            </a:r>
            <a:r>
              <a:rPr lang="tr-TR" dirty="0"/>
              <a:t> konulara çözüm ararken naslarda belirtilmeyen kavramlar oluşturmuşlar ve nasları bunlara göre yorumlamışlardır.</a:t>
            </a:r>
          </a:p>
          <a:p>
            <a:r>
              <a:rPr lang="tr-TR" dirty="0"/>
              <a:t>5) Kelam soyut ve teorik konularda söz söylediği için dini yaşantıya katkı sağlamamıştır.</a:t>
            </a:r>
          </a:p>
          <a:p>
            <a:r>
              <a:rPr lang="tr-TR" dirty="0"/>
              <a:t>Bu konuda yazılmış eserler: </a:t>
            </a:r>
            <a:r>
              <a:rPr lang="tr-TR" dirty="0" err="1"/>
              <a:t>Hace</a:t>
            </a:r>
            <a:r>
              <a:rPr lang="tr-TR" dirty="0"/>
              <a:t> Abdullah el-</a:t>
            </a:r>
            <a:r>
              <a:rPr lang="tr-TR" dirty="0" err="1"/>
              <a:t>Herevi</a:t>
            </a:r>
            <a:r>
              <a:rPr lang="tr-TR" dirty="0"/>
              <a:t>: </a:t>
            </a:r>
            <a:r>
              <a:rPr lang="tr-TR" dirty="0" err="1"/>
              <a:t>Zemmü’l</a:t>
            </a:r>
            <a:r>
              <a:rPr lang="tr-TR" dirty="0"/>
              <a:t>-kelam ve </a:t>
            </a:r>
            <a:r>
              <a:rPr lang="tr-TR" dirty="0" err="1"/>
              <a:t>ehlihi</a:t>
            </a:r>
            <a:r>
              <a:rPr lang="tr-TR" dirty="0"/>
              <a:t>; </a:t>
            </a:r>
            <a:r>
              <a:rPr lang="tr-TR" dirty="0" err="1"/>
              <a:t>İbn</a:t>
            </a:r>
            <a:r>
              <a:rPr lang="tr-TR" dirty="0"/>
              <a:t> </a:t>
            </a:r>
            <a:r>
              <a:rPr lang="tr-TR" dirty="0" err="1"/>
              <a:t>Kudame</a:t>
            </a:r>
            <a:r>
              <a:rPr lang="tr-TR" dirty="0"/>
              <a:t>: </a:t>
            </a:r>
            <a:r>
              <a:rPr lang="tr-TR" dirty="0" err="1"/>
              <a:t>Tahrimu’n</a:t>
            </a:r>
            <a:r>
              <a:rPr lang="tr-TR" dirty="0"/>
              <a:t>-nazar fi </a:t>
            </a:r>
            <a:r>
              <a:rPr lang="tr-TR" dirty="0" err="1"/>
              <a:t>kütübi</a:t>
            </a:r>
            <a:r>
              <a:rPr lang="tr-TR" dirty="0"/>
              <a:t> </a:t>
            </a:r>
            <a:r>
              <a:rPr lang="tr-TR" dirty="0" err="1"/>
              <a:t>ehli’l</a:t>
            </a:r>
            <a:r>
              <a:rPr lang="tr-TR" dirty="0"/>
              <a:t>-kelam</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20</a:t>
            </a:fld>
            <a:endParaRPr lang="tr-TR"/>
          </a:p>
        </p:txBody>
      </p:sp>
    </p:spTree>
    <p:extLst>
      <p:ext uri="{BB962C8B-B14F-4D97-AF65-F5344CB8AC3E}">
        <p14:creationId xmlns:p14="http://schemas.microsoft.com/office/powerpoint/2010/main" val="20964393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7. KELAM İLMİNE YAPILAN ELEŞTİRİLER</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u="sng" dirty="0"/>
              <a:t>Felsefecilerin Eleştirileri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Özellikle </a:t>
            </a:r>
            <a:r>
              <a:rPr lang="tr-TR" dirty="0" err="1"/>
              <a:t>İbn</a:t>
            </a:r>
            <a:r>
              <a:rPr lang="tr-TR" dirty="0"/>
              <a:t> </a:t>
            </a:r>
            <a:r>
              <a:rPr lang="tr-TR" dirty="0" err="1"/>
              <a:t>Rüşd</a:t>
            </a:r>
            <a:r>
              <a:rPr lang="tr-TR" dirty="0"/>
              <a:t> tarafından getirilen eleştiriler şunlardır:</a:t>
            </a:r>
          </a:p>
          <a:p>
            <a:r>
              <a:rPr lang="tr-TR" dirty="0"/>
              <a:t>1) Felsefe burhan denen kesin delil üzerinden hakikati ispat yoluna giderken kelamcılar </a:t>
            </a:r>
            <a:r>
              <a:rPr lang="tr-TR" dirty="0" err="1"/>
              <a:t>cedele</a:t>
            </a:r>
            <a:r>
              <a:rPr lang="tr-TR" dirty="0"/>
              <a:t> dayalı “</a:t>
            </a:r>
            <a:r>
              <a:rPr lang="tr-TR" dirty="0" err="1"/>
              <a:t>hatabe</a:t>
            </a:r>
            <a:r>
              <a:rPr lang="tr-TR" dirty="0"/>
              <a:t>” denilen önermeler kullanır. “</a:t>
            </a:r>
            <a:r>
              <a:rPr lang="tr-TR" dirty="0" err="1"/>
              <a:t>Hatabe</a:t>
            </a:r>
            <a:r>
              <a:rPr lang="tr-TR" dirty="0"/>
              <a:t>” ise doğruluğu kesin kanıtlanmamış yaygın kanaate dayalı önermelerdir. Bu da hakikat arayışında yetersiz kalmıştır.</a:t>
            </a:r>
          </a:p>
          <a:p>
            <a:r>
              <a:rPr lang="tr-TR" dirty="0"/>
              <a:t>2) Kelamcılar sıradan insanların anlayamayacağı konuları onların önünde tartışmıştır. Bu durum halkta daha fazla zihin karışıklığına sebebiyet vermiştir. Halkın ihtiyaçlarına cevap verememişlerdir. </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21</a:t>
            </a:fld>
            <a:endParaRPr lang="tr-TR"/>
          </a:p>
        </p:txBody>
      </p:sp>
    </p:spTree>
    <p:extLst>
      <p:ext uri="{BB962C8B-B14F-4D97-AF65-F5344CB8AC3E}">
        <p14:creationId xmlns:p14="http://schemas.microsoft.com/office/powerpoint/2010/main" val="32501741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7. KELAM İLMİNE YAPILAN ELEŞTİRİLER</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u="sng" dirty="0"/>
              <a:t>Tasavvufçuların Eleştirileri</a:t>
            </a: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Başta </a:t>
            </a:r>
            <a:r>
              <a:rPr lang="tr-TR" dirty="0" err="1"/>
              <a:t>gaybi</a:t>
            </a:r>
            <a:r>
              <a:rPr lang="tr-TR" dirty="0"/>
              <a:t> konular olmak üzere akıl hakikate ulaşmada yetersizdir. Kelamcılar ise hakikat arayışında akli ön plana çıkararak hataya düşmüşlerdir.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22</a:t>
            </a:fld>
            <a:endParaRPr lang="tr-TR"/>
          </a:p>
        </p:txBody>
      </p:sp>
    </p:spTree>
    <p:extLst>
      <p:ext uri="{BB962C8B-B14F-4D97-AF65-F5344CB8AC3E}">
        <p14:creationId xmlns:p14="http://schemas.microsoft.com/office/powerpoint/2010/main" val="5567371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pPr algn="ctr"/>
            <a:r>
              <a:rPr lang="tr-TR" b="1" i="1" dirty="0"/>
              <a:t>TEŞEKKÜRLER</a:t>
            </a:r>
          </a:p>
        </p:txBody>
      </p:sp>
      <p:sp>
        <p:nvSpPr>
          <p:cNvPr id="5" name="Metin Yer Tutucusu 4"/>
          <p:cNvSpPr>
            <a:spLocks noGrp="1"/>
          </p:cNvSpPr>
          <p:nvPr>
            <p:ph type="body" idx="1"/>
          </p:nvPr>
        </p:nvSpPr>
        <p:spPr/>
        <p:txBody>
          <a:bodyPr anchor="t"/>
          <a:lstStyle/>
          <a:p>
            <a:pPr algn="ctr"/>
            <a:endParaRPr lang="tr-TR" dirty="0">
              <a:solidFill>
                <a:srgbClr val="110F50"/>
              </a:solidFill>
            </a:endParaRPr>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p:txBody>
          <a:bodyPr>
            <a:normAutofit/>
          </a:bodyPr>
          <a:lstStyle/>
          <a:p>
            <a:endParaRPr lang="tr-TR" dirty="0"/>
          </a:p>
        </p:txBody>
      </p:sp>
      <p:sp>
        <p:nvSpPr>
          <p:cNvPr id="12" name="Metin Yer Tutucusu 11">
            <a:extLst>
              <a:ext uri="{FF2B5EF4-FFF2-40B4-BE49-F238E27FC236}">
                <a16:creationId xmlns:a16="http://schemas.microsoft.com/office/drawing/2014/main" id="{682CEE63-BE6F-47B3-ACE1-FE5ACFEE2B63}"/>
              </a:ext>
            </a:extLst>
          </p:cNvPr>
          <p:cNvSpPr>
            <a:spLocks noGrp="1"/>
          </p:cNvSpPr>
          <p:nvPr>
            <p:ph type="body" sz="quarter" idx="3"/>
          </p:nvPr>
        </p:nvSpPr>
        <p:spPr/>
        <p:txBody>
          <a:bodyPr anchor="t"/>
          <a:lstStyle/>
          <a:p>
            <a:pPr algn="ctr"/>
            <a:endParaRPr lang="tr-TR" dirty="0">
              <a:solidFill>
                <a:srgbClr val="110F50"/>
              </a:solidFill>
            </a:endParaRPr>
          </a:p>
        </p:txBody>
      </p:sp>
      <p:sp>
        <p:nvSpPr>
          <p:cNvPr id="3" name="İçerik Yer Tutucusu 2">
            <a:extLst>
              <a:ext uri="{FF2B5EF4-FFF2-40B4-BE49-F238E27FC236}">
                <a16:creationId xmlns:a16="http://schemas.microsoft.com/office/drawing/2014/main" id="{122E7A76-5686-4E69-A3C6-BACA80C924E2}"/>
              </a:ext>
            </a:extLst>
          </p:cNvPr>
          <p:cNvSpPr>
            <a:spLocks noGrp="1"/>
          </p:cNvSpPr>
          <p:nvPr>
            <p:ph sz="quarter" idx="4"/>
          </p:nvPr>
        </p:nvSpPr>
        <p:spPr/>
        <p:txBody>
          <a:bodyPr>
            <a:normAutofit/>
          </a:bodyPr>
          <a:lstStyle/>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23</a:t>
            </a:fld>
            <a:endParaRPr lang="tr-TR"/>
          </a:p>
        </p:txBody>
      </p:sp>
    </p:spTree>
    <p:extLst>
      <p:ext uri="{BB962C8B-B14F-4D97-AF65-F5344CB8AC3E}">
        <p14:creationId xmlns:p14="http://schemas.microsoft.com/office/powerpoint/2010/main" val="1188873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4. KELAM İLMİNE VERİLEN İSİMLER</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C. </a:t>
            </a:r>
            <a:r>
              <a:rPr lang="tr-TR" dirty="0" err="1"/>
              <a:t>İlm</a:t>
            </a:r>
            <a:r>
              <a:rPr lang="tr-TR" dirty="0"/>
              <a:t>-i </a:t>
            </a:r>
            <a:r>
              <a:rPr lang="tr-TR" dirty="0" err="1"/>
              <a:t>Tevhid</a:t>
            </a:r>
            <a:r>
              <a:rPr lang="tr-TR" dirty="0"/>
              <a:t> ve Sıfat (</a:t>
            </a:r>
            <a:r>
              <a:rPr lang="tr-TR" dirty="0" err="1"/>
              <a:t>İlmü’t-Tevhid</a:t>
            </a:r>
            <a:r>
              <a:rPr lang="tr-TR" dirty="0"/>
              <a:t> </a:t>
            </a:r>
            <a:r>
              <a:rPr lang="tr-TR" dirty="0" err="1"/>
              <a:t>ve’s</a:t>
            </a:r>
            <a:r>
              <a:rPr lang="tr-TR" dirty="0"/>
              <a:t>-Sıfat)</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fontScale="85000" lnSpcReduction="20000"/>
          </a:bodyPr>
          <a:lstStyle/>
          <a:p>
            <a:r>
              <a:rPr lang="tr-TR" dirty="0">
                <a:solidFill>
                  <a:srgbClr val="FF0000"/>
                </a:solidFill>
              </a:rPr>
              <a:t>İslam inancının temeli </a:t>
            </a:r>
            <a:r>
              <a:rPr lang="tr-TR" dirty="0" err="1">
                <a:solidFill>
                  <a:srgbClr val="FF0000"/>
                </a:solidFill>
              </a:rPr>
              <a:t>tevhid</a:t>
            </a:r>
            <a:r>
              <a:rPr lang="tr-TR" dirty="0">
                <a:solidFill>
                  <a:srgbClr val="FF0000"/>
                </a:solidFill>
              </a:rPr>
              <a:t> ilkesidir.</a:t>
            </a:r>
          </a:p>
          <a:p>
            <a:r>
              <a:rPr lang="tr-TR" dirty="0" err="1"/>
              <a:t>Tevhid</a:t>
            </a:r>
            <a:r>
              <a:rPr lang="tr-TR" dirty="0"/>
              <a:t> üç temel esası içerir: 1) Allah’ın </a:t>
            </a:r>
            <a:r>
              <a:rPr lang="tr-TR" dirty="0" err="1"/>
              <a:t>uluhiyyetini</a:t>
            </a:r>
            <a:r>
              <a:rPr lang="tr-TR" dirty="0"/>
              <a:t> kabul etmek 2) O’nun birliğini tasdik etmek 3) Her türlü ortağı ondan nefyetmek.</a:t>
            </a:r>
          </a:p>
          <a:p>
            <a:r>
              <a:rPr lang="tr-TR" dirty="0"/>
              <a:t>Tevhidin bu esasları “</a:t>
            </a:r>
            <a:r>
              <a:rPr lang="tr-TR" dirty="0" err="1"/>
              <a:t>uluhiyyette</a:t>
            </a:r>
            <a:r>
              <a:rPr lang="tr-TR" dirty="0"/>
              <a:t> </a:t>
            </a:r>
            <a:r>
              <a:rPr lang="tr-TR" dirty="0" err="1"/>
              <a:t>tevhid</a:t>
            </a:r>
            <a:r>
              <a:rPr lang="tr-TR" dirty="0"/>
              <a:t>” ve “</a:t>
            </a:r>
            <a:r>
              <a:rPr lang="tr-TR" dirty="0" err="1"/>
              <a:t>rububiyyette</a:t>
            </a:r>
            <a:r>
              <a:rPr lang="tr-TR" dirty="0"/>
              <a:t> </a:t>
            </a:r>
            <a:r>
              <a:rPr lang="tr-TR" dirty="0" err="1"/>
              <a:t>tevhid</a:t>
            </a:r>
            <a:r>
              <a:rPr lang="tr-TR" dirty="0"/>
              <a:t>” başlıkları altında incelenebilir.  </a:t>
            </a:r>
          </a:p>
          <a:p>
            <a:r>
              <a:rPr lang="tr-TR" dirty="0" err="1">
                <a:solidFill>
                  <a:srgbClr val="FF0000"/>
                </a:solidFill>
              </a:rPr>
              <a:t>Uluhiyyette</a:t>
            </a:r>
            <a:r>
              <a:rPr lang="tr-TR" dirty="0">
                <a:solidFill>
                  <a:srgbClr val="FF0000"/>
                </a:solidFill>
              </a:rPr>
              <a:t> </a:t>
            </a:r>
            <a:r>
              <a:rPr lang="tr-TR" dirty="0" err="1">
                <a:solidFill>
                  <a:srgbClr val="FF0000"/>
                </a:solidFill>
              </a:rPr>
              <a:t>Tevhid</a:t>
            </a:r>
            <a:endParaRPr lang="tr-TR" dirty="0">
              <a:solidFill>
                <a:srgbClr val="FF0000"/>
              </a:solidFill>
            </a:endParaRPr>
          </a:p>
          <a:p>
            <a:r>
              <a:rPr lang="tr-TR" dirty="0" err="1"/>
              <a:t>Uluhiyyette</a:t>
            </a:r>
            <a:r>
              <a:rPr lang="tr-TR" dirty="0"/>
              <a:t> </a:t>
            </a:r>
            <a:r>
              <a:rPr lang="tr-TR" dirty="0" err="1"/>
              <a:t>Tevhid</a:t>
            </a:r>
            <a:r>
              <a:rPr lang="tr-TR" dirty="0"/>
              <a:t> Allah'ın zat, sıfat, ve fiilin de tek ve benzersiz olduğunu kabul etmek demektir.</a:t>
            </a:r>
          </a:p>
          <a:p>
            <a:r>
              <a:rPr lang="tr-TR" dirty="0" err="1">
                <a:solidFill>
                  <a:srgbClr val="FF0000"/>
                </a:solidFill>
              </a:rPr>
              <a:t>Rububiyyette</a:t>
            </a:r>
            <a:r>
              <a:rPr lang="tr-TR" dirty="0">
                <a:solidFill>
                  <a:srgbClr val="FF0000"/>
                </a:solidFill>
              </a:rPr>
              <a:t> </a:t>
            </a:r>
            <a:r>
              <a:rPr lang="tr-TR" dirty="0" err="1">
                <a:solidFill>
                  <a:srgbClr val="FF0000"/>
                </a:solidFill>
              </a:rPr>
              <a:t>Tevhid</a:t>
            </a:r>
            <a:endParaRPr lang="tr-TR" dirty="0">
              <a:solidFill>
                <a:srgbClr val="FF0000"/>
              </a:solidFill>
            </a:endParaRPr>
          </a:p>
          <a:p>
            <a:r>
              <a:rPr lang="tr-TR" dirty="0"/>
              <a:t>Kalbin ameli boyutunu ifade edip Allah'tan başkasına takmamak ve sığmamak demektir. Buna ameli </a:t>
            </a:r>
            <a:r>
              <a:rPr lang="tr-TR" dirty="0" err="1"/>
              <a:t>tevhid</a:t>
            </a:r>
            <a:r>
              <a:rPr lang="tr-TR" dirty="0"/>
              <a:t> veya tevhidi </a:t>
            </a:r>
            <a:r>
              <a:rPr lang="tr-TR" dirty="0" err="1"/>
              <a:t>mabudiyyet</a:t>
            </a:r>
            <a:r>
              <a:rPr lang="tr-TR" dirty="0"/>
              <a:t> de denir.</a:t>
            </a:r>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3</a:t>
            </a:fld>
            <a:endParaRPr lang="tr-TR"/>
          </a:p>
        </p:txBody>
      </p:sp>
    </p:spTree>
    <p:extLst>
      <p:ext uri="{BB962C8B-B14F-4D97-AF65-F5344CB8AC3E}">
        <p14:creationId xmlns:p14="http://schemas.microsoft.com/office/powerpoint/2010/main" val="3937527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4. KELAM İLMİNE VERİLEN İSİMLER</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C. </a:t>
            </a:r>
            <a:r>
              <a:rPr lang="tr-TR" dirty="0" err="1"/>
              <a:t>İlm</a:t>
            </a:r>
            <a:r>
              <a:rPr lang="tr-TR" dirty="0"/>
              <a:t>-i </a:t>
            </a:r>
            <a:r>
              <a:rPr lang="tr-TR" dirty="0" err="1"/>
              <a:t>Tevhid</a:t>
            </a:r>
            <a:r>
              <a:rPr lang="tr-TR" dirty="0"/>
              <a:t> ve Sıfat (</a:t>
            </a:r>
            <a:r>
              <a:rPr lang="tr-TR" dirty="0" err="1"/>
              <a:t>İlmü’t-Tevhid</a:t>
            </a:r>
            <a:r>
              <a:rPr lang="tr-TR" dirty="0"/>
              <a:t> </a:t>
            </a:r>
            <a:r>
              <a:rPr lang="tr-TR" dirty="0" err="1"/>
              <a:t>ve’s</a:t>
            </a:r>
            <a:r>
              <a:rPr lang="tr-TR" dirty="0"/>
              <a:t>-Sıfat)</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fontScale="92500"/>
          </a:bodyPr>
          <a:lstStyle/>
          <a:p>
            <a:r>
              <a:rPr lang="tr-TR" dirty="0">
                <a:solidFill>
                  <a:srgbClr val="FF0000"/>
                </a:solidFill>
              </a:rPr>
              <a:t>Neden ilmi </a:t>
            </a:r>
            <a:r>
              <a:rPr lang="tr-TR" dirty="0" err="1">
                <a:solidFill>
                  <a:srgbClr val="FF0000"/>
                </a:solidFill>
              </a:rPr>
              <a:t>Tevhid</a:t>
            </a:r>
            <a:r>
              <a:rPr lang="tr-TR" dirty="0">
                <a:solidFill>
                  <a:srgbClr val="FF0000"/>
                </a:solidFill>
              </a:rPr>
              <a:t> ve sıfat denilmiştir.</a:t>
            </a:r>
          </a:p>
          <a:p>
            <a:r>
              <a:rPr lang="tr-TR" dirty="0"/>
              <a:t>Kelam ilminin başlangıçtan beri ele aldığı  en önemli konu Allah'ın varlığı ve birliğidir.  Bu nedenle bu ilme </a:t>
            </a:r>
            <a:r>
              <a:rPr lang="tr-TR" dirty="0" err="1"/>
              <a:t>ilmü’t-tevhid</a:t>
            </a:r>
            <a:r>
              <a:rPr lang="tr-TR" dirty="0"/>
              <a:t> </a:t>
            </a:r>
            <a:r>
              <a:rPr lang="tr-TR" dirty="0" err="1"/>
              <a:t>ve’s</a:t>
            </a:r>
            <a:r>
              <a:rPr lang="tr-TR" dirty="0"/>
              <a:t>-sıfat ilmi denilmiştir.</a:t>
            </a:r>
          </a:p>
          <a:p>
            <a:r>
              <a:rPr lang="tr-TR" dirty="0">
                <a:solidFill>
                  <a:srgbClr val="FF0000"/>
                </a:solidFill>
              </a:rPr>
              <a:t>Kelamda bu isimle meşhur olmuş kitaplar:</a:t>
            </a:r>
          </a:p>
          <a:p>
            <a:r>
              <a:rPr lang="tr-TR" dirty="0" err="1"/>
              <a:t>Matüridi</a:t>
            </a:r>
            <a:r>
              <a:rPr lang="tr-TR" dirty="0"/>
              <a:t>: </a:t>
            </a:r>
            <a:r>
              <a:rPr lang="tr-TR" dirty="0" err="1"/>
              <a:t>Kitabu't</a:t>
            </a:r>
            <a:r>
              <a:rPr lang="tr-TR" dirty="0"/>
              <a:t> </a:t>
            </a:r>
            <a:r>
              <a:rPr lang="tr-TR" dirty="0" err="1"/>
              <a:t>Tevhid</a:t>
            </a:r>
            <a:endParaRPr lang="tr-TR" dirty="0"/>
          </a:p>
          <a:p>
            <a:r>
              <a:rPr lang="tr-TR" dirty="0" err="1"/>
              <a:t>İbni</a:t>
            </a:r>
            <a:r>
              <a:rPr lang="tr-TR" dirty="0"/>
              <a:t> </a:t>
            </a:r>
            <a:r>
              <a:rPr lang="tr-TR" dirty="0" err="1"/>
              <a:t>Huzeyme</a:t>
            </a:r>
            <a:r>
              <a:rPr lang="tr-TR" dirty="0"/>
              <a:t>:  </a:t>
            </a:r>
            <a:r>
              <a:rPr lang="tr-TR" dirty="0" err="1"/>
              <a:t>Kitabu't</a:t>
            </a:r>
            <a:r>
              <a:rPr lang="tr-TR" dirty="0"/>
              <a:t> </a:t>
            </a:r>
            <a:r>
              <a:rPr lang="tr-TR" dirty="0" err="1"/>
              <a:t>Tevhid</a:t>
            </a:r>
            <a:r>
              <a:rPr lang="tr-TR" dirty="0"/>
              <a:t> ve İspatı </a:t>
            </a:r>
            <a:r>
              <a:rPr lang="tr-TR" dirty="0" err="1"/>
              <a:t>Sıfatı’r</a:t>
            </a:r>
            <a:r>
              <a:rPr lang="tr-TR" dirty="0"/>
              <a:t>-Rab</a:t>
            </a:r>
          </a:p>
          <a:p>
            <a:r>
              <a:rPr lang="tr-TR" dirty="0"/>
              <a:t>Muhammed </a:t>
            </a:r>
            <a:r>
              <a:rPr lang="tr-TR" dirty="0" err="1"/>
              <a:t>Abdülvehhab</a:t>
            </a:r>
            <a:r>
              <a:rPr lang="tr-TR" dirty="0"/>
              <a:t>:  </a:t>
            </a:r>
            <a:r>
              <a:rPr lang="tr-TR" dirty="0" err="1"/>
              <a:t>Kitabü't-Tevhid</a:t>
            </a:r>
            <a:endParaRPr lang="tr-TR" dirty="0"/>
          </a:p>
          <a:p>
            <a:r>
              <a:rPr lang="tr-TR" dirty="0"/>
              <a:t>Muhammed </a:t>
            </a:r>
            <a:r>
              <a:rPr lang="tr-TR" dirty="0" err="1"/>
              <a:t>Abduh</a:t>
            </a:r>
            <a:r>
              <a:rPr lang="tr-TR" dirty="0"/>
              <a:t>:  </a:t>
            </a:r>
            <a:r>
              <a:rPr lang="tr-TR" dirty="0" err="1"/>
              <a:t>Risaletü't-Tevhid</a:t>
            </a:r>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4</a:t>
            </a:fld>
            <a:endParaRPr lang="tr-TR"/>
          </a:p>
        </p:txBody>
      </p:sp>
    </p:spTree>
    <p:extLst>
      <p:ext uri="{BB962C8B-B14F-4D97-AF65-F5344CB8AC3E}">
        <p14:creationId xmlns:p14="http://schemas.microsoft.com/office/powerpoint/2010/main" val="644979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4. KELAM İLMİNE VERİLEN İSİMLER</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D. </a:t>
            </a:r>
            <a:r>
              <a:rPr lang="tr-TR" dirty="0" err="1"/>
              <a:t>Fıkh</a:t>
            </a:r>
            <a:r>
              <a:rPr lang="tr-TR" dirty="0"/>
              <a:t>-ı Ekber (el-</a:t>
            </a:r>
            <a:r>
              <a:rPr lang="tr-TR" dirty="0" err="1"/>
              <a:t>Fıkhü’l</a:t>
            </a:r>
            <a:r>
              <a:rPr lang="tr-TR" dirty="0"/>
              <a:t>-Ekber)</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lnSpcReduction="10000"/>
          </a:bodyPr>
          <a:lstStyle/>
          <a:p>
            <a:r>
              <a:rPr lang="tr-TR" dirty="0"/>
              <a:t>Bu isim İmam-ı </a:t>
            </a:r>
            <a:r>
              <a:rPr lang="tr-TR" dirty="0" err="1"/>
              <a:t>Azam'a</a:t>
            </a:r>
            <a:r>
              <a:rPr lang="tr-TR" dirty="0"/>
              <a:t> dayandırılmaktadır.</a:t>
            </a:r>
          </a:p>
          <a:p>
            <a:r>
              <a:rPr lang="tr-TR" dirty="0"/>
              <a:t>İmam-ı Azam fıkhı “ kişinin lehinde ve aleyhinde olan şeyleri bilmesidir” şeklinde tarif etmiştir.  Bu bağlamda ilk dönemde </a:t>
            </a:r>
            <a:r>
              <a:rPr lang="tr-TR" dirty="0" err="1"/>
              <a:t>itikadi</a:t>
            </a:r>
            <a:r>
              <a:rPr lang="tr-TR" dirty="0"/>
              <a:t> ve </a:t>
            </a:r>
            <a:r>
              <a:rPr lang="tr-TR" dirty="0" err="1"/>
              <a:t>furuya</a:t>
            </a:r>
            <a:r>
              <a:rPr lang="tr-TR" dirty="0"/>
              <a:t> ait fıkhi konulara “fıkıh” denmiştir.</a:t>
            </a:r>
          </a:p>
          <a:p>
            <a:r>
              <a:rPr lang="tr-TR" dirty="0"/>
              <a:t>Bu tarif daha sonra dinin </a:t>
            </a:r>
            <a:r>
              <a:rPr lang="tr-TR" dirty="0" err="1"/>
              <a:t>furûa</a:t>
            </a:r>
            <a:r>
              <a:rPr lang="tr-TR" dirty="0"/>
              <a:t> (amele) ait konularını karşılar hale gelmişti itikat konuları ise ayrı bir ilim dalı kabul edilip </a:t>
            </a:r>
            <a:r>
              <a:rPr lang="tr-TR" dirty="0" err="1"/>
              <a:t>fıkhu'l</a:t>
            </a:r>
            <a:r>
              <a:rPr lang="tr-TR" dirty="0"/>
              <a:t> </a:t>
            </a:r>
            <a:r>
              <a:rPr lang="tr-TR" dirty="0" err="1"/>
              <a:t>ekber</a:t>
            </a:r>
            <a:r>
              <a:rPr lang="tr-TR" dirty="0"/>
              <a:t> adıyla anılmıştır. </a:t>
            </a:r>
          </a:p>
          <a:p>
            <a:r>
              <a:rPr lang="tr-TR" dirty="0"/>
              <a:t>Bu isim aynı zamanda </a:t>
            </a:r>
            <a:r>
              <a:rPr lang="tr-TR" dirty="0" err="1"/>
              <a:t>itikadi</a:t>
            </a:r>
            <a:r>
              <a:rPr lang="tr-TR" dirty="0"/>
              <a:t> konularda Selef metodundan kelam metoduna geçişi de ifade edebilir.</a:t>
            </a:r>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5</a:t>
            </a:fld>
            <a:endParaRPr lang="tr-TR"/>
          </a:p>
        </p:txBody>
      </p:sp>
    </p:spTree>
    <p:extLst>
      <p:ext uri="{BB962C8B-B14F-4D97-AF65-F5344CB8AC3E}">
        <p14:creationId xmlns:p14="http://schemas.microsoft.com/office/powerpoint/2010/main" val="443476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4. KELAM İLMİNE VERİLEN İSİMLER</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E. </a:t>
            </a:r>
            <a:r>
              <a:rPr lang="tr-TR" dirty="0" err="1"/>
              <a:t>İlm</a:t>
            </a:r>
            <a:r>
              <a:rPr lang="tr-TR" dirty="0"/>
              <a:t>-ı </a:t>
            </a:r>
            <a:r>
              <a:rPr lang="tr-TR" dirty="0" err="1"/>
              <a:t>Cedel</a:t>
            </a:r>
            <a:r>
              <a:rPr lang="tr-TR" dirty="0"/>
              <a:t> ve Münazara (</a:t>
            </a:r>
            <a:r>
              <a:rPr lang="tr-TR" dirty="0" err="1"/>
              <a:t>İlmü’l-Cedel</a:t>
            </a:r>
            <a:r>
              <a:rPr lang="tr-TR" dirty="0"/>
              <a:t> </a:t>
            </a:r>
            <a:r>
              <a:rPr lang="tr-TR" dirty="0" err="1"/>
              <a:t>ve’l</a:t>
            </a:r>
            <a:r>
              <a:rPr lang="tr-TR" dirty="0"/>
              <a:t> -Münazara)</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lnSpcReduction="10000"/>
          </a:bodyPr>
          <a:lstStyle/>
          <a:p>
            <a:r>
              <a:rPr lang="tr-TR" dirty="0" err="1">
                <a:solidFill>
                  <a:srgbClr val="FF0000"/>
                </a:solidFill>
              </a:rPr>
              <a:t>Cedel</a:t>
            </a:r>
            <a:r>
              <a:rPr lang="tr-TR" dirty="0">
                <a:solidFill>
                  <a:srgbClr val="FF0000"/>
                </a:solidFill>
              </a:rPr>
              <a:t> kelimesinin sözlük anlamı</a:t>
            </a:r>
          </a:p>
          <a:p>
            <a:r>
              <a:rPr lang="tr-TR" dirty="0"/>
              <a:t>Kelime ipi sağlam bir şekilde bükmek, birini sert bir yere düşürmek tartışmada Yenilmez olmak anlamlarına gelir. Latincedeki </a:t>
            </a:r>
            <a:r>
              <a:rPr lang="tr-TR" dirty="0" err="1"/>
              <a:t>dialactica</a:t>
            </a:r>
            <a:r>
              <a:rPr lang="tr-TR" dirty="0"/>
              <a:t> kelimesinin karşılığıdır. Bu bağlamda kelime bir düşüncedeki çelişkileri tartışarak gösterme sanatı olarak tanımlanır.</a:t>
            </a:r>
          </a:p>
          <a:p>
            <a:r>
              <a:rPr lang="tr-TR" dirty="0">
                <a:solidFill>
                  <a:srgbClr val="FF0000"/>
                </a:solidFill>
              </a:rPr>
              <a:t>Nazar kelimesinin sözlük anlamı</a:t>
            </a:r>
          </a:p>
          <a:p>
            <a:r>
              <a:rPr lang="tr-TR" dirty="0"/>
              <a:t>Nazar kelimesi bir şeye karşılıklı bakmak bir konuyu birlikte düşünmek anlamlarına gelir. Bu kökten türeyen münazara kelimesinde </a:t>
            </a:r>
            <a:r>
              <a:rPr lang="tr-TR" dirty="0" err="1"/>
              <a:t>cedelden</a:t>
            </a:r>
            <a:r>
              <a:rPr lang="tr-TR" dirty="0"/>
              <a:t> farklı olarak beraberce düşünme anlamı vardır.</a:t>
            </a:r>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6</a:t>
            </a:fld>
            <a:endParaRPr lang="tr-TR"/>
          </a:p>
        </p:txBody>
      </p:sp>
    </p:spTree>
    <p:extLst>
      <p:ext uri="{BB962C8B-B14F-4D97-AF65-F5344CB8AC3E}">
        <p14:creationId xmlns:p14="http://schemas.microsoft.com/office/powerpoint/2010/main" val="3118616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4. KELAM İLMİNE VERİLEN İSİMLER</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E. </a:t>
            </a:r>
            <a:r>
              <a:rPr lang="tr-TR" dirty="0" err="1"/>
              <a:t>İlm</a:t>
            </a:r>
            <a:r>
              <a:rPr lang="tr-TR" dirty="0"/>
              <a:t>-ı </a:t>
            </a:r>
            <a:r>
              <a:rPr lang="tr-TR" dirty="0" err="1"/>
              <a:t>Cedel</a:t>
            </a:r>
            <a:r>
              <a:rPr lang="tr-TR" dirty="0"/>
              <a:t> ve Münazara (</a:t>
            </a:r>
            <a:r>
              <a:rPr lang="tr-TR" dirty="0" err="1"/>
              <a:t>İlmü’l-Cedel</a:t>
            </a:r>
            <a:r>
              <a:rPr lang="tr-TR" dirty="0"/>
              <a:t> </a:t>
            </a:r>
            <a:r>
              <a:rPr lang="tr-TR" dirty="0" err="1"/>
              <a:t>ve’l</a:t>
            </a:r>
            <a:r>
              <a:rPr lang="tr-TR" dirty="0"/>
              <a:t> -Münazara)</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Tartışmalarda </a:t>
            </a:r>
            <a:r>
              <a:rPr lang="tr-TR" dirty="0" err="1"/>
              <a:t>cedelin</a:t>
            </a:r>
            <a:r>
              <a:rPr lang="tr-TR" dirty="0"/>
              <a:t> ifade ettiği anlamdan ziyade münazaranın ifade ettiği anlam İslam ahlakına daha uygun olduğunda alimler tarafından tartışmalar için genelde münazara lafzı kullanılmıştır. </a:t>
            </a:r>
          </a:p>
          <a:p>
            <a:r>
              <a:rPr lang="tr-TR" dirty="0"/>
              <a:t>İslam alimleri farklı dini oluşumlarla tanışınca onlarla bir münazara içerisine girmiştir. Yapılan bu tartışmaların bir fayda sağlaması için belli bir metot ve adap içerisinde yapılması hedeflenmiş bunun içinde “</a:t>
            </a:r>
            <a:r>
              <a:rPr lang="tr-TR" dirty="0" err="1"/>
              <a:t>ilmü</a:t>
            </a:r>
            <a:r>
              <a:rPr lang="tr-TR" dirty="0"/>
              <a:t> </a:t>
            </a:r>
            <a:r>
              <a:rPr lang="tr-TR" dirty="0" err="1"/>
              <a:t>adabi’l-bahs</a:t>
            </a:r>
            <a:r>
              <a:rPr lang="tr-TR" dirty="0"/>
              <a:t> </a:t>
            </a:r>
            <a:r>
              <a:rPr lang="tr-TR" dirty="0" err="1"/>
              <a:t>ve’l</a:t>
            </a:r>
            <a:r>
              <a:rPr lang="tr-TR" dirty="0"/>
              <a:t>-münazara” gibi birimler oluşturulmuştur.</a:t>
            </a:r>
          </a:p>
          <a:p>
            <a:r>
              <a:rPr lang="tr-TR" dirty="0"/>
              <a:t>Kelam ilmi bu süreçte muhatapları ile tartışma  yöntemini kullandığımdan bu isim verilmiştir.</a:t>
            </a:r>
          </a:p>
          <a:p>
            <a:endParaRPr lang="tr-TR" dirty="0"/>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7</a:t>
            </a:fld>
            <a:endParaRPr lang="tr-TR"/>
          </a:p>
        </p:txBody>
      </p:sp>
    </p:spTree>
    <p:extLst>
      <p:ext uri="{BB962C8B-B14F-4D97-AF65-F5344CB8AC3E}">
        <p14:creationId xmlns:p14="http://schemas.microsoft.com/office/powerpoint/2010/main" val="4516436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4. KELAM İLMİNE VERİLEN İSİMLER</a:t>
            </a:r>
          </a:p>
        </p:txBody>
      </p:sp>
      <p:sp>
        <p:nvSpPr>
          <p:cNvPr id="5" name="Metin Yer Tutucusu 4"/>
          <p:cNvSpPr>
            <a:spLocks noGrp="1"/>
          </p:cNvSpPr>
          <p:nvPr>
            <p:ph type="body" idx="1"/>
          </p:nvPr>
        </p:nvSpPr>
        <p:spPr>
          <a:xfrm>
            <a:off x="839788" y="1681163"/>
            <a:ext cx="10515600" cy="466136"/>
          </a:xfrm>
        </p:spPr>
        <p:txBody>
          <a:bodyPr>
            <a:normAutofit/>
          </a:bodyPr>
          <a:lstStyle/>
          <a:p>
            <a:pPr algn="ctr"/>
            <a:r>
              <a:rPr lang="tr-TR" dirty="0"/>
              <a:t>F. </a:t>
            </a:r>
            <a:r>
              <a:rPr lang="tr-TR" dirty="0" err="1"/>
              <a:t>İlm</a:t>
            </a:r>
            <a:r>
              <a:rPr lang="tr-TR" dirty="0"/>
              <a:t>-i Nazar ve İstidlal (</a:t>
            </a:r>
            <a:r>
              <a:rPr lang="tr-TR" dirty="0" err="1"/>
              <a:t>İlmü’n</a:t>
            </a:r>
            <a:r>
              <a:rPr lang="tr-TR" dirty="0"/>
              <a:t>-Nazar </a:t>
            </a:r>
            <a:r>
              <a:rPr lang="tr-TR" dirty="0" err="1"/>
              <a:t>ve’l</a:t>
            </a:r>
            <a:r>
              <a:rPr lang="tr-TR" dirty="0"/>
              <a:t>-İstidlal)</a:t>
            </a: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a:t>Bu kalıp bakmak, görmek, düşünmek anlamındaki “nazar” ve bir iddianın doğruluğunu veya yanlışlığını kanıtlamak için akıl yürütme anlamındaki “istidlal” kelimelerinden oluşmuştur.</a:t>
            </a:r>
          </a:p>
          <a:p>
            <a:r>
              <a:rPr lang="tr-TR" dirty="0"/>
              <a:t>İslam düşünce tarihinde diğer dini ilimlere göre nazar ve istidlal yöntemini (düşünme ve akıl yürütme) daha çok kullandığın da kelama bu isim verilmiştir. Bu ilimle uğraşanlara ise </a:t>
            </a:r>
            <a:r>
              <a:rPr lang="tr-TR" dirty="0" err="1"/>
              <a:t>ehl</a:t>
            </a:r>
            <a:r>
              <a:rPr lang="tr-TR" dirty="0"/>
              <a:t>-i nazar denilmiştir.</a:t>
            </a:r>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8</a:t>
            </a:fld>
            <a:endParaRPr lang="tr-TR"/>
          </a:p>
        </p:txBody>
      </p:sp>
    </p:spTree>
    <p:extLst>
      <p:ext uri="{BB962C8B-B14F-4D97-AF65-F5344CB8AC3E}">
        <p14:creationId xmlns:p14="http://schemas.microsoft.com/office/powerpoint/2010/main" val="21703661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normAutofit/>
          </a:bodyPr>
          <a:lstStyle/>
          <a:p>
            <a:pPr algn="ctr"/>
            <a:r>
              <a:rPr lang="tr-TR" b="1" dirty="0"/>
              <a:t>5. BU İLME KELAM DENİLMESİNİN SEBEPLERİ </a:t>
            </a:r>
          </a:p>
        </p:txBody>
      </p:sp>
      <p:sp>
        <p:nvSpPr>
          <p:cNvPr id="5" name="Metin Yer Tutucusu 4"/>
          <p:cNvSpPr>
            <a:spLocks noGrp="1"/>
          </p:cNvSpPr>
          <p:nvPr>
            <p:ph type="body" idx="1"/>
          </p:nvPr>
        </p:nvSpPr>
        <p:spPr>
          <a:xfrm>
            <a:off x="839788" y="1681163"/>
            <a:ext cx="10515600" cy="466136"/>
          </a:xfrm>
        </p:spPr>
        <p:txBody>
          <a:bodyPr>
            <a:normAutofit/>
          </a:bodyPr>
          <a:lstStyle/>
          <a:p>
            <a:pPr algn="ctr"/>
            <a:endParaRPr lang="tr-TR" u="sng" dirty="0"/>
          </a:p>
        </p:txBody>
      </p:sp>
      <p:sp>
        <p:nvSpPr>
          <p:cNvPr id="6" name="İçerik Yer Tutucusu 5">
            <a:extLst>
              <a:ext uri="{FF2B5EF4-FFF2-40B4-BE49-F238E27FC236}">
                <a16:creationId xmlns:a16="http://schemas.microsoft.com/office/drawing/2014/main" id="{76616AE1-8EDF-4039-89C6-B7FCD8189789}"/>
              </a:ext>
            </a:extLst>
          </p:cNvPr>
          <p:cNvSpPr>
            <a:spLocks noGrp="1"/>
          </p:cNvSpPr>
          <p:nvPr>
            <p:ph sz="half" idx="2"/>
          </p:nvPr>
        </p:nvSpPr>
        <p:spPr>
          <a:xfrm>
            <a:off x="839788" y="2383604"/>
            <a:ext cx="10515600" cy="3806059"/>
          </a:xfrm>
        </p:spPr>
        <p:txBody>
          <a:bodyPr>
            <a:normAutofit/>
          </a:bodyPr>
          <a:lstStyle/>
          <a:p>
            <a:r>
              <a:rPr lang="tr-TR" dirty="0" err="1"/>
              <a:t>Eş'ari</a:t>
            </a:r>
            <a:r>
              <a:rPr lang="tr-TR" dirty="0"/>
              <a:t> kelamcısı </a:t>
            </a:r>
            <a:r>
              <a:rPr lang="tr-TR" dirty="0" err="1"/>
              <a:t>Taftazani</a:t>
            </a:r>
            <a:r>
              <a:rPr lang="tr-TR" dirty="0"/>
              <a:t> bu ilme kelam denilmesinin sebeplerini şöyle açıklamıştır:</a:t>
            </a:r>
          </a:p>
          <a:p>
            <a:r>
              <a:rPr lang="tr-TR" dirty="0"/>
              <a:t>1) İlk dönemlerden beri bu ilmi en önemli konusu Allah'ın sıfatları ve bu sıfatlar içinde de en çok tartışılan kelam sıfatı olduğundan.</a:t>
            </a:r>
          </a:p>
          <a:p>
            <a:r>
              <a:rPr lang="tr-TR" dirty="0"/>
              <a:t>2) </a:t>
            </a:r>
            <a:r>
              <a:rPr lang="tr-TR" dirty="0" err="1"/>
              <a:t>Ilk</a:t>
            </a:r>
            <a:r>
              <a:rPr lang="tr-TR" dirty="0"/>
              <a:t> dönemlerde müellifler eserlerinde bir konu hakkında anlatıma başlarken “filan konu hakkındaki söz” anlamında “el-kelam fi…” ifadesini kullanmışlardır. Özellikle kelamcılar eserlerinde ele aldıkları konulara bu şekilde başlamışlardır. Bu nedenle bu ilme kelam adı verilmiştir.</a:t>
            </a:r>
          </a:p>
          <a:p>
            <a:endParaRPr lang="tr-TR" dirty="0"/>
          </a:p>
        </p:txBody>
      </p:sp>
      <p:sp>
        <p:nvSpPr>
          <p:cNvPr id="9" name="Veri Yer Tutucusu 8"/>
          <p:cNvSpPr>
            <a:spLocks noGrp="1"/>
          </p:cNvSpPr>
          <p:nvPr>
            <p:ph type="dt" sz="half" idx="10"/>
          </p:nvPr>
        </p:nvSpPr>
        <p:spPr/>
        <p:txBody>
          <a:bodyPr/>
          <a:lstStyle/>
          <a:p>
            <a:endParaRPr lang="tr-TR" dirty="0"/>
          </a:p>
        </p:txBody>
      </p:sp>
      <p:sp>
        <p:nvSpPr>
          <p:cNvPr id="10" name="Altbilgi Yer Tutucusu 9"/>
          <p:cNvSpPr>
            <a:spLocks noGrp="1"/>
          </p:cNvSpPr>
          <p:nvPr>
            <p:ph type="ftr" sz="quarter" idx="11"/>
          </p:nvPr>
        </p:nvSpPr>
        <p:spPr/>
        <p:txBody>
          <a:bodyPr/>
          <a:lstStyle/>
          <a:p>
            <a:endParaRPr lang="tr-TR" dirty="0"/>
          </a:p>
        </p:txBody>
      </p:sp>
      <p:sp>
        <p:nvSpPr>
          <p:cNvPr id="11" name="Slayt Numarası Yer Tutucusu 10"/>
          <p:cNvSpPr>
            <a:spLocks noGrp="1"/>
          </p:cNvSpPr>
          <p:nvPr>
            <p:ph type="sldNum" sz="quarter" idx="12"/>
          </p:nvPr>
        </p:nvSpPr>
        <p:spPr/>
        <p:txBody>
          <a:bodyPr/>
          <a:lstStyle/>
          <a:p>
            <a:fld id="{50F4E6BD-4CAD-3E44-B214-2CFB9D00E5E7}" type="slidenum">
              <a:rPr lang="tr-TR" smtClean="0"/>
              <a:t>9</a:t>
            </a:fld>
            <a:endParaRPr lang="tr-TR"/>
          </a:p>
        </p:txBody>
      </p:sp>
    </p:spTree>
    <p:extLst>
      <p:ext uri="{BB962C8B-B14F-4D97-AF65-F5344CB8AC3E}">
        <p14:creationId xmlns:p14="http://schemas.microsoft.com/office/powerpoint/2010/main" val="55215816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820</TotalTime>
  <Words>1846</Words>
  <Application>Microsoft Office PowerPoint</Application>
  <PresentationFormat>Geniş ekran</PresentationFormat>
  <Paragraphs>166</Paragraphs>
  <Slides>23</Slides>
  <Notes>23</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23</vt:i4>
      </vt:variant>
    </vt:vector>
  </HeadingPairs>
  <TitlesOfParts>
    <vt:vector size="28" baseType="lpstr">
      <vt:lpstr>Arial</vt:lpstr>
      <vt:lpstr>Calibri</vt:lpstr>
      <vt:lpstr>Calibri Light</vt:lpstr>
      <vt:lpstr>Times New Roman</vt:lpstr>
      <vt:lpstr>Office Teması</vt:lpstr>
      <vt:lpstr>4. KELAM İLMİNE VERİLEN İSİMLER</vt:lpstr>
      <vt:lpstr>4. KELAM İLMİNE VERİLEN İSİMLER</vt:lpstr>
      <vt:lpstr>4. KELAM İLMİNE VERİLEN İSİMLER</vt:lpstr>
      <vt:lpstr>4. KELAM İLMİNE VERİLEN İSİMLER</vt:lpstr>
      <vt:lpstr>4. KELAM İLMİNE VERİLEN İSİMLER</vt:lpstr>
      <vt:lpstr>4. KELAM İLMİNE VERİLEN İSİMLER</vt:lpstr>
      <vt:lpstr>4. KELAM İLMİNE VERİLEN İSİMLER</vt:lpstr>
      <vt:lpstr>4. KELAM İLMİNE VERİLEN İSİMLER</vt:lpstr>
      <vt:lpstr>5. BU İLME KELAM DENİLMESİNİN SEBEPLERİ </vt:lpstr>
      <vt:lpstr>5. BU İLME KELAM DENİLMESİNİN SEBEPLERİ </vt:lpstr>
      <vt:lpstr>5. BU İLME KELAM DENİLMESİNİN SEBEPLERİ </vt:lpstr>
      <vt:lpstr>6. KELAM İLMİNİN GAYESİ, FAYDASI, MERTEBESİ VE ÖNEMİ</vt:lpstr>
      <vt:lpstr>6. KELAM İLMİNİN GAYESİ, FAYDASI, MERTEBESİ VE ÖNEMİ</vt:lpstr>
      <vt:lpstr>6. KELAM İLMİNİN GAYESİ, FAYDASI, MERTEBESİ VE ÖNEMİ</vt:lpstr>
      <vt:lpstr>6. KELAM İLMİNİN GAYESİ, FAYDASI, MERTEBESİ VE ÖNEMİ</vt:lpstr>
      <vt:lpstr>6. KELAM İLMİNİN GAYESİ, FAYDASI, MERTEBESİ VE ÖNEMİ</vt:lpstr>
      <vt:lpstr>6. KELAM İLMİNİN GAYESİ, FAYDASI, MERTEBESİ VE ÖNEMİ</vt:lpstr>
      <vt:lpstr>7. KELAM İLMİNE YAPILAN ELEŞTİRİLER</vt:lpstr>
      <vt:lpstr>7. KELAM İLMİNE YAPILAN ELEŞTİRİLER</vt:lpstr>
      <vt:lpstr>7. KELAM İLMİNE YAPILAN ELEŞTİRİLER</vt:lpstr>
      <vt:lpstr>7. KELAM İLMİNE YAPILAN ELEŞTİRİLER</vt:lpstr>
      <vt:lpstr>7. KELAM İLMİNE YAPILAN ELEŞTİRİLER</vt:lpstr>
      <vt:lpstr>TEŞEKKÜRLER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Office User</dc:creator>
  <cp:lastModifiedBy>ASUS</cp:lastModifiedBy>
  <cp:revision>81</cp:revision>
  <dcterms:created xsi:type="dcterms:W3CDTF">2020-09-28T06:36:33Z</dcterms:created>
  <dcterms:modified xsi:type="dcterms:W3CDTF">2024-02-20T11:28:43Z</dcterms:modified>
</cp:coreProperties>
</file>