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965" r:id="rId1"/>
  </p:sldMasterIdLst>
  <p:notesMasterIdLst>
    <p:notesMasterId r:id="rId55"/>
  </p:notesMasterIdLst>
  <p:handoutMasterIdLst>
    <p:handoutMasterId r:id="rId56"/>
  </p:handoutMasterIdLst>
  <p:sldIdLst>
    <p:sldId id="258" r:id="rId2"/>
    <p:sldId id="285" r:id="rId3"/>
    <p:sldId id="331" r:id="rId4"/>
    <p:sldId id="332" r:id="rId5"/>
    <p:sldId id="333" r:id="rId6"/>
    <p:sldId id="334" r:id="rId7"/>
    <p:sldId id="335" r:id="rId8"/>
    <p:sldId id="336" r:id="rId9"/>
    <p:sldId id="337" r:id="rId10"/>
    <p:sldId id="382" r:id="rId11"/>
    <p:sldId id="338" r:id="rId12"/>
    <p:sldId id="339" r:id="rId13"/>
    <p:sldId id="340" r:id="rId14"/>
    <p:sldId id="342" r:id="rId15"/>
    <p:sldId id="341" r:id="rId16"/>
    <p:sldId id="343" r:id="rId17"/>
    <p:sldId id="344" r:id="rId18"/>
    <p:sldId id="345" r:id="rId19"/>
    <p:sldId id="346" r:id="rId20"/>
    <p:sldId id="347" r:id="rId21"/>
    <p:sldId id="348" r:id="rId22"/>
    <p:sldId id="349" r:id="rId23"/>
    <p:sldId id="350" r:id="rId24"/>
    <p:sldId id="351" r:id="rId25"/>
    <p:sldId id="352" r:id="rId26"/>
    <p:sldId id="353" r:id="rId27"/>
    <p:sldId id="354" r:id="rId28"/>
    <p:sldId id="355" r:id="rId29"/>
    <p:sldId id="356" r:id="rId30"/>
    <p:sldId id="357" r:id="rId31"/>
    <p:sldId id="358" r:id="rId32"/>
    <p:sldId id="359" r:id="rId33"/>
    <p:sldId id="360" r:id="rId34"/>
    <p:sldId id="361" r:id="rId35"/>
    <p:sldId id="364" r:id="rId36"/>
    <p:sldId id="362" r:id="rId37"/>
    <p:sldId id="365" r:id="rId38"/>
    <p:sldId id="366" r:id="rId39"/>
    <p:sldId id="367" r:id="rId40"/>
    <p:sldId id="368" r:id="rId41"/>
    <p:sldId id="370" r:id="rId42"/>
    <p:sldId id="371" r:id="rId43"/>
    <p:sldId id="376" r:id="rId44"/>
    <p:sldId id="377" r:id="rId45"/>
    <p:sldId id="378" r:id="rId46"/>
    <p:sldId id="379" r:id="rId47"/>
    <p:sldId id="380" r:id="rId48"/>
    <p:sldId id="381" r:id="rId49"/>
    <p:sldId id="372" r:id="rId50"/>
    <p:sldId id="373" r:id="rId51"/>
    <p:sldId id="374" r:id="rId52"/>
    <p:sldId id="375" r:id="rId53"/>
    <p:sldId id="289" r:id="rId5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0F50"/>
    <a:srgbClr val="1E1162"/>
    <a:srgbClr val="100D50"/>
    <a:srgbClr val="0F0F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266" autoAdjust="0"/>
    <p:restoredTop sz="96405" autoAdjust="0"/>
  </p:normalViewPr>
  <p:slideViewPr>
    <p:cSldViewPr snapToGrid="0" snapToObjects="1">
      <p:cViewPr varScale="1">
        <p:scale>
          <a:sx n="62" d="100"/>
          <a:sy n="62" d="100"/>
        </p:scale>
        <p:origin x="1136" y="5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55" d="100"/>
          <a:sy n="55" d="100"/>
        </p:scale>
        <p:origin x="288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F1ABE0E-73C9-493E-B817-A8FB55D33F03}" type="datetimeFigureOut">
              <a:rPr lang="tr-TR" smtClean="0"/>
              <a:t>13.03.2023</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C79B3D-FB1B-4C56-99A3-612E29005633}" type="slidenum">
              <a:rPr lang="tr-TR" smtClean="0"/>
              <a:t>‹#›</a:t>
            </a:fld>
            <a:endParaRPr lang="tr-TR"/>
          </a:p>
        </p:txBody>
      </p:sp>
    </p:spTree>
    <p:extLst>
      <p:ext uri="{BB962C8B-B14F-4D97-AF65-F5344CB8AC3E}">
        <p14:creationId xmlns:p14="http://schemas.microsoft.com/office/powerpoint/2010/main" val="2407905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3C8D0D-7507-44B5-BF86-9B7EE280158D}" type="datetimeFigureOut">
              <a:rPr lang="tr-TR" smtClean="0"/>
              <a:t>13.03.2023</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0A8F55-591F-4C82-A106-4949E9E692F5}" type="slidenum">
              <a:rPr lang="tr-TR" smtClean="0"/>
              <a:t>‹#›</a:t>
            </a:fld>
            <a:endParaRPr lang="tr-TR"/>
          </a:p>
        </p:txBody>
      </p:sp>
    </p:spTree>
    <p:extLst>
      <p:ext uri="{BB962C8B-B14F-4D97-AF65-F5344CB8AC3E}">
        <p14:creationId xmlns:p14="http://schemas.microsoft.com/office/powerpoint/2010/main" val="1380911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60A8F55-591F-4C82-A106-4949E9E692F5}" type="slidenum">
              <a:rPr lang="tr-TR" smtClean="0"/>
              <a:t>1</a:t>
            </a:fld>
            <a:endParaRPr lang="tr-TR"/>
          </a:p>
        </p:txBody>
      </p:sp>
    </p:spTree>
    <p:extLst>
      <p:ext uri="{BB962C8B-B14F-4D97-AF65-F5344CB8AC3E}">
        <p14:creationId xmlns:p14="http://schemas.microsoft.com/office/powerpoint/2010/main" val="17889558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10</a:t>
            </a:fld>
            <a:endParaRPr lang="tr-TR"/>
          </a:p>
        </p:txBody>
      </p:sp>
    </p:spTree>
    <p:extLst>
      <p:ext uri="{BB962C8B-B14F-4D97-AF65-F5344CB8AC3E}">
        <p14:creationId xmlns:p14="http://schemas.microsoft.com/office/powerpoint/2010/main" val="35089970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11</a:t>
            </a:fld>
            <a:endParaRPr lang="tr-TR"/>
          </a:p>
        </p:txBody>
      </p:sp>
    </p:spTree>
    <p:extLst>
      <p:ext uri="{BB962C8B-B14F-4D97-AF65-F5344CB8AC3E}">
        <p14:creationId xmlns:p14="http://schemas.microsoft.com/office/powerpoint/2010/main" val="42674346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12</a:t>
            </a:fld>
            <a:endParaRPr lang="tr-TR"/>
          </a:p>
        </p:txBody>
      </p:sp>
    </p:spTree>
    <p:extLst>
      <p:ext uri="{BB962C8B-B14F-4D97-AF65-F5344CB8AC3E}">
        <p14:creationId xmlns:p14="http://schemas.microsoft.com/office/powerpoint/2010/main" val="9521928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13</a:t>
            </a:fld>
            <a:endParaRPr lang="tr-TR"/>
          </a:p>
        </p:txBody>
      </p:sp>
    </p:spTree>
    <p:extLst>
      <p:ext uri="{BB962C8B-B14F-4D97-AF65-F5344CB8AC3E}">
        <p14:creationId xmlns:p14="http://schemas.microsoft.com/office/powerpoint/2010/main" val="1086799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14</a:t>
            </a:fld>
            <a:endParaRPr lang="tr-TR"/>
          </a:p>
        </p:txBody>
      </p:sp>
    </p:spTree>
    <p:extLst>
      <p:ext uri="{BB962C8B-B14F-4D97-AF65-F5344CB8AC3E}">
        <p14:creationId xmlns:p14="http://schemas.microsoft.com/office/powerpoint/2010/main" val="823746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15</a:t>
            </a:fld>
            <a:endParaRPr lang="tr-TR"/>
          </a:p>
        </p:txBody>
      </p:sp>
    </p:spTree>
    <p:extLst>
      <p:ext uri="{BB962C8B-B14F-4D97-AF65-F5344CB8AC3E}">
        <p14:creationId xmlns:p14="http://schemas.microsoft.com/office/powerpoint/2010/main" val="9815777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16</a:t>
            </a:fld>
            <a:endParaRPr lang="tr-TR"/>
          </a:p>
        </p:txBody>
      </p:sp>
    </p:spTree>
    <p:extLst>
      <p:ext uri="{BB962C8B-B14F-4D97-AF65-F5344CB8AC3E}">
        <p14:creationId xmlns:p14="http://schemas.microsoft.com/office/powerpoint/2010/main" val="2175820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17</a:t>
            </a:fld>
            <a:endParaRPr lang="tr-TR"/>
          </a:p>
        </p:txBody>
      </p:sp>
    </p:spTree>
    <p:extLst>
      <p:ext uri="{BB962C8B-B14F-4D97-AF65-F5344CB8AC3E}">
        <p14:creationId xmlns:p14="http://schemas.microsoft.com/office/powerpoint/2010/main" val="36812557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18</a:t>
            </a:fld>
            <a:endParaRPr lang="tr-TR"/>
          </a:p>
        </p:txBody>
      </p:sp>
    </p:spTree>
    <p:extLst>
      <p:ext uri="{BB962C8B-B14F-4D97-AF65-F5344CB8AC3E}">
        <p14:creationId xmlns:p14="http://schemas.microsoft.com/office/powerpoint/2010/main" val="6637246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19</a:t>
            </a:fld>
            <a:endParaRPr lang="tr-TR"/>
          </a:p>
        </p:txBody>
      </p:sp>
    </p:spTree>
    <p:extLst>
      <p:ext uri="{BB962C8B-B14F-4D97-AF65-F5344CB8AC3E}">
        <p14:creationId xmlns:p14="http://schemas.microsoft.com/office/powerpoint/2010/main" val="1390532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a:t>
            </a:fld>
            <a:endParaRPr lang="tr-TR"/>
          </a:p>
        </p:txBody>
      </p:sp>
    </p:spTree>
    <p:extLst>
      <p:ext uri="{BB962C8B-B14F-4D97-AF65-F5344CB8AC3E}">
        <p14:creationId xmlns:p14="http://schemas.microsoft.com/office/powerpoint/2010/main" val="4249342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20</a:t>
            </a:fld>
            <a:endParaRPr lang="tr-TR"/>
          </a:p>
        </p:txBody>
      </p:sp>
    </p:spTree>
    <p:extLst>
      <p:ext uri="{BB962C8B-B14F-4D97-AF65-F5344CB8AC3E}">
        <p14:creationId xmlns:p14="http://schemas.microsoft.com/office/powerpoint/2010/main" val="22852982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21</a:t>
            </a:fld>
            <a:endParaRPr lang="tr-TR"/>
          </a:p>
        </p:txBody>
      </p:sp>
    </p:spTree>
    <p:extLst>
      <p:ext uri="{BB962C8B-B14F-4D97-AF65-F5344CB8AC3E}">
        <p14:creationId xmlns:p14="http://schemas.microsoft.com/office/powerpoint/2010/main" val="22013396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22</a:t>
            </a:fld>
            <a:endParaRPr lang="tr-TR"/>
          </a:p>
        </p:txBody>
      </p:sp>
    </p:spTree>
    <p:extLst>
      <p:ext uri="{BB962C8B-B14F-4D97-AF65-F5344CB8AC3E}">
        <p14:creationId xmlns:p14="http://schemas.microsoft.com/office/powerpoint/2010/main" val="2900490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23</a:t>
            </a:fld>
            <a:endParaRPr lang="tr-TR"/>
          </a:p>
        </p:txBody>
      </p:sp>
    </p:spTree>
    <p:extLst>
      <p:ext uri="{BB962C8B-B14F-4D97-AF65-F5344CB8AC3E}">
        <p14:creationId xmlns:p14="http://schemas.microsoft.com/office/powerpoint/2010/main" val="19761562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24</a:t>
            </a:fld>
            <a:endParaRPr lang="tr-TR"/>
          </a:p>
        </p:txBody>
      </p:sp>
    </p:spTree>
    <p:extLst>
      <p:ext uri="{BB962C8B-B14F-4D97-AF65-F5344CB8AC3E}">
        <p14:creationId xmlns:p14="http://schemas.microsoft.com/office/powerpoint/2010/main" val="24629224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25</a:t>
            </a:fld>
            <a:endParaRPr lang="tr-TR"/>
          </a:p>
        </p:txBody>
      </p:sp>
    </p:spTree>
    <p:extLst>
      <p:ext uri="{BB962C8B-B14F-4D97-AF65-F5344CB8AC3E}">
        <p14:creationId xmlns:p14="http://schemas.microsoft.com/office/powerpoint/2010/main" val="18671676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26</a:t>
            </a:fld>
            <a:endParaRPr lang="tr-TR"/>
          </a:p>
        </p:txBody>
      </p:sp>
    </p:spTree>
    <p:extLst>
      <p:ext uri="{BB962C8B-B14F-4D97-AF65-F5344CB8AC3E}">
        <p14:creationId xmlns:p14="http://schemas.microsoft.com/office/powerpoint/2010/main" val="14712558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27</a:t>
            </a:fld>
            <a:endParaRPr lang="tr-TR"/>
          </a:p>
        </p:txBody>
      </p:sp>
    </p:spTree>
    <p:extLst>
      <p:ext uri="{BB962C8B-B14F-4D97-AF65-F5344CB8AC3E}">
        <p14:creationId xmlns:p14="http://schemas.microsoft.com/office/powerpoint/2010/main" val="25797820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28</a:t>
            </a:fld>
            <a:endParaRPr lang="tr-TR"/>
          </a:p>
        </p:txBody>
      </p:sp>
    </p:spTree>
    <p:extLst>
      <p:ext uri="{BB962C8B-B14F-4D97-AF65-F5344CB8AC3E}">
        <p14:creationId xmlns:p14="http://schemas.microsoft.com/office/powerpoint/2010/main" val="14352192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29</a:t>
            </a:fld>
            <a:endParaRPr lang="tr-TR"/>
          </a:p>
        </p:txBody>
      </p:sp>
    </p:spTree>
    <p:extLst>
      <p:ext uri="{BB962C8B-B14F-4D97-AF65-F5344CB8AC3E}">
        <p14:creationId xmlns:p14="http://schemas.microsoft.com/office/powerpoint/2010/main" val="2457718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a:t>
            </a:fld>
            <a:endParaRPr lang="tr-TR"/>
          </a:p>
        </p:txBody>
      </p:sp>
    </p:spTree>
    <p:extLst>
      <p:ext uri="{BB962C8B-B14F-4D97-AF65-F5344CB8AC3E}">
        <p14:creationId xmlns:p14="http://schemas.microsoft.com/office/powerpoint/2010/main" val="52657130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30</a:t>
            </a:fld>
            <a:endParaRPr lang="tr-TR"/>
          </a:p>
        </p:txBody>
      </p:sp>
    </p:spTree>
    <p:extLst>
      <p:ext uri="{BB962C8B-B14F-4D97-AF65-F5344CB8AC3E}">
        <p14:creationId xmlns:p14="http://schemas.microsoft.com/office/powerpoint/2010/main" val="28333751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31</a:t>
            </a:fld>
            <a:endParaRPr lang="tr-TR"/>
          </a:p>
        </p:txBody>
      </p:sp>
    </p:spTree>
    <p:extLst>
      <p:ext uri="{BB962C8B-B14F-4D97-AF65-F5344CB8AC3E}">
        <p14:creationId xmlns:p14="http://schemas.microsoft.com/office/powerpoint/2010/main" val="28101387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32</a:t>
            </a:fld>
            <a:endParaRPr lang="tr-TR"/>
          </a:p>
        </p:txBody>
      </p:sp>
    </p:spTree>
    <p:extLst>
      <p:ext uri="{BB962C8B-B14F-4D97-AF65-F5344CB8AC3E}">
        <p14:creationId xmlns:p14="http://schemas.microsoft.com/office/powerpoint/2010/main" val="5761488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33</a:t>
            </a:fld>
            <a:endParaRPr lang="tr-TR"/>
          </a:p>
        </p:txBody>
      </p:sp>
    </p:spTree>
    <p:extLst>
      <p:ext uri="{BB962C8B-B14F-4D97-AF65-F5344CB8AC3E}">
        <p14:creationId xmlns:p14="http://schemas.microsoft.com/office/powerpoint/2010/main" val="20621118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34</a:t>
            </a:fld>
            <a:endParaRPr lang="tr-TR"/>
          </a:p>
        </p:txBody>
      </p:sp>
    </p:spTree>
    <p:extLst>
      <p:ext uri="{BB962C8B-B14F-4D97-AF65-F5344CB8AC3E}">
        <p14:creationId xmlns:p14="http://schemas.microsoft.com/office/powerpoint/2010/main" val="7435808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35</a:t>
            </a:fld>
            <a:endParaRPr lang="tr-TR"/>
          </a:p>
        </p:txBody>
      </p:sp>
    </p:spTree>
    <p:extLst>
      <p:ext uri="{BB962C8B-B14F-4D97-AF65-F5344CB8AC3E}">
        <p14:creationId xmlns:p14="http://schemas.microsoft.com/office/powerpoint/2010/main" val="140280486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36</a:t>
            </a:fld>
            <a:endParaRPr lang="tr-TR"/>
          </a:p>
        </p:txBody>
      </p:sp>
    </p:spTree>
    <p:extLst>
      <p:ext uri="{BB962C8B-B14F-4D97-AF65-F5344CB8AC3E}">
        <p14:creationId xmlns:p14="http://schemas.microsoft.com/office/powerpoint/2010/main" val="223464478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37</a:t>
            </a:fld>
            <a:endParaRPr lang="tr-TR"/>
          </a:p>
        </p:txBody>
      </p:sp>
    </p:spTree>
    <p:extLst>
      <p:ext uri="{BB962C8B-B14F-4D97-AF65-F5344CB8AC3E}">
        <p14:creationId xmlns:p14="http://schemas.microsoft.com/office/powerpoint/2010/main" val="2559086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38</a:t>
            </a:fld>
            <a:endParaRPr lang="tr-TR"/>
          </a:p>
        </p:txBody>
      </p:sp>
    </p:spTree>
    <p:extLst>
      <p:ext uri="{BB962C8B-B14F-4D97-AF65-F5344CB8AC3E}">
        <p14:creationId xmlns:p14="http://schemas.microsoft.com/office/powerpoint/2010/main" val="332947134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39</a:t>
            </a:fld>
            <a:endParaRPr lang="tr-TR"/>
          </a:p>
        </p:txBody>
      </p:sp>
    </p:spTree>
    <p:extLst>
      <p:ext uri="{BB962C8B-B14F-4D97-AF65-F5344CB8AC3E}">
        <p14:creationId xmlns:p14="http://schemas.microsoft.com/office/powerpoint/2010/main" val="1437126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4</a:t>
            </a:fld>
            <a:endParaRPr lang="tr-TR"/>
          </a:p>
        </p:txBody>
      </p:sp>
    </p:spTree>
    <p:extLst>
      <p:ext uri="{BB962C8B-B14F-4D97-AF65-F5344CB8AC3E}">
        <p14:creationId xmlns:p14="http://schemas.microsoft.com/office/powerpoint/2010/main" val="280600259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40</a:t>
            </a:fld>
            <a:endParaRPr lang="tr-TR"/>
          </a:p>
        </p:txBody>
      </p:sp>
    </p:spTree>
    <p:extLst>
      <p:ext uri="{BB962C8B-B14F-4D97-AF65-F5344CB8AC3E}">
        <p14:creationId xmlns:p14="http://schemas.microsoft.com/office/powerpoint/2010/main" val="173397555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41</a:t>
            </a:fld>
            <a:endParaRPr lang="tr-TR"/>
          </a:p>
        </p:txBody>
      </p:sp>
    </p:spTree>
    <p:extLst>
      <p:ext uri="{BB962C8B-B14F-4D97-AF65-F5344CB8AC3E}">
        <p14:creationId xmlns:p14="http://schemas.microsoft.com/office/powerpoint/2010/main" val="142488095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42</a:t>
            </a:fld>
            <a:endParaRPr lang="tr-TR"/>
          </a:p>
        </p:txBody>
      </p:sp>
    </p:spTree>
    <p:extLst>
      <p:ext uri="{BB962C8B-B14F-4D97-AF65-F5344CB8AC3E}">
        <p14:creationId xmlns:p14="http://schemas.microsoft.com/office/powerpoint/2010/main" val="363059441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43</a:t>
            </a:fld>
            <a:endParaRPr lang="tr-TR"/>
          </a:p>
        </p:txBody>
      </p:sp>
    </p:spTree>
    <p:extLst>
      <p:ext uri="{BB962C8B-B14F-4D97-AF65-F5344CB8AC3E}">
        <p14:creationId xmlns:p14="http://schemas.microsoft.com/office/powerpoint/2010/main" val="363553861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44</a:t>
            </a:fld>
            <a:endParaRPr lang="tr-TR"/>
          </a:p>
        </p:txBody>
      </p:sp>
    </p:spTree>
    <p:extLst>
      <p:ext uri="{BB962C8B-B14F-4D97-AF65-F5344CB8AC3E}">
        <p14:creationId xmlns:p14="http://schemas.microsoft.com/office/powerpoint/2010/main" val="404249706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45</a:t>
            </a:fld>
            <a:endParaRPr lang="tr-TR"/>
          </a:p>
        </p:txBody>
      </p:sp>
    </p:spTree>
    <p:extLst>
      <p:ext uri="{BB962C8B-B14F-4D97-AF65-F5344CB8AC3E}">
        <p14:creationId xmlns:p14="http://schemas.microsoft.com/office/powerpoint/2010/main" val="50641909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46</a:t>
            </a:fld>
            <a:endParaRPr lang="tr-TR"/>
          </a:p>
        </p:txBody>
      </p:sp>
    </p:spTree>
    <p:extLst>
      <p:ext uri="{BB962C8B-B14F-4D97-AF65-F5344CB8AC3E}">
        <p14:creationId xmlns:p14="http://schemas.microsoft.com/office/powerpoint/2010/main" val="319940392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47</a:t>
            </a:fld>
            <a:endParaRPr lang="tr-TR"/>
          </a:p>
        </p:txBody>
      </p:sp>
    </p:spTree>
    <p:extLst>
      <p:ext uri="{BB962C8B-B14F-4D97-AF65-F5344CB8AC3E}">
        <p14:creationId xmlns:p14="http://schemas.microsoft.com/office/powerpoint/2010/main" val="321194694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48</a:t>
            </a:fld>
            <a:endParaRPr lang="tr-TR"/>
          </a:p>
        </p:txBody>
      </p:sp>
    </p:spTree>
    <p:extLst>
      <p:ext uri="{BB962C8B-B14F-4D97-AF65-F5344CB8AC3E}">
        <p14:creationId xmlns:p14="http://schemas.microsoft.com/office/powerpoint/2010/main" val="143894783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49</a:t>
            </a:fld>
            <a:endParaRPr lang="tr-TR"/>
          </a:p>
        </p:txBody>
      </p:sp>
    </p:spTree>
    <p:extLst>
      <p:ext uri="{BB962C8B-B14F-4D97-AF65-F5344CB8AC3E}">
        <p14:creationId xmlns:p14="http://schemas.microsoft.com/office/powerpoint/2010/main" val="14817513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5</a:t>
            </a:fld>
            <a:endParaRPr lang="tr-TR"/>
          </a:p>
        </p:txBody>
      </p:sp>
    </p:spTree>
    <p:extLst>
      <p:ext uri="{BB962C8B-B14F-4D97-AF65-F5344CB8AC3E}">
        <p14:creationId xmlns:p14="http://schemas.microsoft.com/office/powerpoint/2010/main" val="414163226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50</a:t>
            </a:fld>
            <a:endParaRPr lang="tr-TR"/>
          </a:p>
        </p:txBody>
      </p:sp>
    </p:spTree>
    <p:extLst>
      <p:ext uri="{BB962C8B-B14F-4D97-AF65-F5344CB8AC3E}">
        <p14:creationId xmlns:p14="http://schemas.microsoft.com/office/powerpoint/2010/main" val="188069066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51</a:t>
            </a:fld>
            <a:endParaRPr lang="tr-TR"/>
          </a:p>
        </p:txBody>
      </p:sp>
    </p:spTree>
    <p:extLst>
      <p:ext uri="{BB962C8B-B14F-4D97-AF65-F5344CB8AC3E}">
        <p14:creationId xmlns:p14="http://schemas.microsoft.com/office/powerpoint/2010/main" val="38730819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52</a:t>
            </a:fld>
            <a:endParaRPr lang="tr-TR"/>
          </a:p>
        </p:txBody>
      </p:sp>
    </p:spTree>
    <p:extLst>
      <p:ext uri="{BB962C8B-B14F-4D97-AF65-F5344CB8AC3E}">
        <p14:creationId xmlns:p14="http://schemas.microsoft.com/office/powerpoint/2010/main" val="396549189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53</a:t>
            </a:fld>
            <a:endParaRPr lang="tr-TR"/>
          </a:p>
        </p:txBody>
      </p:sp>
    </p:spTree>
    <p:extLst>
      <p:ext uri="{BB962C8B-B14F-4D97-AF65-F5344CB8AC3E}">
        <p14:creationId xmlns:p14="http://schemas.microsoft.com/office/powerpoint/2010/main" val="2861364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6</a:t>
            </a:fld>
            <a:endParaRPr lang="tr-TR"/>
          </a:p>
        </p:txBody>
      </p:sp>
    </p:spTree>
    <p:extLst>
      <p:ext uri="{BB962C8B-B14F-4D97-AF65-F5344CB8AC3E}">
        <p14:creationId xmlns:p14="http://schemas.microsoft.com/office/powerpoint/2010/main" val="1000138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7</a:t>
            </a:fld>
            <a:endParaRPr lang="tr-TR"/>
          </a:p>
        </p:txBody>
      </p:sp>
    </p:spTree>
    <p:extLst>
      <p:ext uri="{BB962C8B-B14F-4D97-AF65-F5344CB8AC3E}">
        <p14:creationId xmlns:p14="http://schemas.microsoft.com/office/powerpoint/2010/main" val="507812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8</a:t>
            </a:fld>
            <a:endParaRPr lang="tr-TR"/>
          </a:p>
        </p:txBody>
      </p:sp>
    </p:spTree>
    <p:extLst>
      <p:ext uri="{BB962C8B-B14F-4D97-AF65-F5344CB8AC3E}">
        <p14:creationId xmlns:p14="http://schemas.microsoft.com/office/powerpoint/2010/main" val="40254072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9</a:t>
            </a:fld>
            <a:endParaRPr lang="tr-TR"/>
          </a:p>
        </p:txBody>
      </p:sp>
    </p:spTree>
    <p:extLst>
      <p:ext uri="{BB962C8B-B14F-4D97-AF65-F5344CB8AC3E}">
        <p14:creationId xmlns:p14="http://schemas.microsoft.com/office/powerpoint/2010/main" val="13832006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50C17C9-2DB5-4E3A-BCA6-1BDBE1839D5B}"/>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6C3CFCB-E724-429E-9E67-AA4C616818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BC316C7-5640-4BC8-B3B9-F39D24B7066B}"/>
              </a:ext>
            </a:extLst>
          </p:cNvPr>
          <p:cNvSpPr>
            <a:spLocks noGrp="1"/>
          </p:cNvSpPr>
          <p:nvPr>
            <p:ph type="dt" sz="half" idx="10"/>
          </p:nvPr>
        </p:nvSpPr>
        <p:spPr/>
        <p:txBody>
          <a:bodyPr/>
          <a:lstStyle/>
          <a:p>
            <a:r>
              <a:rPr lang="tr-TR"/>
              <a:t>28.09.2020</a:t>
            </a:r>
            <a:endParaRPr lang="tr-TR" dirty="0"/>
          </a:p>
        </p:txBody>
      </p:sp>
      <p:sp>
        <p:nvSpPr>
          <p:cNvPr id="5" name="Alt Bilgi Yer Tutucusu 4">
            <a:extLst>
              <a:ext uri="{FF2B5EF4-FFF2-40B4-BE49-F238E27FC236}">
                <a16:creationId xmlns:a16="http://schemas.microsoft.com/office/drawing/2014/main" id="{F25359FB-CF66-43E2-8EC1-9412B0F314AA}"/>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3C5AEF14-7464-42C8-B2FB-4CEB6C81755A}"/>
              </a:ext>
            </a:extLst>
          </p:cNvPr>
          <p:cNvSpPr>
            <a:spLocks noGrp="1"/>
          </p:cNvSpPr>
          <p:nvPr>
            <p:ph type="sldNum" sz="quarter" idx="12"/>
          </p:nvPr>
        </p:nvSpPr>
        <p:spPr/>
        <p:txBody>
          <a:bodyPr/>
          <a:lstStyle/>
          <a:p>
            <a:fld id="{50F4E6BD-4CAD-3E44-B214-2CFB9D00E5E7}" type="slidenum">
              <a:rPr lang="tr-TR" smtClean="0"/>
              <a:t>‹#›</a:t>
            </a:fld>
            <a:endParaRPr lang="tr-TR"/>
          </a:p>
        </p:txBody>
      </p:sp>
      <p:pic>
        <p:nvPicPr>
          <p:cNvPr id="7" name="Resim 6">
            <a:extLst>
              <a:ext uri="{FF2B5EF4-FFF2-40B4-BE49-F238E27FC236}">
                <a16:creationId xmlns:a16="http://schemas.microsoft.com/office/drawing/2014/main" id="{B07C9117-EF70-4142-A831-40F64A657480}"/>
              </a:ext>
            </a:extLst>
          </p:cNvPr>
          <p:cNvPicPr>
            <a:picLocks noChangeAspect="1"/>
          </p:cNvPicPr>
          <p:nvPr userDrawn="1"/>
        </p:nvPicPr>
        <p:blipFill>
          <a:blip r:embed="rId2"/>
          <a:stretch>
            <a:fillRect/>
          </a:stretch>
        </p:blipFill>
        <p:spPr>
          <a:xfrm>
            <a:off x="0" y="0"/>
            <a:ext cx="12192000" cy="6557450"/>
          </a:xfrm>
          <a:prstGeom prst="rect">
            <a:avLst/>
          </a:prstGeom>
        </p:spPr>
      </p:pic>
    </p:spTree>
    <p:extLst>
      <p:ext uri="{BB962C8B-B14F-4D97-AF65-F5344CB8AC3E}">
        <p14:creationId xmlns:p14="http://schemas.microsoft.com/office/powerpoint/2010/main" val="1325314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981574-FBF4-4D03-92A6-F398DBDBD618}"/>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2793F81-4160-4883-9E16-A106995219E5}"/>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5E60EF3-0236-46BF-8C1D-BF02F18225B1}"/>
              </a:ext>
            </a:extLst>
          </p:cNvPr>
          <p:cNvSpPr>
            <a:spLocks noGrp="1"/>
          </p:cNvSpPr>
          <p:nvPr>
            <p:ph type="dt" sz="half" idx="10"/>
          </p:nvPr>
        </p:nvSpPr>
        <p:spPr/>
        <p:txBody>
          <a:bodyPr/>
          <a:lstStyle/>
          <a:p>
            <a:r>
              <a:rPr lang="tr-TR"/>
              <a:t>28.09.2020</a:t>
            </a:r>
            <a:endParaRPr lang="tr-TR" dirty="0"/>
          </a:p>
        </p:txBody>
      </p:sp>
      <p:sp>
        <p:nvSpPr>
          <p:cNvPr id="5" name="Alt Bilgi Yer Tutucusu 4">
            <a:extLst>
              <a:ext uri="{FF2B5EF4-FFF2-40B4-BE49-F238E27FC236}">
                <a16:creationId xmlns:a16="http://schemas.microsoft.com/office/drawing/2014/main" id="{43000784-D189-493A-8BD0-DE18CA221AC9}"/>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EC796BC7-0D23-44D7-A1A9-9616E6DA8E6B}"/>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890944552"/>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72FAA06-F012-4CAB-9588-572C44612B4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B0E4B2D-CD55-4390-8E5C-BA170FDD2DEB}"/>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5462773-B156-4674-BBF9-82690127C8C9}"/>
              </a:ext>
            </a:extLst>
          </p:cNvPr>
          <p:cNvSpPr>
            <a:spLocks noGrp="1"/>
          </p:cNvSpPr>
          <p:nvPr>
            <p:ph type="dt" sz="half" idx="10"/>
          </p:nvPr>
        </p:nvSpPr>
        <p:spPr/>
        <p:txBody>
          <a:bodyPr/>
          <a:lstStyle/>
          <a:p>
            <a:r>
              <a:rPr lang="tr-TR"/>
              <a:t>28.09.2020</a:t>
            </a:r>
            <a:endParaRPr lang="tr-TR" dirty="0"/>
          </a:p>
        </p:txBody>
      </p:sp>
      <p:sp>
        <p:nvSpPr>
          <p:cNvPr id="5" name="Alt Bilgi Yer Tutucusu 4">
            <a:extLst>
              <a:ext uri="{FF2B5EF4-FFF2-40B4-BE49-F238E27FC236}">
                <a16:creationId xmlns:a16="http://schemas.microsoft.com/office/drawing/2014/main" id="{1C00C97F-152E-4169-A42D-553BEAC6E466}"/>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5BF26CD9-5D0D-42EE-81C8-8F06D18B90AA}"/>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2868288054"/>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390AED8-2163-4F7C-9CA7-828A2067D91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F0E5EAE-87A3-4160-B20F-DA73A0353A1D}"/>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5AAB66C-1567-4AC5-857D-366ECF12BA05}"/>
              </a:ext>
            </a:extLst>
          </p:cNvPr>
          <p:cNvSpPr>
            <a:spLocks noGrp="1"/>
          </p:cNvSpPr>
          <p:nvPr>
            <p:ph type="dt" sz="half" idx="10"/>
          </p:nvPr>
        </p:nvSpPr>
        <p:spPr/>
        <p:txBody>
          <a:bodyPr/>
          <a:lstStyle/>
          <a:p>
            <a:r>
              <a:rPr lang="tr-TR"/>
              <a:t>28.09.2020</a:t>
            </a:r>
            <a:endParaRPr lang="tr-TR" dirty="0"/>
          </a:p>
        </p:txBody>
      </p:sp>
      <p:sp>
        <p:nvSpPr>
          <p:cNvPr id="5" name="Alt Bilgi Yer Tutucusu 4">
            <a:extLst>
              <a:ext uri="{FF2B5EF4-FFF2-40B4-BE49-F238E27FC236}">
                <a16:creationId xmlns:a16="http://schemas.microsoft.com/office/drawing/2014/main" id="{FA486382-6CAB-4EEC-9A9D-3D70B273F928}"/>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18E44873-9307-420D-912F-F568FBB1278B}"/>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116575342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295D751-0CF8-4E2B-83A5-D64C4F76D38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739B51C-1263-4BB3-929A-ED163B4B8A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BDD3E9C1-DE07-4A8D-BFEE-3263496672F8}"/>
              </a:ext>
            </a:extLst>
          </p:cNvPr>
          <p:cNvSpPr>
            <a:spLocks noGrp="1"/>
          </p:cNvSpPr>
          <p:nvPr>
            <p:ph type="dt" sz="half" idx="10"/>
          </p:nvPr>
        </p:nvSpPr>
        <p:spPr/>
        <p:txBody>
          <a:bodyPr/>
          <a:lstStyle/>
          <a:p>
            <a:r>
              <a:rPr lang="tr-TR"/>
              <a:t>28.09.2020</a:t>
            </a:r>
          </a:p>
        </p:txBody>
      </p:sp>
      <p:sp>
        <p:nvSpPr>
          <p:cNvPr id="5" name="Alt Bilgi Yer Tutucusu 4">
            <a:extLst>
              <a:ext uri="{FF2B5EF4-FFF2-40B4-BE49-F238E27FC236}">
                <a16:creationId xmlns:a16="http://schemas.microsoft.com/office/drawing/2014/main" id="{28FBFEC2-57EA-4BCE-829A-9A0E92E918BF}"/>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6356A321-2362-4B44-BE7E-B5F790F3F81D}"/>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1161834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E372D40-D88C-4FB0-A059-1348C3E0D4D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F827B2A-0253-435A-A926-2CF228455DEB}"/>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CA7D61EB-BF62-40F1-BCC0-C94F4E032DA1}"/>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CFA7C775-16F3-4E81-9DE7-549820EA555B}"/>
              </a:ext>
            </a:extLst>
          </p:cNvPr>
          <p:cNvSpPr>
            <a:spLocks noGrp="1"/>
          </p:cNvSpPr>
          <p:nvPr>
            <p:ph type="dt" sz="half" idx="10"/>
          </p:nvPr>
        </p:nvSpPr>
        <p:spPr/>
        <p:txBody>
          <a:bodyPr/>
          <a:lstStyle/>
          <a:p>
            <a:r>
              <a:rPr lang="tr-TR"/>
              <a:t>28.09.2020</a:t>
            </a:r>
            <a:endParaRPr lang="tr-TR" dirty="0"/>
          </a:p>
        </p:txBody>
      </p:sp>
      <p:sp>
        <p:nvSpPr>
          <p:cNvPr id="6" name="Alt Bilgi Yer Tutucusu 5">
            <a:extLst>
              <a:ext uri="{FF2B5EF4-FFF2-40B4-BE49-F238E27FC236}">
                <a16:creationId xmlns:a16="http://schemas.microsoft.com/office/drawing/2014/main" id="{A7D09C4D-86D6-45DA-9BB3-30A572AEACEB}"/>
              </a:ext>
            </a:extLst>
          </p:cNvPr>
          <p:cNvSpPr>
            <a:spLocks noGrp="1"/>
          </p:cNvSpPr>
          <p:nvPr>
            <p:ph type="ftr" sz="quarter" idx="11"/>
          </p:nvPr>
        </p:nvSpPr>
        <p:spPr/>
        <p:txBody>
          <a:bodyPr/>
          <a:lstStyle/>
          <a:p>
            <a:r>
              <a:rPr lang="tr-TR"/>
              <a:t>Dersin Kodu / Dersin Adı</a:t>
            </a:r>
            <a:endParaRPr lang="tr-TR" dirty="0"/>
          </a:p>
        </p:txBody>
      </p:sp>
      <p:sp>
        <p:nvSpPr>
          <p:cNvPr id="7" name="Slayt Numarası Yer Tutucusu 6">
            <a:extLst>
              <a:ext uri="{FF2B5EF4-FFF2-40B4-BE49-F238E27FC236}">
                <a16:creationId xmlns:a16="http://schemas.microsoft.com/office/drawing/2014/main" id="{30715937-F00E-405B-B6B5-9FF92E086007}"/>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2335711149"/>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665105E-6C7C-432C-BA2D-324C5D675363}"/>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75C75CF-612D-4A6F-8DE9-D27F98C2D8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66B7C06F-41CF-46C4-BBA6-05888EF751F5}"/>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7F2C58F-6F91-4730-B081-144F0595BC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B882973F-5016-4105-9E52-416FD15C7784}"/>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5F7D68AB-7A36-419F-8856-99623751A57B}"/>
              </a:ext>
            </a:extLst>
          </p:cNvPr>
          <p:cNvSpPr>
            <a:spLocks noGrp="1"/>
          </p:cNvSpPr>
          <p:nvPr>
            <p:ph type="dt" sz="half" idx="10"/>
          </p:nvPr>
        </p:nvSpPr>
        <p:spPr/>
        <p:txBody>
          <a:bodyPr/>
          <a:lstStyle/>
          <a:p>
            <a:r>
              <a:rPr lang="tr-TR"/>
              <a:t>28.09.2020</a:t>
            </a:r>
            <a:endParaRPr lang="tr-TR" dirty="0"/>
          </a:p>
        </p:txBody>
      </p:sp>
      <p:sp>
        <p:nvSpPr>
          <p:cNvPr id="8" name="Alt Bilgi Yer Tutucusu 7">
            <a:extLst>
              <a:ext uri="{FF2B5EF4-FFF2-40B4-BE49-F238E27FC236}">
                <a16:creationId xmlns:a16="http://schemas.microsoft.com/office/drawing/2014/main" id="{7B00A692-19F2-404D-B389-01FF6961EDBC}"/>
              </a:ext>
            </a:extLst>
          </p:cNvPr>
          <p:cNvSpPr>
            <a:spLocks noGrp="1"/>
          </p:cNvSpPr>
          <p:nvPr>
            <p:ph type="ftr" sz="quarter" idx="11"/>
          </p:nvPr>
        </p:nvSpPr>
        <p:spPr/>
        <p:txBody>
          <a:bodyPr/>
          <a:lstStyle/>
          <a:p>
            <a:r>
              <a:rPr lang="tr-TR"/>
              <a:t>Dersin Kodu / Dersin Adı</a:t>
            </a:r>
            <a:endParaRPr lang="tr-TR" dirty="0"/>
          </a:p>
        </p:txBody>
      </p:sp>
      <p:sp>
        <p:nvSpPr>
          <p:cNvPr id="9" name="Slayt Numarası Yer Tutucusu 8">
            <a:extLst>
              <a:ext uri="{FF2B5EF4-FFF2-40B4-BE49-F238E27FC236}">
                <a16:creationId xmlns:a16="http://schemas.microsoft.com/office/drawing/2014/main" id="{5460CAF8-3B2E-48F2-A83A-B865C6F067B7}"/>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854763185"/>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26F7F6A-26FD-44F2-B4A4-EC87B9C1C26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AEBC075-2D1C-4CC2-B762-3D9ADA9E12C0}"/>
              </a:ext>
            </a:extLst>
          </p:cNvPr>
          <p:cNvSpPr>
            <a:spLocks noGrp="1"/>
          </p:cNvSpPr>
          <p:nvPr>
            <p:ph type="dt" sz="half" idx="10"/>
          </p:nvPr>
        </p:nvSpPr>
        <p:spPr/>
        <p:txBody>
          <a:bodyPr/>
          <a:lstStyle/>
          <a:p>
            <a:r>
              <a:rPr lang="tr-TR"/>
              <a:t>28.09.2020</a:t>
            </a:r>
          </a:p>
        </p:txBody>
      </p:sp>
      <p:sp>
        <p:nvSpPr>
          <p:cNvPr id="4" name="Alt Bilgi Yer Tutucusu 3">
            <a:extLst>
              <a:ext uri="{FF2B5EF4-FFF2-40B4-BE49-F238E27FC236}">
                <a16:creationId xmlns:a16="http://schemas.microsoft.com/office/drawing/2014/main" id="{FFD944B8-3D71-4B54-A036-C6A6FC29E40B}"/>
              </a:ext>
            </a:extLst>
          </p:cNvPr>
          <p:cNvSpPr>
            <a:spLocks noGrp="1"/>
          </p:cNvSpPr>
          <p:nvPr>
            <p:ph type="ftr" sz="quarter" idx="11"/>
          </p:nvPr>
        </p:nvSpPr>
        <p:spPr/>
        <p:txBody>
          <a:bodyPr/>
          <a:lstStyle/>
          <a:p>
            <a:r>
              <a:rPr lang="tr-TR"/>
              <a:t>Dersin Kodu / Dersin Adı</a:t>
            </a:r>
            <a:endParaRPr lang="tr-TR" dirty="0"/>
          </a:p>
        </p:txBody>
      </p:sp>
      <p:sp>
        <p:nvSpPr>
          <p:cNvPr id="5" name="Slayt Numarası Yer Tutucusu 4">
            <a:extLst>
              <a:ext uri="{FF2B5EF4-FFF2-40B4-BE49-F238E27FC236}">
                <a16:creationId xmlns:a16="http://schemas.microsoft.com/office/drawing/2014/main" id="{08FB31FB-CECD-48BC-A9D2-D7CC4E558E56}"/>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3380144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50CBE65-32B2-4A59-B441-D07DF7AB4720}"/>
              </a:ext>
            </a:extLst>
          </p:cNvPr>
          <p:cNvSpPr>
            <a:spLocks noGrp="1"/>
          </p:cNvSpPr>
          <p:nvPr>
            <p:ph type="dt" sz="half" idx="10"/>
          </p:nvPr>
        </p:nvSpPr>
        <p:spPr/>
        <p:txBody>
          <a:bodyPr/>
          <a:lstStyle/>
          <a:p>
            <a:r>
              <a:rPr lang="tr-TR"/>
              <a:t>28.09.2020</a:t>
            </a:r>
          </a:p>
        </p:txBody>
      </p:sp>
      <p:sp>
        <p:nvSpPr>
          <p:cNvPr id="3" name="Alt Bilgi Yer Tutucusu 2">
            <a:extLst>
              <a:ext uri="{FF2B5EF4-FFF2-40B4-BE49-F238E27FC236}">
                <a16:creationId xmlns:a16="http://schemas.microsoft.com/office/drawing/2014/main" id="{378F90FD-4896-453A-A4E8-7A88D4F718DB}"/>
              </a:ext>
            </a:extLst>
          </p:cNvPr>
          <p:cNvSpPr>
            <a:spLocks noGrp="1"/>
          </p:cNvSpPr>
          <p:nvPr>
            <p:ph type="ftr" sz="quarter" idx="11"/>
          </p:nvPr>
        </p:nvSpPr>
        <p:spPr/>
        <p:txBody>
          <a:bodyPr/>
          <a:lstStyle/>
          <a:p>
            <a:r>
              <a:rPr lang="tr-TR"/>
              <a:t>Dersin Kodu / Dersin Adı</a:t>
            </a:r>
            <a:endParaRPr lang="tr-TR" dirty="0"/>
          </a:p>
        </p:txBody>
      </p:sp>
      <p:sp>
        <p:nvSpPr>
          <p:cNvPr id="4" name="Slayt Numarası Yer Tutucusu 3">
            <a:extLst>
              <a:ext uri="{FF2B5EF4-FFF2-40B4-BE49-F238E27FC236}">
                <a16:creationId xmlns:a16="http://schemas.microsoft.com/office/drawing/2014/main" id="{F1FE8CFD-2BFA-4F1C-9521-18CB23012BBA}"/>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51072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D381CF3-A5EF-4167-AEE0-B8431F14D5F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15CE533-D87E-485C-9B30-98D1FA6CC9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A7224920-B1DF-4272-A258-9A162FCBBD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CB0EEA69-32AB-4EFB-A3BC-6B8EEF71C77A}"/>
              </a:ext>
            </a:extLst>
          </p:cNvPr>
          <p:cNvSpPr>
            <a:spLocks noGrp="1"/>
          </p:cNvSpPr>
          <p:nvPr>
            <p:ph type="dt" sz="half" idx="10"/>
          </p:nvPr>
        </p:nvSpPr>
        <p:spPr/>
        <p:txBody>
          <a:bodyPr/>
          <a:lstStyle/>
          <a:p>
            <a:r>
              <a:rPr lang="tr-TR"/>
              <a:t>28.09.2020</a:t>
            </a:r>
            <a:endParaRPr lang="tr-TR" dirty="0"/>
          </a:p>
        </p:txBody>
      </p:sp>
      <p:sp>
        <p:nvSpPr>
          <p:cNvPr id="6" name="Alt Bilgi Yer Tutucusu 5">
            <a:extLst>
              <a:ext uri="{FF2B5EF4-FFF2-40B4-BE49-F238E27FC236}">
                <a16:creationId xmlns:a16="http://schemas.microsoft.com/office/drawing/2014/main" id="{52904773-398C-4558-BFED-36B608DE6ED0}"/>
              </a:ext>
            </a:extLst>
          </p:cNvPr>
          <p:cNvSpPr>
            <a:spLocks noGrp="1"/>
          </p:cNvSpPr>
          <p:nvPr>
            <p:ph type="ftr" sz="quarter" idx="11"/>
          </p:nvPr>
        </p:nvSpPr>
        <p:spPr/>
        <p:txBody>
          <a:bodyPr/>
          <a:lstStyle/>
          <a:p>
            <a:r>
              <a:rPr lang="tr-TR"/>
              <a:t>Dersin Kodu / Dersin Adı</a:t>
            </a:r>
            <a:endParaRPr lang="tr-TR" dirty="0"/>
          </a:p>
        </p:txBody>
      </p:sp>
      <p:sp>
        <p:nvSpPr>
          <p:cNvPr id="7" name="Slayt Numarası Yer Tutucusu 6">
            <a:extLst>
              <a:ext uri="{FF2B5EF4-FFF2-40B4-BE49-F238E27FC236}">
                <a16:creationId xmlns:a16="http://schemas.microsoft.com/office/drawing/2014/main" id="{BFA33CD2-A134-47E0-8206-9E70086B09D8}"/>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1291727612"/>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8B3A027-B698-4236-9456-4E12557253A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F48EC52C-67CF-46C5-8C56-BF15C4496E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8ED6482-55EA-434C-BB36-A82106F492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4049317B-7CB9-45F5-AEC0-2BCFEA393E9B}"/>
              </a:ext>
            </a:extLst>
          </p:cNvPr>
          <p:cNvSpPr>
            <a:spLocks noGrp="1"/>
          </p:cNvSpPr>
          <p:nvPr>
            <p:ph type="dt" sz="half" idx="10"/>
          </p:nvPr>
        </p:nvSpPr>
        <p:spPr/>
        <p:txBody>
          <a:bodyPr/>
          <a:lstStyle/>
          <a:p>
            <a:r>
              <a:rPr lang="tr-TR"/>
              <a:t>28.09.2020</a:t>
            </a:r>
          </a:p>
        </p:txBody>
      </p:sp>
      <p:sp>
        <p:nvSpPr>
          <p:cNvPr id="6" name="Alt Bilgi Yer Tutucusu 5">
            <a:extLst>
              <a:ext uri="{FF2B5EF4-FFF2-40B4-BE49-F238E27FC236}">
                <a16:creationId xmlns:a16="http://schemas.microsoft.com/office/drawing/2014/main" id="{2264103B-CF4E-4AEC-BEE1-265F8FC64D14}"/>
              </a:ext>
            </a:extLst>
          </p:cNvPr>
          <p:cNvSpPr>
            <a:spLocks noGrp="1"/>
          </p:cNvSpPr>
          <p:nvPr>
            <p:ph type="ftr" sz="quarter" idx="11"/>
          </p:nvPr>
        </p:nvSpPr>
        <p:spPr/>
        <p:txBody>
          <a:bodyPr/>
          <a:lstStyle/>
          <a:p>
            <a:r>
              <a:rPr lang="tr-TR"/>
              <a:t>Dersin Kodu / Dersin Adı</a:t>
            </a:r>
            <a:endParaRPr lang="tr-TR" dirty="0"/>
          </a:p>
        </p:txBody>
      </p:sp>
      <p:sp>
        <p:nvSpPr>
          <p:cNvPr id="7" name="Slayt Numarası Yer Tutucusu 6">
            <a:extLst>
              <a:ext uri="{FF2B5EF4-FFF2-40B4-BE49-F238E27FC236}">
                <a16:creationId xmlns:a16="http://schemas.microsoft.com/office/drawing/2014/main" id="{6BDBC5C3-7522-419B-B423-4B559ED4D5EB}"/>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1589240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90460D7-5020-4371-9987-CDAF98B3E2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030C6A7-91DA-443C-A5E7-5C55F58540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50A4DE1-56AC-486A-BD0E-6EF31278B8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tr-TR"/>
              <a:t>28.09.2020</a:t>
            </a:r>
            <a:endParaRPr lang="tr-TR" dirty="0"/>
          </a:p>
        </p:txBody>
      </p:sp>
      <p:sp>
        <p:nvSpPr>
          <p:cNvPr id="5" name="Alt Bilgi Yer Tutucusu 4">
            <a:extLst>
              <a:ext uri="{FF2B5EF4-FFF2-40B4-BE49-F238E27FC236}">
                <a16:creationId xmlns:a16="http://schemas.microsoft.com/office/drawing/2014/main" id="{42B9F3DB-1E9C-4B1F-BBED-5ED6273180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74870CB7-02CA-4A7D-A0F4-8BBAEB9368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4E6BD-4CAD-3E44-B214-2CFB9D00E5E7}" type="slidenum">
              <a:rPr lang="tr-TR" smtClean="0"/>
              <a:pPr/>
              <a:t>‹#›</a:t>
            </a:fld>
            <a:endParaRPr lang="tr-TR" dirty="0"/>
          </a:p>
        </p:txBody>
      </p:sp>
      <p:cxnSp>
        <p:nvCxnSpPr>
          <p:cNvPr id="7" name="Düz Bağlayıcı 6">
            <a:extLst>
              <a:ext uri="{FF2B5EF4-FFF2-40B4-BE49-F238E27FC236}">
                <a16:creationId xmlns:a16="http://schemas.microsoft.com/office/drawing/2014/main" id="{DAB867F7-F123-4A3E-8848-137BCDEC8F92}"/>
              </a:ext>
            </a:extLst>
          </p:cNvPr>
          <p:cNvCxnSpPr>
            <a:cxnSpLocks/>
          </p:cNvCxnSpPr>
          <p:nvPr userDrawn="1"/>
        </p:nvCxnSpPr>
        <p:spPr>
          <a:xfrm>
            <a:off x="5002924" y="586338"/>
            <a:ext cx="6364277"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8" name="Resim 7">
            <a:extLst>
              <a:ext uri="{FF2B5EF4-FFF2-40B4-BE49-F238E27FC236}">
                <a16:creationId xmlns:a16="http://schemas.microsoft.com/office/drawing/2014/main" id="{C45099EE-BCE4-43CD-A7EB-74F032FFC30A}"/>
              </a:ext>
            </a:extLst>
          </p:cNvPr>
          <p:cNvPicPr>
            <a:picLocks noChangeAspect="1"/>
          </p:cNvPicPr>
          <p:nvPr userDrawn="1"/>
        </p:nvPicPr>
        <p:blipFill>
          <a:blip r:embed="rId13"/>
          <a:stretch>
            <a:fillRect/>
          </a:stretch>
        </p:blipFill>
        <p:spPr>
          <a:xfrm>
            <a:off x="526518" y="126419"/>
            <a:ext cx="610521" cy="610521"/>
          </a:xfrm>
          <a:prstGeom prst="rect">
            <a:avLst/>
          </a:prstGeom>
        </p:spPr>
      </p:pic>
      <p:sp>
        <p:nvSpPr>
          <p:cNvPr id="9" name="Dikdörtgen 8">
            <a:extLst>
              <a:ext uri="{FF2B5EF4-FFF2-40B4-BE49-F238E27FC236}">
                <a16:creationId xmlns:a16="http://schemas.microsoft.com/office/drawing/2014/main" id="{343B397A-D431-45E1-AD39-4709D2C8F998}"/>
              </a:ext>
            </a:extLst>
          </p:cNvPr>
          <p:cNvSpPr/>
          <p:nvPr userDrawn="1"/>
        </p:nvSpPr>
        <p:spPr>
          <a:xfrm>
            <a:off x="1154644" y="217192"/>
            <a:ext cx="6096000" cy="400110"/>
          </a:xfrm>
          <a:prstGeom prst="rect">
            <a:avLst/>
          </a:prstGeom>
        </p:spPr>
        <p:txBody>
          <a:bodyPr>
            <a:spAutoFit/>
          </a:bodyPr>
          <a:lstStyle/>
          <a:p>
            <a:pPr algn="l"/>
            <a:r>
              <a:rPr lang="tr-TR" sz="1000" b="0" dirty="0">
                <a:solidFill>
                  <a:schemeClr val="bg1">
                    <a:lumMod val="50000"/>
                  </a:schemeClr>
                </a:solidFill>
                <a:latin typeface="Times New Roman" panose="02020603050405020304" pitchFamily="18" charset="0"/>
                <a:cs typeface="Times New Roman" panose="02020603050405020304" pitchFamily="18" charset="0"/>
              </a:rPr>
              <a:t>ATATÜRK ÜNİVERSİTESİ İLAHİYAT FAKÜLTESİ</a:t>
            </a:r>
          </a:p>
          <a:p>
            <a:pPr algn="l"/>
            <a:r>
              <a:rPr lang="tr-TR" sz="1000" b="0" dirty="0">
                <a:solidFill>
                  <a:schemeClr val="bg1">
                    <a:lumMod val="50000"/>
                  </a:schemeClr>
                </a:solidFill>
                <a:latin typeface="Times New Roman" panose="02020603050405020304" pitchFamily="18" charset="0"/>
                <a:cs typeface="Times New Roman" panose="02020603050405020304" pitchFamily="18" charset="0"/>
              </a:rPr>
              <a:t>Temel İslam Bilimleri</a:t>
            </a:r>
          </a:p>
        </p:txBody>
      </p:sp>
    </p:spTree>
    <p:extLst>
      <p:ext uri="{BB962C8B-B14F-4D97-AF65-F5344CB8AC3E}">
        <p14:creationId xmlns:p14="http://schemas.microsoft.com/office/powerpoint/2010/main" val="2765374284"/>
      </p:ext>
    </p:extLst>
  </p:cSld>
  <p:clrMap bg1="lt1" tx1="dk1" bg2="lt2" tx2="dk2" accent1="accent1" accent2="accent2" accent3="accent3" accent4="accent4" accent5="accent5" accent6="accent6" hlink="hlink" folHlink="folHlink"/>
  <p:sldLayoutIdLst>
    <p:sldLayoutId id="2147483966" r:id="rId1"/>
    <p:sldLayoutId id="2147483967" r:id="rId2"/>
    <p:sldLayoutId id="2147483968" r:id="rId3"/>
    <p:sldLayoutId id="2147483969" r:id="rId4"/>
    <p:sldLayoutId id="2147483970" r:id="rId5"/>
    <p:sldLayoutId id="2147483971" r:id="rId6"/>
    <p:sldLayoutId id="2147483972" r:id="rId7"/>
    <p:sldLayoutId id="2147483973" r:id="rId8"/>
    <p:sldLayoutId id="2147483974" r:id="rId9"/>
    <p:sldLayoutId id="2147483975" r:id="rId10"/>
    <p:sldLayoutId id="2147483976"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p:txBody>
          <a:bodyPr/>
          <a:lstStyle/>
          <a:p>
            <a:r>
              <a:rPr lang="tr-TR" b="1" dirty="0">
                <a:solidFill>
                  <a:schemeClr val="bg1"/>
                </a:solidFill>
              </a:rPr>
              <a:t>Kelam Tarihi</a:t>
            </a:r>
          </a:p>
        </p:txBody>
      </p:sp>
      <p:sp>
        <p:nvSpPr>
          <p:cNvPr id="5" name="Alt Başlık 4"/>
          <p:cNvSpPr>
            <a:spLocks noGrp="1"/>
          </p:cNvSpPr>
          <p:nvPr>
            <p:ph type="subTitle" idx="1"/>
          </p:nvPr>
        </p:nvSpPr>
        <p:spPr/>
        <p:txBody>
          <a:bodyPr>
            <a:normAutofit/>
          </a:bodyPr>
          <a:lstStyle/>
          <a:p>
            <a:pPr>
              <a:lnSpc>
                <a:spcPct val="120000"/>
              </a:lnSpc>
            </a:pPr>
            <a:r>
              <a:rPr lang="tr-TR" dirty="0">
                <a:solidFill>
                  <a:schemeClr val="bg1"/>
                </a:solidFill>
              </a:rPr>
              <a:t>Ders Hocası	: Dr. </a:t>
            </a:r>
            <a:r>
              <a:rPr lang="tr-TR" dirty="0" err="1">
                <a:solidFill>
                  <a:schemeClr val="bg1"/>
                </a:solidFill>
              </a:rPr>
              <a:t>Öğr</a:t>
            </a:r>
            <a:r>
              <a:rPr lang="tr-TR" dirty="0">
                <a:solidFill>
                  <a:schemeClr val="bg1"/>
                </a:solidFill>
              </a:rPr>
              <a:t>. Üyesi Fikrullah ÇAKMAK</a:t>
            </a:r>
            <a:endParaRPr lang="tr-TR" dirty="0">
              <a:solidFill>
                <a:schemeClr val="bg1"/>
              </a:solidFill>
              <a:latin typeface="Times New Roman" panose="02020603050405020304" pitchFamily="18" charset="0"/>
              <a:cs typeface="Times New Roman" panose="02020603050405020304" pitchFamily="18" charset="0"/>
            </a:endParaRPr>
          </a:p>
        </p:txBody>
      </p:sp>
      <p:sp>
        <p:nvSpPr>
          <p:cNvPr id="6" name="Alt Başlık 2">
            <a:extLst>
              <a:ext uri="{FF2B5EF4-FFF2-40B4-BE49-F238E27FC236}">
                <a16:creationId xmlns:a16="http://schemas.microsoft.com/office/drawing/2014/main" id="{1C42A7E1-4275-024A-8631-43CFA2748EDF}"/>
              </a:ext>
            </a:extLst>
          </p:cNvPr>
          <p:cNvSpPr txBox="1">
            <a:spLocks/>
          </p:cNvSpPr>
          <p:nvPr/>
        </p:nvSpPr>
        <p:spPr>
          <a:xfrm>
            <a:off x="2209799" y="864973"/>
            <a:ext cx="8809653" cy="84820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tr-TR" dirty="0">
                <a:solidFill>
                  <a:schemeClr val="bg1"/>
                </a:solidFill>
                <a:latin typeface="Times New Roman" panose="02020603050405020304" pitchFamily="18" charset="0"/>
                <a:cs typeface="Times New Roman" panose="02020603050405020304" pitchFamily="18" charset="0"/>
              </a:rPr>
              <a:t>ATATÜRK ÜNİVERSİTESİ İLAHİYAT FAKÜLTESİ </a:t>
            </a:r>
            <a:endParaRPr lang="tr-TR" sz="1600" dirty="0">
              <a:solidFill>
                <a:schemeClr val="bg1"/>
              </a:solidFill>
              <a:latin typeface="Times New Roman" panose="02020603050405020304" pitchFamily="18" charset="0"/>
              <a:cs typeface="Times New Roman" panose="02020603050405020304" pitchFamily="18" charset="0"/>
            </a:endParaRPr>
          </a:p>
          <a:p>
            <a:pPr algn="l"/>
            <a:r>
              <a:rPr lang="tr-TR" dirty="0">
                <a:solidFill>
                  <a:schemeClr val="bg1"/>
                </a:solidFill>
                <a:latin typeface="Times New Roman" panose="02020603050405020304" pitchFamily="18" charset="0"/>
                <a:cs typeface="Times New Roman" panose="02020603050405020304" pitchFamily="18" charset="0"/>
              </a:rPr>
              <a:t>Temel İslam Bilimleri Kelam Anabilim Dalı</a:t>
            </a:r>
          </a:p>
        </p:txBody>
      </p:sp>
    </p:spTree>
    <p:extLst>
      <p:ext uri="{BB962C8B-B14F-4D97-AF65-F5344CB8AC3E}">
        <p14:creationId xmlns:p14="http://schemas.microsoft.com/office/powerpoint/2010/main" val="2781030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A. Dahili Sebepler </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a:bodyPr>
          <a:lstStyle/>
          <a:p>
            <a:r>
              <a:rPr lang="tr-TR" b="1" i="1" dirty="0">
                <a:solidFill>
                  <a:srgbClr val="C00000"/>
                </a:solidFill>
              </a:rPr>
              <a:t>1. Siyasi Olaylar</a:t>
            </a:r>
          </a:p>
          <a:p>
            <a:r>
              <a:rPr lang="tr-TR" dirty="0"/>
              <a:t>Her türlü teolojik ve felsefi tartışmanın temelinde siyasi ve sosyal sebepleri vardır.</a:t>
            </a:r>
          </a:p>
          <a:p>
            <a:pPr lvl="0"/>
            <a:r>
              <a:rPr lang="tr-TR" i="1" u="sng" dirty="0"/>
              <a:t>A) Hz. Peygamber Dönemi Olaylar</a:t>
            </a:r>
          </a:p>
          <a:p>
            <a:r>
              <a:rPr lang="tr-TR" dirty="0"/>
              <a:t>1. Hz. Ebubekir’in İmameti</a:t>
            </a:r>
          </a:p>
          <a:p>
            <a:r>
              <a:rPr lang="tr-TR" dirty="0"/>
              <a:t>2. </a:t>
            </a:r>
            <a:r>
              <a:rPr lang="tr-TR" dirty="0" err="1"/>
              <a:t>Kırtas</a:t>
            </a:r>
            <a:r>
              <a:rPr lang="tr-TR" dirty="0"/>
              <a:t> Hadisesi (Vasiyetname)</a:t>
            </a:r>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10</a:t>
            </a:fld>
            <a:endParaRPr lang="tr-TR"/>
          </a:p>
        </p:txBody>
      </p:sp>
    </p:spTree>
    <p:extLst>
      <p:ext uri="{BB962C8B-B14F-4D97-AF65-F5344CB8AC3E}">
        <p14:creationId xmlns:p14="http://schemas.microsoft.com/office/powerpoint/2010/main" val="1627734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1. Siyasi Olaylar </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92500" lnSpcReduction="20000"/>
          </a:bodyPr>
          <a:lstStyle/>
          <a:p>
            <a:r>
              <a:rPr lang="tr-TR" b="1" u="sng" dirty="0">
                <a:solidFill>
                  <a:srgbClr val="C00000"/>
                </a:solidFill>
              </a:rPr>
              <a:t>B. Peygamberin Vefatı Ardından Yaşananlar</a:t>
            </a:r>
          </a:p>
          <a:p>
            <a:r>
              <a:rPr lang="tr-TR" i="1" u="sng" dirty="0"/>
              <a:t>1. </a:t>
            </a:r>
            <a:r>
              <a:rPr lang="tr-TR" i="1" u="sng" dirty="0" err="1"/>
              <a:t>Sakifetü</a:t>
            </a:r>
            <a:r>
              <a:rPr lang="tr-TR" i="1" u="sng" dirty="0"/>
              <a:t> Beni Saide</a:t>
            </a:r>
          </a:p>
          <a:p>
            <a:r>
              <a:rPr lang="tr-TR" dirty="0" err="1"/>
              <a:t>Evs</a:t>
            </a:r>
            <a:r>
              <a:rPr lang="tr-TR" dirty="0"/>
              <a:t> ve </a:t>
            </a:r>
            <a:r>
              <a:rPr lang="tr-TR" dirty="0" err="1"/>
              <a:t>Hazrec</a:t>
            </a:r>
            <a:r>
              <a:rPr lang="tr-TR" dirty="0"/>
              <a:t> halife seçmek için harekete geçti. </a:t>
            </a:r>
            <a:r>
              <a:rPr lang="tr-TR" dirty="0" err="1"/>
              <a:t>Hazrec’ten</a:t>
            </a:r>
            <a:r>
              <a:rPr lang="tr-TR" dirty="0"/>
              <a:t> </a:t>
            </a:r>
            <a:r>
              <a:rPr lang="tr-TR" dirty="0" err="1"/>
              <a:t>Sa’d</a:t>
            </a:r>
            <a:r>
              <a:rPr lang="tr-TR" dirty="0"/>
              <a:t> b. </a:t>
            </a:r>
            <a:r>
              <a:rPr lang="tr-TR" dirty="0" err="1"/>
              <a:t>Ubade’yi</a:t>
            </a:r>
            <a:r>
              <a:rPr lang="tr-TR" dirty="0"/>
              <a:t> halife seçmek istemeleri.</a:t>
            </a:r>
          </a:p>
          <a:p>
            <a:r>
              <a:rPr lang="tr-TR" dirty="0">
                <a:solidFill>
                  <a:srgbClr val="C00000"/>
                </a:solidFill>
              </a:rPr>
              <a:t>Beni </a:t>
            </a:r>
            <a:r>
              <a:rPr lang="tr-TR" dirty="0" err="1">
                <a:solidFill>
                  <a:srgbClr val="C00000"/>
                </a:solidFill>
              </a:rPr>
              <a:t>saide</a:t>
            </a:r>
            <a:r>
              <a:rPr lang="tr-TR" dirty="0">
                <a:solidFill>
                  <a:srgbClr val="C00000"/>
                </a:solidFill>
              </a:rPr>
              <a:t> </a:t>
            </a:r>
            <a:r>
              <a:rPr lang="tr-TR" dirty="0" err="1">
                <a:solidFill>
                  <a:srgbClr val="C00000"/>
                </a:solidFill>
              </a:rPr>
              <a:t>sakifesinde</a:t>
            </a:r>
            <a:r>
              <a:rPr lang="tr-TR" dirty="0">
                <a:solidFill>
                  <a:srgbClr val="C00000"/>
                </a:solidFill>
              </a:rPr>
              <a:t> sonradan gelenler</a:t>
            </a:r>
          </a:p>
          <a:p>
            <a:r>
              <a:rPr lang="tr-TR" dirty="0"/>
              <a:t>Hz. Ebubekir, Ömer ve </a:t>
            </a:r>
            <a:r>
              <a:rPr lang="tr-TR" dirty="0" err="1"/>
              <a:t>Ubeyde</a:t>
            </a:r>
            <a:r>
              <a:rPr lang="tr-TR" dirty="0"/>
              <a:t> b. Cerrah</a:t>
            </a:r>
          </a:p>
          <a:p>
            <a:r>
              <a:rPr lang="tr-TR" dirty="0"/>
              <a:t>Hz. Ebubekir </a:t>
            </a:r>
            <a:r>
              <a:rPr lang="tr-TR" dirty="0" err="1"/>
              <a:t>Kureyş’in</a:t>
            </a:r>
            <a:r>
              <a:rPr lang="tr-TR" dirty="0"/>
              <a:t> </a:t>
            </a:r>
            <a:r>
              <a:rPr lang="tr-TR" dirty="0" err="1"/>
              <a:t>arap</a:t>
            </a:r>
            <a:r>
              <a:rPr lang="tr-TR" dirty="0"/>
              <a:t> toplumundaki konumundan dolayı Ömer ve </a:t>
            </a:r>
            <a:r>
              <a:rPr lang="tr-TR" dirty="0" err="1"/>
              <a:t>Ubeyde’yi</a:t>
            </a:r>
            <a:r>
              <a:rPr lang="tr-TR" dirty="0"/>
              <a:t> önerdi. Onlar da </a:t>
            </a:r>
            <a:r>
              <a:rPr lang="tr-TR" dirty="0" err="1"/>
              <a:t>Ebubekiri</a:t>
            </a:r>
            <a:r>
              <a:rPr lang="tr-TR" dirty="0"/>
              <a:t> önerdi. Ebubekir kabul edildi. </a:t>
            </a:r>
          </a:p>
          <a:p>
            <a:r>
              <a:rPr lang="tr-TR" dirty="0" err="1"/>
              <a:t>Bey’etü’l</a:t>
            </a:r>
            <a:r>
              <a:rPr lang="tr-TR" dirty="0"/>
              <a:t>-Hassa: </a:t>
            </a:r>
            <a:r>
              <a:rPr lang="tr-TR" dirty="0" err="1"/>
              <a:t>Çardakdaki</a:t>
            </a:r>
            <a:r>
              <a:rPr lang="tr-TR" dirty="0"/>
              <a:t> sınırlı kişinin </a:t>
            </a:r>
            <a:r>
              <a:rPr lang="tr-TR" dirty="0" err="1"/>
              <a:t>biyatı</a:t>
            </a:r>
            <a:endParaRPr lang="tr-TR" dirty="0"/>
          </a:p>
          <a:p>
            <a:r>
              <a:rPr lang="tr-TR" dirty="0" err="1"/>
              <a:t>Bey’etü’l</a:t>
            </a:r>
            <a:r>
              <a:rPr lang="tr-TR" dirty="0"/>
              <a:t>-Amme: Genel biat</a:t>
            </a:r>
          </a:p>
          <a:p>
            <a:endParaRPr lang="tr-TR"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11</a:t>
            </a:fld>
            <a:endParaRPr lang="tr-TR"/>
          </a:p>
        </p:txBody>
      </p:sp>
    </p:spTree>
    <p:extLst>
      <p:ext uri="{BB962C8B-B14F-4D97-AF65-F5344CB8AC3E}">
        <p14:creationId xmlns:p14="http://schemas.microsoft.com/office/powerpoint/2010/main" val="3756875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1. Siyasi Olaylar</a:t>
            </a:r>
            <a:endParaRPr lang="tr-TR" i="1" dirty="0">
              <a:solidFill>
                <a:srgbClr val="C00000"/>
              </a:solidFill>
            </a:endParaRP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a:bodyPr>
          <a:lstStyle/>
          <a:p>
            <a:r>
              <a:rPr lang="tr-TR" b="1" u="sng" dirty="0">
                <a:solidFill>
                  <a:srgbClr val="C00000"/>
                </a:solidFill>
              </a:rPr>
              <a:t>B. Peygamberin Vefatı Ardından Yaşananlar</a:t>
            </a:r>
          </a:p>
          <a:p>
            <a:r>
              <a:rPr lang="tr-TR" u="sng" dirty="0"/>
              <a:t>1. </a:t>
            </a:r>
            <a:r>
              <a:rPr lang="tr-TR" u="sng" dirty="0" err="1"/>
              <a:t>Sakifetü</a:t>
            </a:r>
            <a:r>
              <a:rPr lang="tr-TR" u="sng" dirty="0"/>
              <a:t> Beni Saide</a:t>
            </a:r>
          </a:p>
          <a:p>
            <a:r>
              <a:rPr lang="tr-TR" dirty="0">
                <a:solidFill>
                  <a:srgbClr val="C00000"/>
                </a:solidFill>
              </a:rPr>
              <a:t>Beni Saide </a:t>
            </a:r>
            <a:r>
              <a:rPr lang="tr-TR" dirty="0" err="1">
                <a:solidFill>
                  <a:srgbClr val="C00000"/>
                </a:solidFill>
              </a:rPr>
              <a:t>Sakifesinin</a:t>
            </a:r>
            <a:r>
              <a:rPr lang="tr-TR" dirty="0">
                <a:solidFill>
                  <a:srgbClr val="C00000"/>
                </a:solidFill>
              </a:rPr>
              <a:t> Çıkardığı Tartışmalar</a:t>
            </a:r>
          </a:p>
          <a:p>
            <a:r>
              <a:rPr lang="tr-TR" dirty="0"/>
              <a:t>Halife nasıl seçilmelidir? Kimin hakkıdır?</a:t>
            </a:r>
          </a:p>
          <a:p>
            <a:endParaRPr lang="tr-TR" dirty="0"/>
          </a:p>
          <a:p>
            <a:endParaRPr lang="tr-TR"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12</a:t>
            </a:fld>
            <a:endParaRPr lang="tr-TR"/>
          </a:p>
        </p:txBody>
      </p:sp>
    </p:spTree>
    <p:extLst>
      <p:ext uri="{BB962C8B-B14F-4D97-AF65-F5344CB8AC3E}">
        <p14:creationId xmlns:p14="http://schemas.microsoft.com/office/powerpoint/2010/main" val="3567934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1. Siyasi Olaylar</a:t>
            </a:r>
            <a:endParaRPr lang="tr-TR" i="1" dirty="0">
              <a:solidFill>
                <a:srgbClr val="C00000"/>
              </a:solidFill>
            </a:endParaRP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55000" lnSpcReduction="20000"/>
          </a:bodyPr>
          <a:lstStyle/>
          <a:p>
            <a:r>
              <a:rPr lang="tr-TR" b="1" u="sng" dirty="0">
                <a:solidFill>
                  <a:srgbClr val="C00000"/>
                </a:solidFill>
              </a:rPr>
              <a:t>B. Peygamberin Vefatı Ardından Yaşananlar</a:t>
            </a:r>
          </a:p>
          <a:p>
            <a:r>
              <a:rPr lang="tr-TR" u="sng" dirty="0"/>
              <a:t>1. </a:t>
            </a:r>
            <a:r>
              <a:rPr lang="tr-TR" u="sng" dirty="0" err="1"/>
              <a:t>Sakifetü</a:t>
            </a:r>
            <a:r>
              <a:rPr lang="tr-TR" u="sng" dirty="0"/>
              <a:t> Beni Saide</a:t>
            </a:r>
          </a:p>
          <a:p>
            <a:r>
              <a:rPr lang="tr-TR" dirty="0">
                <a:solidFill>
                  <a:srgbClr val="C00000"/>
                </a:solidFill>
              </a:rPr>
              <a:t>İslam devlet başkanı önerdi mi?</a:t>
            </a:r>
          </a:p>
          <a:p>
            <a:r>
              <a:rPr lang="tr-TR" dirty="0"/>
              <a:t>1. Şura </a:t>
            </a:r>
          </a:p>
          <a:p>
            <a:r>
              <a:rPr lang="tr-TR" dirty="0"/>
              <a:t>(</a:t>
            </a:r>
            <a:r>
              <a:rPr lang="ar-SA" b="1" dirty="0"/>
              <a:t>فَبِمَا رَحْمَةٍ مِنَ اللَّهِ لِنْتَ لَهُمْ وَلَوْ كُنْتَ فَظًّا غَلِيظَ الْقَلْبِ لَانْفَضُّوا مِنْ حَوْلِكَ فَاعْفُ عَنْهُمْ وَاسْتَغْفِرْ لَهُمْ وَشَاوِرْهُمْ فِي الْأَمْرِ فَإِذَا عَزَمْتَ فَتَوَكَّلْ عَلَى اللَّهِ إِنَّ اللَّهَ يُحِبُّ الْمُتَوَكِّلِينَ</a:t>
            </a:r>
            <a:r>
              <a:rPr lang="tr-TR" dirty="0"/>
              <a:t>)</a:t>
            </a:r>
          </a:p>
          <a:p>
            <a:r>
              <a:rPr lang="tr-TR" dirty="0" err="1"/>
              <a:t>Âl</a:t>
            </a:r>
            <a:r>
              <a:rPr lang="tr-TR" dirty="0"/>
              <a:t>-i </a:t>
            </a:r>
            <a:r>
              <a:rPr lang="tr-TR" dirty="0" err="1"/>
              <a:t>İmrân</a:t>
            </a:r>
            <a:r>
              <a:rPr lang="tr-TR" dirty="0"/>
              <a:t> : 159</a:t>
            </a:r>
          </a:p>
          <a:p>
            <a:r>
              <a:rPr lang="tr-TR" dirty="0"/>
              <a:t>2. Ehliyet liyakat</a:t>
            </a:r>
          </a:p>
          <a:p>
            <a:r>
              <a:rPr lang="tr-TR" dirty="0"/>
              <a:t>(</a:t>
            </a:r>
            <a:r>
              <a:rPr lang="ar-SA" b="1" dirty="0"/>
              <a:t>إِنَّ اللَّهَ يَأْمُرُكُمْ أَنْ تُؤَدُّوا الْأَمَانَاتِ إِلَى أَهْلِهَا وَإِذَا حَكَمْتُمْ بَيْنَ النَّاسِ أَنْ تَحْكُمُوا بِالْعَدْلِ إِنَّ اللَّهَ نِعِمَّا يَعِظُكُمْ بِهِ إِنَّ اللَّهَ كَانَ سَمِيعًا بَصِيرًا</a:t>
            </a:r>
            <a:r>
              <a:rPr lang="tr-TR" dirty="0"/>
              <a:t>)</a:t>
            </a:r>
          </a:p>
          <a:p>
            <a:r>
              <a:rPr lang="tr-TR" dirty="0"/>
              <a:t>Nisâ : 58</a:t>
            </a:r>
          </a:p>
          <a:p>
            <a:r>
              <a:rPr lang="tr-TR" dirty="0"/>
              <a:t> 3. Adalet</a:t>
            </a:r>
          </a:p>
          <a:p>
            <a:r>
              <a:rPr lang="tr-TR" dirty="0"/>
              <a:t>(</a:t>
            </a:r>
            <a:r>
              <a:rPr lang="ar-SA" b="1" dirty="0"/>
              <a:t>سَمَّاعُونَ لِلْكَذِبِ أَكَّالُونَ لِلسُّحْتِ فَإِنْ جَاءُوكَ فَاحْكُمْ بَيْنَهُمْ أَوْ أَعْرِضْ عَنْهُمْ وَإِنْ تُعْرِضْ عَنْهُمْ فَلَنْ يَضُرُّوكَ شَيْئًا وَإِنْ حَكَمْتَ فَاحْكُمْ بَيْنَهُمْ بِالْقِسْطِ إِنَّ اللَّهَ يُحِبُّ الْمُقْسِطِينَ</a:t>
            </a:r>
            <a:r>
              <a:rPr lang="tr-TR" dirty="0"/>
              <a:t>)</a:t>
            </a:r>
          </a:p>
          <a:p>
            <a:r>
              <a:rPr lang="tr-TR" dirty="0" err="1"/>
              <a:t>Mâide</a:t>
            </a:r>
            <a:r>
              <a:rPr lang="tr-TR" dirty="0"/>
              <a:t> : 42</a:t>
            </a:r>
          </a:p>
          <a:p>
            <a:endParaRPr lang="tr-TR" dirty="0"/>
          </a:p>
          <a:p>
            <a:endParaRPr lang="tr-TR"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13</a:t>
            </a:fld>
            <a:endParaRPr lang="tr-TR"/>
          </a:p>
        </p:txBody>
      </p:sp>
    </p:spTree>
    <p:extLst>
      <p:ext uri="{BB962C8B-B14F-4D97-AF65-F5344CB8AC3E}">
        <p14:creationId xmlns:p14="http://schemas.microsoft.com/office/powerpoint/2010/main" val="4196722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i="1" dirty="0"/>
              <a:t>1. Siyasi Olaylar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70000" lnSpcReduction="20000"/>
          </a:bodyPr>
          <a:lstStyle/>
          <a:p>
            <a:r>
              <a:rPr lang="tr-TR" b="1" u="sng" dirty="0">
                <a:solidFill>
                  <a:srgbClr val="C00000"/>
                </a:solidFill>
              </a:rPr>
              <a:t>C. Hz. Ebubekir Dönemi Olaylar</a:t>
            </a:r>
          </a:p>
          <a:p>
            <a:r>
              <a:rPr lang="tr-TR" dirty="0"/>
              <a:t>Hz. Ebubekir’in hilafeti </a:t>
            </a:r>
            <a:r>
              <a:rPr lang="tr-TR" dirty="0" err="1"/>
              <a:t>şii</a:t>
            </a:r>
            <a:r>
              <a:rPr lang="tr-TR" dirty="0"/>
              <a:t> ve </a:t>
            </a:r>
            <a:r>
              <a:rPr lang="tr-TR" dirty="0" err="1"/>
              <a:t>sünniler</a:t>
            </a:r>
            <a:r>
              <a:rPr lang="tr-TR" dirty="0"/>
              <a:t> arasında tartışmalıdır. </a:t>
            </a:r>
          </a:p>
          <a:p>
            <a:r>
              <a:rPr lang="tr-TR" dirty="0"/>
              <a:t>Hz. Ali Ebubekir’in seçiminden sonra bir talebi olmamıştır. </a:t>
            </a:r>
          </a:p>
          <a:p>
            <a:r>
              <a:rPr lang="tr-TR" dirty="0"/>
              <a:t>Nasla tayin ve veraset yolu gündeme gelmemiştir.</a:t>
            </a:r>
          </a:p>
          <a:p>
            <a:r>
              <a:rPr lang="tr-TR" dirty="0"/>
              <a:t>Ebubekir’in seçilmesinin sebepleri</a:t>
            </a:r>
          </a:p>
          <a:p>
            <a:r>
              <a:rPr lang="tr-TR" dirty="0"/>
              <a:t>1) </a:t>
            </a:r>
            <a:r>
              <a:rPr lang="tr-TR" dirty="0" err="1"/>
              <a:t>Kureyşli</a:t>
            </a:r>
            <a:r>
              <a:rPr lang="tr-TR" dirty="0"/>
              <a:t> olması</a:t>
            </a:r>
          </a:p>
          <a:p>
            <a:r>
              <a:rPr lang="tr-TR" dirty="0"/>
              <a:t>2) Yakınlık (Hz. Muhammed’e)</a:t>
            </a:r>
          </a:p>
          <a:p>
            <a:r>
              <a:rPr lang="tr-TR" dirty="0"/>
              <a:t>3) Kapasitesi</a:t>
            </a:r>
          </a:p>
          <a:p>
            <a:r>
              <a:rPr lang="tr-TR" dirty="0"/>
              <a:t>4) Yaşı</a:t>
            </a:r>
          </a:p>
          <a:p>
            <a:r>
              <a:rPr lang="tr-TR" dirty="0"/>
              <a:t>5) Tecrübesi</a:t>
            </a:r>
          </a:p>
          <a:p>
            <a:r>
              <a:rPr lang="tr-TR" dirty="0"/>
              <a:t>6) İslam’ı kabuldeki önceliği</a:t>
            </a:r>
          </a:p>
          <a:p>
            <a:endParaRPr lang="tr-TR" dirty="0"/>
          </a:p>
          <a:p>
            <a:endParaRPr lang="tr-TR"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14</a:t>
            </a:fld>
            <a:endParaRPr lang="tr-TR"/>
          </a:p>
        </p:txBody>
      </p:sp>
    </p:spTree>
    <p:extLst>
      <p:ext uri="{BB962C8B-B14F-4D97-AF65-F5344CB8AC3E}">
        <p14:creationId xmlns:p14="http://schemas.microsoft.com/office/powerpoint/2010/main" val="2764808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1. Siyasi Olaylar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77500" lnSpcReduction="20000"/>
          </a:bodyPr>
          <a:lstStyle/>
          <a:p>
            <a:r>
              <a:rPr lang="tr-TR" b="1" u="sng" dirty="0">
                <a:solidFill>
                  <a:srgbClr val="C00000"/>
                </a:solidFill>
              </a:rPr>
              <a:t>C. Hz. Ebubekir Dönemi Olaylar</a:t>
            </a:r>
          </a:p>
          <a:p>
            <a:r>
              <a:rPr lang="tr-TR" u="sng" dirty="0"/>
              <a:t>1. </a:t>
            </a:r>
            <a:r>
              <a:rPr lang="tr-TR" u="sng" dirty="0" err="1"/>
              <a:t>Üsame</a:t>
            </a:r>
            <a:r>
              <a:rPr lang="tr-TR" u="sng" dirty="0"/>
              <a:t> Ordusunun Gönderilmesi</a:t>
            </a:r>
          </a:p>
          <a:p>
            <a:r>
              <a:rPr lang="tr-TR" dirty="0" err="1"/>
              <a:t>Ashab</a:t>
            </a:r>
            <a:r>
              <a:rPr lang="tr-TR" dirty="0"/>
              <a:t> peygamberin vefatıyla birlikte çıkan </a:t>
            </a:r>
            <a:r>
              <a:rPr lang="tr-TR" dirty="0" err="1"/>
              <a:t>ridde</a:t>
            </a:r>
            <a:r>
              <a:rPr lang="tr-TR" dirty="0"/>
              <a:t> olaylarından dolayı </a:t>
            </a:r>
            <a:r>
              <a:rPr lang="tr-TR" dirty="0" err="1"/>
              <a:t>Üsame</a:t>
            </a:r>
            <a:r>
              <a:rPr lang="tr-TR" dirty="0"/>
              <a:t> ordusunun gönderilmemesini istemiş ancak Ebubekir orduyu Suriye’ye göndermiştir. (632)</a:t>
            </a:r>
          </a:p>
          <a:p>
            <a:r>
              <a:rPr lang="tr-TR" u="sng" dirty="0"/>
              <a:t>2. Hz. Peygamber’in Mirası ve </a:t>
            </a:r>
            <a:r>
              <a:rPr lang="tr-TR" u="sng" dirty="0" err="1"/>
              <a:t>Fedek</a:t>
            </a:r>
            <a:r>
              <a:rPr lang="tr-TR" u="sng" dirty="0"/>
              <a:t> Arazisi</a:t>
            </a:r>
          </a:p>
          <a:p>
            <a:r>
              <a:rPr lang="tr-TR" dirty="0"/>
              <a:t>Medine Hayber arasında bir arazi. Hayber’in fethinden sonra barış yoluyla kazanılmış.</a:t>
            </a:r>
          </a:p>
          <a:p>
            <a:r>
              <a:rPr lang="tr-TR" dirty="0"/>
              <a:t>Bir kısmı </a:t>
            </a:r>
            <a:r>
              <a:rPr lang="tr-TR" dirty="0" err="1"/>
              <a:t>Rasulullah’a</a:t>
            </a:r>
            <a:r>
              <a:rPr lang="tr-TR" dirty="0"/>
              <a:t> ihtiyaçları için tahsis edilmiştir. </a:t>
            </a:r>
          </a:p>
          <a:p>
            <a:r>
              <a:rPr lang="tr-TR" dirty="0" err="1"/>
              <a:t>Rasulullah’ın</a:t>
            </a:r>
            <a:r>
              <a:rPr lang="tr-TR" dirty="0"/>
              <a:t> hanımları ve kızı Fatıma peygamberin vefatından sonra talepte bulunmuştur. </a:t>
            </a:r>
          </a:p>
          <a:p>
            <a:r>
              <a:rPr lang="tr-TR" dirty="0"/>
              <a:t>“Biz peygamberler miras bırakmayız, bizim bıraktıklarımız sadakadır.”</a:t>
            </a:r>
          </a:p>
          <a:p>
            <a:r>
              <a:rPr lang="tr-TR" dirty="0"/>
              <a:t>Hz. Fatıma bu duruma karşı çıkmış ve ölünceye kadar Ebu Bekir’le konuşmamıştır.</a:t>
            </a:r>
          </a:p>
          <a:p>
            <a:endParaRPr lang="tr-TR" dirty="0"/>
          </a:p>
          <a:p>
            <a:endParaRPr lang="tr-TR"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15</a:t>
            </a:fld>
            <a:endParaRPr lang="tr-TR"/>
          </a:p>
        </p:txBody>
      </p:sp>
    </p:spTree>
    <p:extLst>
      <p:ext uri="{BB962C8B-B14F-4D97-AF65-F5344CB8AC3E}">
        <p14:creationId xmlns:p14="http://schemas.microsoft.com/office/powerpoint/2010/main" val="2107282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solidFill>
                  <a:srgbClr val="C00000"/>
                </a:solidFill>
              </a:rPr>
              <a:t>1. Siyasi Olaylar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85000" lnSpcReduction="20000"/>
          </a:bodyPr>
          <a:lstStyle/>
          <a:p>
            <a:r>
              <a:rPr lang="tr-TR" b="1" u="sng" dirty="0">
                <a:solidFill>
                  <a:srgbClr val="C00000"/>
                </a:solidFill>
              </a:rPr>
              <a:t>C. Hz. Ebubekir Dönemi Olaylar</a:t>
            </a:r>
          </a:p>
          <a:p>
            <a:r>
              <a:rPr lang="tr-TR" u="sng" dirty="0"/>
              <a:t>3. Peygamberlik </a:t>
            </a:r>
            <a:r>
              <a:rPr lang="tr-TR" u="sng" dirty="0" err="1"/>
              <a:t>İddasıyla</a:t>
            </a:r>
            <a:r>
              <a:rPr lang="tr-TR" u="sng" dirty="0"/>
              <a:t> Ortaya Çıkanlar ve </a:t>
            </a:r>
            <a:r>
              <a:rPr lang="tr-TR" u="sng" dirty="0" err="1"/>
              <a:t>Ridde</a:t>
            </a:r>
            <a:r>
              <a:rPr lang="tr-TR" u="sng" dirty="0"/>
              <a:t> Olayları</a:t>
            </a:r>
          </a:p>
          <a:p>
            <a:r>
              <a:rPr lang="tr-TR" dirty="0"/>
              <a:t>Sağlığında bir takım kişiler “</a:t>
            </a:r>
            <a:r>
              <a:rPr lang="tr-TR" dirty="0" err="1"/>
              <a:t>rahmanu’l</a:t>
            </a:r>
            <a:r>
              <a:rPr lang="tr-TR" dirty="0"/>
              <a:t>-yemen” şeklinde kendilerini niteleyerek peygamber olduğunu iddia etmiştir. </a:t>
            </a:r>
          </a:p>
          <a:p>
            <a:r>
              <a:rPr lang="tr-TR" dirty="0"/>
              <a:t>Ölümünden sonra ilk ortaya çıkan “</a:t>
            </a:r>
            <a:r>
              <a:rPr lang="tr-TR" dirty="0" err="1"/>
              <a:t>esved</a:t>
            </a:r>
            <a:r>
              <a:rPr lang="tr-TR" dirty="0"/>
              <a:t> el-</a:t>
            </a:r>
            <a:r>
              <a:rPr lang="tr-TR" dirty="0" err="1"/>
              <a:t>ansi”dir</a:t>
            </a:r>
            <a:r>
              <a:rPr lang="tr-TR" dirty="0"/>
              <a:t>. </a:t>
            </a:r>
          </a:p>
          <a:p>
            <a:r>
              <a:rPr lang="tr-TR" dirty="0" err="1">
                <a:solidFill>
                  <a:srgbClr val="C00000"/>
                </a:solidFill>
              </a:rPr>
              <a:t>Mütenebbi</a:t>
            </a:r>
            <a:endParaRPr lang="tr-TR" dirty="0">
              <a:solidFill>
                <a:srgbClr val="C00000"/>
              </a:solidFill>
            </a:endParaRPr>
          </a:p>
          <a:p>
            <a:r>
              <a:rPr lang="tr-TR" dirty="0"/>
              <a:t>Peygamberlik iddiasında bulunanlara verilen isim</a:t>
            </a:r>
          </a:p>
          <a:p>
            <a:r>
              <a:rPr lang="tr-TR" dirty="0">
                <a:solidFill>
                  <a:srgbClr val="C00000"/>
                </a:solidFill>
              </a:rPr>
              <a:t>İddia edenler</a:t>
            </a:r>
          </a:p>
          <a:p>
            <a:r>
              <a:rPr lang="tr-TR" dirty="0" err="1"/>
              <a:t>Müseylemetü’l-Kezzab</a:t>
            </a:r>
            <a:r>
              <a:rPr lang="tr-TR" dirty="0"/>
              <a:t>, </a:t>
            </a:r>
            <a:r>
              <a:rPr lang="tr-TR" dirty="0" err="1"/>
              <a:t>Tuleyha</a:t>
            </a:r>
            <a:r>
              <a:rPr lang="tr-TR" dirty="0"/>
              <a:t> b. </a:t>
            </a:r>
            <a:r>
              <a:rPr lang="tr-TR" dirty="0" err="1"/>
              <a:t>Huveylid</a:t>
            </a:r>
            <a:r>
              <a:rPr lang="tr-TR" dirty="0"/>
              <a:t> el-</a:t>
            </a:r>
            <a:r>
              <a:rPr lang="tr-TR" dirty="0" err="1"/>
              <a:t>Esedi</a:t>
            </a:r>
            <a:r>
              <a:rPr lang="tr-TR" dirty="0"/>
              <a:t>, </a:t>
            </a:r>
            <a:r>
              <a:rPr lang="tr-TR" dirty="0" err="1"/>
              <a:t>Secah</a:t>
            </a:r>
            <a:r>
              <a:rPr lang="tr-TR" dirty="0"/>
              <a:t> </a:t>
            </a:r>
            <a:r>
              <a:rPr lang="tr-TR" dirty="0" err="1"/>
              <a:t>bint</a:t>
            </a:r>
            <a:r>
              <a:rPr lang="tr-TR" dirty="0"/>
              <a:t> el-Haris (kadın)</a:t>
            </a:r>
          </a:p>
          <a:p>
            <a:r>
              <a:rPr lang="tr-TR" dirty="0"/>
              <a:t>Hz. Fatıma bu duruma karşı çıkmış ve ölünceye kadar Ebu Bekir’le konuşmamıştır.</a:t>
            </a:r>
          </a:p>
          <a:p>
            <a:endParaRPr lang="tr-TR" dirty="0"/>
          </a:p>
          <a:p>
            <a:endParaRPr lang="tr-TR"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16</a:t>
            </a:fld>
            <a:endParaRPr lang="tr-TR"/>
          </a:p>
        </p:txBody>
      </p:sp>
    </p:spTree>
    <p:extLst>
      <p:ext uri="{BB962C8B-B14F-4D97-AF65-F5344CB8AC3E}">
        <p14:creationId xmlns:p14="http://schemas.microsoft.com/office/powerpoint/2010/main" val="959205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1. Siyasi Olaylar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92500"/>
          </a:bodyPr>
          <a:lstStyle/>
          <a:p>
            <a:r>
              <a:rPr lang="tr-TR" b="1" u="sng" dirty="0">
                <a:solidFill>
                  <a:srgbClr val="C00000"/>
                </a:solidFill>
              </a:rPr>
              <a:t>C. Hz. Ebubekir Dönemi Olaylar</a:t>
            </a:r>
          </a:p>
          <a:p>
            <a:r>
              <a:rPr lang="tr-TR" u="sng" dirty="0"/>
              <a:t>4. Zekat Vermekten Kaçınanlarla Mücadele</a:t>
            </a:r>
          </a:p>
          <a:p>
            <a:r>
              <a:rPr lang="tr-TR" dirty="0"/>
              <a:t>Peygamberden sonra bazı Arap kabileler zekat vermek istememiş Hz. Ebubekir bunlarla savaşmıştır. </a:t>
            </a:r>
          </a:p>
          <a:p>
            <a:r>
              <a:rPr lang="tr-TR" dirty="0"/>
              <a:t>Bunlara ne yapılması gerektiği hususunda sahabe arasında ihtilaf çıkmıştır. </a:t>
            </a:r>
          </a:p>
          <a:p>
            <a:r>
              <a:rPr lang="tr-TR" dirty="0"/>
              <a:t>Hz. Ömer “</a:t>
            </a:r>
            <a:r>
              <a:rPr lang="tr-TR" dirty="0" err="1"/>
              <a:t>Lailaha</a:t>
            </a:r>
            <a:r>
              <a:rPr lang="tr-TR" dirty="0"/>
              <a:t> illallah” diyenlerle savaşılmayacağını ifade etmiş.</a:t>
            </a:r>
          </a:p>
          <a:p>
            <a:r>
              <a:rPr lang="tr-TR" dirty="0"/>
              <a:t>Bazıları o yıl zekat toplanmasın dedi.</a:t>
            </a:r>
          </a:p>
          <a:p>
            <a:r>
              <a:rPr lang="tr-TR" dirty="0"/>
              <a:t>Hz. Ebubekir zekat ile namazın ayrılmayacağını ifade ederek onlarla savaştı.</a:t>
            </a:r>
          </a:p>
          <a:p>
            <a:endParaRPr lang="tr-TR" dirty="0"/>
          </a:p>
          <a:p>
            <a:endParaRPr lang="tr-TR" dirty="0"/>
          </a:p>
          <a:p>
            <a:endParaRPr lang="tr-TR"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17</a:t>
            </a:fld>
            <a:endParaRPr lang="tr-TR"/>
          </a:p>
        </p:txBody>
      </p:sp>
    </p:spTree>
    <p:extLst>
      <p:ext uri="{BB962C8B-B14F-4D97-AF65-F5344CB8AC3E}">
        <p14:creationId xmlns:p14="http://schemas.microsoft.com/office/powerpoint/2010/main" val="3965081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1. Siyasi Olaylar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lnSpcReduction="10000"/>
          </a:bodyPr>
          <a:lstStyle/>
          <a:p>
            <a:r>
              <a:rPr lang="tr-TR" b="1" u="sng" dirty="0">
                <a:solidFill>
                  <a:srgbClr val="C00000"/>
                </a:solidFill>
              </a:rPr>
              <a:t>C. Hz. Ebubekir Dönemi Olaylar</a:t>
            </a:r>
          </a:p>
          <a:p>
            <a:r>
              <a:rPr lang="tr-TR" u="sng" dirty="0"/>
              <a:t>5. Ebubekir’in Ömer’i Halef Tayin Etmesi</a:t>
            </a:r>
          </a:p>
          <a:p>
            <a:r>
              <a:rPr lang="tr-TR" dirty="0"/>
              <a:t>Ebubekir hastalanınca namazda imamlık görevini </a:t>
            </a:r>
            <a:r>
              <a:rPr lang="tr-TR" dirty="0" err="1"/>
              <a:t>ömer’e</a:t>
            </a:r>
            <a:r>
              <a:rPr lang="tr-TR" dirty="0"/>
              <a:t> bıraktı.</a:t>
            </a:r>
          </a:p>
          <a:p>
            <a:r>
              <a:rPr lang="tr-TR" dirty="0"/>
              <a:t>Abdurrahman b. </a:t>
            </a:r>
            <a:r>
              <a:rPr lang="tr-TR" dirty="0" err="1"/>
              <a:t>Avf</a:t>
            </a:r>
            <a:r>
              <a:rPr lang="tr-TR" dirty="0"/>
              <a:t>, Said b. </a:t>
            </a:r>
            <a:r>
              <a:rPr lang="tr-TR" dirty="0" err="1"/>
              <a:t>Zeyd</a:t>
            </a:r>
            <a:r>
              <a:rPr lang="tr-TR" dirty="0"/>
              <a:t>, Osman b. Affan, </a:t>
            </a:r>
            <a:r>
              <a:rPr lang="tr-TR" dirty="0" err="1"/>
              <a:t>Üseyd</a:t>
            </a:r>
            <a:r>
              <a:rPr lang="tr-TR" dirty="0"/>
              <a:t> b. </a:t>
            </a:r>
            <a:r>
              <a:rPr lang="tr-TR" dirty="0" err="1"/>
              <a:t>Hudayr’la</a:t>
            </a:r>
            <a:r>
              <a:rPr lang="tr-TR" dirty="0"/>
              <a:t> Ömer konusunda istişare etti.</a:t>
            </a:r>
          </a:p>
          <a:p>
            <a:r>
              <a:rPr lang="tr-TR" dirty="0" err="1">
                <a:solidFill>
                  <a:srgbClr val="C00000"/>
                </a:solidFill>
              </a:rPr>
              <a:t>Ahidname</a:t>
            </a:r>
            <a:endParaRPr lang="tr-TR" dirty="0">
              <a:solidFill>
                <a:srgbClr val="C00000"/>
              </a:solidFill>
            </a:endParaRPr>
          </a:p>
          <a:p>
            <a:r>
              <a:rPr lang="tr-TR" dirty="0"/>
              <a:t>Hz. Osman’a Ömer’in hilafeti hususunda yazdırdığı </a:t>
            </a:r>
            <a:r>
              <a:rPr lang="tr-TR" dirty="0" err="1"/>
              <a:t>ahidname</a:t>
            </a:r>
            <a:r>
              <a:rPr lang="tr-TR" dirty="0"/>
              <a:t>.</a:t>
            </a:r>
          </a:p>
          <a:p>
            <a:r>
              <a:rPr lang="tr-TR" dirty="0"/>
              <a:t>Hilafet tayin usulüyle böylece gerçekleştir. </a:t>
            </a:r>
          </a:p>
          <a:p>
            <a:endParaRPr lang="tr-TR" dirty="0"/>
          </a:p>
          <a:p>
            <a:endParaRPr lang="tr-TR" dirty="0"/>
          </a:p>
          <a:p>
            <a:endParaRPr lang="tr-TR"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18</a:t>
            </a:fld>
            <a:endParaRPr lang="tr-TR"/>
          </a:p>
        </p:txBody>
      </p:sp>
    </p:spTree>
    <p:extLst>
      <p:ext uri="{BB962C8B-B14F-4D97-AF65-F5344CB8AC3E}">
        <p14:creationId xmlns:p14="http://schemas.microsoft.com/office/powerpoint/2010/main" val="3961124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1. Siyasi Olaylar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a:bodyPr>
          <a:lstStyle/>
          <a:p>
            <a:r>
              <a:rPr lang="tr-TR" b="1" dirty="0">
                <a:solidFill>
                  <a:srgbClr val="C00000"/>
                </a:solidFill>
              </a:rPr>
              <a:t>D. Hz. Ömer’in Dönemi Ve Önemli Olaylar</a:t>
            </a:r>
          </a:p>
          <a:p>
            <a:r>
              <a:rPr lang="tr-TR" dirty="0"/>
              <a:t>Hz. Ömer Ebubekir’in tayini, halkın </a:t>
            </a:r>
            <a:r>
              <a:rPr lang="tr-TR" dirty="0" err="1"/>
              <a:t>biatı</a:t>
            </a:r>
            <a:r>
              <a:rPr lang="tr-TR" dirty="0"/>
              <a:t> ile halife seçildi.</a:t>
            </a:r>
          </a:p>
          <a:p>
            <a:r>
              <a:rPr lang="tr-TR" dirty="0"/>
              <a:t>İslam Hukukunda bazı temel uygulamalar getirdi. Mahkeme usullerini belirledi. Kur’an ve sünnet dışında kıyasa başvurulmasını zikretti. </a:t>
            </a:r>
          </a:p>
          <a:p>
            <a:r>
              <a:rPr lang="tr-TR" dirty="0"/>
              <a:t>Kıyas: Kur’an ve sünnette bulunmayan hükümlerde reye başvurmak demektir. Bu nedenle </a:t>
            </a:r>
            <a:r>
              <a:rPr lang="tr-TR" dirty="0" err="1"/>
              <a:t>ehl</a:t>
            </a:r>
            <a:r>
              <a:rPr lang="tr-TR" dirty="0"/>
              <a:t>-i rey olarak bilinen ekolün oluşmasına sebep oldu. </a:t>
            </a:r>
          </a:p>
          <a:p>
            <a:endParaRPr lang="tr-TR" dirty="0"/>
          </a:p>
          <a:p>
            <a:endParaRPr lang="tr-TR" dirty="0"/>
          </a:p>
          <a:p>
            <a:endParaRPr lang="tr-TR"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19</a:t>
            </a:fld>
            <a:endParaRPr lang="tr-TR"/>
          </a:p>
        </p:txBody>
      </p:sp>
    </p:spTree>
    <p:extLst>
      <p:ext uri="{BB962C8B-B14F-4D97-AF65-F5344CB8AC3E}">
        <p14:creationId xmlns:p14="http://schemas.microsoft.com/office/powerpoint/2010/main" val="69708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GİRİŞ</a:t>
            </a:r>
          </a:p>
        </p:txBody>
      </p:sp>
      <p:sp>
        <p:nvSpPr>
          <p:cNvPr id="5" name="Metin Yer Tutucusu 4"/>
          <p:cNvSpPr>
            <a:spLocks noGrp="1"/>
          </p:cNvSpPr>
          <p:nvPr>
            <p:ph type="body" idx="1"/>
          </p:nvPr>
        </p:nvSpPr>
        <p:spPr>
          <a:xfrm>
            <a:off x="839788" y="1681163"/>
            <a:ext cx="10515600" cy="823912"/>
          </a:xfrm>
        </p:spPr>
        <p:txBody>
          <a:bodyPr>
            <a:normAutofit/>
          </a:bodyPr>
          <a:lstStyle/>
          <a:p>
            <a:pPr algn="ctr"/>
            <a:r>
              <a:rPr lang="tr-TR" dirty="0"/>
              <a:t>Ünitenin Temel Soruları</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505075"/>
            <a:ext cx="10515600" cy="3684588"/>
          </a:xfrm>
        </p:spPr>
        <p:txBody>
          <a:bodyPr>
            <a:normAutofit/>
          </a:bodyPr>
          <a:lstStyle/>
          <a:p>
            <a:r>
              <a:rPr lang="tr-TR" b="1" dirty="0"/>
              <a:t>Temel Sorular</a:t>
            </a:r>
          </a:p>
          <a:p>
            <a:r>
              <a:rPr lang="tr-TR" dirty="0"/>
              <a:t>Hz. Muhammed ve sahabe dönemi </a:t>
            </a:r>
            <a:r>
              <a:rPr lang="tr-TR" dirty="0" err="1"/>
              <a:t>itikadi</a:t>
            </a:r>
            <a:r>
              <a:rPr lang="tr-TR" dirty="0"/>
              <a:t> yapı?</a:t>
            </a:r>
          </a:p>
          <a:p>
            <a:r>
              <a:rPr lang="tr-TR" dirty="0"/>
              <a:t>Siyasi çatışmaların </a:t>
            </a:r>
            <a:r>
              <a:rPr lang="tr-TR" dirty="0" err="1"/>
              <a:t>itikadi</a:t>
            </a:r>
            <a:r>
              <a:rPr lang="tr-TR" dirty="0"/>
              <a:t> sorunlara etkisi</a:t>
            </a:r>
          </a:p>
          <a:p>
            <a:r>
              <a:rPr lang="tr-TR" dirty="0"/>
              <a:t>Coğrafi genişleme ve kelam ilmine etkisi</a:t>
            </a:r>
          </a:p>
          <a:p>
            <a:r>
              <a:rPr lang="tr-TR" dirty="0"/>
              <a:t>Felsefenin etkisi</a:t>
            </a:r>
          </a:p>
          <a:p>
            <a:r>
              <a:rPr lang="tr-TR" dirty="0"/>
              <a:t>Mezhepleşmenin sebepleri</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a:t>
            </a:fld>
            <a:endParaRPr lang="tr-TR"/>
          </a:p>
        </p:txBody>
      </p:sp>
    </p:spTree>
    <p:extLst>
      <p:ext uri="{BB962C8B-B14F-4D97-AF65-F5344CB8AC3E}">
        <p14:creationId xmlns:p14="http://schemas.microsoft.com/office/powerpoint/2010/main" val="14954823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1. Siyasi Olaylar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85000" lnSpcReduction="20000"/>
          </a:bodyPr>
          <a:lstStyle/>
          <a:p>
            <a:r>
              <a:rPr lang="tr-TR" b="1" dirty="0">
                <a:solidFill>
                  <a:srgbClr val="C00000"/>
                </a:solidFill>
              </a:rPr>
              <a:t>D. Hz. Ömer’in Dönemi Ve Önemli Olaylar</a:t>
            </a:r>
          </a:p>
          <a:p>
            <a:r>
              <a:rPr lang="tr-TR" u="sng" dirty="0"/>
              <a:t>1. Hz. Ömer’e Suikast ve Yeni Halifenin Belirlenmesi</a:t>
            </a:r>
          </a:p>
          <a:p>
            <a:r>
              <a:rPr lang="tr-TR" dirty="0"/>
              <a:t>Basra valisi </a:t>
            </a:r>
            <a:r>
              <a:rPr lang="tr-TR" dirty="0" err="1"/>
              <a:t>Muğire</a:t>
            </a:r>
            <a:r>
              <a:rPr lang="tr-TR" dirty="0"/>
              <a:t> b. Şube’nin kölesi Ebu </a:t>
            </a:r>
            <a:r>
              <a:rPr lang="tr-TR" dirty="0" err="1"/>
              <a:t>Lülü</a:t>
            </a:r>
            <a:r>
              <a:rPr lang="tr-TR" dirty="0"/>
              <a:t> </a:t>
            </a:r>
            <a:r>
              <a:rPr lang="tr-TR" dirty="0" err="1"/>
              <a:t>Firuz</a:t>
            </a:r>
            <a:r>
              <a:rPr lang="tr-TR" dirty="0"/>
              <a:t> en-</a:t>
            </a:r>
            <a:r>
              <a:rPr lang="tr-TR" dirty="0" err="1"/>
              <a:t>Nihavendi’nin</a:t>
            </a:r>
            <a:r>
              <a:rPr lang="tr-TR" dirty="0"/>
              <a:t> efendisini fazla para aldığı için şikayet etmesi ve Hz. Ömer’in Ebu </a:t>
            </a:r>
            <a:r>
              <a:rPr lang="tr-TR" dirty="0" err="1"/>
              <a:t>Lülu</a:t>
            </a:r>
            <a:r>
              <a:rPr lang="tr-TR" dirty="0"/>
              <a:t> aleyhine hüküm vermesi üzerine onun tarafından Medine’de </a:t>
            </a:r>
            <a:r>
              <a:rPr lang="tr-TR" dirty="0" err="1"/>
              <a:t>suikaste</a:t>
            </a:r>
            <a:r>
              <a:rPr lang="tr-TR" dirty="0"/>
              <a:t> uğradı. </a:t>
            </a:r>
          </a:p>
          <a:p>
            <a:r>
              <a:rPr lang="tr-TR" dirty="0"/>
              <a:t>Yaralı iken </a:t>
            </a:r>
            <a:r>
              <a:rPr lang="tr-TR" dirty="0" err="1"/>
              <a:t>aşeri</a:t>
            </a:r>
            <a:r>
              <a:rPr lang="tr-TR" dirty="0"/>
              <a:t> </a:t>
            </a:r>
            <a:r>
              <a:rPr lang="tr-TR" dirty="0" err="1"/>
              <a:t>mübeşşereden</a:t>
            </a:r>
            <a:r>
              <a:rPr lang="tr-TR" dirty="0"/>
              <a:t>; Osman b. Affan, Hz. Ali, Abdurrahman b. </a:t>
            </a:r>
            <a:r>
              <a:rPr lang="tr-TR" dirty="0" err="1"/>
              <a:t>Avf</a:t>
            </a:r>
            <a:r>
              <a:rPr lang="tr-TR" dirty="0"/>
              <a:t>, Sad b. Ebu </a:t>
            </a:r>
            <a:r>
              <a:rPr lang="tr-TR" dirty="0" err="1"/>
              <a:t>Vakkas</a:t>
            </a:r>
            <a:r>
              <a:rPr lang="tr-TR" dirty="0"/>
              <a:t>, Talha b. Ubeydullah ve </a:t>
            </a:r>
            <a:r>
              <a:rPr lang="tr-TR" dirty="0" err="1"/>
              <a:t>Zübeyr</a:t>
            </a:r>
            <a:r>
              <a:rPr lang="tr-TR" dirty="0"/>
              <a:t> b. el-</a:t>
            </a:r>
            <a:r>
              <a:rPr lang="tr-TR" dirty="0" err="1"/>
              <a:t>Avvam’ı</a:t>
            </a:r>
            <a:r>
              <a:rPr lang="tr-TR" dirty="0"/>
              <a:t> toplayıp üç gün içinde halife seçmelerini istedi. </a:t>
            </a:r>
          </a:p>
          <a:p>
            <a:r>
              <a:rPr lang="tr-TR" dirty="0" err="1"/>
              <a:t>Ehlü’ş</a:t>
            </a:r>
            <a:r>
              <a:rPr lang="tr-TR" dirty="0"/>
              <a:t>-Şura, </a:t>
            </a:r>
            <a:r>
              <a:rPr lang="tr-TR" dirty="0" err="1"/>
              <a:t>Ashabu’ş</a:t>
            </a:r>
            <a:r>
              <a:rPr lang="tr-TR" dirty="0"/>
              <a:t>-Şura: Toplanan bu gruba verilen isimdir. </a:t>
            </a:r>
          </a:p>
          <a:p>
            <a:r>
              <a:rPr lang="tr-TR" dirty="0"/>
              <a:t>Şura uzun </a:t>
            </a:r>
            <a:r>
              <a:rPr lang="tr-TR" dirty="0" err="1"/>
              <a:t>müzakelerden</a:t>
            </a:r>
            <a:r>
              <a:rPr lang="tr-TR" dirty="0"/>
              <a:t> sonra Hz. Osman’ı seçti. </a:t>
            </a:r>
          </a:p>
          <a:p>
            <a:r>
              <a:rPr lang="tr-TR" dirty="0"/>
              <a:t>Oğlu Abdullah halife seçilmemek kaydıyla bu şuraya alındı. </a:t>
            </a:r>
          </a:p>
          <a:p>
            <a:endParaRPr lang="tr-TR" dirty="0"/>
          </a:p>
          <a:p>
            <a:endParaRPr lang="tr-TR" dirty="0"/>
          </a:p>
          <a:p>
            <a:endParaRPr lang="tr-TR"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20</a:t>
            </a:fld>
            <a:endParaRPr lang="tr-TR"/>
          </a:p>
        </p:txBody>
      </p:sp>
    </p:spTree>
    <p:extLst>
      <p:ext uri="{BB962C8B-B14F-4D97-AF65-F5344CB8AC3E}">
        <p14:creationId xmlns:p14="http://schemas.microsoft.com/office/powerpoint/2010/main" val="1181913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i="1" dirty="0">
                <a:solidFill>
                  <a:srgbClr val="C00000"/>
                </a:solidFill>
              </a:rPr>
              <a:t>1. Siyasi Olaylar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92500"/>
          </a:bodyPr>
          <a:lstStyle/>
          <a:p>
            <a:r>
              <a:rPr lang="tr-TR" b="1" dirty="0">
                <a:solidFill>
                  <a:srgbClr val="C00000"/>
                </a:solidFill>
              </a:rPr>
              <a:t>E. Hz. Osman Dönemi Ve Önemli Olaylar</a:t>
            </a:r>
          </a:p>
          <a:p>
            <a:r>
              <a:rPr lang="tr-TR" u="sng" dirty="0"/>
              <a:t>1. Genel Bakış</a:t>
            </a:r>
          </a:p>
          <a:p>
            <a:r>
              <a:rPr lang="tr-TR" dirty="0" err="1">
                <a:solidFill>
                  <a:srgbClr val="C00000"/>
                </a:solidFill>
              </a:rPr>
              <a:t>Sukunet</a:t>
            </a:r>
            <a:r>
              <a:rPr lang="tr-TR" dirty="0">
                <a:solidFill>
                  <a:srgbClr val="C00000"/>
                </a:solidFill>
              </a:rPr>
              <a:t> Dönemi</a:t>
            </a:r>
          </a:p>
          <a:p>
            <a:r>
              <a:rPr lang="tr-TR" dirty="0"/>
              <a:t>Bir takım karışıklıklar olsa da fazla bir önem </a:t>
            </a:r>
            <a:r>
              <a:rPr lang="tr-TR" dirty="0" err="1"/>
              <a:t>arzetmemiştir</a:t>
            </a:r>
            <a:r>
              <a:rPr lang="tr-TR" dirty="0"/>
              <a:t>. </a:t>
            </a:r>
          </a:p>
          <a:p>
            <a:r>
              <a:rPr lang="tr-TR" dirty="0"/>
              <a:t>Hatta ilk dönemde Ömer’in sertliğinden dolayı daha çok sevilmiştir. </a:t>
            </a:r>
          </a:p>
          <a:p>
            <a:r>
              <a:rPr lang="tr-TR" dirty="0">
                <a:solidFill>
                  <a:srgbClr val="C00000"/>
                </a:solidFill>
              </a:rPr>
              <a:t>Karışıklık Dönemi</a:t>
            </a:r>
          </a:p>
          <a:p>
            <a:r>
              <a:rPr lang="tr-TR" dirty="0"/>
              <a:t>Bu dönemde Osman ciddi eleştiriler almıştır. </a:t>
            </a:r>
          </a:p>
          <a:p>
            <a:r>
              <a:rPr lang="tr-TR" dirty="0"/>
              <a:t>Ancak eleştirilerle ilgili olaylar hakkında ciddi tarihi bilgi karışıklıklar vardır. </a:t>
            </a:r>
          </a:p>
          <a:p>
            <a:endParaRPr lang="tr-TR" dirty="0"/>
          </a:p>
          <a:p>
            <a:endParaRPr lang="tr-TR" dirty="0"/>
          </a:p>
          <a:p>
            <a:endParaRPr lang="tr-TR"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21</a:t>
            </a:fld>
            <a:endParaRPr lang="tr-TR"/>
          </a:p>
        </p:txBody>
      </p:sp>
    </p:spTree>
    <p:extLst>
      <p:ext uri="{BB962C8B-B14F-4D97-AF65-F5344CB8AC3E}">
        <p14:creationId xmlns:p14="http://schemas.microsoft.com/office/powerpoint/2010/main" val="41556822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i="1" dirty="0">
                <a:solidFill>
                  <a:srgbClr val="C00000"/>
                </a:solidFill>
              </a:rPr>
              <a:t>1. Siyasi Olaylar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a:bodyPr>
          <a:lstStyle/>
          <a:p>
            <a:r>
              <a:rPr lang="tr-TR" b="1" dirty="0">
                <a:solidFill>
                  <a:srgbClr val="C00000"/>
                </a:solidFill>
              </a:rPr>
              <a:t>E. Hz. Osman Dönemi Ve Önemli Olaylar</a:t>
            </a:r>
          </a:p>
          <a:p>
            <a:r>
              <a:rPr lang="tr-TR" u="sng" dirty="0"/>
              <a:t>2. Ubeydullah B. Ömer’i Affetmesine Yönelik Eleştiriler</a:t>
            </a:r>
          </a:p>
          <a:p>
            <a:r>
              <a:rPr lang="tr-TR" dirty="0"/>
              <a:t>Ubeydullah, Ebu </a:t>
            </a:r>
            <a:r>
              <a:rPr lang="tr-TR" dirty="0" err="1"/>
              <a:t>Lülü’nun</a:t>
            </a:r>
            <a:r>
              <a:rPr lang="tr-TR" dirty="0"/>
              <a:t> küçük yaştaki kızını veya karısını, Müslüman olan eski </a:t>
            </a:r>
            <a:r>
              <a:rPr lang="tr-TR" dirty="0" err="1"/>
              <a:t>Sasani</a:t>
            </a:r>
            <a:r>
              <a:rPr lang="tr-TR" dirty="0"/>
              <a:t> komutanlarından </a:t>
            </a:r>
            <a:r>
              <a:rPr lang="tr-TR" dirty="0" err="1"/>
              <a:t>Hürmüzan</a:t>
            </a:r>
            <a:r>
              <a:rPr lang="tr-TR" dirty="0"/>
              <a:t>-i </a:t>
            </a:r>
            <a:r>
              <a:rPr lang="tr-TR" dirty="0" err="1"/>
              <a:t>Farisiyi</a:t>
            </a:r>
            <a:r>
              <a:rPr lang="tr-TR" dirty="0"/>
              <a:t> ve kölesini babasının intikam amacıyla öldürmüştür. </a:t>
            </a:r>
          </a:p>
          <a:p>
            <a:r>
              <a:rPr lang="tr-TR" dirty="0"/>
              <a:t>Bazı </a:t>
            </a:r>
            <a:r>
              <a:rPr lang="tr-TR" dirty="0" err="1"/>
              <a:t>sahabiler</a:t>
            </a:r>
            <a:r>
              <a:rPr lang="tr-TR" dirty="0"/>
              <a:t> (Hz. Ali gibi) kısas yapılmasını isterken Osman Ubeydullah’ı çeşitli sebeplerle affetmiştir.</a:t>
            </a:r>
          </a:p>
          <a:p>
            <a:r>
              <a:rPr lang="tr-TR" dirty="0"/>
              <a:t>Bu durum eleştirilere neden olmuştur. </a:t>
            </a:r>
          </a:p>
          <a:p>
            <a:endParaRPr lang="tr-TR" dirty="0"/>
          </a:p>
          <a:p>
            <a:endParaRPr lang="tr-TR"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22</a:t>
            </a:fld>
            <a:endParaRPr lang="tr-TR"/>
          </a:p>
        </p:txBody>
      </p:sp>
    </p:spTree>
    <p:extLst>
      <p:ext uri="{BB962C8B-B14F-4D97-AF65-F5344CB8AC3E}">
        <p14:creationId xmlns:p14="http://schemas.microsoft.com/office/powerpoint/2010/main" val="41342946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i="1" dirty="0">
                <a:solidFill>
                  <a:srgbClr val="C00000"/>
                </a:solidFill>
              </a:rPr>
              <a:t>1. Siyasi Olaylar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lnSpcReduction="10000"/>
          </a:bodyPr>
          <a:lstStyle/>
          <a:p>
            <a:r>
              <a:rPr lang="tr-TR" b="1" dirty="0">
                <a:solidFill>
                  <a:srgbClr val="C00000"/>
                </a:solidFill>
              </a:rPr>
              <a:t>E. Hz. Osman Dönemi Ve Önemli Olaylar</a:t>
            </a:r>
          </a:p>
          <a:p>
            <a:r>
              <a:rPr lang="tr-TR" u="sng" dirty="0"/>
              <a:t>3. Dönemde Askeri Harekatlar ve </a:t>
            </a:r>
            <a:r>
              <a:rPr lang="tr-TR" u="sng" dirty="0" err="1"/>
              <a:t>Futuhatlar</a:t>
            </a:r>
            <a:endParaRPr lang="tr-TR" u="sng" dirty="0"/>
          </a:p>
          <a:p>
            <a:r>
              <a:rPr lang="tr-TR" dirty="0"/>
              <a:t>İran içlerine kadar fethi genişletti. </a:t>
            </a:r>
          </a:p>
          <a:p>
            <a:r>
              <a:rPr lang="tr-TR" dirty="0"/>
              <a:t>Horasan’a yönelik etkili akınlar yaptı.</a:t>
            </a:r>
          </a:p>
          <a:p>
            <a:r>
              <a:rPr lang="tr-TR" dirty="0"/>
              <a:t>Afganistan bölgesine yönelik akınlar düzenledi. </a:t>
            </a:r>
          </a:p>
          <a:p>
            <a:r>
              <a:rPr lang="tr-TR" dirty="0"/>
              <a:t>Gürcistan, Dağıstan, Tiflis, Azerbaycan bölgeleri fethedildi. </a:t>
            </a:r>
          </a:p>
          <a:p>
            <a:r>
              <a:rPr lang="tr-TR" dirty="0" err="1"/>
              <a:t>Zatüssavari</a:t>
            </a:r>
            <a:r>
              <a:rPr lang="tr-TR" dirty="0"/>
              <a:t> savaşı ile Bizans’ın Doğa </a:t>
            </a:r>
            <a:r>
              <a:rPr lang="tr-TR" dirty="0" err="1"/>
              <a:t>Akdenizdeki</a:t>
            </a:r>
            <a:r>
              <a:rPr lang="tr-TR" dirty="0"/>
              <a:t> hakimiyeti sonlandırıldı. </a:t>
            </a:r>
          </a:p>
          <a:p>
            <a:endParaRPr lang="tr-TR" dirty="0"/>
          </a:p>
          <a:p>
            <a:endParaRPr lang="tr-TR"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23</a:t>
            </a:fld>
            <a:endParaRPr lang="tr-TR"/>
          </a:p>
        </p:txBody>
      </p:sp>
    </p:spTree>
    <p:extLst>
      <p:ext uri="{BB962C8B-B14F-4D97-AF65-F5344CB8AC3E}">
        <p14:creationId xmlns:p14="http://schemas.microsoft.com/office/powerpoint/2010/main" val="29395247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i="1" dirty="0">
                <a:solidFill>
                  <a:srgbClr val="C00000"/>
                </a:solidFill>
              </a:rPr>
              <a:t>1. Siyasi Olaylar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70000" lnSpcReduction="20000"/>
          </a:bodyPr>
          <a:lstStyle/>
          <a:p>
            <a:r>
              <a:rPr lang="tr-TR" b="1" dirty="0">
                <a:solidFill>
                  <a:srgbClr val="C00000"/>
                </a:solidFill>
              </a:rPr>
              <a:t>E. Hz. Osman Dönemi Ve Önemli Olaylar</a:t>
            </a:r>
          </a:p>
          <a:p>
            <a:r>
              <a:rPr lang="tr-TR" u="sng" dirty="0"/>
              <a:t>4. Kur’an-ı İstinsahı (</a:t>
            </a:r>
            <a:r>
              <a:rPr lang="tr-TR" u="sng" dirty="0" err="1"/>
              <a:t>Teksirul</a:t>
            </a:r>
            <a:r>
              <a:rPr lang="tr-TR" u="sng" dirty="0"/>
              <a:t> Kuran)</a:t>
            </a:r>
          </a:p>
          <a:p>
            <a:r>
              <a:rPr lang="tr-TR" dirty="0"/>
              <a:t>Ebubekir döneminde Mushaf haline getirilip Hz. </a:t>
            </a:r>
            <a:r>
              <a:rPr lang="tr-TR" dirty="0" err="1"/>
              <a:t>Hafsa’ya</a:t>
            </a:r>
            <a:r>
              <a:rPr lang="tr-TR" dirty="0"/>
              <a:t> teslim edilen Kur’an çoğaltıldı. </a:t>
            </a:r>
          </a:p>
          <a:p>
            <a:r>
              <a:rPr lang="tr-TR" dirty="0">
                <a:solidFill>
                  <a:srgbClr val="C00000"/>
                </a:solidFill>
              </a:rPr>
              <a:t>İstinsahın Sebebi</a:t>
            </a:r>
          </a:p>
          <a:p>
            <a:r>
              <a:rPr lang="tr-TR" dirty="0"/>
              <a:t>Yedi harf (</a:t>
            </a:r>
            <a:r>
              <a:rPr lang="tr-TR" dirty="0" err="1"/>
              <a:t>ahrufu</a:t>
            </a:r>
            <a:r>
              <a:rPr lang="tr-TR" dirty="0"/>
              <a:t> </a:t>
            </a:r>
            <a:r>
              <a:rPr lang="tr-TR" dirty="0" err="1"/>
              <a:t>seba</a:t>
            </a:r>
            <a:r>
              <a:rPr lang="tr-TR" dirty="0"/>
              <a:t>) meselesine bağlı olarak değişik bölgelere giden </a:t>
            </a:r>
            <a:r>
              <a:rPr lang="tr-TR" dirty="0" err="1"/>
              <a:t>sahabilerin</a:t>
            </a:r>
            <a:r>
              <a:rPr lang="tr-TR" dirty="0"/>
              <a:t> bazı ayetlerdeki farklı okumaları.</a:t>
            </a:r>
          </a:p>
          <a:p>
            <a:r>
              <a:rPr lang="tr-TR" dirty="0" err="1"/>
              <a:t>Zeyd</a:t>
            </a:r>
            <a:r>
              <a:rPr lang="tr-TR" dirty="0"/>
              <a:t> b. Sabit başkanlığında yine heyet oluşturup Kur’an lehçesine göre Kur’an çoğaltılmıştır. </a:t>
            </a:r>
          </a:p>
          <a:p>
            <a:r>
              <a:rPr lang="tr-TR" dirty="0"/>
              <a:t>Çoğaltılan nüshalar: Mekke, </a:t>
            </a:r>
            <a:r>
              <a:rPr lang="tr-TR" dirty="0" err="1"/>
              <a:t>Kufe</a:t>
            </a:r>
            <a:r>
              <a:rPr lang="tr-TR" dirty="0"/>
              <a:t>, </a:t>
            </a:r>
            <a:r>
              <a:rPr lang="tr-TR" dirty="0" err="1"/>
              <a:t>Bsra</a:t>
            </a:r>
            <a:r>
              <a:rPr lang="tr-TR" dirty="0"/>
              <a:t>, Şam, Yemen, Bahreyn</a:t>
            </a:r>
          </a:p>
          <a:p>
            <a:r>
              <a:rPr lang="tr-TR" dirty="0" err="1"/>
              <a:t>Mesahifi</a:t>
            </a:r>
            <a:r>
              <a:rPr lang="tr-TR" dirty="0"/>
              <a:t> Osman: Hz. Osman dönemi çoğaltılan Mushaflara verilen isim. </a:t>
            </a:r>
          </a:p>
          <a:p>
            <a:r>
              <a:rPr lang="tr-TR" dirty="0"/>
              <a:t>İmam Mushaf: Medine kalan ve Hz. Osman’ın kendisine ayırmış olduğu Mushaf</a:t>
            </a:r>
          </a:p>
          <a:p>
            <a:r>
              <a:rPr lang="tr-TR" dirty="0"/>
              <a:t>Resmi Osman: Bu Mushaflarda kullanılan imlaya verilen isim. </a:t>
            </a:r>
          </a:p>
          <a:p>
            <a:endParaRPr lang="tr-TR" dirty="0"/>
          </a:p>
          <a:p>
            <a:endParaRPr lang="tr-TR"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24</a:t>
            </a:fld>
            <a:endParaRPr lang="tr-TR"/>
          </a:p>
        </p:txBody>
      </p:sp>
    </p:spTree>
    <p:extLst>
      <p:ext uri="{BB962C8B-B14F-4D97-AF65-F5344CB8AC3E}">
        <p14:creationId xmlns:p14="http://schemas.microsoft.com/office/powerpoint/2010/main" val="12371438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i="1" dirty="0">
                <a:solidFill>
                  <a:srgbClr val="C00000"/>
                </a:solidFill>
              </a:rPr>
              <a:t>1. Siyasi Olaylar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92500" lnSpcReduction="20000"/>
          </a:bodyPr>
          <a:lstStyle/>
          <a:p>
            <a:r>
              <a:rPr lang="tr-TR" b="1" dirty="0">
                <a:solidFill>
                  <a:srgbClr val="C00000"/>
                </a:solidFill>
              </a:rPr>
              <a:t>E. Hz. Osman Dönemi Ve Önemli Olaylar</a:t>
            </a:r>
          </a:p>
          <a:p>
            <a:r>
              <a:rPr lang="tr-TR" u="sng" dirty="0"/>
              <a:t>5. Fitne Hareketleri ve Hz. Osman’ın Şehit Edilmesi</a:t>
            </a:r>
          </a:p>
          <a:p>
            <a:r>
              <a:rPr lang="tr-TR" dirty="0">
                <a:solidFill>
                  <a:srgbClr val="C00000"/>
                </a:solidFill>
              </a:rPr>
              <a:t>Eleştirilerin Sebepleri</a:t>
            </a:r>
          </a:p>
          <a:p>
            <a:r>
              <a:rPr lang="tr-TR" dirty="0"/>
              <a:t>1) Fetihlerin durması ve zenginliğin azalması </a:t>
            </a:r>
          </a:p>
          <a:p>
            <a:r>
              <a:rPr lang="tr-TR" dirty="0"/>
              <a:t>2) Önemli devlet görevlerine yakın akrabalarını getirmesi. Devlet yönetimi </a:t>
            </a:r>
            <a:r>
              <a:rPr lang="tr-TR" dirty="0" err="1"/>
              <a:t>Ümeyyeoğullarının</a:t>
            </a:r>
            <a:r>
              <a:rPr lang="tr-TR" dirty="0"/>
              <a:t> eline geçmiş Hz. Ali ve bazı </a:t>
            </a:r>
            <a:r>
              <a:rPr lang="tr-TR" dirty="0" err="1"/>
              <a:t>ashab</a:t>
            </a:r>
            <a:r>
              <a:rPr lang="tr-TR" dirty="0"/>
              <a:t> bunu eleştirmiştir.</a:t>
            </a:r>
          </a:p>
          <a:p>
            <a:r>
              <a:rPr lang="tr-TR" dirty="0"/>
              <a:t>3) Hz. Osman’ın yöneticilere uygun sertlikte davranmaması.</a:t>
            </a:r>
          </a:p>
          <a:p>
            <a:r>
              <a:rPr lang="tr-TR" dirty="0"/>
              <a:t>4) Ekonomik kriz ve özellikle </a:t>
            </a:r>
            <a:r>
              <a:rPr lang="tr-TR" dirty="0" err="1"/>
              <a:t>Kufe</a:t>
            </a:r>
            <a:r>
              <a:rPr lang="tr-TR" dirty="0"/>
              <a:t>, Basra ve </a:t>
            </a:r>
            <a:r>
              <a:rPr lang="tr-TR" dirty="0" err="1"/>
              <a:t>Fustat</a:t>
            </a:r>
            <a:r>
              <a:rPr lang="tr-TR" dirty="0"/>
              <a:t> şehirleri (mısırın) bu krizden çok etkilenmesi. İlk huzursuzluklarda burada çıkmıştır. </a:t>
            </a:r>
          </a:p>
          <a:p>
            <a:r>
              <a:rPr lang="tr-TR" dirty="0"/>
              <a:t>5) </a:t>
            </a:r>
            <a:r>
              <a:rPr lang="tr-TR" dirty="0" err="1"/>
              <a:t>Emevi</a:t>
            </a:r>
            <a:r>
              <a:rPr lang="tr-TR" dirty="0"/>
              <a:t> </a:t>
            </a:r>
            <a:r>
              <a:rPr lang="tr-TR" dirty="0" err="1"/>
              <a:t>Haşimi</a:t>
            </a:r>
            <a:r>
              <a:rPr lang="tr-TR" dirty="0"/>
              <a:t> rekabeti</a:t>
            </a:r>
          </a:p>
          <a:p>
            <a:endParaRPr lang="tr-TR"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25</a:t>
            </a:fld>
            <a:endParaRPr lang="tr-TR"/>
          </a:p>
        </p:txBody>
      </p:sp>
    </p:spTree>
    <p:extLst>
      <p:ext uri="{BB962C8B-B14F-4D97-AF65-F5344CB8AC3E}">
        <p14:creationId xmlns:p14="http://schemas.microsoft.com/office/powerpoint/2010/main" val="24334820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i="1" dirty="0">
                <a:solidFill>
                  <a:srgbClr val="C00000"/>
                </a:solidFill>
              </a:rPr>
              <a:t>1. Siyasi Olaylar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85000" lnSpcReduction="20000"/>
          </a:bodyPr>
          <a:lstStyle/>
          <a:p>
            <a:r>
              <a:rPr lang="tr-TR" b="1" dirty="0">
                <a:solidFill>
                  <a:srgbClr val="C00000"/>
                </a:solidFill>
              </a:rPr>
              <a:t>E. Hz. Osman Dönemi Ve Önemli Olaylar</a:t>
            </a:r>
          </a:p>
          <a:p>
            <a:r>
              <a:rPr lang="tr-TR" u="sng" dirty="0"/>
              <a:t>5. Fitne Hareketleri ve Hz. Osman’ın Şehit Edilmesi</a:t>
            </a:r>
          </a:p>
          <a:p>
            <a:r>
              <a:rPr lang="tr-TR" dirty="0">
                <a:solidFill>
                  <a:srgbClr val="C00000"/>
                </a:solidFill>
              </a:rPr>
              <a:t>Ayaklanma</a:t>
            </a:r>
          </a:p>
          <a:p>
            <a:r>
              <a:rPr lang="tr-TR" dirty="0"/>
              <a:t>Mısır, küfe ve </a:t>
            </a:r>
            <a:r>
              <a:rPr lang="tr-TR" dirty="0" err="1"/>
              <a:t>basra</a:t>
            </a:r>
            <a:r>
              <a:rPr lang="tr-TR" dirty="0"/>
              <a:t> vilayetinde bazı Müslümanlar valilerinin görevden alınmasını istemek amacıyla Medine’ye geldiler. Hz. Osman onları dinledi bazı eleştirilerini kabul etti. Kendisine yönelik ithamlara cevap verdi. Ancak olay beklenmedik bir hal aldı ve bu gelenler Medine’de Halife’nin evini kuşattılar ve onu şehit ettiler. </a:t>
            </a:r>
          </a:p>
          <a:p>
            <a:r>
              <a:rPr lang="tr-TR" dirty="0"/>
              <a:t>Bu asiler Hz. Osman’ın cenazesinin defnini engellediler. Hz. Osman’ın cenazesi hanımının gayretleriyle akşam </a:t>
            </a:r>
            <a:r>
              <a:rPr lang="tr-TR" dirty="0" err="1"/>
              <a:t>vakfti</a:t>
            </a:r>
            <a:r>
              <a:rPr lang="tr-TR" dirty="0"/>
              <a:t> küçük bir cemaatle defnedilebildi. </a:t>
            </a:r>
          </a:p>
          <a:p>
            <a:r>
              <a:rPr lang="tr-TR" dirty="0" err="1">
                <a:solidFill>
                  <a:srgbClr val="C00000"/>
                </a:solidFill>
              </a:rPr>
              <a:t>Osmaniyye</a:t>
            </a:r>
            <a:r>
              <a:rPr lang="tr-TR" dirty="0">
                <a:solidFill>
                  <a:srgbClr val="C00000"/>
                </a:solidFill>
              </a:rPr>
              <a:t>: </a:t>
            </a:r>
            <a:r>
              <a:rPr lang="tr-TR" dirty="0"/>
              <a:t>Bu tartışmalar ve ayaklanmalar sırasında </a:t>
            </a:r>
            <a:r>
              <a:rPr lang="tr-TR" dirty="0" err="1"/>
              <a:t>Havaric</a:t>
            </a:r>
            <a:r>
              <a:rPr lang="tr-TR" dirty="0"/>
              <a:t> ve Şia gibi grupların dışında kalan Müslümanlar için kullanılan terim.</a:t>
            </a:r>
          </a:p>
          <a:p>
            <a:endParaRPr lang="tr-TR"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26</a:t>
            </a:fld>
            <a:endParaRPr lang="tr-TR"/>
          </a:p>
        </p:txBody>
      </p:sp>
    </p:spTree>
    <p:extLst>
      <p:ext uri="{BB962C8B-B14F-4D97-AF65-F5344CB8AC3E}">
        <p14:creationId xmlns:p14="http://schemas.microsoft.com/office/powerpoint/2010/main" val="15034596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1. Siyasi Olaylar</a:t>
            </a:r>
            <a:endParaRPr lang="tr-TR" i="1" dirty="0">
              <a:solidFill>
                <a:srgbClr val="C00000"/>
              </a:solidFill>
            </a:endParaRP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92500" lnSpcReduction="10000"/>
          </a:bodyPr>
          <a:lstStyle/>
          <a:p>
            <a:r>
              <a:rPr lang="tr-TR" b="1" dirty="0">
                <a:solidFill>
                  <a:srgbClr val="C00000"/>
                </a:solidFill>
              </a:rPr>
              <a:t>F. Hz. Ali Dönemi Ve Önemli Olayları</a:t>
            </a:r>
          </a:p>
          <a:p>
            <a:r>
              <a:rPr lang="tr-TR" u="sng" dirty="0"/>
              <a:t>1. Hz. Ali’nin Halife Seçilmesi</a:t>
            </a:r>
          </a:p>
          <a:p>
            <a:r>
              <a:rPr lang="tr-TR" dirty="0"/>
              <a:t>Hz. Osman’ın şehadeti üzerine </a:t>
            </a:r>
            <a:r>
              <a:rPr lang="tr-TR" dirty="0" err="1"/>
              <a:t>Ümeyye</a:t>
            </a:r>
            <a:r>
              <a:rPr lang="tr-TR" dirty="0"/>
              <a:t> oğulları Medine’den ayrılmış şehir isyancı grupların elinde kalmıştır. </a:t>
            </a:r>
          </a:p>
          <a:p>
            <a:r>
              <a:rPr lang="tr-TR" dirty="0"/>
              <a:t>İlk halifelerin seçimindeki şuradan Abdurrahman b. </a:t>
            </a:r>
            <a:r>
              <a:rPr lang="tr-TR" dirty="0" err="1"/>
              <a:t>Avf</a:t>
            </a:r>
            <a:r>
              <a:rPr lang="tr-TR" dirty="0"/>
              <a:t> ölmüş, Sad b. </a:t>
            </a:r>
            <a:r>
              <a:rPr lang="tr-TR" dirty="0" err="1"/>
              <a:t>Ebi</a:t>
            </a:r>
            <a:r>
              <a:rPr lang="tr-TR" dirty="0"/>
              <a:t> </a:t>
            </a:r>
            <a:r>
              <a:rPr lang="tr-TR" dirty="0" err="1"/>
              <a:t>Vakkas</a:t>
            </a:r>
            <a:r>
              <a:rPr lang="tr-TR" dirty="0"/>
              <a:t> ise fitneye karışmamak istememiştir.</a:t>
            </a:r>
          </a:p>
          <a:p>
            <a:r>
              <a:rPr lang="tr-TR" dirty="0"/>
              <a:t>Basralılar </a:t>
            </a:r>
            <a:r>
              <a:rPr lang="tr-TR" dirty="0" err="1"/>
              <a:t>Talhayı</a:t>
            </a:r>
            <a:r>
              <a:rPr lang="tr-TR" dirty="0"/>
              <a:t>, </a:t>
            </a:r>
            <a:r>
              <a:rPr lang="tr-TR" dirty="0" err="1"/>
              <a:t>Küfeliler</a:t>
            </a:r>
            <a:r>
              <a:rPr lang="tr-TR" dirty="0"/>
              <a:t> </a:t>
            </a:r>
            <a:r>
              <a:rPr lang="tr-TR" dirty="0" err="1"/>
              <a:t>Zübeyri</a:t>
            </a:r>
            <a:r>
              <a:rPr lang="tr-TR" dirty="0"/>
              <a:t> Mısırlılar ise Ali’yi halife istemektedirler. </a:t>
            </a:r>
          </a:p>
          <a:p>
            <a:r>
              <a:rPr lang="tr-TR" dirty="0"/>
              <a:t>Daha sonra Talha, </a:t>
            </a:r>
            <a:r>
              <a:rPr lang="tr-TR" dirty="0" err="1"/>
              <a:t>Zübeyr</a:t>
            </a:r>
            <a:r>
              <a:rPr lang="tr-TR" dirty="0"/>
              <a:t>, Hz. Ali, </a:t>
            </a:r>
            <a:r>
              <a:rPr lang="tr-TR" dirty="0" err="1"/>
              <a:t>Muğire</a:t>
            </a:r>
            <a:r>
              <a:rPr lang="tr-TR" dirty="0"/>
              <a:t> b. Şube, Abdullah b. Ömer, Usame b. </a:t>
            </a:r>
            <a:r>
              <a:rPr lang="tr-TR" dirty="0" err="1"/>
              <a:t>Zeyd</a:t>
            </a:r>
            <a:r>
              <a:rPr lang="tr-TR" dirty="0"/>
              <a:t>, Sad b. </a:t>
            </a:r>
            <a:r>
              <a:rPr lang="tr-TR" dirty="0" err="1"/>
              <a:t>Ebi</a:t>
            </a:r>
            <a:r>
              <a:rPr lang="tr-TR" dirty="0"/>
              <a:t> </a:t>
            </a:r>
            <a:r>
              <a:rPr lang="tr-TR" dirty="0" err="1"/>
              <a:t>Vakkas</a:t>
            </a:r>
            <a:r>
              <a:rPr lang="tr-TR" dirty="0"/>
              <a:t> gibi </a:t>
            </a:r>
            <a:r>
              <a:rPr lang="tr-TR" dirty="0" err="1"/>
              <a:t>sahabiler</a:t>
            </a:r>
            <a:r>
              <a:rPr lang="tr-TR" dirty="0"/>
              <a:t> toplanarak Hz. Ali’yi halife seçmişlerdir. </a:t>
            </a:r>
          </a:p>
          <a:p>
            <a:endParaRPr lang="tr-TR"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27</a:t>
            </a:fld>
            <a:endParaRPr lang="tr-TR"/>
          </a:p>
        </p:txBody>
      </p:sp>
    </p:spTree>
    <p:extLst>
      <p:ext uri="{BB962C8B-B14F-4D97-AF65-F5344CB8AC3E}">
        <p14:creationId xmlns:p14="http://schemas.microsoft.com/office/powerpoint/2010/main" val="17086352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1. Siyasi Olaylar</a:t>
            </a:r>
            <a:endParaRPr lang="tr-TR" i="1" dirty="0">
              <a:solidFill>
                <a:srgbClr val="C00000"/>
              </a:solidFill>
            </a:endParaRP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92500" lnSpcReduction="20000"/>
          </a:bodyPr>
          <a:lstStyle/>
          <a:p>
            <a:r>
              <a:rPr lang="tr-TR" b="1" dirty="0">
                <a:solidFill>
                  <a:srgbClr val="C00000"/>
                </a:solidFill>
              </a:rPr>
              <a:t>F. Hz. Ali Dönemi Ve Önemli Olayları</a:t>
            </a:r>
          </a:p>
          <a:p>
            <a:r>
              <a:rPr lang="tr-TR" u="sng" dirty="0"/>
              <a:t>2. Hz. Osman’ın Katillerinin Cezalandırılması Yönündeki Talepler</a:t>
            </a:r>
          </a:p>
          <a:p>
            <a:r>
              <a:rPr lang="tr-TR" dirty="0"/>
              <a:t>Hz. Ali seçilince Hz. Osman tarafından atanan valileri görevden almıştır. Talha Basra valiliğini, </a:t>
            </a:r>
            <a:r>
              <a:rPr lang="tr-TR" dirty="0" err="1"/>
              <a:t>Zübeyr</a:t>
            </a:r>
            <a:r>
              <a:rPr lang="tr-TR" dirty="0"/>
              <a:t> ise Küfe valiliğini istemiş Hz. Ali bunu kabul etmemişti. </a:t>
            </a:r>
          </a:p>
          <a:p>
            <a:r>
              <a:rPr lang="tr-TR" dirty="0"/>
              <a:t>Hz. Ali’nin Şam’a Muaviye’den biat almak için gönderdiği elçiye (Muaviye Osman’ın yeğeni) Hz. Ali’nin isyancıları cezalandırmadığı gerekçesiyle Muaviye biat etmemiştir. </a:t>
            </a:r>
            <a:r>
              <a:rPr lang="tr-TR" dirty="0" err="1"/>
              <a:t>Muviye</a:t>
            </a:r>
            <a:r>
              <a:rPr lang="tr-TR" dirty="0"/>
              <a:t> ayrıca Osman’ın yakın akrabası olduğundan onun kanının dava etme hakkının olduğunu ifade etmiştir. Kendisi için Şam ahalisinden biat aldı. Ancak aynı davayı güden (Osman’ın katillerinin bulunması) Talha, </a:t>
            </a:r>
            <a:r>
              <a:rPr lang="tr-TR" dirty="0" err="1"/>
              <a:t>Zübeyr</a:t>
            </a:r>
            <a:r>
              <a:rPr lang="tr-TR" dirty="0"/>
              <a:t> ve </a:t>
            </a:r>
            <a:r>
              <a:rPr lang="tr-TR" dirty="0" err="1"/>
              <a:t>Aişe’nin</a:t>
            </a:r>
            <a:r>
              <a:rPr lang="tr-TR" dirty="0"/>
              <a:t> ali ile olan mücadelesini bekledi. </a:t>
            </a:r>
          </a:p>
          <a:p>
            <a:endParaRPr lang="tr-TR"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28</a:t>
            </a:fld>
            <a:endParaRPr lang="tr-TR"/>
          </a:p>
        </p:txBody>
      </p:sp>
    </p:spTree>
    <p:extLst>
      <p:ext uri="{BB962C8B-B14F-4D97-AF65-F5344CB8AC3E}">
        <p14:creationId xmlns:p14="http://schemas.microsoft.com/office/powerpoint/2010/main" val="9226418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1. Siyasi Olaylar</a:t>
            </a:r>
            <a:endParaRPr lang="tr-TR" i="1" dirty="0">
              <a:solidFill>
                <a:srgbClr val="C00000"/>
              </a:solidFill>
            </a:endParaRP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70000" lnSpcReduction="20000"/>
          </a:bodyPr>
          <a:lstStyle/>
          <a:p>
            <a:r>
              <a:rPr lang="tr-TR" b="1" dirty="0">
                <a:solidFill>
                  <a:srgbClr val="C00000"/>
                </a:solidFill>
              </a:rPr>
              <a:t>F. Hz. Ali Dönemi Ve Önemli Olayları</a:t>
            </a:r>
          </a:p>
          <a:p>
            <a:r>
              <a:rPr lang="tr-TR" u="sng" dirty="0"/>
              <a:t>3. </a:t>
            </a:r>
            <a:r>
              <a:rPr lang="tr-TR" u="sng" dirty="0" err="1"/>
              <a:t>Cemel</a:t>
            </a:r>
            <a:r>
              <a:rPr lang="tr-TR" u="sng" dirty="0"/>
              <a:t> Vakası ve Sonuçları</a:t>
            </a:r>
          </a:p>
          <a:p>
            <a:r>
              <a:rPr lang="tr-TR" dirty="0"/>
              <a:t>Hz. Osman’ın vali atadıkları akrabaları Basra ve Yemen valileri vali oldukları bölgelerdeki mal ve savaş malzemelerini alarak Mekke’ye gelip </a:t>
            </a:r>
            <a:r>
              <a:rPr lang="tr-TR" dirty="0" err="1"/>
              <a:t>Aişe</a:t>
            </a:r>
            <a:r>
              <a:rPr lang="tr-TR" dirty="0"/>
              <a:t> etrafında toplantılar.</a:t>
            </a:r>
          </a:p>
          <a:p>
            <a:r>
              <a:rPr lang="tr-TR" dirty="0"/>
              <a:t>Talha ve </a:t>
            </a:r>
            <a:r>
              <a:rPr lang="tr-TR" dirty="0" err="1"/>
              <a:t>Zübeyr’de</a:t>
            </a:r>
            <a:r>
              <a:rPr lang="tr-TR" dirty="0"/>
              <a:t> (vali atanmamışlardı) umre bahanesiyle Mekke’ye gidip bu gruplara katıldı. </a:t>
            </a:r>
          </a:p>
          <a:p>
            <a:r>
              <a:rPr lang="tr-TR" dirty="0"/>
              <a:t>Hz. Ali, Muaviye üzerine ordu toplamıştı. Ancak Hz. </a:t>
            </a:r>
            <a:r>
              <a:rPr lang="tr-TR" dirty="0" err="1"/>
              <a:t>Aişe</a:t>
            </a:r>
            <a:r>
              <a:rPr lang="tr-TR" dirty="0"/>
              <a:t> önderliğindeki grup Basra’ya gidince önce onlarla mücadele etti. Basra önlerinde yapılan “</a:t>
            </a:r>
            <a:r>
              <a:rPr lang="tr-TR" dirty="0" err="1"/>
              <a:t>Cemel</a:t>
            </a:r>
            <a:r>
              <a:rPr lang="tr-TR" dirty="0"/>
              <a:t> </a:t>
            </a:r>
            <a:r>
              <a:rPr lang="tr-TR" dirty="0" err="1"/>
              <a:t>savaşı”nda</a:t>
            </a:r>
            <a:r>
              <a:rPr lang="tr-TR" dirty="0"/>
              <a:t> Hz. Ali galip geldi. </a:t>
            </a:r>
          </a:p>
          <a:p>
            <a:r>
              <a:rPr lang="tr-TR" dirty="0"/>
              <a:t>Hz. Ali, </a:t>
            </a:r>
            <a:r>
              <a:rPr lang="tr-TR" dirty="0" err="1"/>
              <a:t>Aişe</a:t>
            </a:r>
            <a:r>
              <a:rPr lang="tr-TR" dirty="0"/>
              <a:t> ve taraftarlarına iyi davrandı ancak bu savaşta birçok Müslüman öldü.</a:t>
            </a:r>
          </a:p>
          <a:p>
            <a:r>
              <a:rPr lang="tr-TR" dirty="0"/>
              <a:t>Hz. </a:t>
            </a:r>
            <a:r>
              <a:rPr lang="tr-TR" dirty="0" err="1"/>
              <a:t>Aişe’nin</a:t>
            </a:r>
            <a:r>
              <a:rPr lang="tr-TR" dirty="0"/>
              <a:t> sonradan pişman olduğu rivayet edilir. </a:t>
            </a:r>
          </a:p>
          <a:p>
            <a:r>
              <a:rPr lang="tr-TR" dirty="0"/>
              <a:t>Daha sonra bu olayı Şiilerin çoğunluğu ve Hariciler farklı değerlendirdi. Bu savaşta Ali’nin karşısında olanları tekfir ettiler. Bu durum bu savaşın bir </a:t>
            </a:r>
            <a:r>
              <a:rPr lang="tr-TR" dirty="0" err="1"/>
              <a:t>akaid</a:t>
            </a:r>
            <a:r>
              <a:rPr lang="tr-TR" dirty="0"/>
              <a:t> problemi haline gelmesine sebep oldu. </a:t>
            </a:r>
          </a:p>
          <a:p>
            <a:r>
              <a:rPr lang="tr-TR" dirty="0"/>
              <a:t>Bu savaş sonucunda iman-küfür, insan hürriyetti, kader gibi tartışmalarla sonuçlanmıştır. </a:t>
            </a:r>
          </a:p>
          <a:p>
            <a:endParaRPr lang="tr-TR"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29</a:t>
            </a:fld>
            <a:endParaRPr lang="tr-TR"/>
          </a:p>
        </p:txBody>
      </p:sp>
    </p:spTree>
    <p:extLst>
      <p:ext uri="{BB962C8B-B14F-4D97-AF65-F5344CB8AC3E}">
        <p14:creationId xmlns:p14="http://schemas.microsoft.com/office/powerpoint/2010/main" val="297387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A. ASR-I SAADET DÖNEMİ İNANÇ YAPISI</a:t>
            </a:r>
          </a:p>
        </p:txBody>
      </p:sp>
      <p:sp>
        <p:nvSpPr>
          <p:cNvPr id="5" name="Metin Yer Tutucusu 4"/>
          <p:cNvSpPr>
            <a:spLocks noGrp="1"/>
          </p:cNvSpPr>
          <p:nvPr>
            <p:ph type="body" idx="1"/>
          </p:nvPr>
        </p:nvSpPr>
        <p:spPr>
          <a:xfrm>
            <a:off x="839788" y="1681163"/>
            <a:ext cx="10515600" cy="466136"/>
          </a:xfrm>
        </p:spPr>
        <p:txBody>
          <a:bodyPr>
            <a:normAutofit/>
          </a:bodyPr>
          <a:lstStyle/>
          <a:p>
            <a:pPr algn="ct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fontScale="92500" lnSpcReduction="10000"/>
          </a:bodyPr>
          <a:lstStyle/>
          <a:p>
            <a:r>
              <a:rPr lang="tr-TR" u="sng" dirty="0">
                <a:solidFill>
                  <a:srgbClr val="C00000"/>
                </a:solidFill>
              </a:rPr>
              <a:t>Asrı saadet nedir?</a:t>
            </a:r>
          </a:p>
          <a:p>
            <a:r>
              <a:rPr lang="tr-TR" dirty="0" err="1"/>
              <a:t>İslamiyetin</a:t>
            </a:r>
            <a:r>
              <a:rPr lang="tr-TR" dirty="0"/>
              <a:t> en özgün ve en sade biçimde uygulandığı çok kutlu ve mutlu bir zaman dilimi, en ideal zaman dilimi.</a:t>
            </a:r>
          </a:p>
          <a:p>
            <a:r>
              <a:rPr lang="tr-TR" dirty="0"/>
              <a:t>Saygı ifadesi! </a:t>
            </a:r>
          </a:p>
          <a:p>
            <a:r>
              <a:rPr lang="tr-TR" u="sng" dirty="0">
                <a:solidFill>
                  <a:srgbClr val="C00000"/>
                </a:solidFill>
              </a:rPr>
              <a:t>Kelam Öncesi Dönem Nedir?</a:t>
            </a:r>
            <a:endParaRPr lang="tr-TR" dirty="0">
              <a:solidFill>
                <a:srgbClr val="C00000"/>
              </a:solidFill>
            </a:endParaRPr>
          </a:p>
          <a:p>
            <a:r>
              <a:rPr lang="tr-TR" dirty="0"/>
              <a:t>Hz. Peygamberden Hicri II-III. asra kadar olan dönemdir.</a:t>
            </a:r>
          </a:p>
          <a:p>
            <a:r>
              <a:rPr lang="tr-TR" u="sng" dirty="0">
                <a:solidFill>
                  <a:srgbClr val="C00000"/>
                </a:solidFill>
              </a:rPr>
              <a:t>Asrı saadette ilimler ve kelam ilmi</a:t>
            </a:r>
          </a:p>
          <a:p>
            <a:r>
              <a:rPr lang="tr-TR" dirty="0"/>
              <a:t>Bu dönemde “</a:t>
            </a:r>
            <a:r>
              <a:rPr lang="tr-TR" dirty="0" err="1"/>
              <a:t>akaid</a:t>
            </a:r>
            <a:r>
              <a:rPr lang="tr-TR" dirty="0"/>
              <a:t>, ilmi </a:t>
            </a:r>
            <a:r>
              <a:rPr lang="tr-TR" dirty="0" err="1"/>
              <a:t>tevhid</a:t>
            </a:r>
            <a:r>
              <a:rPr lang="tr-TR" dirty="0"/>
              <a:t> </a:t>
            </a:r>
            <a:r>
              <a:rPr lang="tr-TR" dirty="0" err="1"/>
              <a:t>ve’s</a:t>
            </a:r>
            <a:r>
              <a:rPr lang="tr-TR" dirty="0"/>
              <a:t>-sıfat, </a:t>
            </a:r>
            <a:r>
              <a:rPr lang="tr-TR" dirty="0" err="1"/>
              <a:t>fıkh</a:t>
            </a:r>
            <a:r>
              <a:rPr lang="tr-TR" dirty="0"/>
              <a:t>-ı </a:t>
            </a:r>
            <a:r>
              <a:rPr lang="tr-TR" dirty="0" err="1"/>
              <a:t>ekber</a:t>
            </a:r>
            <a:r>
              <a:rPr lang="tr-TR" dirty="0"/>
              <a:t>, </a:t>
            </a:r>
            <a:r>
              <a:rPr lang="tr-TR" dirty="0" err="1"/>
              <a:t>usulüddin</a:t>
            </a:r>
            <a:r>
              <a:rPr lang="tr-TR" dirty="0"/>
              <a:t>, </a:t>
            </a:r>
            <a:r>
              <a:rPr lang="tr-TR" dirty="0" err="1"/>
              <a:t>ilmü’n</a:t>
            </a:r>
            <a:r>
              <a:rPr lang="tr-TR" dirty="0"/>
              <a:t>-nazar </a:t>
            </a:r>
            <a:r>
              <a:rPr lang="tr-TR" dirty="0" err="1"/>
              <a:t>ve’l</a:t>
            </a:r>
            <a:r>
              <a:rPr lang="tr-TR" dirty="0"/>
              <a:t>-istidlal, kelam” vb. adla anılan bir ilim yoktur. </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a:t>
            </a:fld>
            <a:endParaRPr lang="tr-TR"/>
          </a:p>
        </p:txBody>
      </p:sp>
    </p:spTree>
    <p:extLst>
      <p:ext uri="{BB962C8B-B14F-4D97-AF65-F5344CB8AC3E}">
        <p14:creationId xmlns:p14="http://schemas.microsoft.com/office/powerpoint/2010/main" val="5567371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1. Siyasi Olaylar</a:t>
            </a:r>
            <a:endParaRPr lang="tr-TR" i="1" dirty="0">
              <a:solidFill>
                <a:srgbClr val="C00000"/>
              </a:solidFill>
            </a:endParaRP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85000" lnSpcReduction="20000"/>
          </a:bodyPr>
          <a:lstStyle/>
          <a:p>
            <a:r>
              <a:rPr lang="tr-TR" b="1" dirty="0">
                <a:solidFill>
                  <a:srgbClr val="C00000"/>
                </a:solidFill>
              </a:rPr>
              <a:t>F. Hz. Ali Dönemi Ve Önemli Olayları</a:t>
            </a:r>
          </a:p>
          <a:p>
            <a:r>
              <a:rPr lang="tr-TR" u="sng" dirty="0"/>
              <a:t>4. </a:t>
            </a:r>
            <a:r>
              <a:rPr lang="tr-TR" u="sng" dirty="0" err="1"/>
              <a:t>Sıffın</a:t>
            </a:r>
            <a:r>
              <a:rPr lang="tr-TR" u="sng" dirty="0"/>
              <a:t> Savaşı</a:t>
            </a:r>
          </a:p>
          <a:p>
            <a:r>
              <a:rPr lang="tr-TR" dirty="0"/>
              <a:t>Valilik görevinden alınan Muaviye Şam’da bunu kabul etmeyip Hz. Ali’ye biat etmediğini ifade etmiştir. </a:t>
            </a:r>
          </a:p>
          <a:p>
            <a:r>
              <a:rPr lang="tr-TR" dirty="0"/>
              <a:t>Hz. Osman’ın kanlı gömleğini Şam’da camiye astırıp bu acı üzerinden Osman’ın kanının davasını güttüğünü ifade ederek halktan biat almıştır. </a:t>
            </a:r>
          </a:p>
          <a:p>
            <a:r>
              <a:rPr lang="tr-TR" dirty="0"/>
              <a:t>Ali’nin sulh girişimleri sonuçsuz kalınca ordusuyla Muaviye üzerine yürüdü. </a:t>
            </a:r>
          </a:p>
          <a:p>
            <a:r>
              <a:rPr lang="tr-TR" dirty="0" err="1"/>
              <a:t>Rakka</a:t>
            </a:r>
            <a:r>
              <a:rPr lang="tr-TR" dirty="0"/>
              <a:t> yakınlarında </a:t>
            </a:r>
            <a:r>
              <a:rPr lang="tr-TR" dirty="0" err="1"/>
              <a:t>Sıffın</a:t>
            </a:r>
            <a:r>
              <a:rPr lang="tr-TR" dirty="0"/>
              <a:t> bölgesinde savaş gerçekleşti. </a:t>
            </a:r>
          </a:p>
          <a:p>
            <a:r>
              <a:rPr lang="tr-TR" dirty="0"/>
              <a:t>Savaş üç ay sürdü. </a:t>
            </a:r>
          </a:p>
          <a:p>
            <a:r>
              <a:rPr lang="tr-TR" dirty="0"/>
              <a:t>Hz. Ali savaşı son bir hücumla bitirmeye çalıştığı esnada (Muaviye zayıflamıştı) Muaviye’nin komutanı </a:t>
            </a:r>
            <a:r>
              <a:rPr lang="tr-TR" dirty="0" err="1"/>
              <a:t>Amr</a:t>
            </a:r>
            <a:r>
              <a:rPr lang="tr-TR" dirty="0"/>
              <a:t> b. As hakem meselesini devreye soktu. </a:t>
            </a:r>
          </a:p>
          <a:p>
            <a:endParaRPr lang="tr-TR"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30</a:t>
            </a:fld>
            <a:endParaRPr lang="tr-TR"/>
          </a:p>
        </p:txBody>
      </p:sp>
    </p:spTree>
    <p:extLst>
      <p:ext uri="{BB962C8B-B14F-4D97-AF65-F5344CB8AC3E}">
        <p14:creationId xmlns:p14="http://schemas.microsoft.com/office/powerpoint/2010/main" val="4063458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1. Siyasi Olaylar</a:t>
            </a:r>
            <a:endParaRPr lang="tr-TR" i="1" dirty="0">
              <a:solidFill>
                <a:srgbClr val="C00000"/>
              </a:solidFill>
            </a:endParaRP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70000" lnSpcReduction="20000"/>
          </a:bodyPr>
          <a:lstStyle/>
          <a:p>
            <a:r>
              <a:rPr lang="tr-TR" b="1" dirty="0">
                <a:solidFill>
                  <a:srgbClr val="C00000"/>
                </a:solidFill>
              </a:rPr>
              <a:t>F. Hz. Ali Dönemi Ve Önemli Olayları</a:t>
            </a:r>
          </a:p>
          <a:p>
            <a:r>
              <a:rPr lang="tr-TR" u="sng" dirty="0"/>
              <a:t>5. Hakem Olayı</a:t>
            </a:r>
          </a:p>
          <a:p>
            <a:r>
              <a:rPr lang="tr-TR" dirty="0" err="1"/>
              <a:t>Amr</a:t>
            </a:r>
            <a:r>
              <a:rPr lang="tr-TR" dirty="0"/>
              <a:t> b. </a:t>
            </a:r>
            <a:r>
              <a:rPr lang="tr-TR" dirty="0" err="1"/>
              <a:t>As’ın</a:t>
            </a:r>
            <a:r>
              <a:rPr lang="tr-TR" dirty="0"/>
              <a:t> teklifi gereği Muaviye ordusunun mızraklarını Şam Kur’an nüshasını astı. </a:t>
            </a:r>
          </a:p>
          <a:p>
            <a:r>
              <a:rPr lang="tr-TR" dirty="0"/>
              <a:t>Hz. Ali bunun hile olduğunu anladı. Ancak ordudaki </a:t>
            </a:r>
            <a:r>
              <a:rPr lang="tr-TR" dirty="0" err="1"/>
              <a:t>kurra</a:t>
            </a:r>
            <a:r>
              <a:rPr lang="tr-TR" dirty="0"/>
              <a:t> </a:t>
            </a:r>
            <a:r>
              <a:rPr lang="tr-TR" dirty="0" err="1"/>
              <a:t>hafizlar</a:t>
            </a:r>
            <a:r>
              <a:rPr lang="tr-TR" dirty="0"/>
              <a:t> bu hileye kandı. </a:t>
            </a:r>
          </a:p>
          <a:p>
            <a:r>
              <a:rPr lang="tr-TR" dirty="0"/>
              <a:t>İstemeyerek Ebu Musa el-</a:t>
            </a:r>
            <a:r>
              <a:rPr lang="tr-TR" dirty="0" err="1"/>
              <a:t>Eşariyi</a:t>
            </a:r>
            <a:r>
              <a:rPr lang="tr-TR" dirty="0"/>
              <a:t> hakem tayin etti. </a:t>
            </a:r>
          </a:p>
          <a:p>
            <a:r>
              <a:rPr lang="tr-TR" dirty="0"/>
              <a:t>Muaviye </a:t>
            </a:r>
            <a:r>
              <a:rPr lang="tr-TR" dirty="0" err="1"/>
              <a:t>Amr</a:t>
            </a:r>
            <a:r>
              <a:rPr lang="tr-TR" dirty="0"/>
              <a:t> b. </a:t>
            </a:r>
            <a:r>
              <a:rPr lang="tr-TR" dirty="0" err="1"/>
              <a:t>As’ı</a:t>
            </a:r>
            <a:r>
              <a:rPr lang="tr-TR" dirty="0"/>
              <a:t> hakem tayin etti. </a:t>
            </a:r>
          </a:p>
          <a:p>
            <a:r>
              <a:rPr lang="tr-TR" dirty="0" err="1"/>
              <a:t>Tahkimname</a:t>
            </a:r>
            <a:endParaRPr lang="tr-TR" dirty="0"/>
          </a:p>
          <a:p>
            <a:r>
              <a:rPr lang="tr-TR" dirty="0"/>
              <a:t>Taraflar </a:t>
            </a:r>
            <a:r>
              <a:rPr lang="tr-TR" dirty="0" err="1"/>
              <a:t>Sıffında</a:t>
            </a:r>
            <a:r>
              <a:rPr lang="tr-TR" dirty="0"/>
              <a:t> aralarında </a:t>
            </a:r>
            <a:r>
              <a:rPr lang="tr-TR" dirty="0" err="1"/>
              <a:t>Kur’anın</a:t>
            </a:r>
            <a:r>
              <a:rPr lang="tr-TR" dirty="0"/>
              <a:t> gerekirse sünnetin hakemliği konusunda anlaşma yaptılar. </a:t>
            </a:r>
          </a:p>
          <a:p>
            <a:r>
              <a:rPr lang="tr-TR" dirty="0"/>
              <a:t>Ancak bu sırada Hz. Ali ordusunda bölünme oldu ve </a:t>
            </a:r>
            <a:r>
              <a:rPr lang="tr-TR" dirty="0" err="1"/>
              <a:t>Eşas</a:t>
            </a:r>
            <a:r>
              <a:rPr lang="tr-TR" dirty="0"/>
              <a:t> b. </a:t>
            </a:r>
            <a:r>
              <a:rPr lang="tr-TR" dirty="0" err="1"/>
              <a:t>Kays</a:t>
            </a:r>
            <a:r>
              <a:rPr lang="tr-TR" dirty="0"/>
              <a:t> </a:t>
            </a:r>
            <a:r>
              <a:rPr lang="tr-TR" dirty="0" err="1"/>
              <a:t>tahkimnameyi</a:t>
            </a:r>
            <a:r>
              <a:rPr lang="tr-TR" dirty="0"/>
              <a:t> ali taraftarlarına okuduğu esnada </a:t>
            </a:r>
            <a:r>
              <a:rPr lang="tr-TR" dirty="0" err="1"/>
              <a:t>Temimlilerden</a:t>
            </a:r>
            <a:r>
              <a:rPr lang="tr-TR" dirty="0"/>
              <a:t> bir grup “la hükme illa </a:t>
            </a:r>
            <a:r>
              <a:rPr lang="tr-TR" dirty="0" err="1"/>
              <a:t>lillah</a:t>
            </a:r>
            <a:r>
              <a:rPr lang="tr-TR" dirty="0"/>
              <a:t>” diyerek hilafet meselesinin hakemlere bırakılmasına karşı çıktılar. Hz. Alinin hakem olayına razı olduğu için tövbe etmesi gereğini ifade ettiler. Ayrıca isyancılarla (Muaviye ile) Allah’ın emrine itaat edinceye kadar savaşmasını istediler. </a:t>
            </a:r>
          </a:p>
          <a:p>
            <a:endParaRPr lang="tr-TR"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31</a:t>
            </a:fld>
            <a:endParaRPr lang="tr-TR"/>
          </a:p>
        </p:txBody>
      </p:sp>
    </p:spTree>
    <p:extLst>
      <p:ext uri="{BB962C8B-B14F-4D97-AF65-F5344CB8AC3E}">
        <p14:creationId xmlns:p14="http://schemas.microsoft.com/office/powerpoint/2010/main" val="37901856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1. Siyasi Olaylar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77500" lnSpcReduction="20000"/>
          </a:bodyPr>
          <a:lstStyle/>
          <a:p>
            <a:r>
              <a:rPr lang="tr-TR" b="1" dirty="0">
                <a:solidFill>
                  <a:srgbClr val="C00000"/>
                </a:solidFill>
              </a:rPr>
              <a:t>F. Hz. Ali Dönemi Ve Önemli Olayları</a:t>
            </a:r>
          </a:p>
          <a:p>
            <a:r>
              <a:rPr lang="tr-TR" u="sng" dirty="0"/>
              <a:t>5. Hakem Olayı</a:t>
            </a:r>
          </a:p>
          <a:p>
            <a:r>
              <a:rPr lang="tr-TR" dirty="0"/>
              <a:t>Hz. Ali yapılan </a:t>
            </a:r>
            <a:r>
              <a:rPr lang="tr-TR" dirty="0" err="1"/>
              <a:t>tahkimnamenin</a:t>
            </a:r>
            <a:r>
              <a:rPr lang="tr-TR" dirty="0"/>
              <a:t> de </a:t>
            </a:r>
            <a:r>
              <a:rPr lang="tr-TR" dirty="0" err="1"/>
              <a:t>Kur’anın</a:t>
            </a:r>
            <a:r>
              <a:rPr lang="tr-TR" dirty="0"/>
              <a:t> emri olduğu o nedenle anlaşmayı bozmayacağını ifade edince Temim kabilesinden 12 bin kişi </a:t>
            </a:r>
            <a:r>
              <a:rPr lang="tr-TR" dirty="0" err="1"/>
              <a:t>Kufeye</a:t>
            </a:r>
            <a:r>
              <a:rPr lang="tr-TR" dirty="0"/>
              <a:t> dönüş sırasında ordudan ayrılıp şehrin yakınlarında </a:t>
            </a:r>
            <a:r>
              <a:rPr lang="tr-TR" dirty="0" err="1"/>
              <a:t>Harura</a:t>
            </a:r>
            <a:r>
              <a:rPr lang="tr-TR" dirty="0"/>
              <a:t> bölgesine çekildi. Daha sonra harici olarak anılacak bu grup 4 kişiye düşerek “</a:t>
            </a:r>
            <a:r>
              <a:rPr lang="tr-TR" dirty="0" err="1"/>
              <a:t>Nahrevan”a</a:t>
            </a:r>
            <a:r>
              <a:rPr lang="tr-TR" dirty="0"/>
              <a:t> geçti.</a:t>
            </a:r>
          </a:p>
          <a:p>
            <a:r>
              <a:rPr lang="tr-TR" dirty="0"/>
              <a:t>Daha sonra hakemler iki defa toplandı. İlk toplantıda </a:t>
            </a:r>
            <a:r>
              <a:rPr lang="tr-TR" dirty="0" err="1"/>
              <a:t>hz.</a:t>
            </a:r>
            <a:r>
              <a:rPr lang="tr-TR" dirty="0"/>
              <a:t> Osman’ın haksız yere öldürüldüğü hususunda karar alındı. İkinci toplantıda halifelerin ikisinin de azledilip yeni bir halife seçimi noktasında anlaşıldı. İlk azli Ali’nin elçisi Ebu Musa halka duyurdu. Ancak sonra </a:t>
            </a:r>
            <a:r>
              <a:rPr lang="tr-TR" dirty="0" err="1"/>
              <a:t>Muaviyenin</a:t>
            </a:r>
            <a:r>
              <a:rPr lang="tr-TR" dirty="0"/>
              <a:t> elçisi </a:t>
            </a:r>
            <a:r>
              <a:rPr lang="tr-TR" dirty="0" err="1"/>
              <a:t>Amr</a:t>
            </a:r>
            <a:r>
              <a:rPr lang="tr-TR" dirty="0"/>
              <a:t> b. As </a:t>
            </a:r>
            <a:r>
              <a:rPr lang="tr-TR" dirty="0" err="1"/>
              <a:t>Muaviyenin</a:t>
            </a:r>
            <a:r>
              <a:rPr lang="tr-TR" dirty="0"/>
              <a:t> azlini duyurmadan onun halife seçildiğini bildirdi. Böylece anlaşmazlık daha da büyüdü. Bunun üzerine ülkede 2 halife ortaya çıktı. </a:t>
            </a:r>
          </a:p>
          <a:p>
            <a:r>
              <a:rPr lang="tr-TR" dirty="0" err="1">
                <a:solidFill>
                  <a:srgbClr val="C00000"/>
                </a:solidFill>
              </a:rPr>
              <a:t>Sıffının</a:t>
            </a:r>
            <a:r>
              <a:rPr lang="tr-TR" dirty="0">
                <a:solidFill>
                  <a:srgbClr val="C00000"/>
                </a:solidFill>
              </a:rPr>
              <a:t> Ortaya Çıkardığı </a:t>
            </a:r>
            <a:r>
              <a:rPr lang="tr-TR" dirty="0" err="1">
                <a:solidFill>
                  <a:srgbClr val="C00000"/>
                </a:solidFill>
              </a:rPr>
              <a:t>Kelami</a:t>
            </a:r>
            <a:r>
              <a:rPr lang="tr-TR" dirty="0">
                <a:solidFill>
                  <a:srgbClr val="C00000"/>
                </a:solidFill>
              </a:rPr>
              <a:t> Problemler</a:t>
            </a:r>
          </a:p>
          <a:p>
            <a:r>
              <a:rPr lang="tr-TR" dirty="0"/>
              <a:t>İman-küfür, hariciler vb. konular. </a:t>
            </a:r>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32</a:t>
            </a:fld>
            <a:endParaRPr lang="tr-TR"/>
          </a:p>
        </p:txBody>
      </p:sp>
    </p:spTree>
    <p:extLst>
      <p:ext uri="{BB962C8B-B14F-4D97-AF65-F5344CB8AC3E}">
        <p14:creationId xmlns:p14="http://schemas.microsoft.com/office/powerpoint/2010/main" val="31138366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1. Siyasi Olaylar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92500" lnSpcReduction="20000"/>
          </a:bodyPr>
          <a:lstStyle/>
          <a:p>
            <a:r>
              <a:rPr lang="tr-TR" b="1" dirty="0">
                <a:solidFill>
                  <a:srgbClr val="C00000"/>
                </a:solidFill>
              </a:rPr>
              <a:t>F. Hz. Ali Dönemi Ve Önemli Olayları</a:t>
            </a:r>
          </a:p>
          <a:p>
            <a:r>
              <a:rPr lang="tr-TR" b="1" dirty="0"/>
              <a:t>6. </a:t>
            </a:r>
            <a:r>
              <a:rPr lang="tr-TR" b="1" dirty="0" err="1"/>
              <a:t>Nahrevan</a:t>
            </a:r>
            <a:r>
              <a:rPr lang="tr-TR" b="1" dirty="0"/>
              <a:t> ve </a:t>
            </a:r>
            <a:r>
              <a:rPr lang="tr-TR" b="1" dirty="0" err="1"/>
              <a:t>Nuhayl</a:t>
            </a:r>
            <a:r>
              <a:rPr lang="tr-TR" b="1" dirty="0"/>
              <a:t> Savaşları</a:t>
            </a:r>
          </a:p>
          <a:p>
            <a:r>
              <a:rPr lang="tr-TR" dirty="0"/>
              <a:t>Hz. Alinin ordusundan ayrılan hariciler Abdullah b. </a:t>
            </a:r>
            <a:r>
              <a:rPr lang="tr-TR" dirty="0" err="1"/>
              <a:t>Vehb</a:t>
            </a:r>
            <a:r>
              <a:rPr lang="tr-TR" dirty="0"/>
              <a:t> Er-</a:t>
            </a:r>
            <a:r>
              <a:rPr lang="tr-TR" dirty="0" err="1"/>
              <a:t>Rasibiyi</a:t>
            </a:r>
            <a:r>
              <a:rPr lang="tr-TR" dirty="0"/>
              <a:t> lider seçti.</a:t>
            </a:r>
          </a:p>
          <a:p>
            <a:r>
              <a:rPr lang="tr-TR" dirty="0"/>
              <a:t>Bir iki savaş daha oldu. Daha sonra savaştan yorulan ve Hz. Ali </a:t>
            </a:r>
            <a:r>
              <a:rPr lang="tr-TR" dirty="0" err="1"/>
              <a:t>Kufe’ye</a:t>
            </a:r>
            <a:r>
              <a:rPr lang="tr-TR" dirty="0"/>
              <a:t> yerleşti. </a:t>
            </a:r>
          </a:p>
          <a:p>
            <a:r>
              <a:rPr lang="tr-TR" dirty="0" err="1"/>
              <a:t>Nehrevan’da</a:t>
            </a:r>
            <a:r>
              <a:rPr lang="tr-TR" dirty="0"/>
              <a:t> Haricilerin yenilmesi onlar açısından büyük bir intikam arzusunu doğurdu. </a:t>
            </a:r>
          </a:p>
          <a:p>
            <a:r>
              <a:rPr lang="tr-TR" dirty="0"/>
              <a:t>Ali, Muaviye ve </a:t>
            </a:r>
            <a:r>
              <a:rPr lang="tr-TR" dirty="0" err="1"/>
              <a:t>Amr</a:t>
            </a:r>
            <a:r>
              <a:rPr lang="tr-TR" dirty="0"/>
              <a:t> öldürmek için anlaştılar.</a:t>
            </a:r>
          </a:p>
          <a:p>
            <a:r>
              <a:rPr lang="tr-TR" dirty="0"/>
              <a:t>Harici </a:t>
            </a:r>
            <a:r>
              <a:rPr lang="tr-TR" dirty="0" err="1"/>
              <a:t>süikasti</a:t>
            </a:r>
            <a:r>
              <a:rPr lang="tr-TR" dirty="0"/>
              <a:t> </a:t>
            </a:r>
            <a:r>
              <a:rPr lang="tr-TR" dirty="0" err="1"/>
              <a:t>İbn</a:t>
            </a:r>
            <a:r>
              <a:rPr lang="tr-TR" dirty="0"/>
              <a:t> </a:t>
            </a:r>
            <a:r>
              <a:rPr lang="tr-TR" dirty="0" err="1"/>
              <a:t>Mülcem</a:t>
            </a:r>
            <a:r>
              <a:rPr lang="tr-TR" dirty="0"/>
              <a:t> Hz. Ali’yi zehirli kılıcıyla yaralar. Daha sonra Hz. Ali şehit olur ve bugünkü necef mevkiinde defnedilir. </a:t>
            </a:r>
          </a:p>
          <a:p>
            <a:endParaRPr lang="tr-TR"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33</a:t>
            </a:fld>
            <a:endParaRPr lang="tr-TR"/>
          </a:p>
        </p:txBody>
      </p:sp>
    </p:spTree>
    <p:extLst>
      <p:ext uri="{BB962C8B-B14F-4D97-AF65-F5344CB8AC3E}">
        <p14:creationId xmlns:p14="http://schemas.microsoft.com/office/powerpoint/2010/main" val="15638524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1. Siyasi Olaylar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62500" lnSpcReduction="20000"/>
          </a:bodyPr>
          <a:lstStyle/>
          <a:p>
            <a:r>
              <a:rPr lang="tr-TR" b="1" dirty="0">
                <a:solidFill>
                  <a:srgbClr val="C00000"/>
                </a:solidFill>
              </a:rPr>
              <a:t>G. </a:t>
            </a:r>
            <a:r>
              <a:rPr lang="tr-TR" b="1" dirty="0" err="1">
                <a:solidFill>
                  <a:srgbClr val="C00000"/>
                </a:solidFill>
              </a:rPr>
              <a:t>Emeviler</a:t>
            </a:r>
            <a:r>
              <a:rPr lang="tr-TR" b="1" dirty="0">
                <a:solidFill>
                  <a:srgbClr val="C00000"/>
                </a:solidFill>
              </a:rPr>
              <a:t> Dönemi</a:t>
            </a:r>
          </a:p>
          <a:p>
            <a:r>
              <a:rPr lang="tr-TR" dirty="0" err="1">
                <a:solidFill>
                  <a:srgbClr val="C00000"/>
                </a:solidFill>
              </a:rPr>
              <a:t>Halifeti</a:t>
            </a:r>
            <a:r>
              <a:rPr lang="tr-TR" dirty="0">
                <a:solidFill>
                  <a:srgbClr val="C00000"/>
                </a:solidFill>
              </a:rPr>
              <a:t> </a:t>
            </a:r>
            <a:r>
              <a:rPr lang="tr-TR" dirty="0" err="1">
                <a:solidFill>
                  <a:srgbClr val="C00000"/>
                </a:solidFill>
              </a:rPr>
              <a:t>Rasulullah</a:t>
            </a:r>
            <a:r>
              <a:rPr lang="tr-TR" dirty="0">
                <a:solidFill>
                  <a:srgbClr val="C00000"/>
                </a:solidFill>
              </a:rPr>
              <a:t> – </a:t>
            </a:r>
            <a:r>
              <a:rPr lang="tr-TR" dirty="0" err="1">
                <a:solidFill>
                  <a:srgbClr val="C00000"/>
                </a:solidFill>
              </a:rPr>
              <a:t>Halifetullah</a:t>
            </a:r>
            <a:r>
              <a:rPr lang="tr-TR" dirty="0">
                <a:solidFill>
                  <a:srgbClr val="C00000"/>
                </a:solidFill>
              </a:rPr>
              <a:t> Ayrımı</a:t>
            </a:r>
          </a:p>
          <a:p>
            <a:r>
              <a:rPr lang="tr-TR" dirty="0" err="1"/>
              <a:t>Hulefa</a:t>
            </a:r>
            <a:r>
              <a:rPr lang="tr-TR" dirty="0"/>
              <a:t>-i </a:t>
            </a:r>
            <a:r>
              <a:rPr lang="tr-TR" dirty="0" err="1"/>
              <a:t>raşidin</a:t>
            </a:r>
            <a:r>
              <a:rPr lang="tr-TR" dirty="0"/>
              <a:t> “</a:t>
            </a:r>
            <a:r>
              <a:rPr lang="tr-TR" dirty="0" err="1"/>
              <a:t>halifeti</a:t>
            </a:r>
            <a:r>
              <a:rPr lang="tr-TR" dirty="0"/>
              <a:t> </a:t>
            </a:r>
            <a:r>
              <a:rPr lang="tr-TR" dirty="0" err="1"/>
              <a:t>rasulillah</a:t>
            </a:r>
            <a:r>
              <a:rPr lang="tr-TR" dirty="0"/>
              <a:t> ve </a:t>
            </a:r>
            <a:r>
              <a:rPr lang="tr-TR" dirty="0" err="1"/>
              <a:t>emirul</a:t>
            </a:r>
            <a:r>
              <a:rPr lang="tr-TR" dirty="0"/>
              <a:t> müminin” </a:t>
            </a:r>
            <a:r>
              <a:rPr lang="tr-TR" dirty="0" err="1"/>
              <a:t>ünvanlarını</a:t>
            </a:r>
            <a:r>
              <a:rPr lang="tr-TR" dirty="0"/>
              <a:t> kullanırken Muaviye “</a:t>
            </a:r>
            <a:r>
              <a:rPr lang="tr-TR" dirty="0" err="1"/>
              <a:t>halifetullah</a:t>
            </a:r>
            <a:r>
              <a:rPr lang="tr-TR" dirty="0"/>
              <a:t>” </a:t>
            </a:r>
            <a:r>
              <a:rPr lang="tr-TR" dirty="0" err="1"/>
              <a:t>ünvanını</a:t>
            </a:r>
            <a:r>
              <a:rPr lang="tr-TR" dirty="0"/>
              <a:t> kullanarak kendine kayıtsız şartsız teslimiyeti öngörmüş ve İslam dünyasında yeni bir dönem başlatmıştır. </a:t>
            </a:r>
          </a:p>
          <a:p>
            <a:r>
              <a:rPr lang="tr-TR" dirty="0">
                <a:solidFill>
                  <a:srgbClr val="C00000"/>
                </a:solidFill>
              </a:rPr>
              <a:t>Seçim – Sultanlık</a:t>
            </a:r>
          </a:p>
          <a:p>
            <a:r>
              <a:rPr lang="tr-TR" dirty="0"/>
              <a:t>Muaviye “</a:t>
            </a:r>
            <a:r>
              <a:rPr lang="tr-TR" dirty="0" err="1"/>
              <a:t>hulefa</a:t>
            </a:r>
            <a:r>
              <a:rPr lang="tr-TR" dirty="0"/>
              <a:t>-i </a:t>
            </a:r>
            <a:r>
              <a:rPr lang="tr-TR" dirty="0" err="1"/>
              <a:t>raşidin</a:t>
            </a:r>
            <a:r>
              <a:rPr lang="tr-TR" dirty="0"/>
              <a:t>” dönemindeki halifeyi </a:t>
            </a:r>
            <a:r>
              <a:rPr lang="tr-TR" dirty="0" err="1"/>
              <a:t>istişaret</a:t>
            </a:r>
            <a:r>
              <a:rPr lang="tr-TR" dirty="0"/>
              <a:t> (şura) ile seçim işini, </a:t>
            </a:r>
            <a:r>
              <a:rPr lang="tr-TR" dirty="0" err="1"/>
              <a:t>biatı</a:t>
            </a:r>
            <a:r>
              <a:rPr lang="tr-TR" dirty="0"/>
              <a:t> </a:t>
            </a:r>
            <a:r>
              <a:rPr lang="tr-TR" dirty="0" err="1"/>
              <a:t>terketmiş</a:t>
            </a:r>
            <a:r>
              <a:rPr lang="tr-TR" dirty="0"/>
              <a:t>, oğlunu seçerek veraset sistemine başvurmuştur. </a:t>
            </a:r>
          </a:p>
          <a:p>
            <a:r>
              <a:rPr lang="tr-TR" dirty="0"/>
              <a:t>Halife seçimi hususunda geçerli olan “</a:t>
            </a:r>
            <a:r>
              <a:rPr lang="tr-TR" dirty="0" err="1"/>
              <a:t>ehlü’l</a:t>
            </a:r>
            <a:r>
              <a:rPr lang="tr-TR" dirty="0"/>
              <a:t>-hal </a:t>
            </a:r>
            <a:r>
              <a:rPr lang="tr-TR" dirty="0" err="1"/>
              <a:t>ve’l-akd</a:t>
            </a:r>
            <a:r>
              <a:rPr lang="tr-TR" dirty="0"/>
              <a:t>” ilkesine başvurmuş olduğunu iddia etse de halifeye mutlak itaat fikrini hakim kılarak hilafeti saltanata dönüştürmüştür. </a:t>
            </a:r>
          </a:p>
          <a:p>
            <a:r>
              <a:rPr lang="tr-TR" dirty="0"/>
              <a:t>Bu uygulaması sadece Medine’de Hz. Hüseyin, Abdullah b. </a:t>
            </a:r>
            <a:r>
              <a:rPr lang="tr-TR" dirty="0" err="1"/>
              <a:t>Zübeyr</a:t>
            </a:r>
            <a:r>
              <a:rPr lang="tr-TR" dirty="0"/>
              <a:t> gibi </a:t>
            </a:r>
            <a:r>
              <a:rPr lang="tr-TR" dirty="0" err="1"/>
              <a:t>sahabilerden</a:t>
            </a:r>
            <a:r>
              <a:rPr lang="tr-TR" dirty="0"/>
              <a:t> ret görmüş onları da tehditle sindirip </a:t>
            </a:r>
            <a:r>
              <a:rPr lang="tr-TR" dirty="0" err="1"/>
              <a:t>biatını</a:t>
            </a:r>
            <a:r>
              <a:rPr lang="tr-TR" dirty="0"/>
              <a:t> almıştır. </a:t>
            </a:r>
          </a:p>
          <a:p>
            <a:r>
              <a:rPr lang="tr-TR" dirty="0" err="1"/>
              <a:t>Emeviler</a:t>
            </a:r>
            <a:r>
              <a:rPr lang="tr-TR" dirty="0"/>
              <a:t> kuvvetle halkın üzerinde otorite sağlamıştır. O nedenle </a:t>
            </a:r>
            <a:r>
              <a:rPr lang="tr-TR" dirty="0" err="1"/>
              <a:t>Emeviler</a:t>
            </a:r>
            <a:r>
              <a:rPr lang="tr-TR" dirty="0"/>
              <a:t> dönemi İslam tarihinden daima tartışmalıdır. </a:t>
            </a:r>
          </a:p>
          <a:p>
            <a:endParaRPr lang="tr-TR" dirty="0"/>
          </a:p>
          <a:p>
            <a:endParaRPr lang="tr-TR" b="1" dirty="0">
              <a:solidFill>
                <a:srgbClr val="C00000"/>
              </a:solidFill>
            </a:endParaRPr>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34</a:t>
            </a:fld>
            <a:endParaRPr lang="tr-TR"/>
          </a:p>
        </p:txBody>
      </p:sp>
    </p:spTree>
    <p:extLst>
      <p:ext uri="{BB962C8B-B14F-4D97-AF65-F5344CB8AC3E}">
        <p14:creationId xmlns:p14="http://schemas.microsoft.com/office/powerpoint/2010/main" val="34667746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1. Siyasi Olaylar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92500" lnSpcReduction="10000"/>
          </a:bodyPr>
          <a:lstStyle/>
          <a:p>
            <a:r>
              <a:rPr lang="tr-TR" b="1" dirty="0">
                <a:solidFill>
                  <a:srgbClr val="C00000"/>
                </a:solidFill>
              </a:rPr>
              <a:t>G. </a:t>
            </a:r>
            <a:r>
              <a:rPr lang="tr-TR" b="1" dirty="0" err="1">
                <a:solidFill>
                  <a:srgbClr val="C00000"/>
                </a:solidFill>
              </a:rPr>
              <a:t>Emeviler</a:t>
            </a:r>
            <a:r>
              <a:rPr lang="tr-TR" b="1" dirty="0">
                <a:solidFill>
                  <a:srgbClr val="C00000"/>
                </a:solidFill>
              </a:rPr>
              <a:t> Dönemi</a:t>
            </a:r>
          </a:p>
          <a:p>
            <a:r>
              <a:rPr lang="tr-TR" u="sng" dirty="0"/>
              <a:t>1. </a:t>
            </a:r>
            <a:r>
              <a:rPr lang="tr-TR" u="sng" dirty="0" err="1"/>
              <a:t>Kerbela</a:t>
            </a:r>
            <a:r>
              <a:rPr lang="tr-TR" u="sng" dirty="0"/>
              <a:t> Faciası</a:t>
            </a:r>
          </a:p>
          <a:p>
            <a:r>
              <a:rPr lang="tr-TR" dirty="0" err="1"/>
              <a:t>Küfelilerin</a:t>
            </a:r>
            <a:r>
              <a:rPr lang="tr-TR" dirty="0"/>
              <a:t> teklifi</a:t>
            </a:r>
          </a:p>
          <a:p>
            <a:r>
              <a:rPr lang="tr-TR" dirty="0"/>
              <a:t>Hz. Hüseyin’in yola çıkışı</a:t>
            </a:r>
          </a:p>
          <a:p>
            <a:r>
              <a:rPr lang="tr-TR" dirty="0" err="1"/>
              <a:t>Kerbela</a:t>
            </a:r>
            <a:r>
              <a:rPr lang="tr-TR" dirty="0"/>
              <a:t> bölgesinde yalnız kalışı ve şehit edilişi.</a:t>
            </a:r>
          </a:p>
          <a:p>
            <a:r>
              <a:rPr lang="tr-TR" dirty="0" err="1">
                <a:solidFill>
                  <a:srgbClr val="C00000"/>
                </a:solidFill>
              </a:rPr>
              <a:t>Kerbela</a:t>
            </a:r>
            <a:r>
              <a:rPr lang="tr-TR" dirty="0">
                <a:solidFill>
                  <a:srgbClr val="C00000"/>
                </a:solidFill>
              </a:rPr>
              <a:t> ve Şiilik</a:t>
            </a:r>
          </a:p>
          <a:p>
            <a:r>
              <a:rPr lang="tr-TR" dirty="0"/>
              <a:t>Hz. Hüseyin’in acı şekilde şehit edilmesi Hz. Ali’nin oğullarının haklarını arama iddiasıyla ortaya çıkan ve Şiiliğin zuhuruna zemin hazırlayan olay olmuştur. </a:t>
            </a:r>
          </a:p>
          <a:p>
            <a:endParaRPr lang="tr-TR" dirty="0"/>
          </a:p>
          <a:p>
            <a:endParaRPr lang="tr-TR" b="1" dirty="0">
              <a:solidFill>
                <a:srgbClr val="C00000"/>
              </a:solidFill>
            </a:endParaRPr>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35</a:t>
            </a:fld>
            <a:endParaRPr lang="tr-TR"/>
          </a:p>
        </p:txBody>
      </p:sp>
    </p:spTree>
    <p:extLst>
      <p:ext uri="{BB962C8B-B14F-4D97-AF65-F5344CB8AC3E}">
        <p14:creationId xmlns:p14="http://schemas.microsoft.com/office/powerpoint/2010/main" val="21984665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1. Siyasi Olaylar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62500" lnSpcReduction="20000"/>
          </a:bodyPr>
          <a:lstStyle/>
          <a:p>
            <a:r>
              <a:rPr lang="tr-TR" b="1" dirty="0">
                <a:solidFill>
                  <a:srgbClr val="C00000"/>
                </a:solidFill>
              </a:rPr>
              <a:t>G. </a:t>
            </a:r>
            <a:r>
              <a:rPr lang="tr-TR" b="1" dirty="0" err="1">
                <a:solidFill>
                  <a:srgbClr val="C00000"/>
                </a:solidFill>
              </a:rPr>
              <a:t>Emeviler</a:t>
            </a:r>
            <a:r>
              <a:rPr lang="tr-TR" b="1" dirty="0">
                <a:solidFill>
                  <a:srgbClr val="C00000"/>
                </a:solidFill>
              </a:rPr>
              <a:t> Dönemi</a:t>
            </a:r>
          </a:p>
          <a:p>
            <a:r>
              <a:rPr lang="tr-TR" u="sng" dirty="0"/>
              <a:t>1. </a:t>
            </a:r>
            <a:r>
              <a:rPr lang="tr-TR" u="sng" dirty="0" err="1"/>
              <a:t>Kerbela</a:t>
            </a:r>
            <a:r>
              <a:rPr lang="tr-TR" u="sng" dirty="0"/>
              <a:t> Faciası</a:t>
            </a:r>
          </a:p>
          <a:p>
            <a:r>
              <a:rPr lang="tr-TR" dirty="0" err="1">
                <a:solidFill>
                  <a:srgbClr val="C00000"/>
                </a:solidFill>
              </a:rPr>
              <a:t>Tevvabin</a:t>
            </a:r>
            <a:endParaRPr lang="tr-TR" dirty="0">
              <a:solidFill>
                <a:srgbClr val="C00000"/>
              </a:solidFill>
            </a:endParaRPr>
          </a:p>
          <a:p>
            <a:r>
              <a:rPr lang="tr-TR" dirty="0"/>
              <a:t>Hz. Hüseyin’i yalnız bırakıp şehit edilmesine sebep olan </a:t>
            </a:r>
            <a:r>
              <a:rPr lang="tr-TR" dirty="0" err="1"/>
              <a:t>Küfelilerin</a:t>
            </a:r>
            <a:r>
              <a:rPr lang="tr-TR" dirty="0"/>
              <a:t> pişmanlığını ifade etmek için kullanılan ve bu isimde oluşan grubun adıdır. </a:t>
            </a:r>
          </a:p>
          <a:p>
            <a:r>
              <a:rPr lang="tr-TR" dirty="0" err="1">
                <a:solidFill>
                  <a:srgbClr val="C00000"/>
                </a:solidFill>
              </a:rPr>
              <a:t>Küfeliler</a:t>
            </a:r>
            <a:r>
              <a:rPr lang="tr-TR" dirty="0">
                <a:solidFill>
                  <a:srgbClr val="C00000"/>
                </a:solidFill>
              </a:rPr>
              <a:t> Hz. Hüseyin’in yalnız bıraktıkları için pişman olmuşlardı.</a:t>
            </a:r>
          </a:p>
          <a:p>
            <a:r>
              <a:rPr lang="tr-TR" dirty="0"/>
              <a:t>Bu gruplar </a:t>
            </a:r>
            <a:r>
              <a:rPr lang="tr-TR" dirty="0" err="1"/>
              <a:t>Emevi</a:t>
            </a:r>
            <a:r>
              <a:rPr lang="tr-TR" dirty="0"/>
              <a:t> kuvvetlerine karşı bazı hareketlerde bulunmuşlar ancak başarılı olamamışlardır. Bu gruplar Şii hareketler kapsamında değerlendirilen ilk askeri grupları oluşturmuştur. </a:t>
            </a:r>
          </a:p>
          <a:p>
            <a:r>
              <a:rPr lang="tr-TR" dirty="0">
                <a:solidFill>
                  <a:srgbClr val="C00000"/>
                </a:solidFill>
              </a:rPr>
              <a:t>Hz. Hüseyin ve Şiilik</a:t>
            </a:r>
          </a:p>
          <a:p>
            <a:r>
              <a:rPr lang="tr-TR" dirty="0"/>
              <a:t>Şiiliğin temel hareket merkezi Hz. Ali olmasına rağmen arka planda </a:t>
            </a:r>
            <a:r>
              <a:rPr lang="tr-TR" dirty="0" err="1"/>
              <a:t>aslolan</a:t>
            </a:r>
            <a:r>
              <a:rPr lang="tr-TR" dirty="0"/>
              <a:t> Hz. Hüseyin’in şehit edilmesidir.</a:t>
            </a:r>
          </a:p>
          <a:p>
            <a:r>
              <a:rPr lang="tr-TR" dirty="0"/>
              <a:t>Hz. Hüseyin </a:t>
            </a:r>
            <a:r>
              <a:rPr lang="tr-TR" dirty="0" err="1"/>
              <a:t>Çardeh</a:t>
            </a:r>
            <a:r>
              <a:rPr lang="tr-TR" dirty="0"/>
              <a:t> masum-i pak (on dört masum) imamların üçüncüsü kabul edilir. </a:t>
            </a:r>
          </a:p>
          <a:p>
            <a:r>
              <a:rPr lang="tr-TR" dirty="0"/>
              <a:t>Hz. Hüseyin’in şehit edilmesi Şii dünyasında mersiye, taziye, maktel, maktel-i </a:t>
            </a:r>
            <a:r>
              <a:rPr lang="tr-TR" dirty="0" err="1"/>
              <a:t>hüseyin</a:t>
            </a:r>
            <a:r>
              <a:rPr lang="tr-TR" dirty="0"/>
              <a:t> denen ağıt kültürünün oluşmasına sebebiyet vermiştir. </a:t>
            </a:r>
          </a:p>
          <a:p>
            <a:endParaRPr lang="tr-TR" dirty="0"/>
          </a:p>
          <a:p>
            <a:endParaRPr lang="tr-TR" b="1" dirty="0">
              <a:solidFill>
                <a:srgbClr val="C00000"/>
              </a:solidFill>
            </a:endParaRPr>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36</a:t>
            </a:fld>
            <a:endParaRPr lang="tr-TR"/>
          </a:p>
        </p:txBody>
      </p:sp>
    </p:spTree>
    <p:extLst>
      <p:ext uri="{BB962C8B-B14F-4D97-AF65-F5344CB8AC3E}">
        <p14:creationId xmlns:p14="http://schemas.microsoft.com/office/powerpoint/2010/main" val="18412154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1. Siyasi Olaylar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92500" lnSpcReduction="20000"/>
          </a:bodyPr>
          <a:lstStyle/>
          <a:p>
            <a:r>
              <a:rPr lang="tr-TR" b="1" dirty="0">
                <a:solidFill>
                  <a:srgbClr val="C00000"/>
                </a:solidFill>
              </a:rPr>
              <a:t>G. </a:t>
            </a:r>
            <a:r>
              <a:rPr lang="tr-TR" b="1" dirty="0" err="1">
                <a:solidFill>
                  <a:srgbClr val="C00000"/>
                </a:solidFill>
              </a:rPr>
              <a:t>Emeviler</a:t>
            </a:r>
            <a:r>
              <a:rPr lang="tr-TR" b="1" dirty="0">
                <a:solidFill>
                  <a:srgbClr val="C00000"/>
                </a:solidFill>
              </a:rPr>
              <a:t> Dönemi</a:t>
            </a:r>
          </a:p>
          <a:p>
            <a:r>
              <a:rPr lang="tr-TR" u="sng" dirty="0"/>
              <a:t>2. </a:t>
            </a:r>
            <a:r>
              <a:rPr lang="tr-TR" u="sng" dirty="0" err="1"/>
              <a:t>Harre</a:t>
            </a:r>
            <a:r>
              <a:rPr lang="tr-TR" u="sng" dirty="0"/>
              <a:t> Savaşı</a:t>
            </a:r>
          </a:p>
          <a:p>
            <a:r>
              <a:rPr lang="tr-TR" dirty="0"/>
              <a:t>Hz. Hüseyin’in şehit edilmesinden </a:t>
            </a:r>
            <a:r>
              <a:rPr lang="tr-TR" dirty="0" err="1"/>
              <a:t>Emevi</a:t>
            </a:r>
            <a:r>
              <a:rPr lang="tr-TR" dirty="0"/>
              <a:t> saltanatına Mekke’de Abdullah b. </a:t>
            </a:r>
            <a:r>
              <a:rPr lang="tr-TR" dirty="0" err="1"/>
              <a:t>Zübeyr</a:t>
            </a:r>
            <a:r>
              <a:rPr lang="tr-TR" dirty="0"/>
              <a:t> ve Medine’de bir kısım </a:t>
            </a:r>
            <a:r>
              <a:rPr lang="tr-TR" dirty="0" err="1"/>
              <a:t>ashab</a:t>
            </a:r>
            <a:r>
              <a:rPr lang="tr-TR" dirty="0"/>
              <a:t> muhalefete devam ettiler. </a:t>
            </a:r>
          </a:p>
          <a:p>
            <a:r>
              <a:rPr lang="tr-TR" dirty="0" err="1"/>
              <a:t>Yezid</a:t>
            </a:r>
            <a:r>
              <a:rPr lang="tr-TR" dirty="0"/>
              <a:t> önce Medine muhalefetini bastırmak amacıyla büyük bir kuvveti Medine üzerine gönderdi. </a:t>
            </a:r>
          </a:p>
          <a:p>
            <a:r>
              <a:rPr lang="tr-TR" dirty="0"/>
              <a:t>Şehir başta direndi ancak şehir içerisinde bir takım ihanetler sonucu şehir düştü. Üç gün boyunca şehir yağmalanmış bir çok </a:t>
            </a:r>
            <a:r>
              <a:rPr lang="tr-TR" dirty="0" err="1"/>
              <a:t>sahabi</a:t>
            </a:r>
            <a:r>
              <a:rPr lang="tr-TR" dirty="0"/>
              <a:t> şehit edilmiş yağma ve tecavüz olayları gerçekleşmiştir. </a:t>
            </a:r>
          </a:p>
          <a:p>
            <a:r>
              <a:rPr lang="tr-TR" dirty="0"/>
              <a:t>Hatta “</a:t>
            </a:r>
            <a:r>
              <a:rPr lang="tr-TR" dirty="0" err="1"/>
              <a:t>harre</a:t>
            </a:r>
            <a:r>
              <a:rPr lang="tr-TR" dirty="0"/>
              <a:t> savaşından” sonda </a:t>
            </a:r>
            <a:r>
              <a:rPr lang="tr-TR" dirty="0" err="1"/>
              <a:t>Hudeybiye</a:t>
            </a:r>
            <a:r>
              <a:rPr lang="tr-TR" dirty="0"/>
              <a:t> ashabından kimse kalmamıştır denilir. </a:t>
            </a:r>
          </a:p>
          <a:p>
            <a:endParaRPr lang="tr-TR" dirty="0"/>
          </a:p>
          <a:p>
            <a:endParaRPr lang="tr-TR" b="1" dirty="0">
              <a:solidFill>
                <a:srgbClr val="C00000"/>
              </a:solidFill>
            </a:endParaRPr>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37</a:t>
            </a:fld>
            <a:endParaRPr lang="tr-TR"/>
          </a:p>
        </p:txBody>
      </p:sp>
    </p:spTree>
    <p:extLst>
      <p:ext uri="{BB962C8B-B14F-4D97-AF65-F5344CB8AC3E}">
        <p14:creationId xmlns:p14="http://schemas.microsoft.com/office/powerpoint/2010/main" val="8060719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1. Siyasi Olaylar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lnSpcReduction="10000"/>
          </a:bodyPr>
          <a:lstStyle/>
          <a:p>
            <a:r>
              <a:rPr lang="tr-TR" b="1" dirty="0">
                <a:solidFill>
                  <a:srgbClr val="C00000"/>
                </a:solidFill>
              </a:rPr>
              <a:t>G. </a:t>
            </a:r>
            <a:r>
              <a:rPr lang="tr-TR" b="1" dirty="0" err="1">
                <a:solidFill>
                  <a:srgbClr val="C00000"/>
                </a:solidFill>
              </a:rPr>
              <a:t>Emeviler</a:t>
            </a:r>
            <a:r>
              <a:rPr lang="tr-TR" b="1" dirty="0">
                <a:solidFill>
                  <a:srgbClr val="C00000"/>
                </a:solidFill>
              </a:rPr>
              <a:t> Dönemi</a:t>
            </a:r>
          </a:p>
          <a:p>
            <a:r>
              <a:rPr lang="tr-TR" u="sng" dirty="0"/>
              <a:t>3. </a:t>
            </a:r>
            <a:r>
              <a:rPr lang="tr-TR" u="sng" dirty="0" err="1"/>
              <a:t>Emevilere</a:t>
            </a:r>
            <a:r>
              <a:rPr lang="tr-TR" u="sng" dirty="0"/>
              <a:t> Muhalefet Sebepleri</a:t>
            </a:r>
          </a:p>
          <a:p>
            <a:r>
              <a:rPr lang="tr-TR" dirty="0"/>
              <a:t>1) Cahiliyeden kalma kabilecilik anlayışı</a:t>
            </a:r>
          </a:p>
          <a:p>
            <a:r>
              <a:rPr lang="tr-TR" dirty="0"/>
              <a:t>2) </a:t>
            </a:r>
            <a:r>
              <a:rPr lang="tr-TR" dirty="0" err="1"/>
              <a:t>Emevilerin</a:t>
            </a:r>
            <a:r>
              <a:rPr lang="tr-TR" dirty="0"/>
              <a:t> kötü yönetimi</a:t>
            </a:r>
          </a:p>
          <a:p>
            <a:r>
              <a:rPr lang="tr-TR" dirty="0"/>
              <a:t>c) Haricilerin ve </a:t>
            </a:r>
            <a:r>
              <a:rPr lang="tr-TR" dirty="0" err="1"/>
              <a:t>Mutezile’nin</a:t>
            </a:r>
            <a:r>
              <a:rPr lang="tr-TR" dirty="0"/>
              <a:t> saltanata karşı çıkması</a:t>
            </a:r>
          </a:p>
          <a:p>
            <a:r>
              <a:rPr lang="tr-TR" dirty="0"/>
              <a:t>d) </a:t>
            </a:r>
            <a:r>
              <a:rPr lang="tr-TR" dirty="0" err="1"/>
              <a:t>Emevilere</a:t>
            </a:r>
            <a:r>
              <a:rPr lang="tr-TR" dirty="0"/>
              <a:t> Arap olmayanlara (mevali) ikinci sınıf vatandaş olarak görmesi</a:t>
            </a:r>
          </a:p>
          <a:p>
            <a:r>
              <a:rPr lang="tr-TR" dirty="0"/>
              <a:t>5) Kötü yönetimlerine inançları alet etmeleri.</a:t>
            </a:r>
          </a:p>
          <a:p>
            <a:endParaRPr lang="tr-TR" dirty="0"/>
          </a:p>
          <a:p>
            <a:endParaRPr lang="tr-TR" b="1" dirty="0">
              <a:solidFill>
                <a:srgbClr val="C00000"/>
              </a:solidFill>
            </a:endParaRPr>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38</a:t>
            </a:fld>
            <a:endParaRPr lang="tr-TR"/>
          </a:p>
        </p:txBody>
      </p:sp>
    </p:spTree>
    <p:extLst>
      <p:ext uri="{BB962C8B-B14F-4D97-AF65-F5344CB8AC3E}">
        <p14:creationId xmlns:p14="http://schemas.microsoft.com/office/powerpoint/2010/main" val="4781022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1. Siyasi Olaylar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a:bodyPr>
          <a:lstStyle/>
          <a:p>
            <a:r>
              <a:rPr lang="tr-TR" b="1" dirty="0">
                <a:solidFill>
                  <a:srgbClr val="C00000"/>
                </a:solidFill>
              </a:rPr>
              <a:t>G. </a:t>
            </a:r>
            <a:r>
              <a:rPr lang="tr-TR" b="1" dirty="0" err="1">
                <a:solidFill>
                  <a:srgbClr val="C00000"/>
                </a:solidFill>
              </a:rPr>
              <a:t>Emeviler</a:t>
            </a:r>
            <a:r>
              <a:rPr lang="tr-TR" b="1" dirty="0">
                <a:solidFill>
                  <a:srgbClr val="C00000"/>
                </a:solidFill>
              </a:rPr>
              <a:t> Dönemi</a:t>
            </a:r>
          </a:p>
          <a:p>
            <a:r>
              <a:rPr lang="tr-TR" u="sng" dirty="0"/>
              <a:t>3. </a:t>
            </a:r>
            <a:r>
              <a:rPr lang="tr-TR" u="sng" dirty="0" err="1"/>
              <a:t>Emevilere</a:t>
            </a:r>
            <a:r>
              <a:rPr lang="tr-TR" u="sng" dirty="0"/>
              <a:t> Muhalefet Sebepler</a:t>
            </a:r>
          </a:p>
          <a:p>
            <a:r>
              <a:rPr lang="tr-TR" dirty="0">
                <a:solidFill>
                  <a:srgbClr val="C00000"/>
                </a:solidFill>
              </a:rPr>
              <a:t>Muhalefette Önderlik Edenler ve Öne Çıkan Tartışma</a:t>
            </a:r>
          </a:p>
          <a:p>
            <a:r>
              <a:rPr lang="tr-TR" dirty="0"/>
              <a:t>Hasan-ı Basri (ö. 728); Ebu Hanife (ö. 767); Mutezile, </a:t>
            </a:r>
            <a:r>
              <a:rPr lang="tr-TR" dirty="0" err="1"/>
              <a:t>Zeydiyye</a:t>
            </a:r>
            <a:r>
              <a:rPr lang="tr-TR" dirty="0"/>
              <a:t>, Hariciler.</a:t>
            </a:r>
          </a:p>
          <a:p>
            <a:r>
              <a:rPr lang="tr-TR" dirty="0"/>
              <a:t>Söz konusu kişi ve gruplar adalet kavramını öne çıkararak </a:t>
            </a:r>
            <a:r>
              <a:rPr lang="tr-TR" dirty="0" err="1"/>
              <a:t>Emevilere</a:t>
            </a:r>
            <a:r>
              <a:rPr lang="tr-TR" dirty="0"/>
              <a:t> muhalefet etmişlerdir. Bu da ilahi adalet, iyilik-kötülük, insanın özgürlüğü (yani kader) konularını tartışma açmıştır.</a:t>
            </a:r>
          </a:p>
          <a:p>
            <a:endParaRPr lang="tr-TR" dirty="0"/>
          </a:p>
          <a:p>
            <a:endParaRPr lang="tr-TR" b="1" dirty="0">
              <a:solidFill>
                <a:srgbClr val="C00000"/>
              </a:solidFill>
            </a:endParaRPr>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39</a:t>
            </a:fld>
            <a:endParaRPr lang="tr-TR"/>
          </a:p>
        </p:txBody>
      </p:sp>
    </p:spTree>
    <p:extLst>
      <p:ext uri="{BB962C8B-B14F-4D97-AF65-F5344CB8AC3E}">
        <p14:creationId xmlns:p14="http://schemas.microsoft.com/office/powerpoint/2010/main" val="2627003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A. ASR-I SAADET DÖNEMİ İNANÇ YAPISI</a:t>
            </a:r>
          </a:p>
        </p:txBody>
      </p:sp>
      <p:sp>
        <p:nvSpPr>
          <p:cNvPr id="5" name="Metin Yer Tutucusu 4"/>
          <p:cNvSpPr>
            <a:spLocks noGrp="1"/>
          </p:cNvSpPr>
          <p:nvPr>
            <p:ph type="body" idx="1"/>
          </p:nvPr>
        </p:nvSpPr>
        <p:spPr>
          <a:xfrm>
            <a:off x="839788" y="1681163"/>
            <a:ext cx="10515600" cy="466136"/>
          </a:xfrm>
        </p:spPr>
        <p:txBody>
          <a:bodyPr>
            <a:normAutofit/>
          </a:bodyPr>
          <a:lstStyle/>
          <a:p>
            <a:pPr algn="ct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b="1" dirty="0"/>
              <a:t>1. </a:t>
            </a:r>
            <a:r>
              <a:rPr lang="tr-TR" b="1" dirty="0" err="1"/>
              <a:t>İtikadi</a:t>
            </a:r>
            <a:r>
              <a:rPr lang="tr-TR" b="1" dirty="0"/>
              <a:t> Konular Nasıl Oluşurdu</a:t>
            </a:r>
          </a:p>
          <a:p>
            <a:r>
              <a:rPr lang="tr-TR" dirty="0"/>
              <a:t>a) Vahiy temelli </a:t>
            </a:r>
          </a:p>
          <a:p>
            <a:r>
              <a:rPr lang="tr-TR" dirty="0"/>
              <a:t> b) </a:t>
            </a:r>
            <a:r>
              <a:rPr lang="tr-TR" dirty="0" err="1"/>
              <a:t>İtikadi</a:t>
            </a:r>
            <a:r>
              <a:rPr lang="tr-TR" dirty="0"/>
              <a:t> konular bazen olaylar çerçevesinde bazen de müstakil nazil olurdu. </a:t>
            </a:r>
          </a:p>
          <a:p>
            <a:r>
              <a:rPr lang="tr-TR" b="1" dirty="0"/>
              <a:t>2. Sahabe ve </a:t>
            </a:r>
            <a:r>
              <a:rPr lang="tr-TR" b="1" dirty="0" err="1"/>
              <a:t>İtikadi</a:t>
            </a:r>
            <a:r>
              <a:rPr lang="tr-TR" b="1" dirty="0"/>
              <a:t> Konularda Tavrı</a:t>
            </a:r>
          </a:p>
          <a:p>
            <a:r>
              <a:rPr lang="tr-TR" dirty="0"/>
              <a:t>Her konuda olduğu gibi özellikle </a:t>
            </a:r>
            <a:r>
              <a:rPr lang="tr-TR" dirty="0" err="1"/>
              <a:t>itikadi</a:t>
            </a:r>
            <a:r>
              <a:rPr lang="tr-TR" dirty="0"/>
              <a:t> konularda (başta </a:t>
            </a:r>
            <a:r>
              <a:rPr lang="tr-TR" dirty="0" err="1"/>
              <a:t>uluhiyyet</a:t>
            </a:r>
            <a:r>
              <a:rPr lang="tr-TR" dirty="0"/>
              <a:t> olmak üzere) vahye ve </a:t>
            </a:r>
            <a:r>
              <a:rPr lang="tr-TR" dirty="0" err="1"/>
              <a:t>Rasulullah’ın</a:t>
            </a:r>
            <a:r>
              <a:rPr lang="tr-TR" dirty="0"/>
              <a:t> açıklamalarıyla yetinmiştir. </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4</a:t>
            </a:fld>
            <a:endParaRPr lang="tr-TR"/>
          </a:p>
        </p:txBody>
      </p:sp>
    </p:spTree>
    <p:extLst>
      <p:ext uri="{BB962C8B-B14F-4D97-AF65-F5344CB8AC3E}">
        <p14:creationId xmlns:p14="http://schemas.microsoft.com/office/powerpoint/2010/main" val="41774248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2. Usul ve Yorum Farklılıkları (Dahili Sebepler)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a:bodyPr>
          <a:lstStyle/>
          <a:p>
            <a:r>
              <a:rPr lang="tr-TR" dirty="0"/>
              <a:t>1) Hz. Peygamber’den sonra zorunlu olarak bireysel yorum ve içtihadın ortaya çıkışı.</a:t>
            </a:r>
          </a:p>
          <a:p>
            <a:r>
              <a:rPr lang="tr-TR" dirty="0"/>
              <a:t>2) Kur’an’ın düşünmeye teşviki</a:t>
            </a:r>
          </a:p>
          <a:p>
            <a:r>
              <a:rPr lang="tr-TR" dirty="0"/>
              <a:t>3) İnsanların akıl düzeylerinin farklılıkları</a:t>
            </a:r>
          </a:p>
          <a:p>
            <a:r>
              <a:rPr lang="tr-TR" dirty="0"/>
              <a:t>4) Oluşan grupların nasları kendi düşünceleri doğrultusunda anlamaları.</a:t>
            </a:r>
          </a:p>
          <a:p>
            <a:endParaRPr lang="tr-TR" dirty="0"/>
          </a:p>
          <a:p>
            <a:endParaRPr lang="tr-TR" b="1" dirty="0">
              <a:solidFill>
                <a:srgbClr val="C00000"/>
              </a:solidFill>
            </a:endParaRPr>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40</a:t>
            </a:fld>
            <a:endParaRPr lang="tr-TR"/>
          </a:p>
        </p:txBody>
      </p:sp>
    </p:spTree>
    <p:extLst>
      <p:ext uri="{BB962C8B-B14F-4D97-AF65-F5344CB8AC3E}">
        <p14:creationId xmlns:p14="http://schemas.microsoft.com/office/powerpoint/2010/main" val="6676678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2. Usul ve Yorum Farklılıkları (Dahili Sebepler)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a:bodyPr>
          <a:lstStyle/>
          <a:p>
            <a:r>
              <a:rPr lang="tr-TR" b="1" dirty="0">
                <a:solidFill>
                  <a:srgbClr val="C00000"/>
                </a:solidFill>
              </a:rPr>
              <a:t>1. Usul Yorum Farklıları Örnek Olaylar</a:t>
            </a:r>
          </a:p>
          <a:p>
            <a:r>
              <a:rPr lang="tr-TR" dirty="0">
                <a:solidFill>
                  <a:srgbClr val="C00000"/>
                </a:solidFill>
              </a:rPr>
              <a:t>Mutezile</a:t>
            </a:r>
          </a:p>
          <a:p>
            <a:r>
              <a:rPr lang="tr-TR" dirty="0" err="1"/>
              <a:t>Mu’tezile’nin</a:t>
            </a:r>
            <a:r>
              <a:rPr lang="tr-TR" dirty="0"/>
              <a:t> İslam’ı diğer din ve grup mensuplarına anlatmak amacıyla daha akılcı bir yöntem de bulunması.</a:t>
            </a:r>
          </a:p>
          <a:p>
            <a:r>
              <a:rPr lang="tr-TR" dirty="0" err="1"/>
              <a:t>Mutezile’nin</a:t>
            </a:r>
            <a:r>
              <a:rPr lang="tr-TR" dirty="0"/>
              <a:t> Benimsediği İki Prensip</a:t>
            </a:r>
          </a:p>
          <a:p>
            <a:r>
              <a:rPr lang="tr-TR" dirty="0"/>
              <a:t>a) Kıyas</a:t>
            </a:r>
          </a:p>
          <a:p>
            <a:r>
              <a:rPr lang="tr-TR" dirty="0"/>
              <a:t>b) Hakikatler şahit aleminde ve gaip aleminde aynıdır. (Örnek: </a:t>
            </a:r>
            <a:r>
              <a:rPr lang="tr-TR" dirty="0" err="1"/>
              <a:t>Ru’yetullah</a:t>
            </a:r>
            <a:r>
              <a:rPr lang="tr-TR" dirty="0"/>
              <a:t>, adalet).</a:t>
            </a:r>
          </a:p>
          <a:p>
            <a:endParaRPr lang="tr-TR" b="1" dirty="0">
              <a:solidFill>
                <a:srgbClr val="C00000"/>
              </a:solidFill>
            </a:endParaRPr>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41</a:t>
            </a:fld>
            <a:endParaRPr lang="tr-TR"/>
          </a:p>
        </p:txBody>
      </p:sp>
    </p:spTree>
    <p:extLst>
      <p:ext uri="{BB962C8B-B14F-4D97-AF65-F5344CB8AC3E}">
        <p14:creationId xmlns:p14="http://schemas.microsoft.com/office/powerpoint/2010/main" val="41748046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2. Usul ve Yorum Farklılıkları (Dahili Sebepler)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77500" lnSpcReduction="20000"/>
          </a:bodyPr>
          <a:lstStyle/>
          <a:p>
            <a:r>
              <a:rPr lang="tr-TR" b="1" u="sng" dirty="0">
                <a:solidFill>
                  <a:srgbClr val="C00000"/>
                </a:solidFill>
              </a:rPr>
              <a:t>1. Usul Yorum Farklıları Örnek Olaylar</a:t>
            </a:r>
          </a:p>
          <a:p>
            <a:r>
              <a:rPr lang="tr-TR" dirty="0">
                <a:solidFill>
                  <a:srgbClr val="C00000"/>
                </a:solidFill>
              </a:rPr>
              <a:t>Hariciler</a:t>
            </a:r>
          </a:p>
          <a:p>
            <a:r>
              <a:rPr lang="tr-TR" dirty="0"/>
              <a:t>Hariciler naslara bütüncül yaklaşmamış ve bu nedenle tekfir hatasına düşmüşlerdir.</a:t>
            </a:r>
          </a:p>
          <a:p>
            <a:r>
              <a:rPr lang="tr-TR" dirty="0" err="1">
                <a:solidFill>
                  <a:srgbClr val="C00000"/>
                </a:solidFill>
              </a:rPr>
              <a:t>Müşebbihe</a:t>
            </a:r>
            <a:r>
              <a:rPr lang="tr-TR" dirty="0">
                <a:solidFill>
                  <a:srgbClr val="C00000"/>
                </a:solidFill>
              </a:rPr>
              <a:t> ve </a:t>
            </a:r>
            <a:r>
              <a:rPr lang="tr-TR" dirty="0" err="1">
                <a:solidFill>
                  <a:srgbClr val="C00000"/>
                </a:solidFill>
              </a:rPr>
              <a:t>Mücessime</a:t>
            </a:r>
            <a:endParaRPr lang="tr-TR" dirty="0">
              <a:solidFill>
                <a:srgbClr val="C00000"/>
              </a:solidFill>
            </a:endParaRPr>
          </a:p>
          <a:p>
            <a:r>
              <a:rPr lang="tr-TR" dirty="0"/>
              <a:t>Naslardaki mecaz ifadeleri algılayamamışlar ve naslardaki bir takım sıfatları (haberi sıfatlar: yed, </a:t>
            </a:r>
            <a:r>
              <a:rPr lang="tr-TR" dirty="0" err="1"/>
              <a:t>vech</a:t>
            </a:r>
            <a:r>
              <a:rPr lang="tr-TR" dirty="0"/>
              <a:t> </a:t>
            </a:r>
            <a:r>
              <a:rPr lang="tr-TR" dirty="0" err="1"/>
              <a:t>vb</a:t>
            </a:r>
            <a:r>
              <a:rPr lang="tr-TR" dirty="0"/>
              <a:t>) yanlış yorumlayarak tevhide aykırı davranmışlardır. </a:t>
            </a:r>
            <a:r>
              <a:rPr lang="tr-TR" dirty="0" err="1"/>
              <a:t>Tecsim</a:t>
            </a:r>
            <a:r>
              <a:rPr lang="tr-TR" dirty="0"/>
              <a:t> ve teşbihe düşmüşlerdir.</a:t>
            </a:r>
          </a:p>
          <a:p>
            <a:r>
              <a:rPr lang="tr-TR" dirty="0">
                <a:solidFill>
                  <a:srgbClr val="C00000"/>
                </a:solidFill>
              </a:rPr>
              <a:t>Selefiler</a:t>
            </a:r>
          </a:p>
          <a:p>
            <a:r>
              <a:rPr lang="tr-TR" dirty="0" err="1"/>
              <a:t>Müteşabih</a:t>
            </a:r>
            <a:r>
              <a:rPr lang="tr-TR" dirty="0"/>
              <a:t> ayetlerde yoruma ve kıyasa karşı çıkmış nasların zahiriyle yetinmişlerdir. Düşünce alanında ortaya çıkan yenilikleri de bundan dolayı </a:t>
            </a:r>
            <a:r>
              <a:rPr lang="tr-TR" dirty="0" err="1"/>
              <a:t>bid’at</a:t>
            </a:r>
            <a:r>
              <a:rPr lang="tr-TR" dirty="0"/>
              <a:t> diye adlandırmışlardır.</a:t>
            </a:r>
          </a:p>
          <a:p>
            <a:endParaRPr lang="tr-TR" b="1"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42</a:t>
            </a:fld>
            <a:endParaRPr lang="tr-TR"/>
          </a:p>
        </p:txBody>
      </p:sp>
    </p:spTree>
    <p:extLst>
      <p:ext uri="{BB962C8B-B14F-4D97-AF65-F5344CB8AC3E}">
        <p14:creationId xmlns:p14="http://schemas.microsoft.com/office/powerpoint/2010/main" val="9187487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2. Usul ve Yorum Farklılıkları (Dahili Sebepler)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a:bodyPr>
          <a:lstStyle/>
          <a:p>
            <a:r>
              <a:rPr lang="tr-TR" b="1" i="1" dirty="0">
                <a:solidFill>
                  <a:srgbClr val="C00000"/>
                </a:solidFill>
              </a:rPr>
              <a:t>Bu Süreçte Ortaya Çıkan Metotlar ve Gruplar</a:t>
            </a:r>
          </a:p>
          <a:p>
            <a:r>
              <a:rPr lang="tr-TR" dirty="0"/>
              <a:t>1. Rivayet Ehli: Selefi alimler ve </a:t>
            </a:r>
            <a:r>
              <a:rPr lang="tr-TR" dirty="0" err="1"/>
              <a:t>ehl</a:t>
            </a:r>
            <a:r>
              <a:rPr lang="tr-TR" dirty="0"/>
              <a:t>-i hadis. İmam Malik (ö. 795), Ahmet B. </a:t>
            </a:r>
            <a:r>
              <a:rPr lang="tr-TR" dirty="0" err="1"/>
              <a:t>Hanbel</a:t>
            </a:r>
            <a:r>
              <a:rPr lang="tr-TR" dirty="0"/>
              <a:t> (ö. 855)</a:t>
            </a:r>
          </a:p>
          <a:p>
            <a:r>
              <a:rPr lang="tr-TR" dirty="0"/>
              <a:t>2. Dirayet Ehli: Aklı esas alanlar, </a:t>
            </a:r>
            <a:r>
              <a:rPr lang="tr-TR" dirty="0" err="1"/>
              <a:t>ehl</a:t>
            </a:r>
            <a:r>
              <a:rPr lang="tr-TR" dirty="0"/>
              <a:t>-i rey ve tevil ehli de denir. </a:t>
            </a:r>
            <a:r>
              <a:rPr lang="tr-TR" dirty="0" err="1"/>
              <a:t>Mu’tezile</a:t>
            </a:r>
            <a:r>
              <a:rPr lang="tr-TR" dirty="0"/>
              <a:t> ve kısmen Hanefiler. </a:t>
            </a:r>
          </a:p>
          <a:p>
            <a:r>
              <a:rPr lang="tr-TR" dirty="0"/>
              <a:t>3. Rivayet ve Dirayetin sentezini yapanlar: </a:t>
            </a:r>
            <a:r>
              <a:rPr lang="tr-TR" dirty="0" err="1"/>
              <a:t>Ehl</a:t>
            </a:r>
            <a:r>
              <a:rPr lang="tr-TR" dirty="0"/>
              <a:t>-i sünnetin </a:t>
            </a:r>
            <a:r>
              <a:rPr lang="tr-TR" dirty="0" err="1"/>
              <a:t>fukaha</a:t>
            </a:r>
            <a:r>
              <a:rPr lang="tr-TR" dirty="0"/>
              <a:t> ve kelamcıları.</a:t>
            </a:r>
            <a:endParaRPr lang="tr-TR" b="1"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43</a:t>
            </a:fld>
            <a:endParaRPr lang="tr-TR"/>
          </a:p>
        </p:txBody>
      </p:sp>
    </p:spTree>
    <p:extLst>
      <p:ext uri="{BB962C8B-B14F-4D97-AF65-F5344CB8AC3E}">
        <p14:creationId xmlns:p14="http://schemas.microsoft.com/office/powerpoint/2010/main" val="23092528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2. Usul ve Yorum Farklılıkları (Dahili Sebepler)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77500" lnSpcReduction="20000"/>
          </a:bodyPr>
          <a:lstStyle/>
          <a:p>
            <a:r>
              <a:rPr lang="tr-TR" b="1" dirty="0">
                <a:solidFill>
                  <a:srgbClr val="C00000"/>
                </a:solidFill>
              </a:rPr>
              <a:t>Bu Süreçte Ortaya Çıkan Metotlar: </a:t>
            </a:r>
            <a:r>
              <a:rPr lang="tr-TR" b="1" dirty="0" err="1">
                <a:solidFill>
                  <a:srgbClr val="C00000"/>
                </a:solidFill>
              </a:rPr>
              <a:t>Emeviler</a:t>
            </a:r>
            <a:r>
              <a:rPr lang="tr-TR" b="1" dirty="0">
                <a:solidFill>
                  <a:srgbClr val="C00000"/>
                </a:solidFill>
              </a:rPr>
              <a:t> Dönemi</a:t>
            </a:r>
          </a:p>
          <a:p>
            <a:r>
              <a:rPr lang="tr-TR" dirty="0">
                <a:solidFill>
                  <a:srgbClr val="C00000"/>
                </a:solidFill>
              </a:rPr>
              <a:t>Fıkıh</a:t>
            </a:r>
          </a:p>
          <a:p>
            <a:r>
              <a:rPr lang="tr-TR" dirty="0"/>
              <a:t>Fıkıh başta kişinin hükümlülükleri olan tüm bilgiler olarak algılanmış daha sonra ise dinin füruuna karşılık gelen konular olarak düşünülmüştür. </a:t>
            </a:r>
          </a:p>
          <a:p>
            <a:r>
              <a:rPr lang="tr-TR" dirty="0"/>
              <a:t>İmam-ı </a:t>
            </a:r>
            <a:r>
              <a:rPr lang="tr-TR" dirty="0" err="1"/>
              <a:t>Azam’ın</a:t>
            </a:r>
            <a:r>
              <a:rPr lang="tr-TR" dirty="0"/>
              <a:t> </a:t>
            </a:r>
            <a:r>
              <a:rPr lang="tr-TR" dirty="0" err="1"/>
              <a:t>akaid</a:t>
            </a:r>
            <a:r>
              <a:rPr lang="tr-TR" dirty="0"/>
              <a:t> metnine </a:t>
            </a:r>
            <a:r>
              <a:rPr lang="tr-TR" dirty="0" err="1"/>
              <a:t>fıkhul</a:t>
            </a:r>
            <a:r>
              <a:rPr lang="tr-TR" dirty="0"/>
              <a:t> </a:t>
            </a:r>
            <a:r>
              <a:rPr lang="tr-TR" dirty="0" err="1"/>
              <a:t>ekber</a:t>
            </a:r>
            <a:r>
              <a:rPr lang="tr-TR" dirty="0"/>
              <a:t> demesi bunun sonucudur.</a:t>
            </a:r>
          </a:p>
          <a:p>
            <a:r>
              <a:rPr lang="tr-TR" dirty="0"/>
              <a:t>Fıkıh usulü bu dönemde ortaya çıkmıştır. </a:t>
            </a:r>
          </a:p>
          <a:p>
            <a:r>
              <a:rPr lang="tr-TR" dirty="0"/>
              <a:t>Bu dönemde </a:t>
            </a:r>
            <a:r>
              <a:rPr lang="tr-TR" dirty="0" err="1"/>
              <a:t>sahabilerden</a:t>
            </a:r>
            <a:r>
              <a:rPr lang="tr-TR" dirty="0"/>
              <a:t> dolayı tabiin neslinden birçok müçtehit ortaya çıkmıştır. </a:t>
            </a:r>
          </a:p>
          <a:p>
            <a:r>
              <a:rPr lang="tr-TR" dirty="0">
                <a:solidFill>
                  <a:srgbClr val="C00000"/>
                </a:solidFill>
              </a:rPr>
              <a:t>Bu dönemde fıkıh ekolleri</a:t>
            </a:r>
          </a:p>
          <a:p>
            <a:r>
              <a:rPr lang="tr-TR" dirty="0"/>
              <a:t>Bu dönemde fıkıh ekolleri </a:t>
            </a:r>
            <a:r>
              <a:rPr lang="tr-TR" dirty="0" err="1"/>
              <a:t>hicaziyyun</a:t>
            </a:r>
            <a:r>
              <a:rPr lang="tr-TR" dirty="0"/>
              <a:t> (hicaz ekolü), </a:t>
            </a:r>
            <a:r>
              <a:rPr lang="tr-TR" dirty="0" err="1"/>
              <a:t>ırakiyyun</a:t>
            </a:r>
            <a:r>
              <a:rPr lang="tr-TR" dirty="0"/>
              <a:t> (ırak ekolü) şeklinde iki gruba ayrılmıştır. </a:t>
            </a:r>
          </a:p>
          <a:p>
            <a:r>
              <a:rPr lang="tr-TR" dirty="0"/>
              <a:t>Abbasilerin başlangıç döneminde ise bu ekoller </a:t>
            </a:r>
            <a:r>
              <a:rPr lang="tr-TR" dirty="0" err="1"/>
              <a:t>ehl</a:t>
            </a:r>
            <a:r>
              <a:rPr lang="tr-TR" dirty="0"/>
              <a:t>-i hadis, </a:t>
            </a:r>
            <a:r>
              <a:rPr lang="tr-TR" dirty="0" err="1"/>
              <a:t>ehl</a:t>
            </a:r>
            <a:r>
              <a:rPr lang="tr-TR" dirty="0"/>
              <a:t>-i rey şeklinde ayrılmıştır. </a:t>
            </a:r>
          </a:p>
          <a:p>
            <a:endParaRPr lang="tr-TR" dirty="0"/>
          </a:p>
          <a:p>
            <a:endParaRPr lang="tr-TR" b="1"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44</a:t>
            </a:fld>
            <a:endParaRPr lang="tr-TR"/>
          </a:p>
        </p:txBody>
      </p:sp>
    </p:spTree>
    <p:extLst>
      <p:ext uri="{BB962C8B-B14F-4D97-AF65-F5344CB8AC3E}">
        <p14:creationId xmlns:p14="http://schemas.microsoft.com/office/powerpoint/2010/main" val="36255601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2. Usul ve Yorum Farklılıkları (Dahili Sebepler)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92500" lnSpcReduction="10000"/>
          </a:bodyPr>
          <a:lstStyle/>
          <a:p>
            <a:r>
              <a:rPr lang="tr-TR" b="1" dirty="0">
                <a:solidFill>
                  <a:srgbClr val="C00000"/>
                </a:solidFill>
              </a:rPr>
              <a:t>Bu Süreçte Ortaya Çıkan Metotlar: </a:t>
            </a:r>
            <a:r>
              <a:rPr lang="tr-TR" b="1" dirty="0" err="1">
                <a:solidFill>
                  <a:srgbClr val="C00000"/>
                </a:solidFill>
              </a:rPr>
              <a:t>Emeviler</a:t>
            </a:r>
            <a:r>
              <a:rPr lang="tr-TR" b="1" dirty="0">
                <a:solidFill>
                  <a:srgbClr val="C00000"/>
                </a:solidFill>
              </a:rPr>
              <a:t> Dönemi</a:t>
            </a:r>
          </a:p>
          <a:p>
            <a:r>
              <a:rPr lang="tr-TR" u="sng" dirty="0"/>
              <a:t>Hicaz Ekolü</a:t>
            </a:r>
          </a:p>
          <a:p>
            <a:r>
              <a:rPr lang="tr-TR" dirty="0"/>
              <a:t>Hicaz ekolünün </a:t>
            </a:r>
            <a:r>
              <a:rPr lang="tr-TR" dirty="0" err="1"/>
              <a:t>sahabilerden</a:t>
            </a:r>
            <a:r>
              <a:rPr lang="tr-TR" dirty="0"/>
              <a:t> Hz. Ömer, Hz. </a:t>
            </a:r>
            <a:r>
              <a:rPr lang="tr-TR" dirty="0" err="1"/>
              <a:t>Aişe</a:t>
            </a:r>
            <a:r>
              <a:rPr lang="tr-TR" dirty="0"/>
              <a:t>, </a:t>
            </a:r>
            <a:r>
              <a:rPr lang="tr-TR" dirty="0" err="1"/>
              <a:t>Zeyd</a:t>
            </a:r>
            <a:r>
              <a:rPr lang="tr-TR" dirty="0"/>
              <a:t> b. Sabit Abdullah b. Abbas gibi isimler oluşturmakta idi. </a:t>
            </a:r>
          </a:p>
          <a:p>
            <a:r>
              <a:rPr lang="tr-TR" dirty="0"/>
              <a:t>Bu grubun önderliğini tabiinden Said b. </a:t>
            </a:r>
            <a:r>
              <a:rPr lang="tr-TR" dirty="0" err="1"/>
              <a:t>Müseyyeb</a:t>
            </a:r>
            <a:r>
              <a:rPr lang="tr-TR" dirty="0"/>
              <a:t> yapmaktadır.</a:t>
            </a:r>
          </a:p>
          <a:p>
            <a:r>
              <a:rPr lang="tr-TR" u="sng" dirty="0"/>
              <a:t>Irak Ekolü</a:t>
            </a:r>
          </a:p>
          <a:p>
            <a:r>
              <a:rPr lang="tr-TR" dirty="0"/>
              <a:t>Hz. Ali, </a:t>
            </a:r>
            <a:r>
              <a:rPr lang="tr-TR" dirty="0" err="1"/>
              <a:t>Muaz</a:t>
            </a:r>
            <a:r>
              <a:rPr lang="tr-TR" dirty="0"/>
              <a:t> b. Cebel, Ebu Musa el-</a:t>
            </a:r>
            <a:r>
              <a:rPr lang="tr-TR" dirty="0" err="1"/>
              <a:t>Eşari</a:t>
            </a:r>
            <a:r>
              <a:rPr lang="tr-TR" dirty="0"/>
              <a:t> bu grubun </a:t>
            </a:r>
            <a:r>
              <a:rPr lang="tr-TR" dirty="0" err="1"/>
              <a:t>sahabi</a:t>
            </a:r>
            <a:r>
              <a:rPr lang="tr-TR" dirty="0"/>
              <a:t> fakihlerindendir.</a:t>
            </a:r>
          </a:p>
          <a:p>
            <a:r>
              <a:rPr lang="tr-TR" dirty="0"/>
              <a:t>Bu grubun önderliğini ise tabiinden Abdullah b. </a:t>
            </a:r>
            <a:r>
              <a:rPr lang="tr-TR" dirty="0" err="1"/>
              <a:t>Mesud</a:t>
            </a:r>
            <a:r>
              <a:rPr lang="tr-TR" dirty="0"/>
              <a:t> yoluyla İbrahim en-</a:t>
            </a:r>
            <a:r>
              <a:rPr lang="tr-TR" dirty="0" err="1"/>
              <a:t>Nehai</a:t>
            </a:r>
            <a:r>
              <a:rPr lang="tr-TR" dirty="0"/>
              <a:t> yapmakta idi. </a:t>
            </a:r>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45</a:t>
            </a:fld>
            <a:endParaRPr lang="tr-TR"/>
          </a:p>
        </p:txBody>
      </p:sp>
    </p:spTree>
    <p:extLst>
      <p:ext uri="{BB962C8B-B14F-4D97-AF65-F5344CB8AC3E}">
        <p14:creationId xmlns:p14="http://schemas.microsoft.com/office/powerpoint/2010/main" val="29952270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2. Usul ve Yorum Farklılıkları (Dahili Sebepler)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92500" lnSpcReduction="20000"/>
          </a:bodyPr>
          <a:lstStyle/>
          <a:p>
            <a:r>
              <a:rPr lang="tr-TR" b="1" dirty="0">
                <a:solidFill>
                  <a:srgbClr val="C00000"/>
                </a:solidFill>
              </a:rPr>
              <a:t>Bu Süreçte Ortaya Çıkan Metotlar ve Gruplar: </a:t>
            </a:r>
            <a:r>
              <a:rPr lang="tr-TR" b="1" dirty="0" err="1">
                <a:solidFill>
                  <a:srgbClr val="C00000"/>
                </a:solidFill>
              </a:rPr>
              <a:t>Emeviler</a:t>
            </a:r>
            <a:r>
              <a:rPr lang="tr-TR" b="1" dirty="0">
                <a:solidFill>
                  <a:srgbClr val="C00000"/>
                </a:solidFill>
              </a:rPr>
              <a:t> Dönemi</a:t>
            </a:r>
          </a:p>
          <a:p>
            <a:r>
              <a:rPr lang="tr-TR" u="sng" dirty="0"/>
              <a:t>Ekol Farklılıkları</a:t>
            </a:r>
          </a:p>
          <a:p>
            <a:r>
              <a:rPr lang="tr-TR" dirty="0"/>
              <a:t>Her iki ekolde kitap sünnet sahabe </a:t>
            </a:r>
            <a:r>
              <a:rPr lang="tr-TR" dirty="0" err="1"/>
              <a:t>icmasına</a:t>
            </a:r>
            <a:r>
              <a:rPr lang="tr-TR" dirty="0"/>
              <a:t> dayanır. Rey konusunda bazı usul farklılıkları vardır. </a:t>
            </a:r>
          </a:p>
          <a:p>
            <a:r>
              <a:rPr lang="tr-TR" dirty="0"/>
              <a:t>Ancak hicaz ekolü Medine’de yaşayan İslam’a ayrı bir değer vermekte, Medine’nin konumundan dolayı hadis konusunda malzeme sıkıntısı çekmemektedir. Ayrıca Kur’an ve hadise dayanan konular dışında mümkün olduğu ölçüde reyden kaçınmaktadırlar.</a:t>
            </a:r>
          </a:p>
          <a:p>
            <a:r>
              <a:rPr lang="tr-TR" dirty="0"/>
              <a:t>Irak ekolü ise Kur’an sünnet sahabe içtihadı yanında nas bulamadıkları konularda reye başvurmak ve fetva vermekten kaçınmamışlardır. Hadisler noktasında bulundukları şartlar dolayısıyla daha titiz davranmışlardır. </a:t>
            </a:r>
          </a:p>
          <a:p>
            <a:pPr marL="0" indent="0">
              <a:buNone/>
            </a:pPr>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46</a:t>
            </a:fld>
            <a:endParaRPr lang="tr-TR"/>
          </a:p>
        </p:txBody>
      </p:sp>
    </p:spTree>
    <p:extLst>
      <p:ext uri="{BB962C8B-B14F-4D97-AF65-F5344CB8AC3E}">
        <p14:creationId xmlns:p14="http://schemas.microsoft.com/office/powerpoint/2010/main" val="36577010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2. Usul ve Yorum Farklılıkları (Dahili Sebepler)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a:bodyPr>
          <a:lstStyle/>
          <a:p>
            <a:r>
              <a:rPr lang="tr-TR" b="1" dirty="0">
                <a:solidFill>
                  <a:srgbClr val="C00000"/>
                </a:solidFill>
              </a:rPr>
              <a:t>Bu Süreçte Ortaya Çıkan Metotlar ve Gruplar: </a:t>
            </a:r>
            <a:r>
              <a:rPr lang="tr-TR" b="1" dirty="0" err="1">
                <a:solidFill>
                  <a:srgbClr val="C00000"/>
                </a:solidFill>
              </a:rPr>
              <a:t>Emeviler</a:t>
            </a:r>
            <a:r>
              <a:rPr lang="tr-TR" b="1" dirty="0">
                <a:solidFill>
                  <a:srgbClr val="C00000"/>
                </a:solidFill>
              </a:rPr>
              <a:t> Dönemi</a:t>
            </a:r>
          </a:p>
          <a:p>
            <a:r>
              <a:rPr lang="tr-TR" u="sng" dirty="0" err="1"/>
              <a:t>Akide’den</a:t>
            </a:r>
            <a:r>
              <a:rPr lang="tr-TR" u="sng" dirty="0"/>
              <a:t> Kelama Geçiş</a:t>
            </a:r>
          </a:p>
          <a:p>
            <a:r>
              <a:rPr lang="tr-TR" dirty="0" err="1"/>
              <a:t>Emeviler</a:t>
            </a:r>
            <a:r>
              <a:rPr lang="tr-TR" dirty="0"/>
              <a:t> döneminde </a:t>
            </a:r>
            <a:r>
              <a:rPr lang="tr-TR" dirty="0" err="1"/>
              <a:t>itikadi</a:t>
            </a:r>
            <a:r>
              <a:rPr lang="tr-TR" dirty="0"/>
              <a:t> bir takım tartışmalar başlanmış kelam ilminin temelleri atılmıştır. </a:t>
            </a:r>
          </a:p>
          <a:p>
            <a:r>
              <a:rPr lang="tr-TR" dirty="0"/>
              <a:t>Ancak </a:t>
            </a:r>
            <a:r>
              <a:rPr lang="tr-TR" dirty="0" err="1"/>
              <a:t>itikadi</a:t>
            </a:r>
            <a:r>
              <a:rPr lang="tr-TR" dirty="0"/>
              <a:t> ekoller henüz oluşmamıştır. </a:t>
            </a:r>
          </a:p>
          <a:p>
            <a:r>
              <a:rPr lang="tr-TR" dirty="0" err="1"/>
              <a:t>Emeviler</a:t>
            </a:r>
            <a:r>
              <a:rPr lang="tr-TR" dirty="0"/>
              <a:t> dönemi kelam ilminin hazırlayıcı safhasıdır. </a:t>
            </a:r>
          </a:p>
          <a:p>
            <a:pPr marL="0" indent="0">
              <a:buNone/>
            </a:pPr>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47</a:t>
            </a:fld>
            <a:endParaRPr lang="tr-TR"/>
          </a:p>
        </p:txBody>
      </p:sp>
    </p:spTree>
    <p:extLst>
      <p:ext uri="{BB962C8B-B14F-4D97-AF65-F5344CB8AC3E}">
        <p14:creationId xmlns:p14="http://schemas.microsoft.com/office/powerpoint/2010/main" val="1642640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2. Usul ve Yorum Farklılıkları (Dahili Sebepler)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70000" lnSpcReduction="20000"/>
          </a:bodyPr>
          <a:lstStyle/>
          <a:p>
            <a:r>
              <a:rPr lang="tr-TR" b="1" dirty="0">
                <a:solidFill>
                  <a:srgbClr val="C00000"/>
                </a:solidFill>
              </a:rPr>
              <a:t>Bu Süreçte Ortaya Çıkan Metotlar ve Gruplar: </a:t>
            </a:r>
            <a:r>
              <a:rPr lang="tr-TR" b="1" dirty="0" err="1">
                <a:solidFill>
                  <a:srgbClr val="C00000"/>
                </a:solidFill>
              </a:rPr>
              <a:t>Emeviler</a:t>
            </a:r>
            <a:r>
              <a:rPr lang="tr-TR" b="1" dirty="0">
                <a:solidFill>
                  <a:srgbClr val="C00000"/>
                </a:solidFill>
              </a:rPr>
              <a:t> Dönemi</a:t>
            </a:r>
          </a:p>
          <a:p>
            <a:r>
              <a:rPr lang="tr-TR" u="sng" dirty="0"/>
              <a:t>Bu Dönemde Ortaya Çıkanlar</a:t>
            </a:r>
          </a:p>
          <a:p>
            <a:r>
              <a:rPr lang="tr-TR" dirty="0"/>
              <a:t>Hariciler: </a:t>
            </a:r>
            <a:r>
              <a:rPr lang="tr-TR" dirty="0" err="1"/>
              <a:t>Emeviler</a:t>
            </a:r>
            <a:r>
              <a:rPr lang="tr-TR" dirty="0"/>
              <a:t> döneminde büyük günah işleyenleri tekfir eden.</a:t>
            </a:r>
          </a:p>
          <a:p>
            <a:r>
              <a:rPr lang="tr-TR" dirty="0" err="1"/>
              <a:t>Mürcie</a:t>
            </a:r>
            <a:r>
              <a:rPr lang="tr-TR" dirty="0"/>
              <a:t>: Buna karşılık büyük günah işlemenin imana zarar vermeyeceğini savunanlar</a:t>
            </a:r>
          </a:p>
          <a:p>
            <a:r>
              <a:rPr lang="tr-TR" dirty="0" err="1"/>
              <a:t>Kaderiyye</a:t>
            </a:r>
            <a:r>
              <a:rPr lang="tr-TR" dirty="0"/>
              <a:t>: </a:t>
            </a:r>
            <a:r>
              <a:rPr lang="tr-TR" dirty="0" err="1"/>
              <a:t>Mabed</a:t>
            </a:r>
            <a:r>
              <a:rPr lang="tr-TR" dirty="0"/>
              <a:t> el </a:t>
            </a:r>
            <a:r>
              <a:rPr lang="tr-TR" dirty="0" err="1"/>
              <a:t>Cüheni</a:t>
            </a:r>
            <a:r>
              <a:rPr lang="tr-TR" dirty="0"/>
              <a:t> gibi isimler </a:t>
            </a:r>
            <a:r>
              <a:rPr lang="tr-TR" dirty="0" err="1"/>
              <a:t>Emevi</a:t>
            </a:r>
            <a:r>
              <a:rPr lang="tr-TR" dirty="0"/>
              <a:t> sultanları tarafından yaygınlaştırılan cebir inancını reddetmişler insanın her şeyi kendi hür iradesiyle yaptığını ifade etmişlerdir. </a:t>
            </a:r>
          </a:p>
          <a:p>
            <a:r>
              <a:rPr lang="tr-TR" dirty="0" err="1"/>
              <a:t>Cad</a:t>
            </a:r>
            <a:r>
              <a:rPr lang="tr-TR" dirty="0"/>
              <a:t> b. Dirhem: Cebir fikrini benimsemiş ancak kuranın mahluk oluşunu kabul etmiş sıfatları tatil etmiştir. </a:t>
            </a:r>
          </a:p>
          <a:p>
            <a:r>
              <a:rPr lang="tr-TR" dirty="0" err="1"/>
              <a:t>Cehmiyye</a:t>
            </a:r>
            <a:r>
              <a:rPr lang="tr-TR" dirty="0"/>
              <a:t>: </a:t>
            </a:r>
            <a:r>
              <a:rPr lang="tr-TR" dirty="0" err="1"/>
              <a:t>Cehm</a:t>
            </a:r>
            <a:r>
              <a:rPr lang="tr-TR" dirty="0"/>
              <a:t> b. </a:t>
            </a:r>
            <a:r>
              <a:rPr lang="tr-TR" dirty="0" err="1"/>
              <a:t>Safvan</a:t>
            </a:r>
            <a:r>
              <a:rPr lang="tr-TR" dirty="0"/>
              <a:t> </a:t>
            </a:r>
            <a:r>
              <a:rPr lang="tr-TR" dirty="0" err="1"/>
              <a:t>Cad</a:t>
            </a:r>
            <a:r>
              <a:rPr lang="tr-TR" dirty="0"/>
              <a:t> b. </a:t>
            </a:r>
            <a:r>
              <a:rPr lang="tr-TR" dirty="0" err="1"/>
              <a:t>dirhem’in</a:t>
            </a:r>
            <a:r>
              <a:rPr lang="tr-TR" dirty="0"/>
              <a:t> görüşlerini savunmuştur. </a:t>
            </a:r>
          </a:p>
          <a:p>
            <a:r>
              <a:rPr lang="tr-TR" dirty="0"/>
              <a:t>Hasan Basri, Ebu Hanife: Bu dönemde </a:t>
            </a:r>
            <a:r>
              <a:rPr lang="tr-TR" dirty="0" err="1"/>
              <a:t>itikadi</a:t>
            </a:r>
            <a:r>
              <a:rPr lang="tr-TR" dirty="0"/>
              <a:t> görüşleri hususunda merkezi konunda olan isimlerdir. </a:t>
            </a:r>
          </a:p>
          <a:p>
            <a:r>
              <a:rPr lang="tr-TR" dirty="0"/>
              <a:t>Vasıl b. Ata: el-menzile </a:t>
            </a:r>
            <a:r>
              <a:rPr lang="tr-TR" dirty="0" err="1"/>
              <a:t>beynel</a:t>
            </a:r>
            <a:r>
              <a:rPr lang="tr-TR" dirty="0"/>
              <a:t> </a:t>
            </a:r>
            <a:r>
              <a:rPr lang="tr-TR" dirty="0" err="1"/>
              <a:t>menzileteyn</a:t>
            </a:r>
            <a:r>
              <a:rPr lang="tr-TR" dirty="0"/>
              <a:t> görüşüyle hasan </a:t>
            </a:r>
            <a:r>
              <a:rPr lang="tr-TR" dirty="0" err="1"/>
              <a:t>basri’den</a:t>
            </a:r>
            <a:r>
              <a:rPr lang="tr-TR" dirty="0"/>
              <a:t> ayrılmıştır ve mutezilenin kurucusu olmuştur.</a:t>
            </a:r>
          </a:p>
          <a:p>
            <a:pPr marL="0" indent="0">
              <a:buNone/>
            </a:pPr>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48</a:t>
            </a:fld>
            <a:endParaRPr lang="tr-TR"/>
          </a:p>
        </p:txBody>
      </p:sp>
    </p:spTree>
    <p:extLst>
      <p:ext uri="{BB962C8B-B14F-4D97-AF65-F5344CB8AC3E}">
        <p14:creationId xmlns:p14="http://schemas.microsoft.com/office/powerpoint/2010/main" val="7696217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2. Harici Sebepler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85000" lnSpcReduction="20000"/>
          </a:bodyPr>
          <a:lstStyle/>
          <a:p>
            <a:r>
              <a:rPr lang="tr-TR" b="1" u="sng" dirty="0">
                <a:solidFill>
                  <a:srgbClr val="C00000"/>
                </a:solidFill>
              </a:rPr>
              <a:t>1. Fetihler ve Dini/Kültürel Karşılaşmalar</a:t>
            </a:r>
          </a:p>
          <a:p>
            <a:r>
              <a:rPr lang="tr-TR" dirty="0"/>
              <a:t>Her medeniyet farklı bir kültür ve medeniyetle tanışırsa kültürel etkileşme kaçınılmazdır. </a:t>
            </a:r>
          </a:p>
          <a:p>
            <a:r>
              <a:rPr lang="tr-TR" dirty="0"/>
              <a:t>O dönemde Hıristiyanlar, Yahudiler, </a:t>
            </a:r>
            <a:r>
              <a:rPr lang="tr-TR" dirty="0" err="1"/>
              <a:t>Sabiiler</a:t>
            </a:r>
            <a:r>
              <a:rPr lang="tr-TR" dirty="0"/>
              <a:t> ve </a:t>
            </a:r>
            <a:r>
              <a:rPr lang="tr-TR" dirty="0" err="1"/>
              <a:t>Dehriler</a:t>
            </a:r>
            <a:r>
              <a:rPr lang="tr-TR" dirty="0"/>
              <a:t> öne çıkan farklı gruplardı. </a:t>
            </a:r>
          </a:p>
          <a:p>
            <a:r>
              <a:rPr lang="tr-TR" dirty="0"/>
              <a:t>Arabistan, İran, Irak, Suriye, Kuzey Afrika, Mısır, Anadolu’nun bazı bölgeleri fethedildi. Buralarda Bizans, </a:t>
            </a:r>
            <a:r>
              <a:rPr lang="tr-TR" dirty="0" err="1"/>
              <a:t>Sasani</a:t>
            </a:r>
            <a:r>
              <a:rPr lang="tr-TR" dirty="0"/>
              <a:t>, Mecusiler, </a:t>
            </a:r>
            <a:r>
              <a:rPr lang="tr-TR" dirty="0" err="1"/>
              <a:t>Keldani</a:t>
            </a:r>
            <a:r>
              <a:rPr lang="tr-TR" dirty="0"/>
              <a:t>, Süryani, </a:t>
            </a:r>
            <a:r>
              <a:rPr lang="tr-TR" dirty="0" err="1"/>
              <a:t>Maniheistler</a:t>
            </a:r>
            <a:r>
              <a:rPr lang="tr-TR" dirty="0"/>
              <a:t> ve </a:t>
            </a:r>
            <a:r>
              <a:rPr lang="tr-TR" dirty="0" err="1"/>
              <a:t>Mazdekçi</a:t>
            </a:r>
            <a:r>
              <a:rPr lang="tr-TR" dirty="0"/>
              <a:t> kültürle tanışıldı ve etkileşim içine girildi. </a:t>
            </a:r>
          </a:p>
          <a:p>
            <a:r>
              <a:rPr lang="tr-TR" dirty="0"/>
              <a:t>Hz. Ömer döneminde İskenderiye, Harran ve </a:t>
            </a:r>
            <a:r>
              <a:rPr lang="tr-TR" dirty="0" err="1"/>
              <a:t>Cündişapur</a:t>
            </a:r>
            <a:r>
              <a:rPr lang="tr-TR" dirty="0"/>
              <a:t> gibi ilim merkezleri </a:t>
            </a:r>
            <a:r>
              <a:rPr lang="tr-TR" dirty="0" err="1"/>
              <a:t>feth</a:t>
            </a:r>
            <a:r>
              <a:rPr lang="tr-TR" dirty="0"/>
              <a:t> edildi. Buralarda </a:t>
            </a:r>
            <a:r>
              <a:rPr lang="tr-TR" dirty="0" err="1"/>
              <a:t>Helenistlik</a:t>
            </a:r>
            <a:r>
              <a:rPr lang="tr-TR" dirty="0"/>
              <a:t> kültürle tanışıldı.</a:t>
            </a:r>
          </a:p>
          <a:p>
            <a:r>
              <a:rPr lang="tr-TR" dirty="0"/>
              <a:t>Sonraları kurulan Basra, Küfe ve </a:t>
            </a:r>
            <a:r>
              <a:rPr lang="tr-TR" dirty="0" err="1"/>
              <a:t>Fustat</a:t>
            </a:r>
            <a:r>
              <a:rPr lang="tr-TR" dirty="0"/>
              <a:t> şehri ilim merkezleri olup değişik din ve kültürden birçok bilim adamı bu bölgelere geldi. </a:t>
            </a:r>
          </a:p>
          <a:p>
            <a:endParaRPr lang="tr-TR" i="1" dirty="0"/>
          </a:p>
          <a:p>
            <a:endParaRPr lang="tr-TR" b="1"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49</a:t>
            </a:fld>
            <a:endParaRPr lang="tr-TR"/>
          </a:p>
        </p:txBody>
      </p:sp>
    </p:spTree>
    <p:extLst>
      <p:ext uri="{BB962C8B-B14F-4D97-AF65-F5344CB8AC3E}">
        <p14:creationId xmlns:p14="http://schemas.microsoft.com/office/powerpoint/2010/main" val="3812501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A. ASR-I SAADET DÖNEMİ İNANÇ YAPISI</a:t>
            </a:r>
          </a:p>
        </p:txBody>
      </p:sp>
      <p:sp>
        <p:nvSpPr>
          <p:cNvPr id="5" name="Metin Yer Tutucusu 4"/>
          <p:cNvSpPr>
            <a:spLocks noGrp="1"/>
          </p:cNvSpPr>
          <p:nvPr>
            <p:ph type="body" idx="1"/>
          </p:nvPr>
        </p:nvSpPr>
        <p:spPr>
          <a:xfrm>
            <a:off x="839788" y="1483304"/>
            <a:ext cx="10359043" cy="869111"/>
          </a:xfrm>
        </p:spPr>
        <p:txBody>
          <a:bodyPr>
            <a:normAutofit fontScale="32500" lnSpcReduction="20000"/>
          </a:bodyPr>
          <a:lstStyle/>
          <a:p>
            <a:pPr algn="ctr"/>
            <a:endParaRPr lang="tr-TR" u="sng" dirty="0"/>
          </a:p>
          <a:p>
            <a:pPr algn="ctr"/>
            <a:endParaRPr lang="tr-TR" u="sng" dirty="0"/>
          </a:p>
          <a:p>
            <a:pPr algn="ctr"/>
            <a:endParaRPr lang="tr-TR" sz="8600" u="sng" dirty="0"/>
          </a:p>
          <a:p>
            <a:pPr algn="ctr">
              <a:lnSpc>
                <a:spcPct val="0"/>
              </a:lnSpc>
              <a:spcBef>
                <a:spcPts val="0"/>
              </a:spcBef>
            </a:pPr>
            <a:r>
              <a:rPr lang="tr-TR" sz="8600" u="sng" dirty="0"/>
              <a:t>2. Sahabe ve </a:t>
            </a:r>
            <a:r>
              <a:rPr lang="tr-TR" sz="8600" u="sng" dirty="0" err="1"/>
              <a:t>İtikadi</a:t>
            </a:r>
            <a:r>
              <a:rPr lang="tr-TR" sz="8600" u="sng" dirty="0"/>
              <a:t> Konularda Tavrı</a:t>
            </a:r>
          </a:p>
          <a:p>
            <a:pPr algn="ct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fontScale="85000" lnSpcReduction="20000"/>
          </a:bodyPr>
          <a:lstStyle/>
          <a:p>
            <a:r>
              <a:rPr lang="tr-TR" u="sng" dirty="0">
                <a:solidFill>
                  <a:srgbClr val="C00000"/>
                </a:solidFill>
              </a:rPr>
              <a:t>Vahiy Sürecinde Fikir Ayrılıkların Oluşmamasının Nedenleri</a:t>
            </a:r>
          </a:p>
          <a:p>
            <a:r>
              <a:rPr lang="tr-TR" dirty="0"/>
              <a:t>a) Vahiy </a:t>
            </a:r>
            <a:r>
              <a:rPr lang="tr-TR" dirty="0" err="1"/>
              <a:t>esbab</a:t>
            </a:r>
            <a:r>
              <a:rPr lang="tr-TR" dirty="0"/>
              <a:t>-ı nüzul çerçevesinde devam etmekteydi. </a:t>
            </a:r>
            <a:r>
              <a:rPr lang="tr-TR" dirty="0" err="1"/>
              <a:t>Sahabi</a:t>
            </a:r>
            <a:r>
              <a:rPr lang="tr-TR" dirty="0"/>
              <a:t> buna şahitlik ettiğinden bir ayrılık söz konusu değildi.</a:t>
            </a:r>
          </a:p>
          <a:p>
            <a:r>
              <a:rPr lang="tr-TR" dirty="0"/>
              <a:t>b) Kur'an'ın ilk muhatapları ehli kitaptan değildi.</a:t>
            </a:r>
          </a:p>
          <a:p>
            <a:r>
              <a:rPr lang="tr-TR" dirty="0"/>
              <a:t>c) Okuma yazma gelişmemişti</a:t>
            </a:r>
          </a:p>
          <a:p>
            <a:r>
              <a:rPr lang="tr-TR" dirty="0"/>
              <a:t>d) Felsefi bir düşünce geleneği oluşmamıştı.</a:t>
            </a:r>
          </a:p>
          <a:p>
            <a:r>
              <a:rPr lang="tr-TR" dirty="0"/>
              <a:t>e) Yeni toplum oluşturma çabası</a:t>
            </a:r>
          </a:p>
          <a:p>
            <a:r>
              <a:rPr lang="tr-TR" dirty="0"/>
              <a:t>f) Teslimiyet</a:t>
            </a:r>
          </a:p>
          <a:p>
            <a:r>
              <a:rPr lang="tr-TR" dirty="0"/>
              <a:t>g) Tartışma, şüphe vb. durumlar şeytanın vesvesesi ve </a:t>
            </a:r>
            <a:r>
              <a:rPr lang="tr-TR" dirty="0" err="1"/>
              <a:t>iğvası</a:t>
            </a:r>
            <a:r>
              <a:rPr lang="tr-TR" dirty="0"/>
              <a:t> olarak görülmesi.</a:t>
            </a:r>
          </a:p>
          <a:p>
            <a:r>
              <a:rPr lang="tr-TR" dirty="0"/>
              <a:t>h) Nasların telkini.</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5</a:t>
            </a:fld>
            <a:endParaRPr lang="tr-TR"/>
          </a:p>
        </p:txBody>
      </p:sp>
    </p:spTree>
    <p:extLst>
      <p:ext uri="{BB962C8B-B14F-4D97-AF65-F5344CB8AC3E}">
        <p14:creationId xmlns:p14="http://schemas.microsoft.com/office/powerpoint/2010/main" val="41331220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2. Harici Sebepler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92500" lnSpcReduction="10000"/>
          </a:bodyPr>
          <a:lstStyle/>
          <a:p>
            <a:r>
              <a:rPr lang="tr-TR" b="1" u="sng" dirty="0">
                <a:solidFill>
                  <a:srgbClr val="C00000"/>
                </a:solidFill>
              </a:rPr>
              <a:t>1. Fetihler ve Dini/Kültürel Karşılaşmalar</a:t>
            </a:r>
          </a:p>
          <a:p>
            <a:r>
              <a:rPr lang="tr-TR" dirty="0" err="1"/>
              <a:t>Emevi</a:t>
            </a:r>
            <a:r>
              <a:rPr lang="tr-TR" dirty="0"/>
              <a:t> ve Abbasiler dönemi bu ilişki fetihlerle birlikte daha da çoğaldı. Hindulardan Yunanlara kadar bir çok kültürle ilişki içerisinde girildi. Saraylarda farklı dini grupların da bulunduğu ilim meclisleri oluşturulmuştu. </a:t>
            </a:r>
          </a:p>
          <a:p>
            <a:r>
              <a:rPr lang="tr-TR" dirty="0">
                <a:solidFill>
                  <a:srgbClr val="C00000"/>
                </a:solidFill>
              </a:rPr>
              <a:t>Çok Kültürlülük ve Mezheplerin Oluşumuna Örnekler</a:t>
            </a:r>
          </a:p>
          <a:p>
            <a:r>
              <a:rPr lang="tr-TR" dirty="0"/>
              <a:t>Bu dönemde Vasıl b. Ata, </a:t>
            </a:r>
            <a:r>
              <a:rPr lang="tr-TR" dirty="0" err="1"/>
              <a:t>Ebü’l-Hüzeyl</a:t>
            </a:r>
            <a:r>
              <a:rPr lang="tr-TR" dirty="0"/>
              <a:t> el-</a:t>
            </a:r>
            <a:r>
              <a:rPr lang="tr-TR" dirty="0" err="1"/>
              <a:t>Allaf</a:t>
            </a:r>
            <a:r>
              <a:rPr lang="tr-TR" dirty="0"/>
              <a:t> (ö. 841) ve İbrahim en-</a:t>
            </a:r>
            <a:r>
              <a:rPr lang="tr-TR" dirty="0" err="1"/>
              <a:t>Nazzam</a:t>
            </a:r>
            <a:r>
              <a:rPr lang="tr-TR" dirty="0"/>
              <a:t> (ö. 845) gibi </a:t>
            </a:r>
            <a:r>
              <a:rPr lang="tr-TR" dirty="0" err="1"/>
              <a:t>Mu’tezili</a:t>
            </a:r>
            <a:r>
              <a:rPr lang="tr-TR" dirty="0"/>
              <a:t> alimler Yahudiler, Hıristiyanlar ve düalist (ikili) Tanrı anlayışına sahip kişilerle (</a:t>
            </a:r>
            <a:r>
              <a:rPr lang="tr-TR" dirty="0" err="1"/>
              <a:t>Seneviyye</a:t>
            </a:r>
            <a:r>
              <a:rPr lang="tr-TR" dirty="0"/>
              <a:t>, </a:t>
            </a:r>
            <a:r>
              <a:rPr lang="tr-TR" dirty="0" err="1"/>
              <a:t>Dehriyye</a:t>
            </a:r>
            <a:r>
              <a:rPr lang="tr-TR" dirty="0"/>
              <a:t>, Brahmanlar </a:t>
            </a:r>
            <a:r>
              <a:rPr lang="tr-TR" dirty="0" err="1"/>
              <a:t>vb</a:t>
            </a:r>
            <a:r>
              <a:rPr lang="tr-TR" dirty="0"/>
              <a:t>) mücadele etmişlerdir. Bu tartışmalar </a:t>
            </a:r>
            <a:r>
              <a:rPr lang="tr-TR" dirty="0" err="1"/>
              <a:t>tevhid</a:t>
            </a:r>
            <a:r>
              <a:rPr lang="tr-TR" dirty="0"/>
              <a:t> ilkesinin </a:t>
            </a:r>
            <a:r>
              <a:rPr lang="tr-TR" dirty="0" err="1"/>
              <a:t>Mu’tezile’de</a:t>
            </a:r>
            <a:r>
              <a:rPr lang="tr-TR" dirty="0"/>
              <a:t> temel ilke olarak ortaya çıkmasına</a:t>
            </a:r>
            <a:endParaRPr lang="tr-TR" b="1" dirty="0"/>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50</a:t>
            </a:fld>
            <a:endParaRPr lang="tr-TR"/>
          </a:p>
        </p:txBody>
      </p:sp>
    </p:spTree>
    <p:extLst>
      <p:ext uri="{BB962C8B-B14F-4D97-AF65-F5344CB8AC3E}">
        <p14:creationId xmlns:p14="http://schemas.microsoft.com/office/powerpoint/2010/main" val="230975806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2. Harici Sebepler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77500" lnSpcReduction="20000"/>
          </a:bodyPr>
          <a:lstStyle/>
          <a:p>
            <a:r>
              <a:rPr lang="tr-TR" b="1" u="sng" dirty="0">
                <a:solidFill>
                  <a:srgbClr val="C00000"/>
                </a:solidFill>
              </a:rPr>
              <a:t>1. Fetihler ve Dini/Kültürel Karşılaşmalar</a:t>
            </a:r>
            <a:endParaRPr lang="tr-TR" dirty="0"/>
          </a:p>
          <a:p>
            <a:r>
              <a:rPr lang="tr-TR" dirty="0">
                <a:solidFill>
                  <a:srgbClr val="C00000"/>
                </a:solidFill>
              </a:rPr>
              <a:t>Çok Kültürlülük ve Mezheplerin Oluşumuna Örnekler</a:t>
            </a:r>
          </a:p>
          <a:p>
            <a:r>
              <a:rPr lang="tr-TR" dirty="0"/>
              <a:t>Müslümanlar Hıristiyanları teslis, </a:t>
            </a:r>
            <a:r>
              <a:rPr lang="tr-TR" dirty="0" err="1"/>
              <a:t>inkarnasyon</a:t>
            </a:r>
            <a:r>
              <a:rPr lang="tr-TR" dirty="0"/>
              <a:t>, çarmıh, kefaret, </a:t>
            </a:r>
            <a:r>
              <a:rPr lang="tr-TR" dirty="0" err="1"/>
              <a:t>tebşirat</a:t>
            </a:r>
            <a:r>
              <a:rPr lang="tr-TR" dirty="0"/>
              <a:t> gibi konular üzerinden eleştirirken; Onlar da Müslümanları Kur’an’ın vahiy ürünü olmadığı ve Hz. Muhammed’in bir keşişten aldığı bilgileri derleyerek peygamber olduğunu iddia eden biri olduğunu söylemişlerdir. </a:t>
            </a:r>
          </a:p>
          <a:p>
            <a:r>
              <a:rPr lang="tr-TR" dirty="0"/>
              <a:t>Bu dönemde Yahya (</a:t>
            </a:r>
            <a:r>
              <a:rPr lang="tr-TR" dirty="0" err="1"/>
              <a:t>Yuhanna</a:t>
            </a:r>
            <a:r>
              <a:rPr lang="tr-TR" dirty="0"/>
              <a:t>) </a:t>
            </a:r>
            <a:r>
              <a:rPr lang="tr-TR" dirty="0" err="1"/>
              <a:t>ed-Dımaşki</a:t>
            </a:r>
            <a:r>
              <a:rPr lang="tr-TR" dirty="0"/>
              <a:t> (ö. 750) ve Theodore Ebu </a:t>
            </a:r>
            <a:r>
              <a:rPr lang="tr-TR" dirty="0" err="1"/>
              <a:t>Kurre</a:t>
            </a:r>
            <a:r>
              <a:rPr lang="tr-TR" dirty="0"/>
              <a:t> (ö. 812) Hıristiyanlığı savunan alimler olarak ön plana çıkmıştır. </a:t>
            </a:r>
          </a:p>
          <a:p>
            <a:r>
              <a:rPr lang="tr-TR" dirty="0"/>
              <a:t>İran’ın fethiyle birlikte bu bölgede bulunan </a:t>
            </a:r>
            <a:r>
              <a:rPr lang="tr-TR" dirty="0" err="1"/>
              <a:t>Maniheist</a:t>
            </a:r>
            <a:r>
              <a:rPr lang="tr-TR" dirty="0"/>
              <a:t> düşünceyle ilişkiye girilmiş bu dine mensup insanlar İran’da </a:t>
            </a:r>
            <a:r>
              <a:rPr lang="tr-TR" dirty="0" err="1"/>
              <a:t>Mazdeizm</a:t>
            </a:r>
            <a:r>
              <a:rPr lang="tr-TR" dirty="0"/>
              <a:t> altında faaliyetlerini sürdürmüşlerdir. İslam’ın bu bölgeye gelişiyle birlikte İslam’la mücadele etmişlerdir. Hatta bu bölgelerde sonraları yaygınlaşan Şii/Batıni düşüncenin oluşumunda bu inanışların büyük etkisi olduğu düşünülür. </a:t>
            </a:r>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51</a:t>
            </a:fld>
            <a:endParaRPr lang="tr-TR"/>
          </a:p>
        </p:txBody>
      </p:sp>
    </p:spTree>
    <p:extLst>
      <p:ext uri="{BB962C8B-B14F-4D97-AF65-F5344CB8AC3E}">
        <p14:creationId xmlns:p14="http://schemas.microsoft.com/office/powerpoint/2010/main" val="161656163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dirty="0"/>
              <a:t>2. Harici Sebepler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62500" lnSpcReduction="20000"/>
          </a:bodyPr>
          <a:lstStyle/>
          <a:p>
            <a:r>
              <a:rPr lang="tr-TR" b="1" dirty="0">
                <a:solidFill>
                  <a:srgbClr val="C00000"/>
                </a:solidFill>
              </a:rPr>
              <a:t>2. Tercüme Faaliyetleri </a:t>
            </a:r>
          </a:p>
          <a:p>
            <a:r>
              <a:rPr lang="tr-TR" dirty="0"/>
              <a:t>Abbasiler döneminde oluşturulan </a:t>
            </a:r>
            <a:r>
              <a:rPr lang="tr-TR" dirty="0" err="1"/>
              <a:t>Beytülhikme</a:t>
            </a:r>
            <a:r>
              <a:rPr lang="tr-TR" dirty="0"/>
              <a:t> medreselerinde yapılan tercüme faaliyetleri yabancıların fikir ve düşünceleri İslam dünyasında </a:t>
            </a:r>
            <a:r>
              <a:rPr lang="tr-TR" dirty="0" err="1"/>
              <a:t>neşrü</a:t>
            </a:r>
            <a:r>
              <a:rPr lang="tr-TR" dirty="0"/>
              <a:t> nema bulmuştur. Ayrıca Urfa, Nusaybin, </a:t>
            </a:r>
            <a:r>
              <a:rPr lang="tr-TR" dirty="0" err="1"/>
              <a:t>Cündişapur</a:t>
            </a:r>
            <a:r>
              <a:rPr lang="tr-TR" dirty="0"/>
              <a:t>, İskenderiye, Antakya, Bağdat ve Basra medreselerinde tercüme faaliyetleri yapılmakta idi. Özellikle Aristo, Eflatun, </a:t>
            </a:r>
            <a:r>
              <a:rPr lang="tr-TR" dirty="0" err="1"/>
              <a:t>Demokritos</a:t>
            </a:r>
            <a:r>
              <a:rPr lang="tr-TR" dirty="0"/>
              <a:t> ve </a:t>
            </a:r>
            <a:r>
              <a:rPr lang="tr-TR" dirty="0" err="1"/>
              <a:t>Pitagoras</a:t>
            </a:r>
            <a:r>
              <a:rPr lang="tr-TR" dirty="0"/>
              <a:t> gibi filozoflar daha iyi tanınmıştı.</a:t>
            </a:r>
          </a:p>
          <a:p>
            <a:r>
              <a:rPr lang="tr-TR" dirty="0"/>
              <a:t>Fars kültürü: de İslam kültürünü etkileyen kaynaklardan biridir. Bu kültürün bulunduğu bölgede </a:t>
            </a:r>
            <a:r>
              <a:rPr lang="tr-TR" dirty="0" err="1"/>
              <a:t>İbnü’l</a:t>
            </a:r>
            <a:r>
              <a:rPr lang="tr-TR" dirty="0"/>
              <a:t>-Mukaffa (ö. 759), </a:t>
            </a:r>
            <a:r>
              <a:rPr lang="tr-TR" dirty="0" err="1"/>
              <a:t>Cad</a:t>
            </a:r>
            <a:r>
              <a:rPr lang="tr-TR" dirty="0"/>
              <a:t> b. Dirhem (ö. 742), </a:t>
            </a:r>
            <a:r>
              <a:rPr lang="tr-TR" dirty="0" err="1"/>
              <a:t>Cehm</a:t>
            </a:r>
            <a:r>
              <a:rPr lang="tr-TR" dirty="0"/>
              <a:t> b. </a:t>
            </a:r>
            <a:r>
              <a:rPr lang="tr-TR" dirty="0" err="1"/>
              <a:t>Safvan</a:t>
            </a:r>
            <a:r>
              <a:rPr lang="tr-TR" dirty="0"/>
              <a:t> (ö. 745) gibi alimler yetişmiştir. Yine </a:t>
            </a:r>
            <a:r>
              <a:rPr lang="tr-TR" dirty="0" err="1"/>
              <a:t>Sibeveyh</a:t>
            </a:r>
            <a:r>
              <a:rPr lang="tr-TR" dirty="0"/>
              <a:t> (ö. 796) </a:t>
            </a:r>
            <a:r>
              <a:rPr lang="tr-TR" dirty="0" err="1"/>
              <a:t>Kisai</a:t>
            </a:r>
            <a:r>
              <a:rPr lang="tr-TR" dirty="0"/>
              <a:t> (ö. 805), </a:t>
            </a:r>
            <a:r>
              <a:rPr lang="tr-TR" dirty="0" err="1"/>
              <a:t>Ferra</a:t>
            </a:r>
            <a:r>
              <a:rPr lang="tr-TR" dirty="0"/>
              <a:t> (ö. 822), </a:t>
            </a:r>
            <a:r>
              <a:rPr lang="tr-TR" dirty="0" err="1"/>
              <a:t>İbn</a:t>
            </a:r>
            <a:r>
              <a:rPr lang="tr-TR" dirty="0"/>
              <a:t> </a:t>
            </a:r>
            <a:r>
              <a:rPr lang="tr-TR" dirty="0" err="1"/>
              <a:t>Kuteybe</a:t>
            </a:r>
            <a:r>
              <a:rPr lang="tr-TR" dirty="0"/>
              <a:t> (ö. 889), </a:t>
            </a:r>
            <a:r>
              <a:rPr lang="tr-TR" dirty="0" err="1"/>
              <a:t>Taberi</a:t>
            </a:r>
            <a:r>
              <a:rPr lang="tr-TR" dirty="0"/>
              <a:t> (ö. 923) Ebu </a:t>
            </a:r>
            <a:r>
              <a:rPr lang="tr-TR" dirty="0" err="1"/>
              <a:t>Bekr</a:t>
            </a:r>
            <a:r>
              <a:rPr lang="tr-TR" dirty="0"/>
              <a:t> er-Razi (ö. 925) </a:t>
            </a:r>
            <a:r>
              <a:rPr lang="tr-TR" dirty="0" err="1"/>
              <a:t>İbn</a:t>
            </a:r>
            <a:r>
              <a:rPr lang="tr-TR" dirty="0"/>
              <a:t> Sina (ö. 1037) gibi alimler de bu bölgenin insanlarıdır.  Özellikle </a:t>
            </a:r>
            <a:r>
              <a:rPr lang="tr-TR" dirty="0" err="1"/>
              <a:t>Maniheizm</a:t>
            </a:r>
            <a:r>
              <a:rPr lang="tr-TR" dirty="0"/>
              <a:t> vb. dini akımların İslam kültürünü etkilemesi bu kültürün ürünüdür. </a:t>
            </a:r>
          </a:p>
          <a:p>
            <a:r>
              <a:rPr lang="tr-TR" dirty="0"/>
              <a:t>Hint Kültürü: Hulul, </a:t>
            </a:r>
            <a:r>
              <a:rPr lang="tr-TR" dirty="0" err="1"/>
              <a:t>ittihad</a:t>
            </a:r>
            <a:r>
              <a:rPr lang="tr-TR" dirty="0"/>
              <a:t>, fena, beka, tenasüh gibi konuların İslam kültüründe yaygınlaşması bu kültürün etkisiyle gerçekleşir.</a:t>
            </a:r>
          </a:p>
          <a:p>
            <a:r>
              <a:rPr lang="tr-TR" dirty="0"/>
              <a:t>Yunan Kültürü: Aristo mantığı, Yeni </a:t>
            </a:r>
            <a:r>
              <a:rPr lang="tr-TR" dirty="0" err="1"/>
              <a:t>Eflatuncu</a:t>
            </a:r>
            <a:r>
              <a:rPr lang="tr-TR" dirty="0"/>
              <a:t> ve </a:t>
            </a:r>
            <a:r>
              <a:rPr lang="tr-TR" dirty="0" err="1"/>
              <a:t>Pisagorcu</a:t>
            </a:r>
            <a:r>
              <a:rPr lang="tr-TR" dirty="0"/>
              <a:t> görüşler kelamcılar tarafından bilinmiş ve İslam düşüncesine taşınmıştır. Cevher-araz tartışmaları, </a:t>
            </a:r>
            <a:r>
              <a:rPr lang="tr-TR" dirty="0" err="1"/>
              <a:t>hudus</a:t>
            </a:r>
            <a:r>
              <a:rPr lang="tr-TR" dirty="0"/>
              <a:t> delili, madde-suret, kıdem-alem, ruhun bekası gibi konular bu ilişkinin bir neticesi olup Kelamcılar özellikle bu konuları belli ölçüde savunan </a:t>
            </a:r>
            <a:r>
              <a:rPr lang="tr-TR" dirty="0" err="1"/>
              <a:t>meşşai</a:t>
            </a:r>
            <a:r>
              <a:rPr lang="tr-TR" dirty="0"/>
              <a:t> filozoflara karşı çıkmışlardır. </a:t>
            </a:r>
          </a:p>
          <a:p>
            <a:endParaRPr lang="tr-TR" b="1" dirty="0">
              <a:solidFill>
                <a:srgbClr val="C00000"/>
              </a:solidFill>
            </a:endParaRPr>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52</a:t>
            </a:fld>
            <a:endParaRPr lang="tr-TR"/>
          </a:p>
        </p:txBody>
      </p:sp>
    </p:spTree>
    <p:extLst>
      <p:ext uri="{BB962C8B-B14F-4D97-AF65-F5344CB8AC3E}">
        <p14:creationId xmlns:p14="http://schemas.microsoft.com/office/powerpoint/2010/main" val="30443294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TEŞEKKÜRLER</a:t>
            </a:r>
          </a:p>
        </p:txBody>
      </p:sp>
      <p:sp>
        <p:nvSpPr>
          <p:cNvPr id="5" name="Metin Yer Tutucusu 4"/>
          <p:cNvSpPr>
            <a:spLocks noGrp="1"/>
          </p:cNvSpPr>
          <p:nvPr>
            <p:ph type="body" idx="1"/>
          </p:nvPr>
        </p:nvSpPr>
        <p:spPr/>
        <p:txBody>
          <a:bodyPr anchor="t"/>
          <a:lstStyle/>
          <a:p>
            <a:pPr algn="ctr"/>
            <a:endParaRPr lang="tr-TR" dirty="0">
              <a:solidFill>
                <a:srgbClr val="110F50"/>
              </a:solidFill>
            </a:endParaRP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p:txBody>
          <a:bodyPr>
            <a:normAutofit/>
          </a:bodyPr>
          <a:lstStyle/>
          <a:p>
            <a:endParaRPr lang="tr-TR" dirty="0"/>
          </a:p>
        </p:txBody>
      </p:sp>
      <p:sp>
        <p:nvSpPr>
          <p:cNvPr id="12" name="Metin Yer Tutucusu 11">
            <a:extLst>
              <a:ext uri="{FF2B5EF4-FFF2-40B4-BE49-F238E27FC236}">
                <a16:creationId xmlns:a16="http://schemas.microsoft.com/office/drawing/2014/main" id="{682CEE63-BE6F-47B3-ACE1-FE5ACFEE2B63}"/>
              </a:ext>
            </a:extLst>
          </p:cNvPr>
          <p:cNvSpPr>
            <a:spLocks noGrp="1"/>
          </p:cNvSpPr>
          <p:nvPr>
            <p:ph type="body" sz="quarter" idx="3"/>
          </p:nvPr>
        </p:nvSpPr>
        <p:spPr/>
        <p:txBody>
          <a:bodyPr anchor="t"/>
          <a:lstStyle/>
          <a:p>
            <a:pPr algn="ctr"/>
            <a:endParaRPr lang="tr-TR" dirty="0">
              <a:solidFill>
                <a:srgbClr val="110F50"/>
              </a:solidFill>
            </a:endParaRPr>
          </a:p>
        </p:txBody>
      </p:sp>
      <p:sp>
        <p:nvSpPr>
          <p:cNvPr id="3" name="İçerik Yer Tutucusu 2">
            <a:extLst>
              <a:ext uri="{FF2B5EF4-FFF2-40B4-BE49-F238E27FC236}">
                <a16:creationId xmlns:a16="http://schemas.microsoft.com/office/drawing/2014/main" id="{122E7A76-5686-4E69-A3C6-BACA80C924E2}"/>
              </a:ext>
            </a:extLst>
          </p:cNvPr>
          <p:cNvSpPr>
            <a:spLocks noGrp="1"/>
          </p:cNvSpPr>
          <p:nvPr>
            <p:ph sz="quarter" idx="4"/>
          </p:nvPr>
        </p:nvSpPr>
        <p:spPr/>
        <p:txBody>
          <a:bodyPr>
            <a:normAutofit/>
          </a:bodyPr>
          <a:lstStyle/>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53</a:t>
            </a:fld>
            <a:endParaRPr lang="tr-TR"/>
          </a:p>
        </p:txBody>
      </p:sp>
    </p:spTree>
    <p:extLst>
      <p:ext uri="{BB962C8B-B14F-4D97-AF65-F5344CB8AC3E}">
        <p14:creationId xmlns:p14="http://schemas.microsoft.com/office/powerpoint/2010/main" val="1188873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A. ASR-I SAADET DÖNEMİ İNANÇ YAPISI</a:t>
            </a:r>
          </a:p>
        </p:txBody>
      </p:sp>
      <p:sp>
        <p:nvSpPr>
          <p:cNvPr id="5" name="Metin Yer Tutucusu 4"/>
          <p:cNvSpPr>
            <a:spLocks noGrp="1"/>
          </p:cNvSpPr>
          <p:nvPr>
            <p:ph type="body" idx="1"/>
          </p:nvPr>
        </p:nvSpPr>
        <p:spPr>
          <a:xfrm>
            <a:off x="914890" y="1215437"/>
            <a:ext cx="10359043" cy="869110"/>
          </a:xfrm>
        </p:spPr>
        <p:txBody>
          <a:bodyPr>
            <a:noAutofit/>
          </a:bodyPr>
          <a:lstStyle/>
          <a:p>
            <a:pPr algn="ctr"/>
            <a:endParaRPr lang="tr-TR" u="sng" dirty="0"/>
          </a:p>
          <a:p>
            <a:pPr algn="ctr"/>
            <a:endParaRPr lang="tr-TR" u="sng" dirty="0"/>
          </a:p>
          <a:p>
            <a:pPr algn="ctr"/>
            <a:endParaRPr lang="tr-TR" sz="2800" u="sng" dirty="0"/>
          </a:p>
          <a:p>
            <a:pPr algn="ctr">
              <a:lnSpc>
                <a:spcPct val="0"/>
              </a:lnSpc>
              <a:spcBef>
                <a:spcPts val="0"/>
              </a:spcBef>
            </a:pPr>
            <a:endParaRPr lang="tr-TR" sz="2800" u="sng" dirty="0"/>
          </a:p>
          <a:p>
            <a:pPr algn="ctr">
              <a:lnSpc>
                <a:spcPct val="0"/>
              </a:lnSpc>
              <a:spcBef>
                <a:spcPts val="0"/>
              </a:spcBef>
            </a:pPr>
            <a:endParaRPr lang="tr-TR" sz="2800" u="sng" dirty="0"/>
          </a:p>
          <a:p>
            <a:pPr algn="ctr">
              <a:lnSpc>
                <a:spcPct val="0"/>
              </a:lnSpc>
              <a:spcBef>
                <a:spcPts val="0"/>
              </a:spcBef>
            </a:pPr>
            <a:endParaRPr lang="tr-TR" sz="2800" u="sng" dirty="0"/>
          </a:p>
          <a:p>
            <a:pPr algn="ctr">
              <a:lnSpc>
                <a:spcPct val="0"/>
              </a:lnSpc>
              <a:spcBef>
                <a:spcPts val="0"/>
              </a:spcBef>
            </a:pPr>
            <a:endParaRPr lang="tr-TR" sz="2800" u="sng" dirty="0"/>
          </a:p>
          <a:p>
            <a:pPr algn="ctr">
              <a:lnSpc>
                <a:spcPct val="0"/>
              </a:lnSpc>
              <a:spcBef>
                <a:spcPts val="0"/>
              </a:spcBef>
            </a:pPr>
            <a:endParaRPr lang="tr-TR" sz="2800" u="sng" dirty="0"/>
          </a:p>
          <a:p>
            <a:pPr algn="ctr">
              <a:lnSpc>
                <a:spcPct val="0"/>
              </a:lnSpc>
              <a:spcBef>
                <a:spcPts val="0"/>
              </a:spcBef>
            </a:pPr>
            <a:endParaRPr lang="tr-TR" sz="2800" u="sng" dirty="0"/>
          </a:p>
          <a:p>
            <a:pPr algn="ctr">
              <a:lnSpc>
                <a:spcPct val="0"/>
              </a:lnSpc>
              <a:spcBef>
                <a:spcPts val="0"/>
              </a:spcBef>
            </a:pPr>
            <a:endParaRPr lang="tr-TR" sz="2800" u="sng" dirty="0"/>
          </a:p>
          <a:p>
            <a:pPr algn="ctr">
              <a:lnSpc>
                <a:spcPct val="0"/>
              </a:lnSpc>
              <a:spcBef>
                <a:spcPts val="0"/>
              </a:spcBef>
            </a:pPr>
            <a:r>
              <a:rPr lang="tr-TR" sz="2800" u="sng" dirty="0"/>
              <a:t>2. Sahabe ve </a:t>
            </a:r>
            <a:r>
              <a:rPr lang="tr-TR" sz="2800" u="sng" dirty="0" err="1"/>
              <a:t>İtikadi</a:t>
            </a:r>
            <a:r>
              <a:rPr lang="tr-TR" sz="2800" u="sng" dirty="0"/>
              <a:t> Konularda Tavrı</a:t>
            </a:r>
          </a:p>
          <a:p>
            <a:pPr algn="ct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u="sng" dirty="0">
                <a:solidFill>
                  <a:srgbClr val="C00000"/>
                </a:solidFill>
              </a:rPr>
              <a:t>Vahiy Dönemi Hiç Tartışma Olmadı mı?</a:t>
            </a:r>
          </a:p>
          <a:p>
            <a:r>
              <a:rPr lang="tr-TR" dirty="0"/>
              <a:t>Taklitten tahkiki bir imana geçiş sağlanmıştı. </a:t>
            </a:r>
          </a:p>
          <a:p>
            <a:r>
              <a:rPr lang="tr-TR" dirty="0"/>
              <a:t>Peygamber (as) konuları açıklıyordu.</a:t>
            </a:r>
          </a:p>
          <a:p>
            <a:r>
              <a:rPr lang="tr-TR" dirty="0"/>
              <a:t>Sahabe dönemi teslimiyete dayalı bir iman anlayışı hakimdi. Buna rağmen insan olmanın gereği olarak bir takım soruları da vardı.</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6</a:t>
            </a:fld>
            <a:endParaRPr lang="tr-TR"/>
          </a:p>
        </p:txBody>
      </p:sp>
    </p:spTree>
    <p:extLst>
      <p:ext uri="{BB962C8B-B14F-4D97-AF65-F5344CB8AC3E}">
        <p14:creationId xmlns:p14="http://schemas.microsoft.com/office/powerpoint/2010/main" val="4144827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A. ASR-I SAADET DÖNEMİ İNANÇ YAPISI</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sz="2800" u="sng" dirty="0"/>
              <a:t>3. İslami İlimlerin Oluşumu</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Hz. Peygamberin vefatından sonra sosyal ve siyasi değişimler toplumu dönüştürmüş, grupların oluşmasına sebebiyet vermiştir. Farklılaşmalar başta Kelam olmak üzere bütün ilimlere de yansımış ve sistematik ilimlerin oluşumuna zemin hazırlamıştır.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7</a:t>
            </a:fld>
            <a:endParaRPr lang="tr-TR"/>
          </a:p>
        </p:txBody>
      </p:sp>
    </p:spTree>
    <p:extLst>
      <p:ext uri="{BB962C8B-B14F-4D97-AF65-F5344CB8AC3E}">
        <p14:creationId xmlns:p14="http://schemas.microsoft.com/office/powerpoint/2010/main" val="2204325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A. ASR-I SAADET DÖNEMİ İNANÇ YAPISI</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a:p>
            <a:pPr algn="ctr"/>
            <a:r>
              <a:rPr lang="tr-TR" sz="2800" u="sng" dirty="0"/>
              <a:t>3. İslami İlimlerin Oluşumu</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62500" lnSpcReduction="20000"/>
          </a:bodyPr>
          <a:lstStyle/>
          <a:p>
            <a:r>
              <a:rPr lang="tr-TR" b="1" i="1" dirty="0">
                <a:solidFill>
                  <a:srgbClr val="C00000"/>
                </a:solidFill>
              </a:rPr>
              <a:t>3.1. Sahabe Dönemi İslami İlimlerin Gelişimi ve Oluşumu</a:t>
            </a:r>
          </a:p>
          <a:p>
            <a:r>
              <a:rPr lang="tr-TR" u="sng" dirty="0" err="1"/>
              <a:t>Sahabi</a:t>
            </a:r>
            <a:r>
              <a:rPr lang="tr-TR" u="sng" dirty="0"/>
              <a:t> Dönemi Başlangıcında İlimlerdeki Ayrışmalar (Kelam) Olmamıştır</a:t>
            </a:r>
          </a:p>
          <a:p>
            <a:r>
              <a:rPr lang="tr-TR" dirty="0"/>
              <a:t>1) Hz. Peygambere en yakın dönemdir</a:t>
            </a:r>
          </a:p>
          <a:p>
            <a:r>
              <a:rPr lang="tr-TR" dirty="0"/>
              <a:t>2) Ondan bizzat haberleri işitmişlerdir.</a:t>
            </a:r>
          </a:p>
          <a:p>
            <a:r>
              <a:rPr lang="tr-TR" dirty="0"/>
              <a:t>3) İhtilaflı olaylar azdır</a:t>
            </a:r>
          </a:p>
          <a:p>
            <a:r>
              <a:rPr lang="tr-TR" dirty="0"/>
              <a:t>4) Güvenilir insanlara müracaat edebiliyorlardı. </a:t>
            </a:r>
          </a:p>
          <a:p>
            <a:r>
              <a:rPr lang="tr-TR" u="sng" dirty="0" err="1"/>
              <a:t>Sahabi</a:t>
            </a:r>
            <a:r>
              <a:rPr lang="tr-TR" u="sng" dirty="0"/>
              <a:t> Döneminde Zamanla İlimlerin (Kelam) Ayrışması</a:t>
            </a:r>
          </a:p>
          <a:p>
            <a:r>
              <a:rPr lang="tr-TR" dirty="0"/>
              <a:t>1)  İhtilaflı görüşler arttı.</a:t>
            </a:r>
          </a:p>
          <a:p>
            <a:r>
              <a:rPr lang="tr-TR" dirty="0"/>
              <a:t>2) Fetvalar ve olaylar çoğaldı.</a:t>
            </a:r>
          </a:p>
          <a:p>
            <a:r>
              <a:rPr lang="tr-TR" dirty="0"/>
              <a:t>3) Bunlar nazar ve istidlal ehlinin ortaya çıkmasına neden oldu.</a:t>
            </a:r>
            <a:r>
              <a:rPr lang="tr-TR" baseline="30000" dirty="0"/>
              <a:t> </a:t>
            </a:r>
            <a:endParaRPr lang="tr-TR" dirty="0"/>
          </a:p>
          <a:p>
            <a:r>
              <a:rPr lang="tr-TR" u="sng" dirty="0">
                <a:solidFill>
                  <a:srgbClr val="C00000"/>
                </a:solidFill>
              </a:rPr>
              <a:t>NOT: </a:t>
            </a:r>
          </a:p>
          <a:p>
            <a:r>
              <a:rPr lang="tr-TR" dirty="0"/>
              <a:t>Kelam ilmi ilk oluşumunda bazıları ona </a:t>
            </a:r>
            <a:r>
              <a:rPr lang="tr-TR" dirty="0" err="1"/>
              <a:t>fıkhu’l-ekber</a:t>
            </a:r>
            <a:r>
              <a:rPr lang="tr-TR" dirty="0"/>
              <a:t> bazıları da </a:t>
            </a:r>
            <a:r>
              <a:rPr lang="tr-TR" dirty="0" err="1"/>
              <a:t>tevhid</a:t>
            </a:r>
            <a:r>
              <a:rPr lang="tr-TR" dirty="0"/>
              <a:t> ve sıfat ilmi ismi vermiştir.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8</a:t>
            </a:fld>
            <a:endParaRPr lang="tr-TR"/>
          </a:p>
        </p:txBody>
      </p:sp>
    </p:spTree>
    <p:extLst>
      <p:ext uri="{BB962C8B-B14F-4D97-AF65-F5344CB8AC3E}">
        <p14:creationId xmlns:p14="http://schemas.microsoft.com/office/powerpoint/2010/main" val="3982602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6612" y="614194"/>
            <a:ext cx="10515600" cy="869111"/>
          </a:xfrm>
        </p:spPr>
        <p:txBody>
          <a:bodyPr>
            <a:normAutofit/>
          </a:bodyPr>
          <a:lstStyle/>
          <a:p>
            <a:pPr algn="ctr"/>
            <a:r>
              <a:rPr lang="tr-TR" b="1" dirty="0"/>
              <a:t>B. KELAMIN DOĞUŞUNU ETKİLEYEN SEBEPLER</a:t>
            </a:r>
          </a:p>
        </p:txBody>
      </p:sp>
      <p:sp>
        <p:nvSpPr>
          <p:cNvPr id="5" name="Metin Yer Tutucusu 4"/>
          <p:cNvSpPr>
            <a:spLocks noGrp="1"/>
          </p:cNvSpPr>
          <p:nvPr>
            <p:ph type="body" idx="1"/>
          </p:nvPr>
        </p:nvSpPr>
        <p:spPr>
          <a:xfrm>
            <a:off x="916478" y="1514127"/>
            <a:ext cx="10359043" cy="605808"/>
          </a:xfrm>
        </p:spPr>
        <p:txBody>
          <a:bodyPr>
            <a:noAutofit/>
          </a:bodyPr>
          <a:lstStyle/>
          <a:p>
            <a:pPr algn="ctr"/>
            <a:endParaRPr lang="tr-TR" u="sng" dirty="0"/>
          </a:p>
          <a:p>
            <a:pPr algn="ct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270590"/>
            <a:ext cx="10515600" cy="3919074"/>
          </a:xfrm>
        </p:spPr>
        <p:txBody>
          <a:bodyPr>
            <a:normAutofit fontScale="92500" lnSpcReduction="20000"/>
          </a:bodyPr>
          <a:lstStyle/>
          <a:p>
            <a:r>
              <a:rPr lang="tr-TR" b="1" u="sng" dirty="0">
                <a:solidFill>
                  <a:srgbClr val="C00000"/>
                </a:solidFill>
              </a:rPr>
              <a:t>1. Dahili Sebepler</a:t>
            </a:r>
          </a:p>
          <a:p>
            <a:r>
              <a:rPr lang="tr-TR" dirty="0"/>
              <a:t>1. Siyasi Olaylar: (Halife seçilme meselesi: a) Nasla tayin b) Hz. Ali’nin hilafeti c) Halifeliğin </a:t>
            </a:r>
            <a:r>
              <a:rPr lang="tr-TR" dirty="0" err="1"/>
              <a:t>usuluddin</a:t>
            </a:r>
            <a:r>
              <a:rPr lang="tr-TR" dirty="0"/>
              <a:t> olması meseleleri; </a:t>
            </a:r>
            <a:r>
              <a:rPr lang="tr-TR" dirty="0" err="1"/>
              <a:t>Cemel-sıffın</a:t>
            </a:r>
            <a:r>
              <a:rPr lang="tr-TR" dirty="0"/>
              <a:t> gibi savaşlar sonucunda: İman-amel münasebeti, kader, cebir, tekfir meseleleri; Siyasi çatışmaların halkı ümitsiz kılması sonucunda: Mehdi bekleme meseleleri; </a:t>
            </a:r>
            <a:r>
              <a:rPr lang="tr-TR" dirty="0" err="1"/>
              <a:t>Emevi</a:t>
            </a:r>
            <a:r>
              <a:rPr lang="tr-TR" dirty="0"/>
              <a:t> hükümdarlarının baskısı sonucunda: Cebir, kader meselesi vb.)</a:t>
            </a:r>
          </a:p>
          <a:p>
            <a:r>
              <a:rPr lang="tr-TR" dirty="0"/>
              <a:t>2. Usul ve Yorum Farkı </a:t>
            </a:r>
          </a:p>
          <a:p>
            <a:r>
              <a:rPr lang="tr-TR" b="1" dirty="0">
                <a:solidFill>
                  <a:srgbClr val="C00000"/>
                </a:solidFill>
              </a:rPr>
              <a:t>2. Dış Etkenler</a:t>
            </a:r>
          </a:p>
          <a:p>
            <a:r>
              <a:rPr lang="tr-TR" dirty="0"/>
              <a:t>1. Fetihler ve dini/kültürel karşılaşmalar (Yabancı kültürlerdeki alimlerin İslam’a eleştirileri)</a:t>
            </a:r>
          </a:p>
          <a:p>
            <a:r>
              <a:rPr lang="tr-TR" dirty="0"/>
              <a:t>2. Tercüme Hareketleri (Yunan Felsefesini öğrenmeleri </a:t>
            </a:r>
            <a:r>
              <a:rPr lang="tr-TR" dirty="0" err="1"/>
              <a:t>vb</a:t>
            </a:r>
            <a:r>
              <a:rPr lang="tr-TR" dirty="0"/>
              <a:t>)</a:t>
            </a:r>
          </a:p>
          <a:p>
            <a:endParaRPr lang="tr-TR" b="1"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9</a:t>
            </a:fld>
            <a:endParaRPr lang="tr-TR"/>
          </a:p>
        </p:txBody>
      </p:sp>
    </p:spTree>
    <p:extLst>
      <p:ext uri="{BB962C8B-B14F-4D97-AF65-F5344CB8AC3E}">
        <p14:creationId xmlns:p14="http://schemas.microsoft.com/office/powerpoint/2010/main" val="256853824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922</TotalTime>
  <Words>5074</Words>
  <Application>Microsoft Office PowerPoint</Application>
  <PresentationFormat>Geniş ekran</PresentationFormat>
  <Paragraphs>684</Paragraphs>
  <Slides>53</Slides>
  <Notes>53</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53</vt:i4>
      </vt:variant>
    </vt:vector>
  </HeadingPairs>
  <TitlesOfParts>
    <vt:vector size="58" baseType="lpstr">
      <vt:lpstr>Arial</vt:lpstr>
      <vt:lpstr>Calibri</vt:lpstr>
      <vt:lpstr>Calibri Light</vt:lpstr>
      <vt:lpstr>Times New Roman</vt:lpstr>
      <vt:lpstr>Office Teması</vt:lpstr>
      <vt:lpstr>Kelam Tarihi</vt:lpstr>
      <vt:lpstr>GİRİŞ</vt:lpstr>
      <vt:lpstr>A. ASR-I SAADET DÖNEMİ İNANÇ YAPISI</vt:lpstr>
      <vt:lpstr>A. ASR-I SAADET DÖNEMİ İNANÇ YAPISI</vt:lpstr>
      <vt:lpstr>A. ASR-I SAADET DÖNEMİ İNANÇ YAPISI</vt:lpstr>
      <vt:lpstr>A. ASR-I SAADET DÖNEMİ İNANÇ YAPISI</vt:lpstr>
      <vt:lpstr>A. ASR-I SAADET DÖNEMİ İNANÇ YAPISI</vt:lpstr>
      <vt:lpstr>A. ASR-I SAADET DÖNEMİ İNANÇ YAPISI</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B. KELAMIN DOĞUŞUNU ETKİLEYEN SEBEPLER</vt:lpstr>
      <vt:lpstr>TEŞEKKÜRLER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User</dc:creator>
  <cp:lastModifiedBy>asus</cp:lastModifiedBy>
  <cp:revision>95</cp:revision>
  <dcterms:created xsi:type="dcterms:W3CDTF">2020-09-28T06:36:33Z</dcterms:created>
  <dcterms:modified xsi:type="dcterms:W3CDTF">2023-03-13T03:25:09Z</dcterms:modified>
</cp:coreProperties>
</file>