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65" r:id="rId1"/>
  </p:sldMasterIdLst>
  <p:notesMasterIdLst>
    <p:notesMasterId r:id="rId29"/>
  </p:notesMasterIdLst>
  <p:handoutMasterIdLst>
    <p:handoutMasterId r:id="rId30"/>
  </p:handoutMasterIdLst>
  <p:sldIdLst>
    <p:sldId id="258" r:id="rId2"/>
    <p:sldId id="309" r:id="rId3"/>
    <p:sldId id="310" r:id="rId4"/>
    <p:sldId id="311" r:id="rId5"/>
    <p:sldId id="312" r:id="rId6"/>
    <p:sldId id="313" r:id="rId7"/>
    <p:sldId id="314" r:id="rId8"/>
    <p:sldId id="316" r:id="rId9"/>
    <p:sldId id="315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289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0F50"/>
    <a:srgbClr val="1E1162"/>
    <a:srgbClr val="100D50"/>
    <a:srgbClr val="0F0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405" autoAdjust="0"/>
  </p:normalViewPr>
  <p:slideViewPr>
    <p:cSldViewPr snapToGrid="0" snapToObjects="1">
      <p:cViewPr varScale="1">
        <p:scale>
          <a:sx n="62" d="100"/>
          <a:sy n="62" d="100"/>
        </p:scale>
        <p:origin x="1136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ABE0E-73C9-493E-B817-A8FB55D33F03}" type="datetimeFigureOut">
              <a:rPr lang="tr-TR" smtClean="0"/>
              <a:t>20.03.2023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79B3D-FB1B-4C56-99A3-612E29005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7905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C8D0D-7507-44B5-BF86-9B7EE280158D}" type="datetimeFigureOut">
              <a:rPr lang="tr-TR" smtClean="0"/>
              <a:t>20.03.2023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A8F55-591F-4C82-A106-4949E9E69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0911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955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489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744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7741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325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5709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7532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260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5915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59178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364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9223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051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408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675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0191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535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7088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A8F55-591F-4C82-A106-4949E9E692F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72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50C17C9-2DB5-4E3A-BCA6-1BDBE1839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6C3CFCB-E724-429E-9E67-AA4C61681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BC316C7-5640-4BC8-B3B9-F39D24B70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28.09.2020</a:t>
            </a:r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25359FB-CF66-43E2-8EC1-9412B0F31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5AEF14-7464-42C8-B2FB-4CEB6C81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B07C9117-EF70-4142-A831-40F64A6574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31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A981574-FBF4-4D03-92A6-F398DBDBD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2793F81-4160-4883-9E16-A10699521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E60EF3-0236-46BF-8C1D-BF02F1822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28.09.2020</a:t>
            </a:r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3000784-D189-493A-8BD0-DE18CA22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796BC7-0D23-44D7-A1A9-9616E6DA8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94455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72FAA06-F012-4CAB-9588-572C44612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B0E4B2D-CD55-4390-8E5C-BA170FDD2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462773-B156-4674-BBF9-82690127C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28.09.2020</a:t>
            </a:r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C00C97F-152E-4169-A42D-553BEAC6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F26CD9-5D0D-42EE-81C8-8F06D18B9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8288054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390AED8-2163-4F7C-9CA7-828A2067D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0E5EAE-87A3-4160-B20F-DA73A0353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5AAB66C-1567-4AC5-857D-366ECF12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28.09.2020</a:t>
            </a:r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486382-6CAB-4EEC-9A9D-3D70B273F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8E44873-9307-420D-912F-F568FBB12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575342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95D751-0CF8-4E2B-83A5-D64C4F76D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739B51C-1263-4BB3-929A-ED163B4B8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DD3E9C1-DE07-4A8D-BFEE-326349667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28.09.2020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FBFEC2-57EA-4BCE-829A-9A0E92E91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356A321-2362-4B44-BE7E-B5F790F3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83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372D40-D88C-4FB0-A059-1348C3E0D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827B2A-0253-435A-A926-2CF228455D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A7D61EB-BF62-40F1-BCC0-C94F4E03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FA7C775-16F3-4E81-9DE7-549820EA5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28.09.2020</a:t>
            </a:r>
            <a:endParaRPr lang="tr-TR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7D09C4D-86D6-45DA-9BB3-30A572AEA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0715937-F00E-405B-B6B5-9FF92E086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5711149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65105E-6C7C-432C-BA2D-324C5D675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75C75CF-612D-4A6F-8DE9-D27F98C2D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B7C06F-41CF-46C4-BBA6-05888EF75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7F2C58F-6F91-4730-B081-144F0595B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882973F-5016-4105-9E52-416FD15C7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F7D68AB-7A36-419F-8856-99623751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28.09.2020</a:t>
            </a:r>
            <a:endParaRPr lang="tr-TR" dirty="0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B00A692-19F2-404D-B389-01FF6961E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460CAF8-3B2E-48F2-A83A-B865C6F06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4763185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26F7F6A-26FD-44F2-B4A4-EC87B9C1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AEBC075-2D1C-4CC2-B762-3D9ADA9E1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28.09.2020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FD944B8-3D71-4B54-A036-C6A6FC29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8FB31FB-CECD-48BC-A9D2-D7CC4E558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14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50CBE65-32B2-4A59-B441-D07DF7AB4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28.09.2020</a:t>
            </a:r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78F90FD-4896-453A-A4E8-7A88D4F71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1FE8CFD-2BFA-4F1C-9521-18CB23012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7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D381CF3-A5EF-4167-AEE0-B8431F14D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5CE533-D87E-485C-9B30-98D1FA6CC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7224920-B1DF-4272-A258-9A162FCBB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B0EEA69-32AB-4EFB-A3BC-6B8EEF71C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28.09.2020</a:t>
            </a:r>
            <a:endParaRPr lang="tr-TR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904773-398C-4558-BFED-36B608DE6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FA33CD2-A134-47E0-8206-9E70086B0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172761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8B3A027-B698-4236-9456-4E125572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48EC52C-67CF-46C5-8C56-BF15C4496E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8ED6482-55EA-434C-BB36-A82106F49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049317B-7CB9-45F5-AEC0-2BCFEA393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28.09.2020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64103B-CF4E-4AEC-BEE1-265F8FC64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BDBC5C3-7522-419B-B423-4B559ED4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24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90460D7-5020-4371-9987-CDAF98B3E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030C6A7-91DA-443C-A5E7-5C55F5854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50A4DE1-56AC-486A-BD0E-6EF31278B8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28.09.2020</a:t>
            </a:r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B9F3DB-1E9C-4B1F-BBED-5ED627318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Dersin Kodu / Dersin Adı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4870CB7-02CA-4A7D-A0F4-8BBAEB936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E6BD-4CAD-3E44-B214-2CFB9D00E5E7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DAB867F7-F123-4A3E-8848-137BCDEC8F92}"/>
              </a:ext>
            </a:extLst>
          </p:cNvPr>
          <p:cNvCxnSpPr>
            <a:cxnSpLocks/>
          </p:cNvCxnSpPr>
          <p:nvPr userDrawn="1"/>
        </p:nvCxnSpPr>
        <p:spPr>
          <a:xfrm>
            <a:off x="5002924" y="586338"/>
            <a:ext cx="6364277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Resim 7">
            <a:extLst>
              <a:ext uri="{FF2B5EF4-FFF2-40B4-BE49-F238E27FC236}">
                <a16:creationId xmlns:a16="http://schemas.microsoft.com/office/drawing/2014/main" id="{C45099EE-BCE4-43CD-A7EB-74F032FFC30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26518" y="126419"/>
            <a:ext cx="610521" cy="610521"/>
          </a:xfrm>
          <a:prstGeom prst="rect">
            <a:avLst/>
          </a:prstGeom>
        </p:spPr>
      </p:pic>
      <p:sp>
        <p:nvSpPr>
          <p:cNvPr id="9" name="Dikdörtgen 8">
            <a:extLst>
              <a:ext uri="{FF2B5EF4-FFF2-40B4-BE49-F238E27FC236}">
                <a16:creationId xmlns:a16="http://schemas.microsoft.com/office/drawing/2014/main" id="{343B397A-D431-45E1-AD39-4709D2C8F998}"/>
              </a:ext>
            </a:extLst>
          </p:cNvPr>
          <p:cNvSpPr/>
          <p:nvPr userDrawn="1"/>
        </p:nvSpPr>
        <p:spPr>
          <a:xfrm>
            <a:off x="1154644" y="217192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tr-TR" sz="1000" b="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ATATÜRK ÜNİVERSİTESİ İLAHİYAT FAKÜLTESİ</a:t>
            </a:r>
          </a:p>
          <a:p>
            <a:pPr algn="l"/>
            <a:r>
              <a:rPr lang="tr-TR" sz="1000" b="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İslam Bilimleri</a:t>
            </a:r>
          </a:p>
        </p:txBody>
      </p:sp>
    </p:spTree>
    <p:extLst>
      <p:ext uri="{BB962C8B-B14F-4D97-AF65-F5344CB8AC3E}">
        <p14:creationId xmlns:p14="http://schemas.microsoft.com/office/powerpoint/2010/main" val="276537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bg1"/>
                </a:solidFill>
              </a:rPr>
              <a:t>Kelam Tarihi</a:t>
            </a: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>
                <a:solidFill>
                  <a:schemeClr val="bg1"/>
                </a:solidFill>
              </a:rPr>
              <a:t>Ders Hocası	: Dr. </a:t>
            </a:r>
            <a:r>
              <a:rPr lang="tr-TR" dirty="0" err="1">
                <a:solidFill>
                  <a:schemeClr val="bg1"/>
                </a:solidFill>
              </a:rPr>
              <a:t>Öğr</a:t>
            </a:r>
            <a:r>
              <a:rPr lang="tr-TR" dirty="0">
                <a:solidFill>
                  <a:schemeClr val="bg1"/>
                </a:solidFill>
              </a:rPr>
              <a:t>. Üyesi Fikrullah ÇAKMAK</a:t>
            </a:r>
            <a:endParaRPr lang="tr-T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lt Başlık 2">
            <a:extLst>
              <a:ext uri="{FF2B5EF4-FFF2-40B4-BE49-F238E27FC236}">
                <a16:creationId xmlns:a16="http://schemas.microsoft.com/office/drawing/2014/main" id="{1C42A7E1-4275-024A-8631-43CFA2748EDF}"/>
              </a:ext>
            </a:extLst>
          </p:cNvPr>
          <p:cNvSpPr txBox="1">
            <a:spLocks/>
          </p:cNvSpPr>
          <p:nvPr/>
        </p:nvSpPr>
        <p:spPr>
          <a:xfrm>
            <a:off x="2209799" y="864973"/>
            <a:ext cx="8809653" cy="848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ATATÜRK ÜNİVERSİTESİ İLAHİYAT FAKÜLTESİ </a:t>
            </a:r>
            <a:endParaRPr lang="tr-TR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İslam Bilimleri Kelam Anabilim Dalı</a:t>
            </a:r>
          </a:p>
        </p:txBody>
      </p:sp>
    </p:spTree>
    <p:extLst>
      <p:ext uri="{BB962C8B-B14F-4D97-AF65-F5344CB8AC3E}">
        <p14:creationId xmlns:p14="http://schemas.microsoft.com/office/powerpoint/2010/main" val="2781030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Cebriyye</a:t>
            </a:r>
            <a:r>
              <a:rPr lang="tr-TR" b="1" dirty="0"/>
              <a:t> </a:t>
            </a:r>
          </a:p>
          <a:p>
            <a:r>
              <a:rPr lang="tr-TR" dirty="0" err="1">
                <a:solidFill>
                  <a:srgbClr val="FF0000"/>
                </a:solidFill>
              </a:rPr>
              <a:t>Cebriyye’nin</a:t>
            </a:r>
            <a:r>
              <a:rPr lang="tr-TR" dirty="0">
                <a:solidFill>
                  <a:srgbClr val="FF0000"/>
                </a:solidFill>
              </a:rPr>
              <a:t> Grupları</a:t>
            </a:r>
          </a:p>
          <a:p>
            <a:r>
              <a:rPr lang="tr-TR" dirty="0" err="1"/>
              <a:t>Cebriyye</a:t>
            </a:r>
            <a:r>
              <a:rPr lang="tr-TR" dirty="0"/>
              <a:t>: 1) Aşırı gruplar 2) Mutedil gruplar</a:t>
            </a:r>
          </a:p>
          <a:p>
            <a:r>
              <a:rPr lang="tr-TR" b="1" i="1" u="sng" dirty="0"/>
              <a:t>1) </a:t>
            </a:r>
            <a:r>
              <a:rPr lang="tr-TR" b="1" i="1" u="sng" dirty="0" err="1"/>
              <a:t>Cebriyye</a:t>
            </a:r>
            <a:r>
              <a:rPr lang="tr-TR" b="1" i="1" u="sng" dirty="0"/>
              <a:t>-i </a:t>
            </a:r>
            <a:r>
              <a:rPr lang="tr-TR" b="1" i="1" u="sng" dirty="0" err="1"/>
              <a:t>Halisa</a:t>
            </a:r>
            <a:r>
              <a:rPr lang="tr-TR" b="1" i="1" u="sng" dirty="0"/>
              <a:t>, Mücbire-i </a:t>
            </a:r>
            <a:r>
              <a:rPr lang="tr-TR" b="1" i="1" u="sng" dirty="0" err="1"/>
              <a:t>Gulat</a:t>
            </a:r>
            <a:r>
              <a:rPr lang="tr-TR" b="1" dirty="0"/>
              <a:t>:  </a:t>
            </a:r>
            <a:r>
              <a:rPr lang="tr-TR" dirty="0" err="1"/>
              <a:t>İsanın</a:t>
            </a:r>
            <a:r>
              <a:rPr lang="tr-TR" dirty="0"/>
              <a:t> fiillerinde hiçbir etkisi bulunmadığı savunan gruplardır. </a:t>
            </a:r>
            <a:r>
              <a:rPr lang="tr-TR" dirty="0" err="1"/>
              <a:t>Cehm</a:t>
            </a:r>
            <a:r>
              <a:rPr lang="tr-TR" dirty="0"/>
              <a:t> b. </a:t>
            </a:r>
            <a:r>
              <a:rPr lang="tr-TR" dirty="0" err="1"/>
              <a:t>Safvan</a:t>
            </a:r>
            <a:r>
              <a:rPr lang="tr-TR" dirty="0"/>
              <a:t>, İsmail </a:t>
            </a:r>
            <a:r>
              <a:rPr lang="tr-TR" dirty="0" err="1"/>
              <a:t>ei-Bittihi</a:t>
            </a:r>
            <a:r>
              <a:rPr lang="tr-TR" dirty="0"/>
              <a:t>, Bekir b. </a:t>
            </a:r>
            <a:r>
              <a:rPr lang="tr-TR" dirty="0" err="1"/>
              <a:t>Uhtü</a:t>
            </a:r>
            <a:r>
              <a:rPr lang="tr-TR" dirty="0"/>
              <a:t> </a:t>
            </a:r>
            <a:r>
              <a:rPr lang="tr-TR" dirty="0" err="1"/>
              <a:t>Abdülvahid</a:t>
            </a:r>
            <a:r>
              <a:rPr lang="tr-TR" dirty="0"/>
              <a:t> ve </a:t>
            </a:r>
            <a:r>
              <a:rPr lang="tr-TR" dirty="0" err="1"/>
              <a:t>Ebü</a:t>
            </a:r>
            <a:r>
              <a:rPr lang="tr-TR" dirty="0"/>
              <a:t> </a:t>
            </a:r>
            <a:r>
              <a:rPr lang="tr-TR" dirty="0" err="1"/>
              <a:t>Sabbah</a:t>
            </a:r>
            <a:r>
              <a:rPr lang="tr-TR" dirty="0"/>
              <a:t> b. Muammer es-</a:t>
            </a:r>
            <a:r>
              <a:rPr lang="tr-TR" dirty="0" err="1"/>
              <a:t>Semerkandi</a:t>
            </a:r>
            <a:r>
              <a:rPr lang="tr-TR" dirty="0"/>
              <a:t> tarafından temsil edildiği kabul edilir.</a:t>
            </a:r>
          </a:p>
          <a:p>
            <a:r>
              <a:rPr lang="tr-TR" dirty="0"/>
              <a:t>Ayrıca tevhidi, Allah'ın irade ve kudreti karşısında kulun bütün benliğiyle kendisini yok </a:t>
            </a:r>
            <a:r>
              <a:rPr lang="tr-TR" dirty="0" err="1"/>
              <a:t>farzetmesi</a:t>
            </a:r>
            <a:r>
              <a:rPr lang="tr-TR" dirty="0"/>
              <a:t> şeklinde anlayan </a:t>
            </a:r>
            <a:r>
              <a:rPr lang="tr-TR" dirty="0" err="1"/>
              <a:t>sufileri</a:t>
            </a:r>
            <a:r>
              <a:rPr lang="tr-TR" dirty="0"/>
              <a:t> de bu gruba dahil edenler olmuştur. </a:t>
            </a:r>
          </a:p>
          <a:p>
            <a:r>
              <a:rPr lang="tr-TR" dirty="0"/>
              <a:t>Örneğin </a:t>
            </a:r>
            <a:r>
              <a:rPr lang="tr-TR" dirty="0" err="1"/>
              <a:t>Cüneyd</a:t>
            </a:r>
            <a:r>
              <a:rPr lang="tr-TR" dirty="0"/>
              <a:t>-i Bağdadi tevhidi "bütün yaratılmışların her türlü davranışlarının Allah'tan olduğunu bilmek" şeklinde tarif etmiştir. </a:t>
            </a:r>
          </a:p>
          <a:p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931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Cebriyye</a:t>
            </a:r>
            <a:r>
              <a:rPr lang="tr-TR" b="1" dirty="0"/>
              <a:t> </a:t>
            </a:r>
          </a:p>
          <a:p>
            <a:r>
              <a:rPr lang="tr-TR" dirty="0" err="1">
                <a:solidFill>
                  <a:srgbClr val="FF0000"/>
                </a:solidFill>
              </a:rPr>
              <a:t>Cebriyye’nin</a:t>
            </a:r>
            <a:r>
              <a:rPr lang="tr-TR" dirty="0">
                <a:solidFill>
                  <a:srgbClr val="FF0000"/>
                </a:solidFill>
              </a:rPr>
              <a:t> Grupları</a:t>
            </a:r>
          </a:p>
          <a:p>
            <a:r>
              <a:rPr lang="tr-TR" dirty="0" err="1"/>
              <a:t>Cebriyye</a:t>
            </a:r>
            <a:r>
              <a:rPr lang="tr-TR" dirty="0"/>
              <a:t>: 1) Aşırı gruplar 2) Mutedil gruplar</a:t>
            </a:r>
          </a:p>
          <a:p>
            <a:r>
              <a:rPr lang="tr-TR" b="1" dirty="0"/>
              <a:t>2) Cebriye-i Mutavassıta</a:t>
            </a:r>
            <a:r>
              <a:rPr lang="tr-TR" dirty="0"/>
              <a:t>: İnsanlara ait ihtiyari fiillerin Allah tarafından yaratıldığını kabul etmekle bu fiillerde insanların da etkisi bulunduğunu kabul eden gruplar. </a:t>
            </a:r>
          </a:p>
          <a:p>
            <a:r>
              <a:rPr lang="tr-TR" dirty="0"/>
              <a:t>Bu grup </a:t>
            </a:r>
            <a:r>
              <a:rPr lang="tr-TR" dirty="0" err="1"/>
              <a:t>Cebriyye'nin</a:t>
            </a:r>
            <a:r>
              <a:rPr lang="tr-TR" dirty="0"/>
              <a:t> hangi fırkalardan oluştuğu hususunda farklı görüşler mevcuttur.</a:t>
            </a:r>
          </a:p>
          <a:p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Teymiyye</a:t>
            </a:r>
            <a:r>
              <a:rPr lang="tr-TR" dirty="0"/>
              <a:t>, </a:t>
            </a:r>
            <a:r>
              <a:rPr lang="tr-TR" dirty="0" err="1"/>
              <a:t>Seyyid</a:t>
            </a:r>
            <a:r>
              <a:rPr lang="tr-TR" dirty="0"/>
              <a:t> Şerif </a:t>
            </a:r>
            <a:r>
              <a:rPr lang="tr-TR" dirty="0" err="1"/>
              <a:t>ei-Cürcani</a:t>
            </a:r>
            <a:r>
              <a:rPr lang="tr-TR" dirty="0"/>
              <a:t> ve Muhammed </a:t>
            </a:r>
            <a:r>
              <a:rPr lang="tr-TR" dirty="0" err="1"/>
              <a:t>Reşid</a:t>
            </a:r>
            <a:r>
              <a:rPr lang="tr-TR" dirty="0"/>
              <a:t> Rıza:  </a:t>
            </a:r>
            <a:r>
              <a:rPr lang="tr-TR" dirty="0" err="1"/>
              <a:t>Eş'ariyye’yi</a:t>
            </a:r>
            <a:r>
              <a:rPr lang="tr-TR" dirty="0"/>
              <a:t>,</a:t>
            </a:r>
          </a:p>
          <a:p>
            <a:r>
              <a:rPr lang="tr-TR" dirty="0" err="1"/>
              <a:t>Tehanevi</a:t>
            </a:r>
            <a:r>
              <a:rPr lang="tr-TR" dirty="0"/>
              <a:t> ise bütün </a:t>
            </a:r>
            <a:r>
              <a:rPr lang="tr-TR" dirty="0" err="1"/>
              <a:t>Ehl</a:t>
            </a:r>
            <a:r>
              <a:rPr lang="tr-TR" dirty="0"/>
              <a:t>-i </a:t>
            </a:r>
            <a:r>
              <a:rPr lang="tr-TR" dirty="0" err="1"/>
              <a:t>sünnet'i</a:t>
            </a:r>
            <a:r>
              <a:rPr lang="tr-TR" dirty="0"/>
              <a:t> mutavassıt </a:t>
            </a:r>
            <a:r>
              <a:rPr lang="tr-TR" dirty="0" err="1"/>
              <a:t>Cebriyye</a:t>
            </a:r>
            <a:r>
              <a:rPr lang="tr-TR" dirty="0"/>
              <a:t> içinde mütalaa etmiştir.</a:t>
            </a:r>
          </a:p>
          <a:p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560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B. </a:t>
            </a:r>
            <a:r>
              <a:rPr lang="tr-TR" b="1" dirty="0" err="1"/>
              <a:t>Kaderiyye</a:t>
            </a:r>
            <a:r>
              <a:rPr lang="tr-TR" b="1" dirty="0"/>
              <a:t> </a:t>
            </a:r>
          </a:p>
          <a:p>
            <a:r>
              <a:rPr lang="tr-TR" dirty="0"/>
              <a:t>Kelime anlamı itibariyle “kader taraftarı” anlamına gelir </a:t>
            </a:r>
          </a:p>
          <a:p>
            <a:r>
              <a:rPr lang="tr-TR" dirty="0"/>
              <a:t>Sözlük anlamının aksine “sorumluluk doğuran fiillerin insan iradesiyle yapıldığını savunan ve bu bağlamda kaderi reddettiği düşünülen” gruplar için verilen gelen isimdir</a:t>
            </a:r>
          </a:p>
          <a:p>
            <a:r>
              <a:rPr lang="tr-TR" dirty="0"/>
              <a:t>İslam dünyasında iç çatışmalardan sonra oluşan kaderci yaklaşıma karşı çıkmak amacıyla fiillerin tamamen insanın iradesine dayandıran görüşler ileri sürülmüştür.</a:t>
            </a:r>
          </a:p>
          <a:p>
            <a:r>
              <a:rPr lang="tr-TR" dirty="0"/>
              <a:t>Bu gruba </a:t>
            </a:r>
            <a:r>
              <a:rPr lang="tr-TR" dirty="0" err="1"/>
              <a:t>ehlü’l</a:t>
            </a:r>
            <a:r>
              <a:rPr lang="tr-TR" dirty="0"/>
              <a:t>-kader de denilmiştir. İki isimde muhalifleri tarafından kötülemek amacıyla verilmiştir. </a:t>
            </a:r>
          </a:p>
          <a:p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39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/>
          </a:bodyPr>
          <a:lstStyle/>
          <a:p>
            <a:r>
              <a:rPr lang="tr-TR" b="1" dirty="0"/>
              <a:t>B. </a:t>
            </a:r>
            <a:r>
              <a:rPr lang="tr-TR" b="1" dirty="0" err="1"/>
              <a:t>Kaderiyye</a:t>
            </a:r>
            <a:r>
              <a:rPr lang="tr-TR" b="1" dirty="0"/>
              <a:t> </a:t>
            </a:r>
          </a:p>
          <a:p>
            <a:r>
              <a:rPr lang="tr-TR" dirty="0">
                <a:solidFill>
                  <a:srgbClr val="FF0000"/>
                </a:solidFill>
              </a:rPr>
              <a:t>Neden </a:t>
            </a:r>
            <a:r>
              <a:rPr lang="tr-TR" dirty="0" err="1">
                <a:solidFill>
                  <a:srgbClr val="FF0000"/>
                </a:solidFill>
              </a:rPr>
              <a:t>Kaderiyye</a:t>
            </a:r>
            <a:r>
              <a:rPr lang="tr-TR" dirty="0">
                <a:solidFill>
                  <a:srgbClr val="FF0000"/>
                </a:solidFill>
              </a:rPr>
              <a:t> denilmiştir</a:t>
            </a:r>
          </a:p>
          <a:p>
            <a:r>
              <a:rPr lang="tr-TR" dirty="0"/>
              <a:t>1) Söz konusu grup kaderi inkar edip kaderi kullara nispet ettiğinden.</a:t>
            </a:r>
          </a:p>
          <a:p>
            <a:r>
              <a:rPr lang="tr-TR" dirty="0"/>
              <a:t>2) Dildeki kullanımda bazı şeylerin zıtlarıyla anılması mümkün olduğundan.</a:t>
            </a:r>
          </a:p>
          <a:p>
            <a:r>
              <a:rPr lang="tr-TR" dirty="0"/>
              <a:t>3) Bu grupların kader konusunu merkeze almalarından dolayı.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633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/>
              <a:t>B. </a:t>
            </a:r>
            <a:r>
              <a:rPr lang="tr-TR" b="1" dirty="0" err="1"/>
              <a:t>Kaderiyye</a:t>
            </a:r>
            <a:r>
              <a:rPr lang="tr-TR" b="1" dirty="0"/>
              <a:t> </a:t>
            </a:r>
          </a:p>
          <a:p>
            <a:r>
              <a:rPr lang="tr-TR" dirty="0" err="1">
                <a:solidFill>
                  <a:srgbClr val="FF0000"/>
                </a:solidFill>
              </a:rPr>
              <a:t>Kaderiyyenin</a:t>
            </a:r>
            <a:r>
              <a:rPr lang="tr-TR" dirty="0">
                <a:solidFill>
                  <a:srgbClr val="FF0000"/>
                </a:solidFill>
              </a:rPr>
              <a:t> Çıkışı İlk Dile Getiren Kişiler</a:t>
            </a:r>
          </a:p>
          <a:p>
            <a:r>
              <a:rPr lang="tr-TR" dirty="0"/>
              <a:t>İslam dünyasındaki siyasi ve sosyal olaylardan ortaya çıkan kaderci anlayışa reddiye olarak ortaya çıkmıştır. </a:t>
            </a:r>
          </a:p>
          <a:p>
            <a:r>
              <a:rPr lang="tr-TR" dirty="0" err="1"/>
              <a:t>Mabed</a:t>
            </a:r>
            <a:r>
              <a:rPr lang="tr-TR" dirty="0"/>
              <a:t> el-</a:t>
            </a:r>
            <a:r>
              <a:rPr lang="tr-TR" dirty="0" err="1"/>
              <a:t>Cüheni</a:t>
            </a:r>
            <a:r>
              <a:rPr lang="tr-TR" dirty="0"/>
              <a:t> (ö. 702) ve daha sonra ise  </a:t>
            </a:r>
            <a:r>
              <a:rPr lang="tr-TR" dirty="0" err="1"/>
              <a:t>Gaylan</a:t>
            </a:r>
            <a:r>
              <a:rPr lang="tr-TR" dirty="0"/>
              <a:t> </a:t>
            </a:r>
            <a:r>
              <a:rPr lang="tr-TR" dirty="0" err="1"/>
              <a:t>ed-Dımeşki’nin</a:t>
            </a:r>
            <a:r>
              <a:rPr lang="tr-TR" dirty="0"/>
              <a:t> (ö. 738) ilahi kaderi inkar edip insan iradesini öne çıkaran ilk kişiler olduğu ifade edilir. </a:t>
            </a:r>
          </a:p>
          <a:p>
            <a:r>
              <a:rPr lang="tr-TR" dirty="0" err="1"/>
              <a:t>Ma'bed</a:t>
            </a:r>
            <a:r>
              <a:rPr lang="tr-TR" dirty="0"/>
              <a:t>, zulüm niteliği taşıyan davranışların kaderle değil insan iradesiyle gerçekleştiğini söylemiştir.</a:t>
            </a:r>
          </a:p>
          <a:p>
            <a:r>
              <a:rPr lang="tr-TR" dirty="0" err="1"/>
              <a:t>Ma’bed</a:t>
            </a:r>
            <a:r>
              <a:rPr lang="tr-TR" dirty="0"/>
              <a:t> </a:t>
            </a:r>
            <a:r>
              <a:rPr lang="tr-TR" dirty="0" err="1"/>
              <a:t>Emevi</a:t>
            </a:r>
            <a:r>
              <a:rPr lang="tr-TR" dirty="0"/>
              <a:t> idaresini sorgulayıcı fikirleri sahip Ebu Zer </a:t>
            </a:r>
            <a:r>
              <a:rPr lang="tr-TR" dirty="0" err="1"/>
              <a:t>ei-Gıfari’den</a:t>
            </a:r>
            <a:r>
              <a:rPr lang="tr-TR" dirty="0"/>
              <a:t> etkilendiği ve kadere dair bilgileri Hristiyan asıllı </a:t>
            </a:r>
            <a:r>
              <a:rPr lang="tr-TR" dirty="0" err="1"/>
              <a:t>Susen'den</a:t>
            </a:r>
            <a:r>
              <a:rPr lang="tr-TR" dirty="0"/>
              <a:t> veya </a:t>
            </a:r>
            <a:r>
              <a:rPr lang="tr-TR" dirty="0" err="1"/>
              <a:t>Senseveyh</a:t>
            </a:r>
            <a:r>
              <a:rPr lang="tr-TR" dirty="0"/>
              <a:t> lakaplı Yunus el-</a:t>
            </a:r>
            <a:r>
              <a:rPr lang="tr-TR" dirty="0" err="1"/>
              <a:t>Esvar'den</a:t>
            </a:r>
            <a:r>
              <a:rPr lang="tr-TR" dirty="0"/>
              <a:t> aldığı rivayet edilir.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087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B. </a:t>
            </a:r>
            <a:r>
              <a:rPr lang="tr-TR" b="1" dirty="0" err="1"/>
              <a:t>Kaderiyye</a:t>
            </a:r>
            <a:r>
              <a:rPr lang="tr-TR" b="1" dirty="0"/>
              <a:t> </a:t>
            </a:r>
          </a:p>
          <a:p>
            <a:r>
              <a:rPr lang="tr-TR" dirty="0" err="1">
                <a:solidFill>
                  <a:srgbClr val="FF0000"/>
                </a:solidFill>
              </a:rPr>
              <a:t>Kaderiyyenin</a:t>
            </a:r>
            <a:r>
              <a:rPr lang="tr-TR" dirty="0">
                <a:solidFill>
                  <a:srgbClr val="FF0000"/>
                </a:solidFill>
              </a:rPr>
              <a:t> Çıkışı İlk Dile Getiren Kişiler</a:t>
            </a:r>
          </a:p>
          <a:p>
            <a:r>
              <a:rPr lang="tr-TR" dirty="0" err="1"/>
              <a:t>Ma’bed</a:t>
            </a:r>
            <a:r>
              <a:rPr lang="tr-TR" dirty="0"/>
              <a:t> daha sonra </a:t>
            </a:r>
            <a:r>
              <a:rPr lang="tr-TR" dirty="0" err="1"/>
              <a:t>Emeviler'e</a:t>
            </a:r>
            <a:r>
              <a:rPr lang="tr-TR" dirty="0"/>
              <a:t> karşı gerçekleştirilen </a:t>
            </a:r>
            <a:r>
              <a:rPr lang="tr-TR" dirty="0" err="1"/>
              <a:t>İbnü'I-Eş'as</a:t>
            </a:r>
            <a:r>
              <a:rPr lang="tr-TR" dirty="0"/>
              <a:t> isyanına katılmıştır. </a:t>
            </a:r>
          </a:p>
          <a:p>
            <a:r>
              <a:rPr lang="tr-TR" dirty="0" err="1"/>
              <a:t>Gaylan</a:t>
            </a:r>
            <a:r>
              <a:rPr lang="tr-TR" dirty="0"/>
              <a:t> </a:t>
            </a:r>
            <a:r>
              <a:rPr lang="tr-TR" dirty="0" err="1"/>
              <a:t>ed-Dımaşki</a:t>
            </a:r>
            <a:r>
              <a:rPr lang="tr-TR" dirty="0"/>
              <a:t> ise </a:t>
            </a:r>
            <a:r>
              <a:rPr lang="tr-TR" dirty="0" err="1"/>
              <a:t>Emevi</a:t>
            </a:r>
            <a:r>
              <a:rPr lang="tr-TR" dirty="0"/>
              <a:t> idaresinde bir dönem kâtiplik yapmıştır. Kader görüşleri Suriye'den başka Horasan ve Fars bölgelerine kadar ulaşmıştır. Durumun farkına varan </a:t>
            </a:r>
            <a:r>
              <a:rPr lang="tr-TR" dirty="0" err="1"/>
              <a:t>Emevi</a:t>
            </a:r>
            <a:r>
              <a:rPr lang="tr-TR" dirty="0"/>
              <a:t> halifesi </a:t>
            </a:r>
            <a:r>
              <a:rPr lang="tr-TR" dirty="0" err="1"/>
              <a:t>Hişam</a:t>
            </a:r>
            <a:r>
              <a:rPr lang="tr-TR" dirty="0"/>
              <a:t> b. Abdülmelik tarafından öldürtülmüştür.</a:t>
            </a:r>
          </a:p>
          <a:p>
            <a:r>
              <a:rPr lang="tr-TR" dirty="0" err="1"/>
              <a:t>Emevi</a:t>
            </a:r>
            <a:r>
              <a:rPr lang="tr-TR" dirty="0"/>
              <a:t> hilafetine karşı çıkan birçok kabile de söz konusu kaderi anlayışı benimsemişlerdir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2769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B. </a:t>
            </a:r>
            <a:r>
              <a:rPr lang="tr-TR" b="1" dirty="0" err="1"/>
              <a:t>Kaderiyye</a:t>
            </a:r>
            <a:r>
              <a:rPr lang="tr-TR" b="1" dirty="0"/>
              <a:t> </a:t>
            </a:r>
          </a:p>
          <a:p>
            <a:r>
              <a:rPr lang="tr-TR" dirty="0">
                <a:solidFill>
                  <a:srgbClr val="FF0000"/>
                </a:solidFill>
              </a:rPr>
              <a:t>Mutezile ve </a:t>
            </a:r>
            <a:r>
              <a:rPr lang="tr-TR" dirty="0" err="1">
                <a:solidFill>
                  <a:srgbClr val="FF0000"/>
                </a:solidFill>
              </a:rPr>
              <a:t>Kaderiyye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/>
              <a:t>Mutezile’nin</a:t>
            </a:r>
            <a:r>
              <a:rPr lang="tr-TR" dirty="0"/>
              <a:t> daha sonra </a:t>
            </a:r>
            <a:r>
              <a:rPr lang="tr-TR" dirty="0" err="1"/>
              <a:t>kaderiyye’nin</a:t>
            </a:r>
            <a:r>
              <a:rPr lang="tr-TR" dirty="0"/>
              <a:t> savunduğu ana fikirleri sistemleştirip temellendirmesi sebebiyle </a:t>
            </a:r>
            <a:r>
              <a:rPr lang="tr-TR" dirty="0" err="1"/>
              <a:t>Kaderiyye</a:t>
            </a:r>
            <a:r>
              <a:rPr lang="tr-TR" dirty="0"/>
              <a:t> ve Mutezile aynı ekol olarak veya </a:t>
            </a:r>
            <a:r>
              <a:rPr lang="tr-TR" dirty="0" err="1"/>
              <a:t>Mutezile’nin</a:t>
            </a:r>
            <a:r>
              <a:rPr lang="tr-TR" dirty="0"/>
              <a:t> başlangıcı olarak görülür. Ancak iki ekol tamamen aynı saymak doğru değildir. </a:t>
            </a:r>
          </a:p>
          <a:p>
            <a:r>
              <a:rPr lang="tr-TR" dirty="0"/>
              <a:t>Son dönem </a:t>
            </a:r>
            <a:r>
              <a:rPr lang="tr-TR" dirty="0" err="1"/>
              <a:t>Emevi</a:t>
            </a:r>
            <a:r>
              <a:rPr lang="tr-TR" dirty="0"/>
              <a:t> halifelerinin baskısından kaçan </a:t>
            </a:r>
            <a:r>
              <a:rPr lang="tr-TR" dirty="0" err="1"/>
              <a:t>Kaderiyye</a:t>
            </a:r>
            <a:r>
              <a:rPr lang="tr-TR" dirty="0"/>
              <a:t> mensupları Abbasi muhalefetinin yanında yer almış, daha sonra Abbasilerin kurulması ile Mutezile içerisinde kendilerine yer bulmuşlardır.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384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B. </a:t>
            </a:r>
            <a:r>
              <a:rPr lang="tr-TR" b="1" dirty="0" err="1"/>
              <a:t>Kaderiyye</a:t>
            </a:r>
            <a:r>
              <a:rPr lang="tr-TR" b="1" dirty="0"/>
              <a:t> </a:t>
            </a:r>
          </a:p>
          <a:p>
            <a:r>
              <a:rPr lang="tr-TR" dirty="0" err="1">
                <a:solidFill>
                  <a:srgbClr val="FF0000"/>
                </a:solidFill>
              </a:rPr>
              <a:t>Kaderiyye’nin</a:t>
            </a:r>
            <a:r>
              <a:rPr lang="tr-TR" dirty="0">
                <a:solidFill>
                  <a:srgbClr val="FF0000"/>
                </a:solidFill>
              </a:rPr>
              <a:t> Grupları veya Bu Gruplarda Sayılanların Genel Görüşleri</a:t>
            </a:r>
          </a:p>
          <a:p>
            <a:r>
              <a:rPr lang="tr-TR" dirty="0" err="1"/>
              <a:t>Ebü'I</a:t>
            </a:r>
            <a:r>
              <a:rPr lang="tr-TR" dirty="0"/>
              <a:t>-Hüseyin el-</a:t>
            </a:r>
            <a:r>
              <a:rPr lang="tr-TR" dirty="0" err="1"/>
              <a:t>Malati</a:t>
            </a:r>
            <a:r>
              <a:rPr lang="tr-TR" dirty="0"/>
              <a:t> </a:t>
            </a:r>
            <a:r>
              <a:rPr lang="tr-TR" dirty="0" err="1"/>
              <a:t>Kaderiyye'nin</a:t>
            </a:r>
            <a:r>
              <a:rPr lang="tr-TR" dirty="0"/>
              <a:t> altı kolundan söz etmektedir.</a:t>
            </a:r>
          </a:p>
          <a:p>
            <a:pPr lvl="0"/>
            <a:r>
              <a:rPr lang="tr-TR" dirty="0"/>
              <a:t>1) İyi işlerin Allah'tan kötü fiillerin insanın kendisinden olduğuna inanan gruplar. </a:t>
            </a:r>
          </a:p>
          <a:p>
            <a:pPr lvl="0"/>
            <a:r>
              <a:rPr lang="tr-TR" dirty="0"/>
              <a:t>2) </a:t>
            </a:r>
            <a:r>
              <a:rPr lang="tr-TR" dirty="0" err="1"/>
              <a:t>Müfevvida</a:t>
            </a:r>
            <a:r>
              <a:rPr lang="tr-TR" dirty="0"/>
              <a:t> adıyla da anılan ikinci grup ilahi yardım olmaksızın insanların istedikleri her hayrı yapmaya muktedir olduklarını ileri sürenler.</a:t>
            </a:r>
          </a:p>
          <a:p>
            <a:pPr lvl="0"/>
            <a:r>
              <a:rPr lang="tr-TR" dirty="0"/>
              <a:t>3) Allah'ın insanlara inanmaya ya da inanmamaya elverişli tam bir </a:t>
            </a:r>
            <a:r>
              <a:rPr lang="tr-TR" dirty="0" err="1"/>
              <a:t>istitaat</a:t>
            </a:r>
            <a:r>
              <a:rPr lang="tr-TR" dirty="0"/>
              <a:t> verdiği, aksi takdirde inanmayan insanın cezalandırılmasının anlamsız olacağı kanaatindedir.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543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fontScale="92500"/>
          </a:bodyPr>
          <a:lstStyle/>
          <a:p>
            <a:r>
              <a:rPr lang="tr-TR" b="1" dirty="0"/>
              <a:t>B. </a:t>
            </a:r>
            <a:r>
              <a:rPr lang="tr-TR" b="1" dirty="0" err="1"/>
              <a:t>Kaderiyye</a:t>
            </a:r>
            <a:r>
              <a:rPr lang="tr-TR" b="1" dirty="0"/>
              <a:t> </a:t>
            </a:r>
          </a:p>
          <a:p>
            <a:r>
              <a:rPr lang="tr-TR" dirty="0" err="1">
                <a:solidFill>
                  <a:srgbClr val="FF0000"/>
                </a:solidFill>
              </a:rPr>
              <a:t>Kaderiyye’nin</a:t>
            </a:r>
            <a:r>
              <a:rPr lang="tr-TR" dirty="0">
                <a:solidFill>
                  <a:srgbClr val="FF0000"/>
                </a:solidFill>
              </a:rPr>
              <a:t> Grupları veya Bu Gruplarda Sayılanların Genel Görüşleri</a:t>
            </a:r>
          </a:p>
          <a:p>
            <a:pPr lvl="0"/>
            <a:r>
              <a:rPr lang="tr-TR" dirty="0"/>
              <a:t>4) </a:t>
            </a:r>
            <a:r>
              <a:rPr lang="tr-TR" dirty="0" err="1"/>
              <a:t>Şebibiyye</a:t>
            </a:r>
            <a:r>
              <a:rPr lang="tr-TR" dirty="0"/>
              <a:t> adıyla anılan ve insan fiillerinin önceden ilahi ilim tarafından bilindiğini inkar edenler.</a:t>
            </a:r>
          </a:p>
          <a:p>
            <a:pPr lvl="0"/>
            <a:r>
              <a:rPr lang="tr-TR" dirty="0"/>
              <a:t>5) Allah’ın zina eseri bir çocuğu yaratmasını, takdir etmesini, irade etmesini kabul etmez ve haramın rızık niteliği taşımadığını söyleyenler. </a:t>
            </a:r>
          </a:p>
          <a:p>
            <a:r>
              <a:rPr lang="tr-TR" dirty="0"/>
              <a:t>6) Allah'ın insanların rızıklarını ve ecellerini belli bir zaman dilimiyle sınırlandırdığını, mesela bir kimse tarafından öldürülen bir kişinin kendisi için tayin edilmiş süre gelmeden öldürülmüş olduğunu iddia edenler</a:t>
            </a:r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739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>
          <a:xfrm>
            <a:off x="1118897" y="567903"/>
            <a:ext cx="10157354" cy="623899"/>
          </a:xfrm>
        </p:spPr>
        <p:txBody>
          <a:bodyPr rtlCol="0">
            <a:normAutofit fontScale="90000"/>
          </a:bodyPr>
          <a:lstStyle/>
          <a:p>
            <a:pPr algn="ctr"/>
            <a:br>
              <a:rPr lang="tr-TR" b="1" dirty="0"/>
            </a:br>
            <a:br>
              <a:rPr lang="tr-TR" b="1" dirty="0"/>
            </a:br>
            <a:r>
              <a:rPr lang="tr-TR" b="1" i="1" dirty="0"/>
              <a:t>İLK TARTIŞMALAR, İLK KELAMCILAR VE GRUPLAR</a:t>
            </a:r>
            <a:br>
              <a:rPr lang="tr-TR" b="1" dirty="0"/>
            </a:br>
            <a:br>
              <a:rPr lang="tr-TR" b="1" dirty="0"/>
            </a:br>
            <a:endParaRPr lang="tr-TR" sz="3600" b="1" dirty="0"/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118897" y="2013734"/>
            <a:ext cx="10157354" cy="4158465"/>
          </a:xfrm>
        </p:spPr>
        <p:txBody>
          <a:bodyPr rtlCol="0">
            <a:normAutofit lnSpcReduction="1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Sıfatiyye</a:t>
            </a:r>
            <a:r>
              <a:rPr lang="tr-TR" b="1" dirty="0"/>
              <a:t> (ehli ispat, </a:t>
            </a:r>
            <a:r>
              <a:rPr lang="tr-TR" b="1" dirty="0" err="1"/>
              <a:t>müsbite</a:t>
            </a:r>
            <a:r>
              <a:rPr lang="tr-TR" b="1" dirty="0"/>
              <a:t>)</a:t>
            </a:r>
          </a:p>
          <a:p>
            <a:r>
              <a:rPr lang="tr-TR" u="sng" dirty="0" err="1">
                <a:solidFill>
                  <a:srgbClr val="FF0000"/>
                </a:solidFill>
              </a:rPr>
              <a:t>Sıfatiyye</a:t>
            </a:r>
            <a:r>
              <a:rPr lang="tr-TR" u="sng" dirty="0">
                <a:solidFill>
                  <a:srgbClr val="FF0000"/>
                </a:solidFill>
              </a:rPr>
              <a:t> Ne demek</a:t>
            </a:r>
          </a:p>
          <a:p>
            <a:r>
              <a:rPr lang="tr-TR" dirty="0"/>
              <a:t>İlahi sıfatlara zata nispet edenler anlamına gelenlere verilen isimdir. </a:t>
            </a:r>
          </a:p>
          <a:p>
            <a:r>
              <a:rPr lang="tr-TR" dirty="0"/>
              <a:t>Allah’a sıfat nispet eden fırkaların genel adıdır.</a:t>
            </a:r>
          </a:p>
          <a:p>
            <a:r>
              <a:rPr lang="tr-TR" u="sng" dirty="0" err="1">
                <a:solidFill>
                  <a:srgbClr val="FF0000"/>
                </a:solidFill>
              </a:rPr>
              <a:t>Sıfatiyye</a:t>
            </a:r>
            <a:r>
              <a:rPr lang="tr-TR" u="sng" dirty="0">
                <a:solidFill>
                  <a:srgbClr val="FF0000"/>
                </a:solidFill>
              </a:rPr>
              <a:t> Kimdir</a:t>
            </a:r>
          </a:p>
          <a:p>
            <a:r>
              <a:rPr lang="tr-TR" dirty="0" err="1"/>
              <a:t>Ashabü’l</a:t>
            </a:r>
            <a:r>
              <a:rPr lang="tr-TR" dirty="0"/>
              <a:t>-Hadis, </a:t>
            </a:r>
            <a:r>
              <a:rPr lang="tr-TR" dirty="0" err="1"/>
              <a:t>Küllabiyye</a:t>
            </a:r>
            <a:r>
              <a:rPr lang="tr-TR" dirty="0"/>
              <a:t>, Ehli sünnet, </a:t>
            </a:r>
            <a:r>
              <a:rPr lang="tr-TR" dirty="0" err="1"/>
              <a:t>Kerramiyye</a:t>
            </a:r>
            <a:r>
              <a:rPr lang="tr-TR" dirty="0"/>
              <a:t>, </a:t>
            </a:r>
            <a:r>
              <a:rPr lang="tr-TR" dirty="0" err="1"/>
              <a:t>Müşebbihe</a:t>
            </a:r>
            <a:r>
              <a:rPr lang="tr-TR" dirty="0"/>
              <a:t> ve </a:t>
            </a:r>
            <a:r>
              <a:rPr lang="tr-TR" dirty="0" err="1"/>
              <a:t>Mücessime</a:t>
            </a:r>
            <a:endParaRPr lang="tr-TR" dirty="0"/>
          </a:p>
          <a:p>
            <a:r>
              <a:rPr lang="tr-TR" u="sng" dirty="0" err="1">
                <a:solidFill>
                  <a:srgbClr val="FF0000"/>
                </a:solidFill>
              </a:rPr>
              <a:t>Sıfatiyye’nin</a:t>
            </a:r>
            <a:r>
              <a:rPr lang="tr-TR" u="sng" dirty="0">
                <a:solidFill>
                  <a:srgbClr val="FF0000"/>
                </a:solidFill>
              </a:rPr>
              <a:t> Karşısında olanlar kimlerdir</a:t>
            </a:r>
          </a:p>
          <a:p>
            <a:r>
              <a:rPr lang="tr-TR" dirty="0" err="1"/>
              <a:t>Cehmiyye</a:t>
            </a:r>
            <a:r>
              <a:rPr lang="tr-TR" dirty="0"/>
              <a:t>, </a:t>
            </a:r>
            <a:r>
              <a:rPr lang="tr-TR" dirty="0" err="1"/>
              <a:t>Felasife</a:t>
            </a:r>
            <a:r>
              <a:rPr lang="tr-TR" dirty="0"/>
              <a:t> ve Mutezile: Bunlara </a:t>
            </a:r>
            <a:r>
              <a:rPr lang="tr-TR" dirty="0" err="1"/>
              <a:t>nüfat</a:t>
            </a:r>
            <a:r>
              <a:rPr lang="tr-TR" dirty="0"/>
              <a:t> veya </a:t>
            </a:r>
            <a:r>
              <a:rPr lang="tr-TR" dirty="0" err="1"/>
              <a:t>muattıla</a:t>
            </a:r>
            <a:r>
              <a:rPr lang="tr-TR" dirty="0"/>
              <a:t> denir.</a:t>
            </a:r>
          </a:p>
          <a:p>
            <a:endParaRPr lang="tr-TR" dirty="0"/>
          </a:p>
        </p:txBody>
      </p:sp>
      <p:sp>
        <p:nvSpPr>
          <p:cNvPr id="4" name="Metin Yer Tutucusu 4">
            <a:extLst>
              <a:ext uri="{FF2B5EF4-FFF2-40B4-BE49-F238E27FC236}">
                <a16:creationId xmlns:a16="http://schemas.microsoft.com/office/drawing/2014/main" id="{5C678C04-19EB-4D46-A6C4-2F14D5397542}"/>
              </a:ext>
            </a:extLst>
          </p:cNvPr>
          <p:cNvSpPr txBox="1">
            <a:spLocks/>
          </p:cNvSpPr>
          <p:nvPr/>
        </p:nvSpPr>
        <p:spPr>
          <a:xfrm>
            <a:off x="911707" y="1356189"/>
            <a:ext cx="10515600" cy="657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600" b="1" dirty="0"/>
              <a:t>2. İLAHİ SIFATLAR: TEŞBİH VE TENZİH</a:t>
            </a:r>
          </a:p>
        </p:txBody>
      </p:sp>
    </p:spTree>
    <p:extLst>
      <p:ext uri="{BB962C8B-B14F-4D97-AF65-F5344CB8AC3E}">
        <p14:creationId xmlns:p14="http://schemas.microsoft.com/office/powerpoint/2010/main" val="333776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515600" cy="3684588"/>
          </a:xfrm>
        </p:spPr>
        <p:txBody>
          <a:bodyPr>
            <a:normAutofit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Cebriyye</a:t>
            </a:r>
            <a:r>
              <a:rPr lang="tr-TR" b="1" dirty="0"/>
              <a:t> </a:t>
            </a:r>
          </a:p>
          <a:p>
            <a:r>
              <a:rPr lang="tr-TR" dirty="0"/>
              <a:t>İnsanlara ait tercihi fiillerin Allah'ın irade ve kudretini zorlayıcı etkisiyle meydana geldiğini savunan grupların ortak adıdır.</a:t>
            </a:r>
          </a:p>
          <a:p>
            <a:r>
              <a:rPr lang="tr-TR" dirty="0">
                <a:solidFill>
                  <a:srgbClr val="FF0000"/>
                </a:solidFill>
              </a:rPr>
              <a:t>Kelime manası</a:t>
            </a:r>
          </a:p>
          <a:p>
            <a:r>
              <a:rPr lang="tr-TR" dirty="0"/>
              <a:t>Bozuk olan bir şeyi düzeltmek, birine zor kullanarak bir işi yaptırmak.</a:t>
            </a:r>
          </a:p>
          <a:p>
            <a:r>
              <a:rPr lang="tr-TR" dirty="0">
                <a:solidFill>
                  <a:srgbClr val="FF0000"/>
                </a:solidFill>
              </a:rPr>
              <a:t>Diğer isimleri</a:t>
            </a:r>
          </a:p>
          <a:p>
            <a:r>
              <a:rPr lang="tr-TR" dirty="0"/>
              <a:t>Mücbire, </a:t>
            </a:r>
            <a:r>
              <a:rPr lang="tr-TR" dirty="0" err="1"/>
              <a:t>Mücebbire</a:t>
            </a:r>
            <a:r>
              <a:rPr lang="tr-TR" dirty="0"/>
              <a:t>, </a:t>
            </a:r>
            <a:r>
              <a:rPr lang="tr-TR" dirty="0" err="1"/>
              <a:t>İcrabriyye</a:t>
            </a:r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907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>
          <a:xfrm>
            <a:off x="1118897" y="567903"/>
            <a:ext cx="10157354" cy="623899"/>
          </a:xfrm>
        </p:spPr>
        <p:txBody>
          <a:bodyPr rtlCol="0">
            <a:normAutofit fontScale="90000"/>
          </a:bodyPr>
          <a:lstStyle/>
          <a:p>
            <a:pPr algn="ctr"/>
            <a:br>
              <a:rPr lang="tr-TR" b="1" dirty="0"/>
            </a:br>
            <a:br>
              <a:rPr lang="tr-TR" b="1" dirty="0"/>
            </a:br>
            <a:r>
              <a:rPr lang="tr-TR" b="1" i="1" dirty="0"/>
              <a:t>İLK TARTIŞMALAR, İLK KELAMCILAR VE GRUPLAR</a:t>
            </a:r>
            <a:br>
              <a:rPr lang="tr-TR" b="1" dirty="0"/>
            </a:br>
            <a:br>
              <a:rPr lang="tr-TR" b="1" dirty="0"/>
            </a:br>
            <a:endParaRPr lang="tr-TR" sz="3600" b="1" dirty="0"/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118897" y="2013734"/>
            <a:ext cx="10157354" cy="4158465"/>
          </a:xfrm>
        </p:spPr>
        <p:txBody>
          <a:bodyPr rtlCol="0">
            <a:normAutofit fontScale="92500" lnSpcReduction="2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Sıfatiyye</a:t>
            </a:r>
            <a:r>
              <a:rPr lang="tr-TR" b="1" dirty="0"/>
              <a:t> (ehli ispat, </a:t>
            </a:r>
            <a:r>
              <a:rPr lang="tr-TR" b="1" dirty="0" err="1"/>
              <a:t>müsbite</a:t>
            </a:r>
            <a:r>
              <a:rPr lang="tr-TR" b="1" dirty="0"/>
              <a:t>)</a:t>
            </a:r>
          </a:p>
          <a:p>
            <a:r>
              <a:rPr lang="tr-TR" dirty="0">
                <a:solidFill>
                  <a:srgbClr val="FF0000"/>
                </a:solidFill>
              </a:rPr>
              <a:t>1. </a:t>
            </a:r>
            <a:r>
              <a:rPr lang="tr-TR" dirty="0" err="1">
                <a:solidFill>
                  <a:srgbClr val="FF0000"/>
                </a:solidFill>
              </a:rPr>
              <a:t>Ashabul</a:t>
            </a:r>
            <a:r>
              <a:rPr lang="tr-TR" dirty="0">
                <a:solidFill>
                  <a:srgbClr val="FF0000"/>
                </a:solidFill>
              </a:rPr>
              <a:t> Hadis</a:t>
            </a:r>
          </a:p>
          <a:p>
            <a:r>
              <a:rPr lang="tr-TR" dirty="0"/>
              <a:t>Nasları mümkün olduğu kadar yoruma tabi tutmadan, kıyasa başvurmadan uygulamak, akli ve edebi ilimlerden ziyade nakli ilimlerle ilgilenmek</a:t>
            </a:r>
          </a:p>
          <a:p>
            <a:r>
              <a:rPr lang="tr-TR" dirty="0"/>
              <a:t>Allah’ın sıfatlarını konu eden </a:t>
            </a:r>
            <a:r>
              <a:rPr lang="tr-TR" dirty="0" err="1"/>
              <a:t>müteşabih</a:t>
            </a:r>
            <a:r>
              <a:rPr lang="tr-TR" dirty="0"/>
              <a:t> nasları lafzi ve zahiri manalarıyla yorumlamadan anlamaya çalışmak. </a:t>
            </a:r>
          </a:p>
          <a:p>
            <a:r>
              <a:rPr lang="tr-TR" dirty="0" err="1"/>
              <a:t>Ahmed</a:t>
            </a:r>
            <a:r>
              <a:rPr lang="tr-TR" dirty="0"/>
              <a:t> b. </a:t>
            </a:r>
            <a:r>
              <a:rPr lang="tr-TR" dirty="0" err="1"/>
              <a:t>Hanbel</a:t>
            </a:r>
            <a:r>
              <a:rPr lang="tr-TR" dirty="0"/>
              <a:t>, İmam Buhari, İmam Müslim, </a:t>
            </a:r>
            <a:r>
              <a:rPr lang="tr-TR" dirty="0" err="1"/>
              <a:t>Hatib</a:t>
            </a:r>
            <a:r>
              <a:rPr lang="tr-TR" dirty="0"/>
              <a:t> el-Bağdadi: Bu görüşün öncüleri arasında sayılır. </a:t>
            </a:r>
          </a:p>
          <a:p>
            <a:r>
              <a:rPr lang="tr-TR" dirty="0"/>
              <a:t>Ayrıca Zahiriler, bir kısım Şafi ve Maliki uleması da bu grup içerisinde değerlendirilir</a:t>
            </a:r>
          </a:p>
        </p:txBody>
      </p:sp>
      <p:sp>
        <p:nvSpPr>
          <p:cNvPr id="4" name="Metin Yer Tutucusu 4">
            <a:extLst>
              <a:ext uri="{FF2B5EF4-FFF2-40B4-BE49-F238E27FC236}">
                <a16:creationId xmlns:a16="http://schemas.microsoft.com/office/drawing/2014/main" id="{5C678C04-19EB-4D46-A6C4-2F14D5397542}"/>
              </a:ext>
            </a:extLst>
          </p:cNvPr>
          <p:cNvSpPr txBox="1">
            <a:spLocks/>
          </p:cNvSpPr>
          <p:nvPr/>
        </p:nvSpPr>
        <p:spPr>
          <a:xfrm>
            <a:off x="911707" y="1356189"/>
            <a:ext cx="10515600" cy="657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/>
              <a:t>2. İLAHİ SIFATLAR: TEŞBİH VE TENZİH</a:t>
            </a:r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736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>
          <a:xfrm>
            <a:off x="1118897" y="567903"/>
            <a:ext cx="10157354" cy="623899"/>
          </a:xfrm>
        </p:spPr>
        <p:txBody>
          <a:bodyPr rtlCol="0">
            <a:normAutofit fontScale="90000"/>
          </a:bodyPr>
          <a:lstStyle/>
          <a:p>
            <a:pPr algn="ctr"/>
            <a:br>
              <a:rPr lang="tr-TR" b="1" dirty="0"/>
            </a:br>
            <a:br>
              <a:rPr lang="tr-TR" b="1" dirty="0"/>
            </a:br>
            <a:r>
              <a:rPr lang="tr-TR" b="1" i="1" dirty="0"/>
              <a:t>İLK TARTIŞMALAR, İLK KELAMCILAR VE GRUPLAR</a:t>
            </a:r>
            <a:br>
              <a:rPr lang="tr-TR" b="1" dirty="0"/>
            </a:br>
            <a:br>
              <a:rPr lang="tr-TR" b="1" dirty="0"/>
            </a:br>
            <a:endParaRPr lang="tr-TR" sz="3600" b="1" dirty="0"/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118897" y="2013734"/>
            <a:ext cx="10157354" cy="4158465"/>
          </a:xfrm>
        </p:spPr>
        <p:txBody>
          <a:bodyPr rtlCol="0">
            <a:normAutofit fontScale="85000" lnSpcReduction="2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Sıfatiyye</a:t>
            </a:r>
            <a:r>
              <a:rPr lang="tr-TR" b="1" dirty="0"/>
              <a:t> (ehli ispat, </a:t>
            </a:r>
            <a:r>
              <a:rPr lang="tr-TR" b="1" dirty="0" err="1"/>
              <a:t>müsbite</a:t>
            </a:r>
            <a:r>
              <a:rPr lang="tr-TR" b="1" dirty="0"/>
              <a:t>)</a:t>
            </a:r>
          </a:p>
          <a:p>
            <a:r>
              <a:rPr lang="tr-TR" dirty="0">
                <a:solidFill>
                  <a:srgbClr val="FF0000"/>
                </a:solidFill>
              </a:rPr>
              <a:t>2. </a:t>
            </a:r>
            <a:r>
              <a:rPr lang="tr-TR" dirty="0" err="1">
                <a:solidFill>
                  <a:srgbClr val="FF0000"/>
                </a:solidFill>
              </a:rPr>
              <a:t>Küllabiyye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Abdullah b. </a:t>
            </a:r>
            <a:r>
              <a:rPr lang="tr-TR" dirty="0" err="1"/>
              <a:t>Küllab</a:t>
            </a:r>
            <a:r>
              <a:rPr lang="tr-TR" dirty="0"/>
              <a:t> el-</a:t>
            </a:r>
            <a:r>
              <a:rPr lang="tr-TR" dirty="0" err="1"/>
              <a:t>Basrinin</a:t>
            </a:r>
            <a:r>
              <a:rPr lang="tr-TR" dirty="0"/>
              <a:t> öncülük yaptığı fırkadır. </a:t>
            </a:r>
          </a:p>
          <a:p>
            <a:r>
              <a:rPr lang="tr-TR" dirty="0"/>
              <a:t>Sünni kelamın doğuşuna zemin hazırlamıştır. </a:t>
            </a:r>
          </a:p>
          <a:p>
            <a:r>
              <a:rPr lang="tr-TR" dirty="0"/>
              <a:t>Abdullah b. </a:t>
            </a:r>
            <a:r>
              <a:rPr lang="tr-TR" dirty="0" err="1"/>
              <a:t>Küllab</a:t>
            </a:r>
            <a:r>
              <a:rPr lang="tr-TR" dirty="0"/>
              <a:t>: Selef yöntemini benimseyen alimlerin İslam dünyasındaki fikri gelişmeler neticesinde kelam yöntemini benimsemesine öncülük etmiştir. </a:t>
            </a:r>
          </a:p>
          <a:p>
            <a:r>
              <a:rPr lang="tr-TR" dirty="0" err="1"/>
              <a:t>Mutezile’ye</a:t>
            </a:r>
            <a:r>
              <a:rPr lang="tr-TR" dirty="0"/>
              <a:t> karşı sıfatlar konusunda sıfat-ı </a:t>
            </a:r>
            <a:r>
              <a:rPr lang="tr-TR" dirty="0" err="1"/>
              <a:t>meani</a:t>
            </a:r>
            <a:r>
              <a:rPr lang="tr-TR" dirty="0"/>
              <a:t> görüşünü benimsemiştir. </a:t>
            </a:r>
          </a:p>
          <a:p>
            <a:r>
              <a:rPr lang="tr-TR" dirty="0"/>
              <a:t>Sadece zati sıfatlarının </a:t>
            </a:r>
            <a:r>
              <a:rPr lang="tr-TR" dirty="0" err="1"/>
              <a:t>ezeliliğini</a:t>
            </a:r>
            <a:r>
              <a:rPr lang="tr-TR" dirty="0"/>
              <a:t> kabul etmiştir. </a:t>
            </a:r>
          </a:p>
          <a:p>
            <a:r>
              <a:rPr lang="tr-TR" dirty="0"/>
              <a:t>Fiili sıfatların ilahi zatla kaim olmadığın savunmuştur. </a:t>
            </a:r>
          </a:p>
          <a:p>
            <a:r>
              <a:rPr lang="tr-TR" dirty="0"/>
              <a:t>Kelam sıfatı konusunda: </a:t>
            </a:r>
            <a:r>
              <a:rPr lang="tr-TR" dirty="0" err="1"/>
              <a:t>Kelami</a:t>
            </a:r>
            <a:r>
              <a:rPr lang="tr-TR" dirty="0"/>
              <a:t> nefsi ve </a:t>
            </a:r>
            <a:r>
              <a:rPr lang="tr-TR" dirty="0" err="1"/>
              <a:t>kelami</a:t>
            </a:r>
            <a:r>
              <a:rPr lang="tr-TR" dirty="0"/>
              <a:t> lafzi ayrımına zemin hazırlamıştır. İlahi kelamın zat ile kaim bir mana olduğunu savunmuştur.</a:t>
            </a:r>
          </a:p>
        </p:txBody>
      </p:sp>
      <p:sp>
        <p:nvSpPr>
          <p:cNvPr id="4" name="Metin Yer Tutucusu 4">
            <a:extLst>
              <a:ext uri="{FF2B5EF4-FFF2-40B4-BE49-F238E27FC236}">
                <a16:creationId xmlns:a16="http://schemas.microsoft.com/office/drawing/2014/main" id="{5C678C04-19EB-4D46-A6C4-2F14D5397542}"/>
              </a:ext>
            </a:extLst>
          </p:cNvPr>
          <p:cNvSpPr txBox="1">
            <a:spLocks/>
          </p:cNvSpPr>
          <p:nvPr/>
        </p:nvSpPr>
        <p:spPr>
          <a:xfrm>
            <a:off x="911707" y="1356189"/>
            <a:ext cx="10515600" cy="657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/>
              <a:t>2. İLAHİ SIFATLAR: TEŞBİH VE TENZİH</a:t>
            </a:r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8190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>
          <a:xfrm>
            <a:off x="1118897" y="567903"/>
            <a:ext cx="10157354" cy="623899"/>
          </a:xfrm>
        </p:spPr>
        <p:txBody>
          <a:bodyPr rtlCol="0">
            <a:normAutofit fontScale="90000"/>
          </a:bodyPr>
          <a:lstStyle/>
          <a:p>
            <a:pPr algn="ctr"/>
            <a:br>
              <a:rPr lang="tr-TR" b="1" dirty="0"/>
            </a:br>
            <a:br>
              <a:rPr lang="tr-TR" b="1" dirty="0"/>
            </a:br>
            <a:r>
              <a:rPr lang="tr-TR" b="1" i="1" dirty="0"/>
              <a:t>İLK TARTIŞMALAR, İLK KELAMCILAR VE GRUPLAR</a:t>
            </a:r>
            <a:br>
              <a:rPr lang="tr-TR" b="1" dirty="0"/>
            </a:br>
            <a:br>
              <a:rPr lang="tr-TR" b="1" dirty="0"/>
            </a:br>
            <a:endParaRPr lang="tr-TR" sz="3600" b="1" dirty="0"/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118897" y="2013734"/>
            <a:ext cx="10157354" cy="4158465"/>
          </a:xfrm>
        </p:spPr>
        <p:txBody>
          <a:bodyPr rtlCol="0">
            <a:normAutofit fontScale="85000" lnSpcReduction="2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Sıfatiyye</a:t>
            </a:r>
            <a:r>
              <a:rPr lang="tr-TR" b="1" dirty="0"/>
              <a:t> (ehli ispat, </a:t>
            </a:r>
            <a:r>
              <a:rPr lang="tr-TR" b="1" dirty="0" err="1"/>
              <a:t>müsbite</a:t>
            </a:r>
            <a:r>
              <a:rPr lang="tr-TR" b="1" dirty="0"/>
              <a:t>)</a:t>
            </a:r>
          </a:p>
          <a:p>
            <a:r>
              <a:rPr lang="tr-TR" dirty="0">
                <a:solidFill>
                  <a:srgbClr val="FF0000"/>
                </a:solidFill>
              </a:rPr>
              <a:t>3. </a:t>
            </a:r>
            <a:r>
              <a:rPr lang="tr-TR" dirty="0" err="1">
                <a:solidFill>
                  <a:srgbClr val="FF0000"/>
                </a:solidFill>
              </a:rPr>
              <a:t>Müşebbihe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Mücessime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İslam düşüncesinde sıfatların anlaşılması hususunda farklı yöntemler belirlenmiştir. Bunlar: </a:t>
            </a:r>
          </a:p>
          <a:p>
            <a:r>
              <a:rPr lang="tr-TR" dirty="0"/>
              <a:t>Tenzih, teşbih, </a:t>
            </a:r>
            <a:r>
              <a:rPr lang="tr-TR" dirty="0" err="1"/>
              <a:t>tecsim</a:t>
            </a:r>
            <a:r>
              <a:rPr lang="tr-TR" dirty="0"/>
              <a:t>, tefviz ve tevil. </a:t>
            </a:r>
          </a:p>
          <a:p>
            <a:r>
              <a:rPr lang="tr-TR" u="sng" dirty="0" err="1"/>
              <a:t>Müşebbihe</a:t>
            </a:r>
            <a:r>
              <a:rPr lang="tr-TR" u="sng" dirty="0"/>
              <a:t> Kelimesinin Kökeni</a:t>
            </a:r>
          </a:p>
          <a:p>
            <a:r>
              <a:rPr lang="tr-TR" dirty="0"/>
              <a:t>Benzetmek anlamında teşbih kökünden ismi faildir. </a:t>
            </a:r>
          </a:p>
          <a:p>
            <a:r>
              <a:rPr lang="tr-TR" u="sng" dirty="0" err="1"/>
              <a:t>Müşebbihe</a:t>
            </a:r>
            <a:r>
              <a:rPr lang="tr-TR" u="sng" dirty="0"/>
              <a:t> Kimdir</a:t>
            </a:r>
          </a:p>
          <a:p>
            <a:r>
              <a:rPr lang="tr-TR" dirty="0" err="1"/>
              <a:t>Allah’u</a:t>
            </a:r>
            <a:r>
              <a:rPr lang="tr-TR" dirty="0"/>
              <a:t> yaratılanlara veya yatıkları Allah’a benzetenlere verilen ortak addır. </a:t>
            </a:r>
          </a:p>
          <a:p>
            <a:r>
              <a:rPr lang="tr-TR" dirty="0"/>
              <a:t>Bazı alimlerin ilahi sıfatları anlamındaki aşırı tenzih metodu bir başka aşırılık olan teşbihi doğurmuştur. </a:t>
            </a:r>
          </a:p>
        </p:txBody>
      </p:sp>
      <p:sp>
        <p:nvSpPr>
          <p:cNvPr id="4" name="Metin Yer Tutucusu 4">
            <a:extLst>
              <a:ext uri="{FF2B5EF4-FFF2-40B4-BE49-F238E27FC236}">
                <a16:creationId xmlns:a16="http://schemas.microsoft.com/office/drawing/2014/main" id="{5C678C04-19EB-4D46-A6C4-2F14D5397542}"/>
              </a:ext>
            </a:extLst>
          </p:cNvPr>
          <p:cNvSpPr txBox="1">
            <a:spLocks/>
          </p:cNvSpPr>
          <p:nvPr/>
        </p:nvSpPr>
        <p:spPr>
          <a:xfrm>
            <a:off x="911707" y="1356189"/>
            <a:ext cx="10515600" cy="657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/>
              <a:t>2. İLAHİ SIFATLAR: TEŞBİH VE TENZİH</a:t>
            </a:r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4880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>
          <a:xfrm>
            <a:off x="1118897" y="567903"/>
            <a:ext cx="10157354" cy="623899"/>
          </a:xfrm>
        </p:spPr>
        <p:txBody>
          <a:bodyPr rtlCol="0">
            <a:normAutofit fontScale="90000"/>
          </a:bodyPr>
          <a:lstStyle/>
          <a:p>
            <a:pPr algn="ctr"/>
            <a:br>
              <a:rPr lang="tr-TR" b="1" dirty="0"/>
            </a:br>
            <a:br>
              <a:rPr lang="tr-TR" b="1" dirty="0"/>
            </a:br>
            <a:r>
              <a:rPr lang="tr-TR" b="1" i="1" dirty="0"/>
              <a:t>İLK TARTIŞMALAR, İLK KELAMCILAR VE GRUPLAR</a:t>
            </a:r>
            <a:br>
              <a:rPr lang="tr-TR" b="1" dirty="0"/>
            </a:br>
            <a:br>
              <a:rPr lang="tr-TR" b="1" dirty="0"/>
            </a:br>
            <a:endParaRPr lang="tr-TR" sz="3600" b="1" dirty="0"/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118897" y="2013734"/>
            <a:ext cx="10157354" cy="4158465"/>
          </a:xfrm>
        </p:spPr>
        <p:txBody>
          <a:bodyPr rtlCol="0">
            <a:normAutofit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Sıfatiyye</a:t>
            </a:r>
            <a:r>
              <a:rPr lang="tr-TR" b="1" dirty="0"/>
              <a:t> (ehli ispat, </a:t>
            </a:r>
            <a:r>
              <a:rPr lang="tr-TR" b="1" dirty="0" err="1"/>
              <a:t>müsbite</a:t>
            </a:r>
            <a:r>
              <a:rPr lang="tr-TR" b="1" dirty="0"/>
              <a:t>)</a:t>
            </a:r>
          </a:p>
          <a:p>
            <a:r>
              <a:rPr lang="tr-TR" dirty="0">
                <a:solidFill>
                  <a:srgbClr val="FF0000"/>
                </a:solidFill>
              </a:rPr>
              <a:t>3. </a:t>
            </a:r>
            <a:r>
              <a:rPr lang="tr-TR" dirty="0" err="1">
                <a:solidFill>
                  <a:srgbClr val="FF0000"/>
                </a:solidFill>
              </a:rPr>
              <a:t>Müşebbihe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Mücessime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u="sng" dirty="0" err="1"/>
              <a:t>Müşebbihenin</a:t>
            </a:r>
            <a:r>
              <a:rPr lang="tr-TR" u="sng" dirty="0"/>
              <a:t> İlk Çıkışı</a:t>
            </a:r>
          </a:p>
          <a:p>
            <a:r>
              <a:rPr lang="tr-TR" dirty="0"/>
              <a:t>Şia içerisinde ortaya çıkmış kabul edilir. Özellikle </a:t>
            </a:r>
            <a:r>
              <a:rPr lang="tr-TR" dirty="0" err="1"/>
              <a:t>imamiyye</a:t>
            </a:r>
            <a:r>
              <a:rPr lang="tr-TR" dirty="0"/>
              <a:t> mensup kelamcıların ortaya attığı bildirilir.</a:t>
            </a:r>
          </a:p>
          <a:p>
            <a:r>
              <a:rPr lang="tr-TR" u="sng" dirty="0" err="1"/>
              <a:t>Mücessime</a:t>
            </a:r>
            <a:endParaRPr lang="tr-TR" u="sng" dirty="0"/>
          </a:p>
          <a:p>
            <a:r>
              <a:rPr lang="tr-TR" dirty="0"/>
              <a:t>Allah’ı üç boyutlu cisimler gibi düşünen görüşün genel adıdır. </a:t>
            </a:r>
          </a:p>
          <a:p>
            <a:r>
              <a:rPr lang="tr-TR" dirty="0"/>
              <a:t>Müstakil fırkadan ziyade genel bir isimdir. </a:t>
            </a:r>
          </a:p>
        </p:txBody>
      </p:sp>
      <p:sp>
        <p:nvSpPr>
          <p:cNvPr id="4" name="Metin Yer Tutucusu 4">
            <a:extLst>
              <a:ext uri="{FF2B5EF4-FFF2-40B4-BE49-F238E27FC236}">
                <a16:creationId xmlns:a16="http://schemas.microsoft.com/office/drawing/2014/main" id="{5C678C04-19EB-4D46-A6C4-2F14D5397542}"/>
              </a:ext>
            </a:extLst>
          </p:cNvPr>
          <p:cNvSpPr txBox="1">
            <a:spLocks/>
          </p:cNvSpPr>
          <p:nvPr/>
        </p:nvSpPr>
        <p:spPr>
          <a:xfrm>
            <a:off x="911707" y="1356189"/>
            <a:ext cx="10515600" cy="657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/>
              <a:t>2. İLAHİ SIFATLAR: TEŞBİH VE TENZİH</a:t>
            </a:r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9671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>
          <a:xfrm>
            <a:off x="1118897" y="567903"/>
            <a:ext cx="10157354" cy="623899"/>
          </a:xfrm>
        </p:spPr>
        <p:txBody>
          <a:bodyPr rtlCol="0">
            <a:normAutofit fontScale="90000"/>
          </a:bodyPr>
          <a:lstStyle/>
          <a:p>
            <a:pPr algn="ctr"/>
            <a:br>
              <a:rPr lang="tr-TR" b="1" dirty="0"/>
            </a:br>
            <a:br>
              <a:rPr lang="tr-TR" b="1" dirty="0"/>
            </a:br>
            <a:r>
              <a:rPr lang="tr-TR" b="1" i="1" dirty="0"/>
              <a:t>İLK TARTIŞMALAR, İLK KELAMCILAR VE GRUPLAR</a:t>
            </a:r>
            <a:br>
              <a:rPr lang="tr-TR" b="1" dirty="0"/>
            </a:br>
            <a:br>
              <a:rPr lang="tr-TR" b="1" dirty="0"/>
            </a:br>
            <a:endParaRPr lang="tr-TR" sz="3600" b="1" dirty="0"/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118897" y="2013734"/>
            <a:ext cx="10157354" cy="4158465"/>
          </a:xfrm>
        </p:spPr>
        <p:txBody>
          <a:bodyPr rtlCol="0">
            <a:normAutofit fontScale="85000" lnSpcReduction="2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Sıfatiyye</a:t>
            </a:r>
            <a:r>
              <a:rPr lang="tr-TR" b="1" dirty="0"/>
              <a:t> (ehli ispat, </a:t>
            </a:r>
            <a:r>
              <a:rPr lang="tr-TR" b="1" dirty="0" err="1"/>
              <a:t>müsbite</a:t>
            </a:r>
            <a:r>
              <a:rPr lang="tr-TR" b="1" dirty="0"/>
              <a:t>)</a:t>
            </a:r>
          </a:p>
          <a:p>
            <a:r>
              <a:rPr lang="tr-TR" dirty="0">
                <a:solidFill>
                  <a:srgbClr val="FF0000"/>
                </a:solidFill>
              </a:rPr>
              <a:t>3. </a:t>
            </a:r>
            <a:r>
              <a:rPr lang="tr-TR" dirty="0" err="1">
                <a:solidFill>
                  <a:srgbClr val="FF0000"/>
                </a:solidFill>
              </a:rPr>
              <a:t>Müşebbihe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Mücessime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u="sng" dirty="0"/>
              <a:t>İlahi Sıfatlardaki Teşbih ve </a:t>
            </a:r>
            <a:r>
              <a:rPr lang="tr-TR" u="sng" dirty="0" err="1"/>
              <a:t>Tecsime</a:t>
            </a:r>
            <a:r>
              <a:rPr lang="tr-TR" u="sng" dirty="0"/>
              <a:t> Düşme Sebepleri</a:t>
            </a:r>
          </a:p>
          <a:p>
            <a:r>
              <a:rPr lang="tr-TR" dirty="0"/>
              <a:t>1) Nasları hakikat-mecaz anlamlarını düşünmeden yorumlama</a:t>
            </a:r>
          </a:p>
          <a:p>
            <a:r>
              <a:rPr lang="tr-TR" dirty="0"/>
              <a:t>2) Diğer din ve kültürlerdeki </a:t>
            </a:r>
            <a:r>
              <a:rPr lang="tr-TR" dirty="0" err="1"/>
              <a:t>antropomorfik</a:t>
            </a:r>
            <a:r>
              <a:rPr lang="tr-TR" dirty="0"/>
              <a:t> tanrı anlayışı</a:t>
            </a:r>
          </a:p>
          <a:p>
            <a:r>
              <a:rPr lang="tr-TR" dirty="0"/>
              <a:t>3) Kur’an’ın sunduğu </a:t>
            </a:r>
            <a:r>
              <a:rPr lang="tr-TR" dirty="0" err="1"/>
              <a:t>tevhid</a:t>
            </a:r>
            <a:r>
              <a:rPr lang="tr-TR" dirty="0"/>
              <a:t> ve tenzih ilkesini tam kavrayamama.</a:t>
            </a:r>
          </a:p>
          <a:p>
            <a:r>
              <a:rPr lang="tr-TR" u="sng" dirty="0" err="1"/>
              <a:t>Tecsim</a:t>
            </a:r>
            <a:r>
              <a:rPr lang="tr-TR" u="sng" dirty="0"/>
              <a:t> Görüşü Nerede Belirdi</a:t>
            </a:r>
          </a:p>
          <a:p>
            <a:r>
              <a:rPr lang="tr-TR" dirty="0" err="1"/>
              <a:t>Tecsim</a:t>
            </a:r>
            <a:r>
              <a:rPr lang="tr-TR" dirty="0"/>
              <a:t> görüşleri haberi sıfatları </a:t>
            </a:r>
            <a:r>
              <a:rPr lang="tr-TR" dirty="0" err="1"/>
              <a:t>literal</a:t>
            </a:r>
            <a:r>
              <a:rPr lang="tr-TR" dirty="0"/>
              <a:t> anlayan </a:t>
            </a:r>
            <a:r>
              <a:rPr lang="tr-TR" dirty="0" err="1"/>
              <a:t>Haşviyye</a:t>
            </a:r>
            <a:r>
              <a:rPr lang="tr-TR" dirty="0"/>
              <a:t> ve </a:t>
            </a:r>
            <a:r>
              <a:rPr lang="tr-TR" dirty="0" err="1"/>
              <a:t>Nabite</a:t>
            </a:r>
            <a:r>
              <a:rPr lang="tr-TR" dirty="0"/>
              <a:t> arasında çıktığı söylenir. </a:t>
            </a:r>
          </a:p>
          <a:p>
            <a:r>
              <a:rPr lang="tr-TR" dirty="0"/>
              <a:t>Ayrıca Abdullah b. </a:t>
            </a:r>
            <a:r>
              <a:rPr lang="tr-TR" dirty="0" err="1"/>
              <a:t>Sebe’nin</a:t>
            </a:r>
            <a:r>
              <a:rPr lang="tr-TR" dirty="0"/>
              <a:t> de bu görüşleri dillendirdiği belirtilmiştir. </a:t>
            </a:r>
          </a:p>
          <a:p>
            <a:r>
              <a:rPr lang="tr-TR" dirty="0"/>
              <a:t>Şia alimi </a:t>
            </a:r>
            <a:r>
              <a:rPr lang="tr-TR" dirty="0" err="1"/>
              <a:t>Hişam</a:t>
            </a:r>
            <a:r>
              <a:rPr lang="tr-TR" dirty="0"/>
              <a:t> b. </a:t>
            </a:r>
            <a:r>
              <a:rPr lang="tr-TR" dirty="0" err="1"/>
              <a:t>Hakem’inde</a:t>
            </a:r>
            <a:r>
              <a:rPr lang="tr-TR" dirty="0"/>
              <a:t> bu görüşleri savunduğu belirtilmiştir. </a:t>
            </a:r>
          </a:p>
        </p:txBody>
      </p:sp>
      <p:sp>
        <p:nvSpPr>
          <p:cNvPr id="4" name="Metin Yer Tutucusu 4">
            <a:extLst>
              <a:ext uri="{FF2B5EF4-FFF2-40B4-BE49-F238E27FC236}">
                <a16:creationId xmlns:a16="http://schemas.microsoft.com/office/drawing/2014/main" id="{5C678C04-19EB-4D46-A6C4-2F14D5397542}"/>
              </a:ext>
            </a:extLst>
          </p:cNvPr>
          <p:cNvSpPr txBox="1">
            <a:spLocks/>
          </p:cNvSpPr>
          <p:nvPr/>
        </p:nvSpPr>
        <p:spPr>
          <a:xfrm>
            <a:off x="911707" y="1356189"/>
            <a:ext cx="10515600" cy="657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/>
              <a:t>2. İLAHİ SIFATLAR: TEŞBİH VE TENZİH</a:t>
            </a:r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22985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>
          <a:xfrm>
            <a:off x="1118897" y="567903"/>
            <a:ext cx="10157354" cy="623899"/>
          </a:xfrm>
        </p:spPr>
        <p:txBody>
          <a:bodyPr rtlCol="0">
            <a:normAutofit fontScale="90000"/>
          </a:bodyPr>
          <a:lstStyle/>
          <a:p>
            <a:pPr algn="ctr"/>
            <a:br>
              <a:rPr lang="tr-TR" b="1" dirty="0"/>
            </a:br>
            <a:br>
              <a:rPr lang="tr-TR" b="1" dirty="0"/>
            </a:br>
            <a:r>
              <a:rPr lang="tr-TR" b="1" i="1" dirty="0"/>
              <a:t>İLK TARTIŞMALAR, İLK KELAMCILAR VE GRUPLAR</a:t>
            </a:r>
            <a:br>
              <a:rPr lang="tr-TR" b="1" dirty="0"/>
            </a:br>
            <a:br>
              <a:rPr lang="tr-TR" b="1" dirty="0"/>
            </a:br>
            <a:endParaRPr lang="tr-TR" sz="3600" b="1" dirty="0"/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118897" y="2013734"/>
            <a:ext cx="10157354" cy="4158465"/>
          </a:xfrm>
        </p:spPr>
        <p:txBody>
          <a:bodyPr rtlCol="0">
            <a:normAutofit fontScale="77500" lnSpcReduction="20000"/>
          </a:bodyPr>
          <a:lstStyle/>
          <a:p>
            <a:r>
              <a:rPr lang="tr-TR" b="1" dirty="0"/>
              <a:t>B. </a:t>
            </a:r>
            <a:r>
              <a:rPr lang="tr-TR" b="1" dirty="0" err="1"/>
              <a:t>Muattıla</a:t>
            </a:r>
            <a:endParaRPr lang="tr-TR" b="1" dirty="0"/>
          </a:p>
          <a:p>
            <a:r>
              <a:rPr lang="tr-TR" dirty="0"/>
              <a:t>Sözlükte boş ve hali olmak anlamında “</a:t>
            </a:r>
            <a:r>
              <a:rPr lang="tr-TR" dirty="0" err="1"/>
              <a:t>atl</a:t>
            </a:r>
            <a:r>
              <a:rPr lang="tr-TR" dirty="0"/>
              <a:t>” kökünden türemiştir. </a:t>
            </a:r>
          </a:p>
          <a:p>
            <a:r>
              <a:rPr lang="tr-TR" dirty="0" err="1"/>
              <a:t>Muattıl</a:t>
            </a:r>
            <a:r>
              <a:rPr lang="tr-TR" dirty="0"/>
              <a:t>: Boş ve hali kılan anlamına gelir.</a:t>
            </a:r>
          </a:p>
          <a:p>
            <a:r>
              <a:rPr lang="tr-TR" dirty="0" err="1"/>
              <a:t>Muattıla</a:t>
            </a:r>
            <a:r>
              <a:rPr lang="tr-TR" dirty="0"/>
              <a:t>: Allah’ın zatını sıfatlarından soyutlayanlar için kullanılmıştır. </a:t>
            </a:r>
          </a:p>
          <a:p>
            <a:r>
              <a:rPr lang="tr-TR" dirty="0" err="1">
                <a:solidFill>
                  <a:srgbClr val="FF0000"/>
                </a:solidFill>
              </a:rPr>
              <a:t>Muattıla</a:t>
            </a:r>
            <a:r>
              <a:rPr lang="tr-TR" dirty="0">
                <a:solidFill>
                  <a:srgbClr val="FF0000"/>
                </a:solidFill>
              </a:rPr>
              <a:t> ve </a:t>
            </a:r>
            <a:r>
              <a:rPr lang="tr-TR" dirty="0" err="1">
                <a:solidFill>
                  <a:srgbClr val="FF0000"/>
                </a:solidFill>
              </a:rPr>
              <a:t>Dehriyye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Kelime zamanla Allah’ın varlığını kabul etmeyen tabiatın yüce bir yaratıcının tasarrufundan bağımsız bir şekilde varlığını sürdürdüğüne inanan “</a:t>
            </a:r>
            <a:r>
              <a:rPr lang="tr-TR" dirty="0" err="1"/>
              <a:t>dehriyye</a:t>
            </a:r>
            <a:r>
              <a:rPr lang="tr-TR" dirty="0"/>
              <a:t>” grubu için de kullanılmıştır. </a:t>
            </a:r>
          </a:p>
          <a:p>
            <a:r>
              <a:rPr lang="tr-TR" dirty="0" err="1"/>
              <a:t>Muattıla</a:t>
            </a:r>
            <a:r>
              <a:rPr lang="tr-TR" dirty="0"/>
              <a:t> tabiri etkisiz bir tanrı inancını benimseyenler (</a:t>
            </a:r>
            <a:r>
              <a:rPr lang="tr-TR" dirty="0" err="1"/>
              <a:t>ilhad</a:t>
            </a:r>
            <a:r>
              <a:rPr lang="tr-TR" dirty="0"/>
              <a:t>) anlamında kullanıldığı takdirde bu inancın insanlık tarihi boyunca her dönemde var olduğu görülmektedir. </a:t>
            </a:r>
          </a:p>
          <a:p>
            <a:r>
              <a:rPr lang="tr-TR" dirty="0"/>
              <a:t>Nitekim </a:t>
            </a:r>
            <a:r>
              <a:rPr lang="tr-TR" dirty="0" err="1"/>
              <a:t>Şehristani</a:t>
            </a:r>
            <a:r>
              <a:rPr lang="tr-TR" dirty="0"/>
              <a:t> döneminde </a:t>
            </a:r>
            <a:r>
              <a:rPr lang="tr-TR" dirty="0" err="1"/>
              <a:t>dehriyyeyi</a:t>
            </a:r>
            <a:r>
              <a:rPr lang="tr-TR" dirty="0"/>
              <a:t> “</a:t>
            </a:r>
            <a:r>
              <a:rPr lang="tr-TR" dirty="0" err="1"/>
              <a:t>muattılatü’l-Arab</a:t>
            </a:r>
            <a:r>
              <a:rPr lang="tr-TR" dirty="0"/>
              <a:t>” olarak tanımlamıştır. </a:t>
            </a:r>
          </a:p>
        </p:txBody>
      </p:sp>
      <p:sp>
        <p:nvSpPr>
          <p:cNvPr id="4" name="Metin Yer Tutucusu 4">
            <a:extLst>
              <a:ext uri="{FF2B5EF4-FFF2-40B4-BE49-F238E27FC236}">
                <a16:creationId xmlns:a16="http://schemas.microsoft.com/office/drawing/2014/main" id="{5C678C04-19EB-4D46-A6C4-2F14D5397542}"/>
              </a:ext>
            </a:extLst>
          </p:cNvPr>
          <p:cNvSpPr txBox="1">
            <a:spLocks/>
          </p:cNvSpPr>
          <p:nvPr/>
        </p:nvSpPr>
        <p:spPr>
          <a:xfrm>
            <a:off x="911707" y="1356189"/>
            <a:ext cx="10515600" cy="657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/>
              <a:t>2. İLAHİ SIFATLAR: TEŞBİH VE TENZİH</a:t>
            </a:r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0420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>
          <a:xfrm>
            <a:off x="1118897" y="567903"/>
            <a:ext cx="10157354" cy="623899"/>
          </a:xfrm>
        </p:spPr>
        <p:txBody>
          <a:bodyPr rtlCol="0">
            <a:normAutofit fontScale="90000"/>
          </a:bodyPr>
          <a:lstStyle/>
          <a:p>
            <a:pPr algn="ctr"/>
            <a:br>
              <a:rPr lang="tr-TR" b="1" dirty="0"/>
            </a:br>
            <a:br>
              <a:rPr lang="tr-TR" b="1" dirty="0"/>
            </a:br>
            <a:r>
              <a:rPr lang="tr-TR" b="1" i="1" dirty="0"/>
              <a:t>İLK TARTIŞMALAR, İLK KELAMCILAR VE GRUPLAR</a:t>
            </a:r>
            <a:br>
              <a:rPr lang="tr-TR" b="1" dirty="0"/>
            </a:br>
            <a:br>
              <a:rPr lang="tr-TR" b="1" dirty="0"/>
            </a:br>
            <a:endParaRPr lang="tr-TR" sz="3600" b="1" dirty="0"/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118897" y="2013734"/>
            <a:ext cx="10157354" cy="4158465"/>
          </a:xfrm>
        </p:spPr>
        <p:txBody>
          <a:bodyPr rtlCol="0">
            <a:normAutofit fontScale="77500" lnSpcReduction="20000"/>
          </a:bodyPr>
          <a:lstStyle/>
          <a:p>
            <a:r>
              <a:rPr lang="tr-TR" b="1" dirty="0"/>
              <a:t>B. </a:t>
            </a:r>
            <a:r>
              <a:rPr lang="tr-TR" b="1" dirty="0" err="1"/>
              <a:t>Muattıla</a:t>
            </a:r>
            <a:endParaRPr lang="tr-TR" b="1" dirty="0"/>
          </a:p>
          <a:p>
            <a:r>
              <a:rPr lang="tr-TR" u="sng" dirty="0" err="1"/>
              <a:t>Ehl</a:t>
            </a:r>
            <a:r>
              <a:rPr lang="tr-TR" u="sng" dirty="0"/>
              <a:t>-i Tatil</a:t>
            </a:r>
          </a:p>
          <a:p>
            <a:r>
              <a:rPr lang="tr-TR" dirty="0"/>
              <a:t>Çeşitli dönemlerde </a:t>
            </a:r>
            <a:r>
              <a:rPr lang="tr-TR" dirty="0" err="1"/>
              <a:t>muattla</a:t>
            </a:r>
            <a:r>
              <a:rPr lang="tr-TR" dirty="0"/>
              <a:t> için bu kavram da kullanılmıştır. </a:t>
            </a:r>
          </a:p>
          <a:p>
            <a:r>
              <a:rPr lang="tr-TR" dirty="0" err="1">
                <a:solidFill>
                  <a:srgbClr val="FF0000"/>
                </a:solidFill>
              </a:rPr>
              <a:t>Cad</a:t>
            </a:r>
            <a:r>
              <a:rPr lang="tr-TR" dirty="0">
                <a:solidFill>
                  <a:srgbClr val="FF0000"/>
                </a:solidFill>
              </a:rPr>
              <a:t> b. Dirhem</a:t>
            </a:r>
          </a:p>
          <a:p>
            <a:r>
              <a:rPr lang="tr-TR" dirty="0" err="1"/>
              <a:t>Ta’til</a:t>
            </a:r>
            <a:r>
              <a:rPr lang="tr-TR" dirty="0"/>
              <a:t> görüşünün ilk defa bu kişi tarafından dillendirildiği kaynaklarda zikredilmektedir. </a:t>
            </a:r>
          </a:p>
          <a:p>
            <a:r>
              <a:rPr lang="tr-TR" dirty="0"/>
              <a:t>Daha sonra ise </a:t>
            </a:r>
            <a:r>
              <a:rPr lang="tr-TR" dirty="0" err="1"/>
              <a:t>Cehm</a:t>
            </a:r>
            <a:r>
              <a:rPr lang="tr-TR" dirty="0"/>
              <a:t> b. </a:t>
            </a:r>
            <a:r>
              <a:rPr lang="tr-TR" dirty="0" err="1"/>
              <a:t>Safvan</a:t>
            </a:r>
            <a:r>
              <a:rPr lang="tr-TR" dirty="0"/>
              <a:t> ve Vasıl b. Ata gibi </a:t>
            </a:r>
            <a:r>
              <a:rPr lang="tr-TR" dirty="0" err="1"/>
              <a:t>mutezili</a:t>
            </a:r>
            <a:r>
              <a:rPr lang="tr-TR" dirty="0"/>
              <a:t> alimlerde bu görüşü savunmuşlardır. </a:t>
            </a:r>
          </a:p>
          <a:p>
            <a:r>
              <a:rPr lang="tr-TR" dirty="0">
                <a:solidFill>
                  <a:srgbClr val="FF0000"/>
                </a:solidFill>
              </a:rPr>
              <a:t>Sıfat-ı </a:t>
            </a:r>
            <a:r>
              <a:rPr lang="tr-TR" dirty="0" err="1">
                <a:solidFill>
                  <a:srgbClr val="FF0000"/>
                </a:solidFill>
              </a:rPr>
              <a:t>Maneviyye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/>
              <a:t>Ta’til</a:t>
            </a:r>
            <a:r>
              <a:rPr lang="tr-TR" dirty="0"/>
              <a:t> anlayışını savunan alimler aynı zamanda Kur’an’da var olan ve sahih hadislerle desteklenen manevi sıfatların (sıfatı </a:t>
            </a:r>
            <a:r>
              <a:rPr lang="tr-TR" dirty="0" err="1"/>
              <a:t>maneviyye</a:t>
            </a:r>
            <a:r>
              <a:rPr lang="tr-TR" dirty="0"/>
              <a:t>)  mevcudiyeti kabul ederler.</a:t>
            </a:r>
          </a:p>
          <a:p>
            <a:r>
              <a:rPr lang="tr-TR" dirty="0"/>
              <a:t>Ancak mana sıfatları (sıfatı </a:t>
            </a:r>
            <a:r>
              <a:rPr lang="tr-TR" dirty="0" err="1"/>
              <a:t>meani</a:t>
            </a:r>
            <a:r>
              <a:rPr lang="tr-TR" dirty="0"/>
              <a:t>) ve tevatür yoluyla sabit olmayan hadislerde var olan bir takım haberi sıfatları kabul etmezler. </a:t>
            </a:r>
          </a:p>
        </p:txBody>
      </p:sp>
      <p:sp>
        <p:nvSpPr>
          <p:cNvPr id="4" name="Metin Yer Tutucusu 4">
            <a:extLst>
              <a:ext uri="{FF2B5EF4-FFF2-40B4-BE49-F238E27FC236}">
                <a16:creationId xmlns:a16="http://schemas.microsoft.com/office/drawing/2014/main" id="{5C678C04-19EB-4D46-A6C4-2F14D5397542}"/>
              </a:ext>
            </a:extLst>
          </p:cNvPr>
          <p:cNvSpPr txBox="1">
            <a:spLocks/>
          </p:cNvSpPr>
          <p:nvPr/>
        </p:nvSpPr>
        <p:spPr>
          <a:xfrm>
            <a:off x="911707" y="1356189"/>
            <a:ext cx="10515600" cy="657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/>
              <a:t>2. İLAHİ SIFATLAR: TEŞBİH VE TENZİH</a:t>
            </a:r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1747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i="1" dirty="0"/>
              <a:t>TEŞEKKÜRLER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algn="ctr"/>
            <a:endParaRPr lang="tr-TR" dirty="0">
              <a:solidFill>
                <a:srgbClr val="110F5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12" name="Metin Yer Tutucusu 11">
            <a:extLst>
              <a:ext uri="{FF2B5EF4-FFF2-40B4-BE49-F238E27FC236}">
                <a16:creationId xmlns:a16="http://schemas.microsoft.com/office/drawing/2014/main" id="{682CEE63-BE6F-47B3-ACE1-FE5ACFEE2B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t"/>
          <a:lstStyle/>
          <a:p>
            <a:pPr algn="ctr"/>
            <a:endParaRPr lang="tr-TR" dirty="0">
              <a:solidFill>
                <a:srgbClr val="110F5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2E7A76-5686-4E69-A3C6-BACA80C924E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887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839788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Cebriyye</a:t>
            </a:r>
            <a:r>
              <a:rPr lang="tr-TR" b="1" dirty="0"/>
              <a:t> </a:t>
            </a:r>
          </a:p>
          <a:p>
            <a:r>
              <a:rPr lang="tr-TR" dirty="0">
                <a:solidFill>
                  <a:srgbClr val="FF0000"/>
                </a:solidFill>
              </a:rPr>
              <a:t>Kur’an ve hadislerde </a:t>
            </a:r>
            <a:r>
              <a:rPr lang="tr-TR" dirty="0" err="1">
                <a:solidFill>
                  <a:srgbClr val="FF0000"/>
                </a:solidFill>
              </a:rPr>
              <a:t>cebr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İlahi iradenin her şeyi kuşattığını ve Allah'ın mutlak kudret sahibi olduğunu belirten birçok ayetin yanında müşriklerin Allah’a ortak koşmalarına ilahi iradenin sebep olduğu iddialarını </a:t>
            </a:r>
            <a:r>
              <a:rPr lang="tr-TR" dirty="0" err="1"/>
              <a:t>eleştitel</a:t>
            </a:r>
            <a:r>
              <a:rPr lang="tr-TR" dirty="0"/>
              <a:t> yönde naklederek cebir görüşüne dolaylı yoldan temas eden ayetler de mevcuttur. </a:t>
            </a:r>
          </a:p>
          <a:p>
            <a:r>
              <a:rPr lang="ar-SA" b="1" dirty="0"/>
              <a:t>سَيَقُولُ الَّذِينَ أَشْرَكُوا لَوْ شَاءَ اللَّهُ مَا أَشْرَكْنَا وَلَا آبَاؤُنَا وَلَا حَرَّمْنَا مِنْ شَيْءٍ كَذَلِكَ كَذَّبَ الَّذِينَ مِنْ قَبْلِهِمْ حَتَّى ذَاقُوا بَأْسَنَا</a:t>
            </a:r>
            <a:endParaRPr lang="tr-TR" dirty="0"/>
          </a:p>
          <a:p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94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Cebriyye</a:t>
            </a:r>
            <a:r>
              <a:rPr lang="tr-TR" b="1" dirty="0"/>
              <a:t> </a:t>
            </a:r>
          </a:p>
          <a:p>
            <a:r>
              <a:rPr lang="tr-TR" dirty="0">
                <a:solidFill>
                  <a:srgbClr val="FF0000"/>
                </a:solidFill>
              </a:rPr>
              <a:t>Kur’an ve hadislerde </a:t>
            </a:r>
            <a:r>
              <a:rPr lang="tr-TR" dirty="0" err="1">
                <a:solidFill>
                  <a:srgbClr val="FF0000"/>
                </a:solidFill>
              </a:rPr>
              <a:t>cebr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Allah'a ortak koşanlar diyecekler ki: "Eğer Allah dileseydi biz de ortak koşmazdık, babalarımız da. Hiçbir şeyi de haram kılmazdık." Onlardan öncekiler de (peygamberlerini) böyle yalanlamışlardı da sonunda azabımızı tatmışlardı.</a:t>
            </a:r>
            <a:r>
              <a:rPr lang="tr-TR" b="1" dirty="0"/>
              <a:t> </a:t>
            </a:r>
            <a:r>
              <a:rPr lang="tr-TR" dirty="0"/>
              <a:t>(el-</a:t>
            </a:r>
            <a:r>
              <a:rPr lang="tr-TR" dirty="0" err="1"/>
              <a:t>En'am</a:t>
            </a:r>
            <a:r>
              <a:rPr lang="tr-TR" dirty="0"/>
              <a:t> 6/ 148 ; Ayrıca bkz. en-</a:t>
            </a:r>
            <a:r>
              <a:rPr lang="tr-TR" dirty="0" err="1"/>
              <a:t>Nahl</a:t>
            </a:r>
            <a:r>
              <a:rPr lang="tr-TR" dirty="0"/>
              <a:t> 16/35)</a:t>
            </a:r>
          </a:p>
          <a:p>
            <a:r>
              <a:rPr lang="tr-TR" dirty="0"/>
              <a:t>Hadislerde kadere imanı ve ilahi iradenin yaratıklar üzerindeki tesirini ifade eden açıklamalar vardır. </a:t>
            </a:r>
          </a:p>
          <a:p>
            <a:r>
              <a:rPr lang="tr-TR" dirty="0"/>
              <a:t>Bununla birlikte hem Kur'an'da hem de hadis literatüründe insanın kendisine has irade, kudret ve fiillerinin bulunduğunu bildiren naslar da mevcuttur.</a:t>
            </a:r>
          </a:p>
          <a:p>
            <a:r>
              <a:rPr lang="tr-TR" dirty="0" err="1">
                <a:solidFill>
                  <a:srgbClr val="FF0000"/>
                </a:solidFill>
              </a:rPr>
              <a:t>Câhiliyye’de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cebr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Cebir görüşüne </a:t>
            </a:r>
            <a:r>
              <a:rPr lang="tr-TR" dirty="0" err="1"/>
              <a:t>Cahiliyye</a:t>
            </a:r>
            <a:r>
              <a:rPr lang="tr-TR" dirty="0"/>
              <a:t> döneminde ve </a:t>
            </a:r>
            <a:r>
              <a:rPr lang="tr-TR" dirty="0" err="1"/>
              <a:t>Asr</a:t>
            </a:r>
            <a:r>
              <a:rPr lang="tr-TR" dirty="0"/>
              <a:t>-ı saadet </a:t>
            </a:r>
            <a:r>
              <a:rPr lang="tr-TR" dirty="0" err="1"/>
              <a:t>Arapları’n</a:t>
            </a:r>
            <a:r>
              <a:rPr lang="tr-TR" dirty="0"/>
              <a:t> da rastlamak mümkündür</a:t>
            </a:r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039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Cebriyye</a:t>
            </a:r>
            <a:r>
              <a:rPr lang="tr-TR" b="1" dirty="0"/>
              <a:t> </a:t>
            </a:r>
          </a:p>
          <a:p>
            <a:r>
              <a:rPr lang="tr-TR" dirty="0" err="1">
                <a:solidFill>
                  <a:srgbClr val="FF0000"/>
                </a:solidFill>
              </a:rPr>
              <a:t>Cebr</a:t>
            </a:r>
            <a:r>
              <a:rPr lang="tr-TR" dirty="0">
                <a:solidFill>
                  <a:srgbClr val="FF0000"/>
                </a:solidFill>
              </a:rPr>
              <a:t> görüşünün çıkışına etki eden sebepler</a:t>
            </a:r>
          </a:p>
          <a:p>
            <a:r>
              <a:rPr lang="tr-TR" u="sng" dirty="0"/>
              <a:t>1. Siyasi ve sosyal olaylar: </a:t>
            </a:r>
            <a:endParaRPr lang="tr-TR" dirty="0"/>
          </a:p>
          <a:p>
            <a:r>
              <a:rPr lang="tr-TR" dirty="0"/>
              <a:t>a) İslam dünyasında ortaya çıkan iç savaşlar b) </a:t>
            </a:r>
            <a:r>
              <a:rPr lang="tr-TR" dirty="0" err="1"/>
              <a:t>Emevi</a:t>
            </a:r>
            <a:r>
              <a:rPr lang="tr-TR" dirty="0"/>
              <a:t> iktidarının yaptıkları haksızlıkları meşrulaştırma çabaları.</a:t>
            </a:r>
          </a:p>
          <a:p>
            <a:r>
              <a:rPr lang="tr-TR" u="sng" dirty="0"/>
              <a:t>2. Dini Fikri Sebepler</a:t>
            </a:r>
            <a:endParaRPr lang="tr-TR" dirty="0"/>
          </a:p>
          <a:p>
            <a:r>
              <a:rPr lang="tr-TR" dirty="0"/>
              <a:t>a) Cebir görüşünü destekleyen naslar b) İlahi sıfatlarla ilgili yorumlar: Aşkın tanrı anlayışına bağlı olarak özellikle ilim, irade ve kudret sıfatına yönelik getirilen açıklamalar c) </a:t>
            </a:r>
            <a:r>
              <a:rPr lang="tr-TR" dirty="0" err="1"/>
              <a:t>Tasawufi</a:t>
            </a:r>
            <a:r>
              <a:rPr lang="tr-TR" dirty="0"/>
              <a:t> düşüncenin telkin ettiği </a:t>
            </a:r>
            <a:r>
              <a:rPr lang="tr-TR" dirty="0" err="1"/>
              <a:t>tevhid</a:t>
            </a:r>
            <a:r>
              <a:rPr lang="tr-TR" dirty="0"/>
              <a:t> anlayışı: (Vahdet-i </a:t>
            </a:r>
            <a:r>
              <a:rPr lang="tr-TR" dirty="0" err="1"/>
              <a:t>vücud</a:t>
            </a:r>
            <a:r>
              <a:rPr lang="tr-TR" dirty="0"/>
              <a:t>, fenafillah vb.)</a:t>
            </a:r>
          </a:p>
          <a:p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0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Cebriyye</a:t>
            </a:r>
            <a:r>
              <a:rPr lang="tr-TR" b="1" dirty="0"/>
              <a:t> </a:t>
            </a:r>
          </a:p>
          <a:p>
            <a:r>
              <a:rPr lang="tr-TR" dirty="0" err="1">
                <a:solidFill>
                  <a:srgbClr val="FF0000"/>
                </a:solidFill>
              </a:rPr>
              <a:t>Cebr</a:t>
            </a:r>
            <a:r>
              <a:rPr lang="tr-TR" dirty="0">
                <a:solidFill>
                  <a:srgbClr val="FF0000"/>
                </a:solidFill>
              </a:rPr>
              <a:t> görüşünün çıkışına etki eden sebepler</a:t>
            </a:r>
          </a:p>
          <a:p>
            <a:r>
              <a:rPr lang="tr-TR" u="sng" dirty="0"/>
              <a:t>3. Kültürel Sebepler</a:t>
            </a:r>
            <a:endParaRPr lang="tr-TR" dirty="0"/>
          </a:p>
          <a:p>
            <a:r>
              <a:rPr lang="tr-TR" dirty="0"/>
              <a:t>Fetihler sonunda, insanın </a:t>
            </a:r>
            <a:r>
              <a:rPr lang="tr-TR" dirty="0" err="1"/>
              <a:t>fiilerinde</a:t>
            </a:r>
            <a:r>
              <a:rPr lang="tr-TR" dirty="0"/>
              <a:t> hür veya "mecbur" oluşu problemini yoğun bir şekilde tartışan yabancı kültürle, özellikle Hıristiyan ve Yahudi teolojisiyle karşılaştıktan sonra İslam alimlerinin ister istemez bu konulardaki İslami inancı belirlemeye çalışmaları </a:t>
            </a:r>
            <a:r>
              <a:rPr lang="tr-TR" dirty="0" err="1"/>
              <a:t>Cebriyye'nin</a:t>
            </a:r>
            <a:r>
              <a:rPr lang="tr-TR" dirty="0"/>
              <a:t> teşekkülünde rol oynamıştır</a:t>
            </a:r>
          </a:p>
          <a:p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908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Cebriyye</a:t>
            </a:r>
            <a:r>
              <a:rPr lang="tr-TR" b="1" dirty="0"/>
              <a:t> </a:t>
            </a:r>
          </a:p>
          <a:p>
            <a:r>
              <a:rPr lang="tr-TR" dirty="0">
                <a:solidFill>
                  <a:srgbClr val="FF0000"/>
                </a:solidFill>
              </a:rPr>
              <a:t>Cebir görüşü ilk defa ne zaman ortaya atılmıştır</a:t>
            </a:r>
          </a:p>
          <a:p>
            <a:r>
              <a:rPr lang="tr-TR" dirty="0"/>
              <a:t>Cebir tartışmasının başlangıç tarihi </a:t>
            </a:r>
            <a:r>
              <a:rPr lang="tr-TR" dirty="0" err="1"/>
              <a:t>ashab</a:t>
            </a:r>
            <a:r>
              <a:rPr lang="tr-TR" dirty="0"/>
              <a:t>-ı kiramın son dönemlerine kadar götürülebilir. </a:t>
            </a:r>
          </a:p>
          <a:p>
            <a:r>
              <a:rPr lang="tr-TR" dirty="0"/>
              <a:t>Sahabe anlayışına göre; Bütün fiiller kaza ve kadere göre cereyan etmesine rağmen bu durumun bir zorlama anlamına gelmediği ifade edilir. </a:t>
            </a:r>
          </a:p>
          <a:p>
            <a:r>
              <a:rPr lang="tr-TR" dirty="0" err="1"/>
              <a:t>Emevi</a:t>
            </a:r>
            <a:r>
              <a:rPr lang="tr-TR" dirty="0"/>
              <a:t> idareciler ise cebir görüşünü teyit edecek beyanlarda bulundukları bildirilmiştir. </a:t>
            </a:r>
          </a:p>
          <a:p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266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Cebriyye</a:t>
            </a:r>
            <a:r>
              <a:rPr lang="tr-TR" b="1" dirty="0"/>
              <a:t> </a:t>
            </a:r>
          </a:p>
          <a:p>
            <a:r>
              <a:rPr lang="tr-TR" dirty="0">
                <a:solidFill>
                  <a:srgbClr val="FF0000"/>
                </a:solidFill>
              </a:rPr>
              <a:t>Cebir görüşünü ilk kim ileri sürdü</a:t>
            </a:r>
          </a:p>
          <a:p>
            <a:r>
              <a:rPr lang="tr-TR" dirty="0" err="1"/>
              <a:t>Cad</a:t>
            </a:r>
            <a:r>
              <a:rPr lang="tr-TR" dirty="0"/>
              <a:t> b. Dirhem (ö. 742) Bütün fiillerin Allah tarafından yaratılıp insanın gerçek anlamda bir fiile sahip olmadığı fikrini ilk dile getiren kişidir.</a:t>
            </a:r>
          </a:p>
          <a:p>
            <a:r>
              <a:rPr lang="tr-TR" dirty="0"/>
              <a:t>Bu nedenle </a:t>
            </a:r>
            <a:r>
              <a:rPr lang="tr-TR" dirty="0" err="1"/>
              <a:t>Emevi</a:t>
            </a:r>
            <a:r>
              <a:rPr lang="tr-TR" dirty="0"/>
              <a:t> hükümdarlarından Mervan </a:t>
            </a:r>
            <a:r>
              <a:rPr lang="tr-TR" dirty="0" err="1"/>
              <a:t>Cad’ın</a:t>
            </a:r>
            <a:r>
              <a:rPr lang="tr-TR" dirty="0"/>
              <a:t> tesirinde olduğundan "</a:t>
            </a:r>
            <a:r>
              <a:rPr lang="tr-TR" dirty="0" err="1"/>
              <a:t>Ca'di</a:t>
            </a:r>
            <a:r>
              <a:rPr lang="tr-TR" dirty="0"/>
              <a:t>" lakabı verilmiştir.</a:t>
            </a:r>
          </a:p>
          <a:p>
            <a:r>
              <a:rPr lang="tr-TR" dirty="0"/>
              <a:t>Cebir fikrini temellendirerek kelam ilmine mal edenin </a:t>
            </a:r>
            <a:r>
              <a:rPr lang="tr-TR" dirty="0" err="1"/>
              <a:t>Cehm</a:t>
            </a:r>
            <a:r>
              <a:rPr lang="tr-TR" dirty="0"/>
              <a:t> b. </a:t>
            </a:r>
            <a:r>
              <a:rPr lang="tr-TR" dirty="0" err="1"/>
              <a:t>Safvan</a:t>
            </a:r>
            <a:r>
              <a:rPr lang="tr-TR" dirty="0"/>
              <a:t> (ö. 745) olduğu kabul edilir.</a:t>
            </a:r>
          </a:p>
          <a:p>
            <a:r>
              <a:rPr lang="tr-TR" dirty="0" err="1"/>
              <a:t>Cehm’e</a:t>
            </a:r>
            <a:r>
              <a:rPr lang="tr-TR" dirty="0"/>
              <a:t> göre: insanların eliyle gerçekleşen fiillerin yaratıcısı Allah’tır ve alemde O'ndan başkasına ait hiçbir fiil yoktur. Ancak Allah bunu, fiilin meydana gelmesini sağlayan irade ve kudreti kullarında yaratmak suretiyle gerçekleştirmektedir.</a:t>
            </a:r>
          </a:p>
          <a:p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404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767556"/>
            <a:ext cx="10515600" cy="9136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İLK TARTIŞMALAR, İLK KELAMCILAR VE GRUPLAR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911707" y="1519237"/>
            <a:ext cx="10515600" cy="6572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1. İNSANIN FAİLLİĞİ VE ÖZGÜR İRADE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616AE1-8EDF-4039-89C6-B7FCD8189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6462"/>
            <a:ext cx="10515600" cy="4013201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/>
              <a:t>A. </a:t>
            </a:r>
            <a:r>
              <a:rPr lang="tr-TR" b="1" dirty="0" err="1"/>
              <a:t>Cebriyye</a:t>
            </a:r>
            <a:r>
              <a:rPr lang="tr-TR" b="1" dirty="0"/>
              <a:t> </a:t>
            </a:r>
          </a:p>
          <a:p>
            <a:r>
              <a:rPr lang="tr-TR" dirty="0" err="1">
                <a:solidFill>
                  <a:srgbClr val="FF0000"/>
                </a:solidFill>
              </a:rPr>
              <a:t>Cebriyye</a:t>
            </a:r>
            <a:r>
              <a:rPr lang="tr-TR" dirty="0">
                <a:solidFill>
                  <a:srgbClr val="FF0000"/>
                </a:solidFill>
              </a:rPr>
              <a:t> Kimdir</a:t>
            </a:r>
          </a:p>
          <a:p>
            <a:r>
              <a:rPr lang="tr-TR" dirty="0"/>
              <a:t>Mutezile, fiilden önce insanda kudretin bulunmadığını kabul eden </a:t>
            </a:r>
            <a:r>
              <a:rPr lang="tr-TR" dirty="0" err="1"/>
              <a:t>ehl</a:t>
            </a:r>
            <a:r>
              <a:rPr lang="tr-TR" dirty="0"/>
              <a:t>-i sünnetten bazen </a:t>
            </a:r>
            <a:r>
              <a:rPr lang="tr-TR" dirty="0" err="1"/>
              <a:t>Mücebbire</a:t>
            </a:r>
            <a:r>
              <a:rPr lang="tr-TR" dirty="0"/>
              <a:t>, </a:t>
            </a:r>
            <a:r>
              <a:rPr lang="tr-TR" dirty="0" err="1"/>
              <a:t>İcbariyye</a:t>
            </a:r>
            <a:r>
              <a:rPr lang="tr-TR" dirty="0"/>
              <a:t> veya </a:t>
            </a:r>
            <a:r>
              <a:rPr lang="tr-TR" dirty="0" err="1"/>
              <a:t>Kaderiyye</a:t>
            </a:r>
            <a:r>
              <a:rPr lang="tr-TR" dirty="0"/>
              <a:t> ("kader inancım benimseyenler") diye bahsetmişlerdir.</a:t>
            </a:r>
          </a:p>
          <a:p>
            <a:r>
              <a:rPr lang="tr-TR" dirty="0" err="1"/>
              <a:t>Takıyyüddin</a:t>
            </a:r>
            <a:r>
              <a:rPr lang="tr-TR" dirty="0"/>
              <a:t>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Teymiyye</a:t>
            </a:r>
            <a:r>
              <a:rPr lang="tr-TR" dirty="0"/>
              <a:t> de </a:t>
            </a:r>
            <a:r>
              <a:rPr lang="tr-TR" dirty="0" err="1"/>
              <a:t>Ehl</a:t>
            </a:r>
            <a:r>
              <a:rPr lang="tr-TR" dirty="0"/>
              <a:t>-i </a:t>
            </a:r>
            <a:r>
              <a:rPr lang="tr-TR" dirty="0" err="1"/>
              <a:t>sünnet'e</a:t>
            </a:r>
            <a:r>
              <a:rPr lang="tr-TR" dirty="0"/>
              <a:t> mensup olan mutasavvıfları </a:t>
            </a:r>
            <a:r>
              <a:rPr lang="tr-TR" dirty="0" err="1"/>
              <a:t>Cebriyye'nin</a:t>
            </a:r>
            <a:r>
              <a:rPr lang="tr-TR" dirty="0"/>
              <a:t> temsilcileri olarak mütalaa eder.</a:t>
            </a:r>
          </a:p>
          <a:p>
            <a:r>
              <a:rPr lang="tr-TR" dirty="0" err="1"/>
              <a:t>Ehl</a:t>
            </a:r>
            <a:r>
              <a:rPr lang="tr-TR" dirty="0"/>
              <a:t>-i sünnet kelamcılarının çoğunluğuna göre ise insanlara ait fiillerin, kendilerinin hiçbir etkisi olmaksızın yalnız ilahi irade ve kudretin tesiriyle gerçekleştiğini ve insanların gerçek anlamda herhangi bir fiil sahibi olmadıklarını iddia edenlere </a:t>
            </a:r>
            <a:r>
              <a:rPr lang="tr-TR" dirty="0" err="1"/>
              <a:t>Cebriyye</a:t>
            </a:r>
            <a:r>
              <a:rPr lang="tr-TR" dirty="0"/>
              <a:t> denilir.</a:t>
            </a:r>
          </a:p>
          <a:p>
            <a:endParaRPr lang="tr-TR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912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</TotalTime>
  <Words>2328</Words>
  <Application>Microsoft Office PowerPoint</Application>
  <PresentationFormat>Geniş ekran</PresentationFormat>
  <Paragraphs>250</Paragraphs>
  <Slides>27</Slides>
  <Notes>19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Office Teması</vt:lpstr>
      <vt:lpstr>Kelam Tarihi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İLK TARTIŞMALAR, İLK KELAMCILAR VE GRUPLAR</vt:lpstr>
      <vt:lpstr>  İLK TARTIŞMALAR, İLK KELAMCILAR VE GRUPLAR  </vt:lpstr>
      <vt:lpstr>  İLK TARTIŞMALAR, İLK KELAMCILAR VE GRUPLAR  </vt:lpstr>
      <vt:lpstr>  İLK TARTIŞMALAR, İLK KELAMCILAR VE GRUPLAR  </vt:lpstr>
      <vt:lpstr>  İLK TARTIŞMALAR, İLK KELAMCILAR VE GRUPLAR  </vt:lpstr>
      <vt:lpstr>  İLK TARTIŞMALAR, İLK KELAMCILAR VE GRUPLAR  </vt:lpstr>
      <vt:lpstr>  İLK TARTIŞMALAR, İLK KELAMCILAR VE GRUPLAR  </vt:lpstr>
      <vt:lpstr>  İLK TARTIŞMALAR, İLK KELAMCILAR VE GRUPLAR  </vt:lpstr>
      <vt:lpstr>  İLK TARTIŞMALAR, İLK KELAMCILAR VE GRUPLAR  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asus</cp:lastModifiedBy>
  <cp:revision>109</cp:revision>
  <dcterms:created xsi:type="dcterms:W3CDTF">2020-09-28T06:36:33Z</dcterms:created>
  <dcterms:modified xsi:type="dcterms:W3CDTF">2023-03-20T10:34:26Z</dcterms:modified>
</cp:coreProperties>
</file>