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65" r:id="rId1"/>
  </p:sldMasterIdLst>
  <p:notesMasterIdLst>
    <p:notesMasterId r:id="rId24"/>
  </p:notesMasterIdLst>
  <p:handoutMasterIdLst>
    <p:handoutMasterId r:id="rId25"/>
  </p:handoutMasterIdLst>
  <p:sldIdLst>
    <p:sldId id="258" r:id="rId2"/>
    <p:sldId id="285"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289"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F50"/>
    <a:srgbClr val="1E1162"/>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405" autoAdjust="0"/>
  </p:normalViewPr>
  <p:slideViewPr>
    <p:cSldViewPr snapToGrid="0" snapToObjects="1">
      <p:cViewPr varScale="1">
        <p:scale>
          <a:sx n="62" d="100"/>
          <a:sy n="62" d="100"/>
        </p:scale>
        <p:origin x="1136"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1ABE0E-73C9-493E-B817-A8FB55D33F03}" type="datetimeFigureOut">
              <a:rPr lang="tr-TR" smtClean="0"/>
              <a:t>20.03.2023</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C79B3D-FB1B-4C56-99A3-612E29005633}" type="slidenum">
              <a:rPr lang="tr-TR" smtClean="0"/>
              <a:t>‹#›</a:t>
            </a:fld>
            <a:endParaRPr lang="tr-TR"/>
          </a:p>
        </p:txBody>
      </p:sp>
    </p:spTree>
    <p:extLst>
      <p:ext uri="{BB962C8B-B14F-4D97-AF65-F5344CB8AC3E}">
        <p14:creationId xmlns:p14="http://schemas.microsoft.com/office/powerpoint/2010/main" val="2407905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20.03.2023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60A8F55-591F-4C82-A106-4949E9E692F5}" type="slidenum">
              <a:rPr lang="tr-TR" smtClean="0"/>
              <a:t>1</a:t>
            </a:fld>
            <a:endParaRPr lang="tr-TR"/>
          </a:p>
        </p:txBody>
      </p:sp>
    </p:spTree>
    <p:extLst>
      <p:ext uri="{BB962C8B-B14F-4D97-AF65-F5344CB8AC3E}">
        <p14:creationId xmlns:p14="http://schemas.microsoft.com/office/powerpoint/2010/main" val="1788955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10</a:t>
            </a:fld>
            <a:endParaRPr lang="tr-TR"/>
          </a:p>
        </p:txBody>
      </p:sp>
    </p:spTree>
    <p:extLst>
      <p:ext uri="{BB962C8B-B14F-4D97-AF65-F5344CB8AC3E}">
        <p14:creationId xmlns:p14="http://schemas.microsoft.com/office/powerpoint/2010/main" val="182502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11</a:t>
            </a:fld>
            <a:endParaRPr lang="tr-TR"/>
          </a:p>
        </p:txBody>
      </p:sp>
    </p:spTree>
    <p:extLst>
      <p:ext uri="{BB962C8B-B14F-4D97-AF65-F5344CB8AC3E}">
        <p14:creationId xmlns:p14="http://schemas.microsoft.com/office/powerpoint/2010/main" val="364315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12</a:t>
            </a:fld>
            <a:endParaRPr lang="tr-TR"/>
          </a:p>
        </p:txBody>
      </p:sp>
    </p:spTree>
    <p:extLst>
      <p:ext uri="{BB962C8B-B14F-4D97-AF65-F5344CB8AC3E}">
        <p14:creationId xmlns:p14="http://schemas.microsoft.com/office/powerpoint/2010/main" val="2287485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13</a:t>
            </a:fld>
            <a:endParaRPr lang="tr-TR"/>
          </a:p>
        </p:txBody>
      </p:sp>
    </p:spTree>
    <p:extLst>
      <p:ext uri="{BB962C8B-B14F-4D97-AF65-F5344CB8AC3E}">
        <p14:creationId xmlns:p14="http://schemas.microsoft.com/office/powerpoint/2010/main" val="3466292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14</a:t>
            </a:fld>
            <a:endParaRPr lang="tr-TR"/>
          </a:p>
        </p:txBody>
      </p:sp>
    </p:spTree>
    <p:extLst>
      <p:ext uri="{BB962C8B-B14F-4D97-AF65-F5344CB8AC3E}">
        <p14:creationId xmlns:p14="http://schemas.microsoft.com/office/powerpoint/2010/main" val="3811557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15</a:t>
            </a:fld>
            <a:endParaRPr lang="tr-TR"/>
          </a:p>
        </p:txBody>
      </p:sp>
    </p:spTree>
    <p:extLst>
      <p:ext uri="{BB962C8B-B14F-4D97-AF65-F5344CB8AC3E}">
        <p14:creationId xmlns:p14="http://schemas.microsoft.com/office/powerpoint/2010/main" val="1136820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16</a:t>
            </a:fld>
            <a:endParaRPr lang="tr-TR"/>
          </a:p>
        </p:txBody>
      </p:sp>
    </p:spTree>
    <p:extLst>
      <p:ext uri="{BB962C8B-B14F-4D97-AF65-F5344CB8AC3E}">
        <p14:creationId xmlns:p14="http://schemas.microsoft.com/office/powerpoint/2010/main" val="1331043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17</a:t>
            </a:fld>
            <a:endParaRPr lang="tr-TR"/>
          </a:p>
        </p:txBody>
      </p:sp>
    </p:spTree>
    <p:extLst>
      <p:ext uri="{BB962C8B-B14F-4D97-AF65-F5344CB8AC3E}">
        <p14:creationId xmlns:p14="http://schemas.microsoft.com/office/powerpoint/2010/main" val="274765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18</a:t>
            </a:fld>
            <a:endParaRPr lang="tr-TR"/>
          </a:p>
        </p:txBody>
      </p:sp>
    </p:spTree>
    <p:extLst>
      <p:ext uri="{BB962C8B-B14F-4D97-AF65-F5344CB8AC3E}">
        <p14:creationId xmlns:p14="http://schemas.microsoft.com/office/powerpoint/2010/main" val="1791258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19</a:t>
            </a:fld>
            <a:endParaRPr lang="tr-TR"/>
          </a:p>
        </p:txBody>
      </p:sp>
    </p:spTree>
    <p:extLst>
      <p:ext uri="{BB962C8B-B14F-4D97-AF65-F5344CB8AC3E}">
        <p14:creationId xmlns:p14="http://schemas.microsoft.com/office/powerpoint/2010/main" val="3558522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a:t>
            </a:fld>
            <a:endParaRPr lang="tr-TR"/>
          </a:p>
        </p:txBody>
      </p:sp>
    </p:spTree>
    <p:extLst>
      <p:ext uri="{BB962C8B-B14F-4D97-AF65-F5344CB8AC3E}">
        <p14:creationId xmlns:p14="http://schemas.microsoft.com/office/powerpoint/2010/main" val="2577573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20</a:t>
            </a:fld>
            <a:endParaRPr lang="tr-TR"/>
          </a:p>
        </p:txBody>
      </p:sp>
    </p:spTree>
    <p:extLst>
      <p:ext uri="{BB962C8B-B14F-4D97-AF65-F5344CB8AC3E}">
        <p14:creationId xmlns:p14="http://schemas.microsoft.com/office/powerpoint/2010/main" val="781696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21</a:t>
            </a:fld>
            <a:endParaRPr lang="tr-TR"/>
          </a:p>
        </p:txBody>
      </p:sp>
    </p:spTree>
    <p:extLst>
      <p:ext uri="{BB962C8B-B14F-4D97-AF65-F5344CB8AC3E}">
        <p14:creationId xmlns:p14="http://schemas.microsoft.com/office/powerpoint/2010/main" val="35087134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22</a:t>
            </a:fld>
            <a:endParaRPr lang="tr-TR"/>
          </a:p>
        </p:txBody>
      </p:sp>
    </p:spTree>
    <p:extLst>
      <p:ext uri="{BB962C8B-B14F-4D97-AF65-F5344CB8AC3E}">
        <p14:creationId xmlns:p14="http://schemas.microsoft.com/office/powerpoint/2010/main" val="2861364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a:t>
            </a:fld>
            <a:endParaRPr lang="tr-TR"/>
          </a:p>
        </p:txBody>
      </p:sp>
    </p:spTree>
    <p:extLst>
      <p:ext uri="{BB962C8B-B14F-4D97-AF65-F5344CB8AC3E}">
        <p14:creationId xmlns:p14="http://schemas.microsoft.com/office/powerpoint/2010/main" val="2547055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a:t>
            </a:fld>
            <a:endParaRPr lang="tr-TR"/>
          </a:p>
        </p:txBody>
      </p:sp>
    </p:spTree>
    <p:extLst>
      <p:ext uri="{BB962C8B-B14F-4D97-AF65-F5344CB8AC3E}">
        <p14:creationId xmlns:p14="http://schemas.microsoft.com/office/powerpoint/2010/main" val="4168742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a:t>
            </a:fld>
            <a:endParaRPr lang="tr-TR"/>
          </a:p>
        </p:txBody>
      </p:sp>
    </p:spTree>
    <p:extLst>
      <p:ext uri="{BB962C8B-B14F-4D97-AF65-F5344CB8AC3E}">
        <p14:creationId xmlns:p14="http://schemas.microsoft.com/office/powerpoint/2010/main" val="4119335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6</a:t>
            </a:fld>
            <a:endParaRPr lang="tr-TR"/>
          </a:p>
        </p:txBody>
      </p:sp>
    </p:spTree>
    <p:extLst>
      <p:ext uri="{BB962C8B-B14F-4D97-AF65-F5344CB8AC3E}">
        <p14:creationId xmlns:p14="http://schemas.microsoft.com/office/powerpoint/2010/main" val="1265210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7</a:t>
            </a:fld>
            <a:endParaRPr lang="tr-TR"/>
          </a:p>
        </p:txBody>
      </p:sp>
    </p:spTree>
    <p:extLst>
      <p:ext uri="{BB962C8B-B14F-4D97-AF65-F5344CB8AC3E}">
        <p14:creationId xmlns:p14="http://schemas.microsoft.com/office/powerpoint/2010/main" val="74270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8</a:t>
            </a:fld>
            <a:endParaRPr lang="tr-TR"/>
          </a:p>
        </p:txBody>
      </p:sp>
    </p:spTree>
    <p:extLst>
      <p:ext uri="{BB962C8B-B14F-4D97-AF65-F5344CB8AC3E}">
        <p14:creationId xmlns:p14="http://schemas.microsoft.com/office/powerpoint/2010/main" val="2129676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9</a:t>
            </a:fld>
            <a:endParaRPr lang="tr-TR"/>
          </a:p>
        </p:txBody>
      </p:sp>
    </p:spTree>
    <p:extLst>
      <p:ext uri="{BB962C8B-B14F-4D97-AF65-F5344CB8AC3E}">
        <p14:creationId xmlns:p14="http://schemas.microsoft.com/office/powerpoint/2010/main" val="838816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0C17C9-2DB5-4E3A-BCA6-1BDBE1839D5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C3CFCB-E724-429E-9E67-AA4C61681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BC316C7-5640-4BC8-B3B9-F39D24B7066B}"/>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25359FB-CF66-43E2-8EC1-9412B0F314AA}"/>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3C5AEF14-7464-42C8-B2FB-4CEB6C81755A}"/>
              </a:ext>
            </a:extLst>
          </p:cNvPr>
          <p:cNvSpPr>
            <a:spLocks noGrp="1"/>
          </p:cNvSpPr>
          <p:nvPr>
            <p:ph type="sldNum" sz="quarter" idx="12"/>
          </p:nvPr>
        </p:nvSpPr>
        <p:spPr/>
        <p:txBody>
          <a:bodyPr/>
          <a:lstStyle/>
          <a:p>
            <a:fld id="{50F4E6BD-4CAD-3E44-B214-2CFB9D00E5E7}" type="slidenum">
              <a:rPr lang="tr-TR" smtClean="0"/>
              <a:t>‹#›</a:t>
            </a:fld>
            <a:endParaRPr lang="tr-TR"/>
          </a:p>
        </p:txBody>
      </p:sp>
      <p:pic>
        <p:nvPicPr>
          <p:cNvPr id="7" name="Resim 6">
            <a:extLst>
              <a:ext uri="{FF2B5EF4-FFF2-40B4-BE49-F238E27FC236}">
                <a16:creationId xmlns:a16="http://schemas.microsoft.com/office/drawing/2014/main" id="{B07C9117-EF70-4142-A831-40F64A657480}"/>
              </a:ext>
            </a:extLst>
          </p:cNvPr>
          <p:cNvPicPr>
            <a:picLocks noChangeAspect="1"/>
          </p:cNvPicPr>
          <p:nvPr userDrawn="1"/>
        </p:nvPicPr>
        <p:blipFill>
          <a:blip r:embed="rId2"/>
          <a:stretch>
            <a:fillRect/>
          </a:stretch>
        </p:blipFill>
        <p:spPr>
          <a:xfrm>
            <a:off x="0" y="0"/>
            <a:ext cx="12192000" cy="6557450"/>
          </a:xfrm>
          <a:prstGeom prst="rect">
            <a:avLst/>
          </a:prstGeom>
        </p:spPr>
      </p:pic>
    </p:spTree>
    <p:extLst>
      <p:ext uri="{BB962C8B-B14F-4D97-AF65-F5344CB8AC3E}">
        <p14:creationId xmlns:p14="http://schemas.microsoft.com/office/powerpoint/2010/main" val="132531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981574-FBF4-4D03-92A6-F398DBDBD61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2793F81-4160-4883-9E16-A106995219E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E60EF3-0236-46BF-8C1D-BF02F18225B1}"/>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43000784-D189-493A-8BD0-DE18CA221AC9}"/>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EC796BC7-0D23-44D7-A1A9-9616E6DA8E6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909445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2FAA06-F012-4CAB-9588-572C44612B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B0E4B2D-CD55-4390-8E5C-BA170FDD2DE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462773-B156-4674-BBF9-82690127C8C9}"/>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1C00C97F-152E-4169-A42D-553BEAC6E466}"/>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5BF26CD9-5D0D-42EE-81C8-8F06D18B90AA}"/>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86828805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390AED8-2163-4F7C-9CA7-828A2067D91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0E5EAE-87A3-4160-B20F-DA73A0353A1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AAB66C-1567-4AC5-857D-366ECF12BA05}"/>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A486382-6CAB-4EEC-9A9D-3D70B273F928}"/>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18E44873-9307-420D-912F-F568FBB1278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16575342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5D751-0CF8-4E2B-83A5-D64C4F76D3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739B51C-1263-4BB3-929A-ED163B4B8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BDD3E9C1-DE07-4A8D-BFEE-3263496672F8}"/>
              </a:ext>
            </a:extLst>
          </p:cNvPr>
          <p:cNvSpPr>
            <a:spLocks noGrp="1"/>
          </p:cNvSpPr>
          <p:nvPr>
            <p:ph type="dt" sz="half" idx="10"/>
          </p:nvPr>
        </p:nvSpPr>
        <p:spPr/>
        <p:txBody>
          <a:bodyPr/>
          <a:lstStyle/>
          <a:p>
            <a:r>
              <a:rPr lang="tr-TR"/>
              <a:t>28.09.2020</a:t>
            </a:r>
          </a:p>
        </p:txBody>
      </p:sp>
      <p:sp>
        <p:nvSpPr>
          <p:cNvPr id="5" name="Alt Bilgi Yer Tutucusu 4">
            <a:extLst>
              <a:ext uri="{FF2B5EF4-FFF2-40B4-BE49-F238E27FC236}">
                <a16:creationId xmlns:a16="http://schemas.microsoft.com/office/drawing/2014/main" id="{28FBFEC2-57EA-4BCE-829A-9A0E92E918BF}"/>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6356A321-2362-4B44-BE7E-B5F790F3F81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16183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372D40-D88C-4FB0-A059-1348C3E0D4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827B2A-0253-435A-A926-2CF228455DE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A7D61EB-BF62-40F1-BCC0-C94F4E032DA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FA7C775-16F3-4E81-9DE7-549820EA555B}"/>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A7D09C4D-86D6-45DA-9BB3-30A572AEACEB}"/>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30715937-F00E-405B-B6B5-9FF92E08600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33571114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65105E-6C7C-432C-BA2D-324C5D67536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75C75CF-612D-4A6F-8DE9-D27F98C2D8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66B7C06F-41CF-46C4-BBA6-05888EF751F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F2C58F-6F91-4730-B081-144F0595BC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882973F-5016-4105-9E52-416FD15C778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F7D68AB-7A36-419F-8856-99623751A57B}"/>
              </a:ext>
            </a:extLst>
          </p:cNvPr>
          <p:cNvSpPr>
            <a:spLocks noGrp="1"/>
          </p:cNvSpPr>
          <p:nvPr>
            <p:ph type="dt" sz="half" idx="10"/>
          </p:nvPr>
        </p:nvSpPr>
        <p:spPr/>
        <p:txBody>
          <a:bodyPr/>
          <a:lstStyle/>
          <a:p>
            <a:r>
              <a:rPr lang="tr-TR"/>
              <a:t>28.09.2020</a:t>
            </a:r>
            <a:endParaRPr lang="tr-TR" dirty="0"/>
          </a:p>
        </p:txBody>
      </p:sp>
      <p:sp>
        <p:nvSpPr>
          <p:cNvPr id="8" name="Alt Bilgi Yer Tutucusu 7">
            <a:extLst>
              <a:ext uri="{FF2B5EF4-FFF2-40B4-BE49-F238E27FC236}">
                <a16:creationId xmlns:a16="http://schemas.microsoft.com/office/drawing/2014/main" id="{7B00A692-19F2-404D-B389-01FF6961EDBC}"/>
              </a:ext>
            </a:extLst>
          </p:cNvPr>
          <p:cNvSpPr>
            <a:spLocks noGrp="1"/>
          </p:cNvSpPr>
          <p:nvPr>
            <p:ph type="ftr" sz="quarter" idx="11"/>
          </p:nvPr>
        </p:nvSpPr>
        <p:spPr/>
        <p:txBody>
          <a:bodyPr/>
          <a:lstStyle/>
          <a:p>
            <a:r>
              <a:rPr lang="tr-TR"/>
              <a:t>Dersin Kodu / Dersin Adı</a:t>
            </a:r>
            <a:endParaRPr lang="tr-TR" dirty="0"/>
          </a:p>
        </p:txBody>
      </p:sp>
      <p:sp>
        <p:nvSpPr>
          <p:cNvPr id="9" name="Slayt Numarası Yer Tutucusu 8">
            <a:extLst>
              <a:ext uri="{FF2B5EF4-FFF2-40B4-BE49-F238E27FC236}">
                <a16:creationId xmlns:a16="http://schemas.microsoft.com/office/drawing/2014/main" id="{5460CAF8-3B2E-48F2-A83A-B865C6F067B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54763185"/>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6F7F6A-26FD-44F2-B4A4-EC87B9C1C2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EBC075-2D1C-4CC2-B762-3D9ADA9E12C0}"/>
              </a:ext>
            </a:extLst>
          </p:cNvPr>
          <p:cNvSpPr>
            <a:spLocks noGrp="1"/>
          </p:cNvSpPr>
          <p:nvPr>
            <p:ph type="dt" sz="half" idx="10"/>
          </p:nvPr>
        </p:nvSpPr>
        <p:spPr/>
        <p:txBody>
          <a:bodyPr/>
          <a:lstStyle/>
          <a:p>
            <a:r>
              <a:rPr lang="tr-TR"/>
              <a:t>28.09.2020</a:t>
            </a:r>
          </a:p>
        </p:txBody>
      </p:sp>
      <p:sp>
        <p:nvSpPr>
          <p:cNvPr id="4" name="Alt Bilgi Yer Tutucusu 3">
            <a:extLst>
              <a:ext uri="{FF2B5EF4-FFF2-40B4-BE49-F238E27FC236}">
                <a16:creationId xmlns:a16="http://schemas.microsoft.com/office/drawing/2014/main" id="{FFD944B8-3D71-4B54-A036-C6A6FC29E40B}"/>
              </a:ext>
            </a:extLst>
          </p:cNvPr>
          <p:cNvSpPr>
            <a:spLocks noGrp="1"/>
          </p:cNvSpPr>
          <p:nvPr>
            <p:ph type="ftr" sz="quarter" idx="11"/>
          </p:nvPr>
        </p:nvSpPr>
        <p:spPr/>
        <p:txBody>
          <a:bodyPr/>
          <a:lstStyle/>
          <a:p>
            <a:r>
              <a:rPr lang="tr-TR"/>
              <a:t>Dersin Kodu / Dersin Adı</a:t>
            </a:r>
            <a:endParaRPr lang="tr-TR" dirty="0"/>
          </a:p>
        </p:txBody>
      </p:sp>
      <p:sp>
        <p:nvSpPr>
          <p:cNvPr id="5" name="Slayt Numarası Yer Tutucusu 4">
            <a:extLst>
              <a:ext uri="{FF2B5EF4-FFF2-40B4-BE49-F238E27FC236}">
                <a16:creationId xmlns:a16="http://schemas.microsoft.com/office/drawing/2014/main" id="{08FB31FB-CECD-48BC-A9D2-D7CC4E558E5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38014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0CBE65-32B2-4A59-B441-D07DF7AB4720}"/>
              </a:ext>
            </a:extLst>
          </p:cNvPr>
          <p:cNvSpPr>
            <a:spLocks noGrp="1"/>
          </p:cNvSpPr>
          <p:nvPr>
            <p:ph type="dt" sz="half" idx="10"/>
          </p:nvPr>
        </p:nvSpPr>
        <p:spPr/>
        <p:txBody>
          <a:bodyPr/>
          <a:lstStyle/>
          <a:p>
            <a:r>
              <a:rPr lang="tr-TR"/>
              <a:t>28.09.2020</a:t>
            </a:r>
          </a:p>
        </p:txBody>
      </p:sp>
      <p:sp>
        <p:nvSpPr>
          <p:cNvPr id="3" name="Alt Bilgi Yer Tutucusu 2">
            <a:extLst>
              <a:ext uri="{FF2B5EF4-FFF2-40B4-BE49-F238E27FC236}">
                <a16:creationId xmlns:a16="http://schemas.microsoft.com/office/drawing/2014/main" id="{378F90FD-4896-453A-A4E8-7A88D4F718DB}"/>
              </a:ext>
            </a:extLst>
          </p:cNvPr>
          <p:cNvSpPr>
            <a:spLocks noGrp="1"/>
          </p:cNvSpPr>
          <p:nvPr>
            <p:ph type="ftr" sz="quarter" idx="11"/>
          </p:nvPr>
        </p:nvSpPr>
        <p:spPr/>
        <p:txBody>
          <a:bodyPr/>
          <a:lstStyle/>
          <a:p>
            <a:r>
              <a:rPr lang="tr-TR"/>
              <a:t>Dersin Kodu / Dersin Adı</a:t>
            </a:r>
            <a:endParaRPr lang="tr-TR" dirty="0"/>
          </a:p>
        </p:txBody>
      </p:sp>
      <p:sp>
        <p:nvSpPr>
          <p:cNvPr id="4" name="Slayt Numarası Yer Tutucusu 3">
            <a:extLst>
              <a:ext uri="{FF2B5EF4-FFF2-40B4-BE49-F238E27FC236}">
                <a16:creationId xmlns:a16="http://schemas.microsoft.com/office/drawing/2014/main" id="{F1FE8CFD-2BFA-4F1C-9521-18CB23012BBA}"/>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5107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381CF3-A5EF-4167-AEE0-B8431F14D5F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15CE533-D87E-485C-9B30-98D1FA6CC9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7224920-B1DF-4272-A258-9A162FCB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B0EEA69-32AB-4EFB-A3BC-6B8EEF71C77A}"/>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52904773-398C-4558-BFED-36B608DE6ED0}"/>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BFA33CD2-A134-47E0-8206-9E70086B09D8}"/>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29172761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B3A027-B698-4236-9456-4E12557253A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48EC52C-67CF-46C5-8C56-BF15C4496E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ED6482-55EA-434C-BB36-A82106F49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049317B-7CB9-45F5-AEC0-2BCFEA393E9B}"/>
              </a:ext>
            </a:extLst>
          </p:cNvPr>
          <p:cNvSpPr>
            <a:spLocks noGrp="1"/>
          </p:cNvSpPr>
          <p:nvPr>
            <p:ph type="dt" sz="half" idx="10"/>
          </p:nvPr>
        </p:nvSpPr>
        <p:spPr/>
        <p:txBody>
          <a:bodyPr/>
          <a:lstStyle/>
          <a:p>
            <a:r>
              <a:rPr lang="tr-TR"/>
              <a:t>28.09.2020</a:t>
            </a:r>
          </a:p>
        </p:txBody>
      </p:sp>
      <p:sp>
        <p:nvSpPr>
          <p:cNvPr id="6" name="Alt Bilgi Yer Tutucusu 5">
            <a:extLst>
              <a:ext uri="{FF2B5EF4-FFF2-40B4-BE49-F238E27FC236}">
                <a16:creationId xmlns:a16="http://schemas.microsoft.com/office/drawing/2014/main" id="{2264103B-CF4E-4AEC-BEE1-265F8FC64D14}"/>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6BDBC5C3-7522-419B-B423-4B559ED4D5EB}"/>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58924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90460D7-5020-4371-9987-CDAF98B3E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030C6A7-91DA-443C-A5E7-5C55F58540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0A4DE1-56AC-486A-BD0E-6EF31278B8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a:t>28.09.2020</a:t>
            </a:r>
            <a:endParaRPr lang="tr-TR" dirty="0"/>
          </a:p>
        </p:txBody>
      </p:sp>
      <p:sp>
        <p:nvSpPr>
          <p:cNvPr id="5" name="Alt Bilgi Yer Tutucusu 4">
            <a:extLst>
              <a:ext uri="{FF2B5EF4-FFF2-40B4-BE49-F238E27FC236}">
                <a16:creationId xmlns:a16="http://schemas.microsoft.com/office/drawing/2014/main" id="{42B9F3DB-1E9C-4B1F-BBED-5ED6273180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74870CB7-02CA-4A7D-A0F4-8BBAEB936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E6BD-4CAD-3E44-B214-2CFB9D00E5E7}" type="slidenum">
              <a:rPr lang="tr-TR" smtClean="0"/>
              <a:pPr/>
              <a:t>‹#›</a:t>
            </a:fld>
            <a:endParaRPr lang="tr-TR" dirty="0"/>
          </a:p>
        </p:txBody>
      </p:sp>
      <p:cxnSp>
        <p:nvCxnSpPr>
          <p:cNvPr id="7" name="Düz Bağlayıcı 6">
            <a:extLst>
              <a:ext uri="{FF2B5EF4-FFF2-40B4-BE49-F238E27FC236}">
                <a16:creationId xmlns:a16="http://schemas.microsoft.com/office/drawing/2014/main" id="{DAB867F7-F123-4A3E-8848-137BCDEC8F92}"/>
              </a:ext>
            </a:extLst>
          </p:cNvPr>
          <p:cNvCxnSpPr>
            <a:cxnSpLocks/>
          </p:cNvCxnSpPr>
          <p:nvPr userDrawn="1"/>
        </p:nvCxnSpPr>
        <p:spPr>
          <a:xfrm>
            <a:off x="5002924" y="586338"/>
            <a:ext cx="6364277"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45099EE-BCE4-43CD-A7EB-74F032FFC30A}"/>
              </a:ext>
            </a:extLst>
          </p:cNvPr>
          <p:cNvPicPr>
            <a:picLocks noChangeAspect="1"/>
          </p:cNvPicPr>
          <p:nvPr userDrawn="1"/>
        </p:nvPicPr>
        <p:blipFill>
          <a:blip r:embed="rId13"/>
          <a:stretch>
            <a:fillRect/>
          </a:stretch>
        </p:blipFill>
        <p:spPr>
          <a:xfrm>
            <a:off x="526518" y="126419"/>
            <a:ext cx="610521" cy="610521"/>
          </a:xfrm>
          <a:prstGeom prst="rect">
            <a:avLst/>
          </a:prstGeom>
        </p:spPr>
      </p:pic>
      <p:sp>
        <p:nvSpPr>
          <p:cNvPr id="9" name="Dikdörtgen 8">
            <a:extLst>
              <a:ext uri="{FF2B5EF4-FFF2-40B4-BE49-F238E27FC236}">
                <a16:creationId xmlns:a16="http://schemas.microsoft.com/office/drawing/2014/main" id="{343B397A-D431-45E1-AD39-4709D2C8F998}"/>
              </a:ext>
            </a:extLst>
          </p:cNvPr>
          <p:cNvSpPr/>
          <p:nvPr userDrawn="1"/>
        </p:nvSpPr>
        <p:spPr>
          <a:xfrm>
            <a:off x="1154644" y="217192"/>
            <a:ext cx="6096000" cy="400110"/>
          </a:xfrm>
          <a:prstGeom prst="rect">
            <a:avLst/>
          </a:prstGeom>
        </p:spPr>
        <p:txBody>
          <a:bodyPr>
            <a:spAutoFit/>
          </a:bodyPr>
          <a:lstStyle/>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ATATÜRK ÜNİVERSİTESİ İLAHİYAT FAKÜLTESİ</a:t>
            </a:r>
          </a:p>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Temel İslam Bilimleri</a:t>
            </a:r>
          </a:p>
        </p:txBody>
      </p:sp>
    </p:spTree>
    <p:extLst>
      <p:ext uri="{BB962C8B-B14F-4D97-AF65-F5344CB8AC3E}">
        <p14:creationId xmlns:p14="http://schemas.microsoft.com/office/powerpoint/2010/main" val="2765374284"/>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b="1" dirty="0">
                <a:solidFill>
                  <a:schemeClr val="bg1"/>
                </a:solidFill>
              </a:rPr>
              <a:t>Kelam Tarihi</a:t>
            </a:r>
          </a:p>
        </p:txBody>
      </p:sp>
      <p:sp>
        <p:nvSpPr>
          <p:cNvPr id="5" name="Alt Başlık 4"/>
          <p:cNvSpPr>
            <a:spLocks noGrp="1"/>
          </p:cNvSpPr>
          <p:nvPr>
            <p:ph type="subTitle" idx="1"/>
          </p:nvPr>
        </p:nvSpPr>
        <p:spPr/>
        <p:txBody>
          <a:bodyPr>
            <a:normAutofit/>
          </a:bodyPr>
          <a:lstStyle/>
          <a:p>
            <a:pPr>
              <a:lnSpc>
                <a:spcPct val="120000"/>
              </a:lnSpc>
            </a:pPr>
            <a:r>
              <a:rPr lang="tr-TR" dirty="0">
                <a:solidFill>
                  <a:schemeClr val="bg1"/>
                </a:solidFill>
              </a:rPr>
              <a:t>Ders Hocası	: Dr. </a:t>
            </a:r>
            <a:r>
              <a:rPr lang="tr-TR" dirty="0" err="1">
                <a:solidFill>
                  <a:schemeClr val="bg1"/>
                </a:solidFill>
              </a:rPr>
              <a:t>Öğr</a:t>
            </a:r>
            <a:r>
              <a:rPr lang="tr-TR" dirty="0">
                <a:solidFill>
                  <a:schemeClr val="bg1"/>
                </a:solidFill>
              </a:rPr>
              <a:t>. Üyesi Fikrullah ÇAKMAK</a:t>
            </a:r>
            <a:endParaRPr lang="tr-TR" dirty="0">
              <a:solidFill>
                <a:schemeClr val="bg1"/>
              </a:solidFill>
              <a:latin typeface="Times New Roman" panose="02020603050405020304" pitchFamily="18" charset="0"/>
              <a:cs typeface="Times New Roman" panose="02020603050405020304" pitchFamily="18" charset="0"/>
            </a:endParaRPr>
          </a:p>
        </p:txBody>
      </p:sp>
      <p:sp>
        <p:nvSpPr>
          <p:cNvPr id="6" name="Alt Başlık 2">
            <a:extLst>
              <a:ext uri="{FF2B5EF4-FFF2-40B4-BE49-F238E27FC236}">
                <a16:creationId xmlns:a16="http://schemas.microsoft.com/office/drawing/2014/main" id="{1C42A7E1-4275-024A-8631-43CFA2748EDF}"/>
              </a:ext>
            </a:extLst>
          </p:cNvPr>
          <p:cNvSpPr txBox="1">
            <a:spLocks/>
          </p:cNvSpPr>
          <p:nvPr/>
        </p:nvSpPr>
        <p:spPr>
          <a:xfrm>
            <a:off x="2209799" y="864973"/>
            <a:ext cx="8809653" cy="8482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a:solidFill>
                  <a:schemeClr val="bg1"/>
                </a:solidFill>
                <a:latin typeface="Times New Roman" panose="02020603050405020304" pitchFamily="18" charset="0"/>
                <a:cs typeface="Times New Roman" panose="02020603050405020304" pitchFamily="18" charset="0"/>
              </a:rPr>
              <a:t>ATATÜRK ÜNİVERSİTESİ İLAHİYAT FAKÜLTESİ </a:t>
            </a:r>
            <a:endParaRPr lang="tr-TR" sz="1600" dirty="0">
              <a:solidFill>
                <a:schemeClr val="bg1"/>
              </a:solidFill>
              <a:latin typeface="Times New Roman" panose="02020603050405020304" pitchFamily="18" charset="0"/>
              <a:cs typeface="Times New Roman" panose="02020603050405020304" pitchFamily="18" charset="0"/>
            </a:endParaRPr>
          </a:p>
          <a:p>
            <a:pPr algn="l"/>
            <a:r>
              <a:rPr lang="tr-TR" dirty="0">
                <a:solidFill>
                  <a:schemeClr val="bg1"/>
                </a:solidFill>
                <a:latin typeface="Times New Roman" panose="02020603050405020304" pitchFamily="18" charset="0"/>
                <a:cs typeface="Times New Roman" panose="02020603050405020304" pitchFamily="18" charset="0"/>
              </a:rPr>
              <a:t>Temel İslam Bilimleri Kelam Anabilim Dalı</a:t>
            </a:r>
          </a:p>
        </p:txBody>
      </p:sp>
    </p:spTree>
    <p:extLst>
      <p:ext uri="{BB962C8B-B14F-4D97-AF65-F5344CB8AC3E}">
        <p14:creationId xmlns:p14="http://schemas.microsoft.com/office/powerpoint/2010/main" val="278103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85000" lnSpcReduction="20000"/>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Görüşleri</a:t>
            </a:r>
          </a:p>
          <a:p>
            <a:r>
              <a:rPr lang="tr-TR" dirty="0" err="1"/>
              <a:t>İbâzıyye</a:t>
            </a:r>
            <a:r>
              <a:rPr lang="tr-TR" dirty="0"/>
              <a:t> dışındaki </a:t>
            </a:r>
            <a:r>
              <a:rPr lang="tr-TR" dirty="0" err="1"/>
              <a:t>Hâricîler</a:t>
            </a:r>
            <a:r>
              <a:rPr lang="tr-TR" dirty="0"/>
              <a:t> </a:t>
            </a:r>
            <a:r>
              <a:rPr lang="tr-TR" dirty="0" err="1"/>
              <a:t>itikadî</a:t>
            </a:r>
            <a:r>
              <a:rPr lang="tr-TR" dirty="0"/>
              <a:t> alanda tam bir sistem ortaya koyamamışlardır.</a:t>
            </a:r>
          </a:p>
          <a:p>
            <a:r>
              <a:rPr lang="tr-TR" dirty="0" err="1"/>
              <a:t>Hâricîlerde</a:t>
            </a:r>
            <a:r>
              <a:rPr lang="tr-TR" dirty="0"/>
              <a:t> temel esas İslâm ümmetinin Kur’an’a dayandırılması.</a:t>
            </a:r>
          </a:p>
          <a:p>
            <a:r>
              <a:rPr lang="tr-TR" dirty="0" err="1"/>
              <a:t>Kur’ân</a:t>
            </a:r>
            <a:r>
              <a:rPr lang="tr-TR" dirty="0"/>
              <a:t>-ı Kerîm kesin bir kanun olup </a:t>
            </a:r>
            <a:r>
              <a:rPr lang="tr-TR" dirty="0" err="1"/>
              <a:t>te’vil</a:t>
            </a:r>
            <a:r>
              <a:rPr lang="tr-TR" dirty="0"/>
              <a:t> veya tefsire ihtiyaç göstermeksizin </a:t>
            </a:r>
            <a:r>
              <a:rPr lang="tr-TR" dirty="0" err="1"/>
              <a:t>lafzî</a:t>
            </a:r>
            <a:r>
              <a:rPr lang="tr-TR" dirty="0"/>
              <a:t> hüviyetiyle değişmez bir şekilde hem </a:t>
            </a:r>
            <a:r>
              <a:rPr lang="tr-TR" dirty="0" err="1"/>
              <a:t>itikadî</a:t>
            </a:r>
            <a:r>
              <a:rPr lang="tr-TR" dirty="0"/>
              <a:t> hem de amelî hayat için yegâne nizamdır.</a:t>
            </a:r>
          </a:p>
          <a:p>
            <a:r>
              <a:rPr lang="tr-TR" dirty="0"/>
              <a:t>Adaletin gerçekleşebilmesi için bütün işlerin Allah’ın emir ve yasaklarına uygun olarak yürütülmesi şarttır; çünkü hüküm ancak Allah’ındır.</a:t>
            </a:r>
          </a:p>
          <a:p>
            <a:r>
              <a:rPr lang="tr-TR" dirty="0"/>
              <a:t>Halifelik âdil, âlim ve </a:t>
            </a:r>
            <a:r>
              <a:rPr lang="tr-TR" dirty="0" err="1"/>
              <a:t>zâhid</a:t>
            </a:r>
            <a:r>
              <a:rPr lang="tr-TR" dirty="0"/>
              <a:t> olması şartıyla hür yahut köle her Müslümanın hakkıdır.</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10</a:t>
            </a:fld>
            <a:endParaRPr lang="tr-TR"/>
          </a:p>
        </p:txBody>
      </p:sp>
    </p:spTree>
    <p:extLst>
      <p:ext uri="{BB962C8B-B14F-4D97-AF65-F5344CB8AC3E}">
        <p14:creationId xmlns:p14="http://schemas.microsoft.com/office/powerpoint/2010/main" val="4126204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70000" lnSpcReduction="20000"/>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Görüşleri</a:t>
            </a:r>
          </a:p>
          <a:p>
            <a:r>
              <a:rPr lang="tr-TR" dirty="0"/>
              <a:t>Halife, Müslümanlar arasında yapılan hür seçimle iş başına getirilir; doğru yoldan ayrıldığı zaman da azledilir ve öldürülür.</a:t>
            </a:r>
          </a:p>
          <a:p>
            <a:r>
              <a:rPr lang="tr-TR" dirty="0"/>
              <a:t>Hz. </a:t>
            </a:r>
            <a:r>
              <a:rPr lang="tr-TR" dirty="0" err="1"/>
              <a:t>Ebû</a:t>
            </a:r>
            <a:r>
              <a:rPr lang="tr-TR" dirty="0"/>
              <a:t> Bekir ile Ömer’in hilâfetlerinin tamamını, Osman’ın ilk altı yılını ve Ali’nin </a:t>
            </a:r>
            <a:r>
              <a:rPr lang="tr-TR" dirty="0" err="1"/>
              <a:t>tahkîme</a:t>
            </a:r>
            <a:r>
              <a:rPr lang="tr-TR" dirty="0"/>
              <a:t> kadarki halifeliğini </a:t>
            </a:r>
            <a:r>
              <a:rPr lang="tr-TR" dirty="0" err="1"/>
              <a:t>meşrû</a:t>
            </a:r>
            <a:r>
              <a:rPr lang="tr-TR" dirty="0"/>
              <a:t> sayarlar.</a:t>
            </a:r>
          </a:p>
          <a:p>
            <a:r>
              <a:rPr lang="tr-TR" dirty="0"/>
              <a:t>Devletin en önemli vasfı adalet olduğundan imamın ilk işi, iyiliği emretme ve kötülükten uzaklaştırma (emir </a:t>
            </a:r>
            <a:r>
              <a:rPr lang="tr-TR" dirty="0" err="1"/>
              <a:t>bi’l-ma‘rûf</a:t>
            </a:r>
            <a:r>
              <a:rPr lang="tr-TR" dirty="0"/>
              <a:t> nehiy </a:t>
            </a:r>
            <a:r>
              <a:rPr lang="tr-TR" dirty="0" err="1"/>
              <a:t>ani’l-münker</a:t>
            </a:r>
            <a:r>
              <a:rPr lang="tr-TR" dirty="0"/>
              <a:t>) prensibini uygulamaktır. Bu prensibi oldukça sert uygulamışlardır.</a:t>
            </a:r>
          </a:p>
          <a:p>
            <a:r>
              <a:rPr lang="tr-TR" dirty="0" err="1"/>
              <a:t>Akîde</a:t>
            </a:r>
            <a:r>
              <a:rPr lang="tr-TR" dirty="0"/>
              <a:t> ve amelden oluşan dinin emirlerini yerine getirmeyen ve yasaklarından kaçınmayan kimseler kâfir kabul edilir. Bunu “lâ hükme illâ </a:t>
            </a:r>
            <a:r>
              <a:rPr lang="tr-TR" dirty="0" err="1"/>
              <a:t>lillâh</a:t>
            </a:r>
            <a:r>
              <a:rPr lang="tr-TR" dirty="0"/>
              <a:t>” ilkesine bağlamaktadırlar. </a:t>
            </a:r>
          </a:p>
          <a:p>
            <a:r>
              <a:rPr lang="tr-TR" dirty="0"/>
              <a:t>Büyük günah işleyen kişi, bu tutumuyla Allah’ın yasak kıldığı şeyi helâl saydığından mümin değildir ve cehennemde ebedî kalacaktır.</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11</a:t>
            </a:fld>
            <a:endParaRPr lang="tr-TR"/>
          </a:p>
        </p:txBody>
      </p:sp>
    </p:spTree>
    <p:extLst>
      <p:ext uri="{BB962C8B-B14F-4D97-AF65-F5344CB8AC3E}">
        <p14:creationId xmlns:p14="http://schemas.microsoft.com/office/powerpoint/2010/main" val="2976225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89325"/>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70000" lnSpcReduction="20000"/>
          </a:bodyPr>
          <a:lstStyle/>
          <a:p>
            <a:r>
              <a:rPr lang="tr-TR" b="1" dirty="0"/>
              <a:t>B. </a:t>
            </a:r>
            <a:r>
              <a:rPr lang="tr-TR" b="1" dirty="0" err="1"/>
              <a:t>Mürcie</a:t>
            </a:r>
            <a:r>
              <a:rPr lang="tr-TR" b="1" dirty="0"/>
              <a:t> </a:t>
            </a:r>
          </a:p>
          <a:p>
            <a:r>
              <a:rPr lang="tr-TR" dirty="0" err="1">
                <a:solidFill>
                  <a:srgbClr val="FF0000"/>
                </a:solidFill>
              </a:rPr>
              <a:t>Mürcie</a:t>
            </a:r>
            <a:r>
              <a:rPr lang="tr-TR" dirty="0">
                <a:solidFill>
                  <a:srgbClr val="FF0000"/>
                </a:solidFill>
              </a:rPr>
              <a:t> Kelimesinin Kökeni</a:t>
            </a:r>
          </a:p>
          <a:p>
            <a:r>
              <a:rPr lang="tr-TR" dirty="0"/>
              <a:t>İrca: Geriye bırakma</a:t>
            </a:r>
          </a:p>
          <a:p>
            <a:r>
              <a:rPr lang="tr-TR" dirty="0" err="1"/>
              <a:t>Reca</a:t>
            </a:r>
            <a:r>
              <a:rPr lang="tr-TR" dirty="0"/>
              <a:t>: Ümit etme</a:t>
            </a:r>
          </a:p>
          <a:p>
            <a:r>
              <a:rPr lang="tr-TR" dirty="0" err="1">
                <a:solidFill>
                  <a:srgbClr val="FF0000"/>
                </a:solidFill>
              </a:rPr>
              <a:t>Mürcie</a:t>
            </a:r>
            <a:r>
              <a:rPr lang="tr-TR" dirty="0">
                <a:solidFill>
                  <a:srgbClr val="FF0000"/>
                </a:solidFill>
              </a:rPr>
              <a:t> Kimdir</a:t>
            </a:r>
          </a:p>
          <a:p>
            <a:r>
              <a:rPr lang="tr-TR" dirty="0"/>
              <a:t>Hz. Osman ve Hz. Ali başta olmak üzere büyük günah işleyenlerin manevi ve uhrevi boyutları hakkında konuşmayan topluluklardır</a:t>
            </a:r>
          </a:p>
          <a:p>
            <a:r>
              <a:rPr lang="tr-TR" dirty="0" err="1">
                <a:solidFill>
                  <a:srgbClr val="FF0000"/>
                </a:solidFill>
              </a:rPr>
              <a:t>Mürcien’nin</a:t>
            </a:r>
            <a:r>
              <a:rPr lang="tr-TR" dirty="0">
                <a:solidFill>
                  <a:srgbClr val="FF0000"/>
                </a:solidFill>
              </a:rPr>
              <a:t> ortaya çıkış sebepleri</a:t>
            </a:r>
          </a:p>
          <a:p>
            <a:pPr lvl="0"/>
            <a:r>
              <a:rPr lang="tr-TR" dirty="0" err="1"/>
              <a:t>Hâricî</a:t>
            </a:r>
            <a:r>
              <a:rPr lang="tr-TR" dirty="0"/>
              <a:t> zihniyeti karşı çıkış düşüncesi.</a:t>
            </a:r>
          </a:p>
          <a:p>
            <a:pPr lvl="0"/>
            <a:r>
              <a:rPr lang="tr-TR" dirty="0" err="1"/>
              <a:t>Emevî-Hâşimî</a:t>
            </a:r>
            <a:r>
              <a:rPr lang="tr-TR" dirty="0"/>
              <a:t> çekişmesi, </a:t>
            </a:r>
          </a:p>
          <a:p>
            <a:pPr lvl="0"/>
            <a:r>
              <a:rPr lang="tr-TR" dirty="0" err="1"/>
              <a:t>Emeviler</a:t>
            </a:r>
            <a:r>
              <a:rPr lang="tr-TR" dirty="0"/>
              <a:t> döneminde kentleşme sürecinin doğurduğu siyasal, ekonomik, toplumsal problemler.</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12</a:t>
            </a:fld>
            <a:endParaRPr lang="tr-TR"/>
          </a:p>
        </p:txBody>
      </p:sp>
    </p:spTree>
    <p:extLst>
      <p:ext uri="{BB962C8B-B14F-4D97-AF65-F5344CB8AC3E}">
        <p14:creationId xmlns:p14="http://schemas.microsoft.com/office/powerpoint/2010/main" val="8096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99599"/>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38388"/>
            <a:ext cx="10515600" cy="3851275"/>
          </a:xfrm>
        </p:spPr>
        <p:txBody>
          <a:bodyPr>
            <a:normAutofit fontScale="77500" lnSpcReduction="20000"/>
          </a:bodyPr>
          <a:lstStyle/>
          <a:p>
            <a:r>
              <a:rPr lang="tr-TR" b="1" dirty="0"/>
              <a:t>B. </a:t>
            </a:r>
            <a:r>
              <a:rPr lang="tr-TR" b="1" dirty="0" err="1"/>
              <a:t>Mürcie</a:t>
            </a:r>
            <a:r>
              <a:rPr lang="tr-TR" b="1" dirty="0"/>
              <a:t> </a:t>
            </a:r>
          </a:p>
          <a:p>
            <a:r>
              <a:rPr lang="tr-TR" dirty="0">
                <a:solidFill>
                  <a:srgbClr val="FF0000"/>
                </a:solidFill>
              </a:rPr>
              <a:t>İlk Ortaya Çıkışı ve Seyri</a:t>
            </a:r>
          </a:p>
          <a:p>
            <a:r>
              <a:rPr lang="tr-TR" dirty="0"/>
              <a:t>Hz. Osman’ın öldürülmesinden sonra Medine’ye dönen ve şüpheciler (</a:t>
            </a:r>
            <a:r>
              <a:rPr lang="tr-TR" dirty="0" err="1"/>
              <a:t>şükkâk</a:t>
            </a:r>
            <a:r>
              <a:rPr lang="tr-TR" dirty="0"/>
              <a:t>) olarak anılan gazilere göre ayrılığa düşen grupların hepsi güvenilen ve doğruluğu kabul edilen kişilerdir. Bunlara nefret beslemek doğru olmayıp onların durumlarını Allah’a hava etmek gerekir. </a:t>
            </a:r>
          </a:p>
          <a:p>
            <a:r>
              <a:rPr lang="tr-TR" dirty="0"/>
              <a:t>Hz. Osman tarafından çeşitli görevlere getirilmeleri dolayısıyla “</a:t>
            </a:r>
            <a:r>
              <a:rPr lang="tr-TR" dirty="0" err="1"/>
              <a:t>Osmânî</a:t>
            </a:r>
            <a:r>
              <a:rPr lang="tr-TR" dirty="0"/>
              <a:t>” diye bilinen aralarında Abdullah b. Ömer, </a:t>
            </a:r>
            <a:r>
              <a:rPr lang="tr-TR" dirty="0" err="1"/>
              <a:t>Sa‘d</a:t>
            </a:r>
            <a:r>
              <a:rPr lang="tr-TR" dirty="0"/>
              <a:t> b. </a:t>
            </a:r>
            <a:r>
              <a:rPr lang="tr-TR" dirty="0" err="1"/>
              <a:t>Ebû</a:t>
            </a:r>
            <a:r>
              <a:rPr lang="tr-TR" dirty="0"/>
              <a:t> </a:t>
            </a:r>
            <a:r>
              <a:rPr lang="tr-TR" dirty="0" err="1"/>
              <a:t>Vakkas</a:t>
            </a:r>
            <a:r>
              <a:rPr lang="tr-TR" dirty="0"/>
              <a:t>, Muhammed b. </a:t>
            </a:r>
            <a:r>
              <a:rPr lang="tr-TR" dirty="0" err="1"/>
              <a:t>Mesleme</a:t>
            </a:r>
            <a:r>
              <a:rPr lang="tr-TR" dirty="0"/>
              <a:t> ve </a:t>
            </a:r>
            <a:r>
              <a:rPr lang="tr-TR" dirty="0" err="1"/>
              <a:t>Üsâme</a:t>
            </a:r>
            <a:r>
              <a:rPr lang="tr-TR" dirty="0"/>
              <a:t> b. </a:t>
            </a:r>
            <a:r>
              <a:rPr lang="tr-TR" dirty="0" err="1"/>
              <a:t>Zeyd</a:t>
            </a:r>
            <a:r>
              <a:rPr lang="tr-TR" dirty="0"/>
              <a:t> gibi </a:t>
            </a:r>
            <a:r>
              <a:rPr lang="tr-TR" dirty="0" err="1"/>
              <a:t>sahâbîlerin</a:t>
            </a:r>
            <a:r>
              <a:rPr lang="tr-TR" dirty="0"/>
              <a:t> bulunduğu tarafsızlarca da ortaya konmuştu. Bunlar başlangıçta Hz. Ali’ye biat etmekten kaçınmış, ancak daha sonra biat edip </a:t>
            </a:r>
            <a:r>
              <a:rPr lang="tr-TR" dirty="0" err="1"/>
              <a:t>ehl</a:t>
            </a:r>
            <a:r>
              <a:rPr lang="tr-TR" dirty="0"/>
              <a:t>-i kıbleye kılıç çekmeyi reddetmiştir.</a:t>
            </a:r>
          </a:p>
          <a:p>
            <a:r>
              <a:rPr lang="tr-TR" dirty="0"/>
              <a:t>Bu kişilerin Hz. Ali ve Muaviye’ye vermiş oldukları tarafsız cevapların sonradan irca fikrine dönüşmüş olarak kabul edilir. </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13</a:t>
            </a:fld>
            <a:endParaRPr lang="tr-TR"/>
          </a:p>
        </p:txBody>
      </p:sp>
    </p:spTree>
    <p:extLst>
      <p:ext uri="{BB962C8B-B14F-4D97-AF65-F5344CB8AC3E}">
        <p14:creationId xmlns:p14="http://schemas.microsoft.com/office/powerpoint/2010/main" val="633628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Autofit/>
          </a:bodyPr>
          <a:lstStyle/>
          <a:p>
            <a:r>
              <a:rPr lang="tr-TR" b="1" dirty="0"/>
              <a:t>B. </a:t>
            </a:r>
            <a:r>
              <a:rPr lang="tr-TR" b="1" dirty="0" err="1"/>
              <a:t>Mürcie</a:t>
            </a:r>
            <a:r>
              <a:rPr lang="tr-TR" b="1" dirty="0"/>
              <a:t> </a:t>
            </a:r>
          </a:p>
          <a:p>
            <a:r>
              <a:rPr lang="tr-TR" sz="1800" dirty="0">
                <a:solidFill>
                  <a:srgbClr val="FF0000"/>
                </a:solidFill>
              </a:rPr>
              <a:t>İlk Ortaya Çıkışı ve Seyri</a:t>
            </a:r>
          </a:p>
          <a:p>
            <a:r>
              <a:rPr lang="tr-TR" sz="1800" dirty="0" err="1"/>
              <a:t>Mürcie</a:t>
            </a:r>
            <a:r>
              <a:rPr lang="tr-TR" sz="1800" dirty="0"/>
              <a:t>, İslâm toplumunu tehdit eden </a:t>
            </a:r>
            <a:r>
              <a:rPr lang="tr-TR" sz="1800" dirty="0" err="1"/>
              <a:t>Hâricî</a:t>
            </a:r>
            <a:r>
              <a:rPr lang="tr-TR" sz="1800" dirty="0"/>
              <a:t> zihniyetine, </a:t>
            </a:r>
            <a:r>
              <a:rPr lang="tr-TR" sz="1800" dirty="0" err="1"/>
              <a:t>Emevî</a:t>
            </a:r>
            <a:r>
              <a:rPr lang="tr-TR" sz="1800" dirty="0"/>
              <a:t> – </a:t>
            </a:r>
            <a:r>
              <a:rPr lang="tr-TR" sz="1800" dirty="0" err="1"/>
              <a:t>Hâşimî</a:t>
            </a:r>
            <a:r>
              <a:rPr lang="tr-TR" sz="1800" dirty="0"/>
              <a:t> çekişmesine, </a:t>
            </a:r>
            <a:r>
              <a:rPr lang="tr-TR" sz="1800" dirty="0" err="1"/>
              <a:t>Emevîler’in</a:t>
            </a:r>
            <a:r>
              <a:rPr lang="tr-TR" sz="1800" dirty="0"/>
              <a:t> </a:t>
            </a:r>
            <a:r>
              <a:rPr lang="tr-TR" sz="1800" dirty="0" err="1"/>
              <a:t>Hâricîler’le</a:t>
            </a:r>
            <a:r>
              <a:rPr lang="tr-TR" sz="1800" dirty="0"/>
              <a:t> diğer muhaliflerine karşı acımasız davranışlarına ve </a:t>
            </a:r>
            <a:r>
              <a:rPr lang="tr-TR" sz="1800" dirty="0" err="1"/>
              <a:t>mevâlîyi</a:t>
            </a:r>
            <a:r>
              <a:rPr lang="tr-TR" sz="1800" dirty="0"/>
              <a:t> küçük görmelerine, özellikle de </a:t>
            </a:r>
            <a:r>
              <a:rPr lang="tr-TR" sz="1800" dirty="0" err="1"/>
              <a:t>müslümanların</a:t>
            </a:r>
            <a:r>
              <a:rPr lang="tr-TR" sz="1800" dirty="0"/>
              <a:t> birbirini öldürmesine tepki olarak doğmuş, uzlaşmacı ve birlik taraftarı siyasî bir fırkadır.</a:t>
            </a:r>
          </a:p>
          <a:p>
            <a:r>
              <a:rPr lang="tr-TR" sz="1800" dirty="0" err="1"/>
              <a:t>Mürcie</a:t>
            </a:r>
            <a:r>
              <a:rPr lang="tr-TR" sz="1800" dirty="0"/>
              <a:t> görüşü toplumun birçok grubu tarafından benimsenip </a:t>
            </a:r>
            <a:r>
              <a:rPr lang="tr-TR" sz="1800" dirty="0" err="1"/>
              <a:t>Emeviler</a:t>
            </a:r>
            <a:r>
              <a:rPr lang="tr-TR" sz="1800" dirty="0"/>
              <a:t> döneminde yayılmıştır. </a:t>
            </a:r>
          </a:p>
          <a:p>
            <a:r>
              <a:rPr lang="tr-TR" sz="1800" dirty="0" err="1"/>
              <a:t>Mürcie</a:t>
            </a:r>
            <a:r>
              <a:rPr lang="tr-TR" sz="1800" dirty="0"/>
              <a:t> görüşü </a:t>
            </a:r>
            <a:r>
              <a:rPr lang="tr-TR" sz="1800" dirty="0" err="1"/>
              <a:t>Emevi-Haşimi</a:t>
            </a:r>
            <a:r>
              <a:rPr lang="tr-TR" sz="1800" dirty="0"/>
              <a:t> çekişmesinden bunalan mevalinin de yoğunlukla kabul ettiği görüş haline gelmiştir. </a:t>
            </a:r>
          </a:p>
          <a:p>
            <a:r>
              <a:rPr lang="tr-TR" sz="1800" dirty="0" err="1"/>
              <a:t>Mürcie</a:t>
            </a:r>
            <a:r>
              <a:rPr lang="tr-TR" sz="1800" dirty="0"/>
              <a:t> görüşü </a:t>
            </a:r>
            <a:r>
              <a:rPr lang="tr-TR" sz="1800" dirty="0" err="1"/>
              <a:t>Emevi</a:t>
            </a:r>
            <a:r>
              <a:rPr lang="tr-TR" sz="1800" dirty="0"/>
              <a:t> halifesi Ömer b. </a:t>
            </a:r>
            <a:r>
              <a:rPr lang="tr-TR" sz="1800" dirty="0" err="1"/>
              <a:t>Abdulaziz</a:t>
            </a:r>
            <a:r>
              <a:rPr lang="tr-TR" sz="1800" dirty="0"/>
              <a:t> tarafından destek görmüştür. </a:t>
            </a:r>
          </a:p>
          <a:p>
            <a:r>
              <a:rPr lang="tr-TR" sz="1800" dirty="0" err="1"/>
              <a:t>Mürciler</a:t>
            </a:r>
            <a:r>
              <a:rPr lang="tr-TR" sz="1800" dirty="0"/>
              <a:t> </a:t>
            </a:r>
            <a:r>
              <a:rPr lang="tr-TR" sz="1800" dirty="0" err="1"/>
              <a:t>Emevi</a:t>
            </a:r>
            <a:r>
              <a:rPr lang="tr-TR" sz="1800" dirty="0"/>
              <a:t> zulmüne karşı Abbasi politikasını desteklemişlerdir. </a:t>
            </a:r>
          </a:p>
          <a:p>
            <a:r>
              <a:rPr lang="tr-TR" sz="1800" dirty="0" err="1"/>
              <a:t>Mihne</a:t>
            </a:r>
            <a:r>
              <a:rPr lang="tr-TR" sz="1800" dirty="0"/>
              <a:t> döneminde devletin resmi görüşünü desteklediklerinden Mutezile ile beraber algılanmışlardır.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14</a:t>
            </a:fld>
            <a:endParaRPr lang="tr-TR"/>
          </a:p>
        </p:txBody>
      </p:sp>
    </p:spTree>
    <p:extLst>
      <p:ext uri="{BB962C8B-B14F-4D97-AF65-F5344CB8AC3E}">
        <p14:creationId xmlns:p14="http://schemas.microsoft.com/office/powerpoint/2010/main" val="3640028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B. </a:t>
            </a:r>
            <a:r>
              <a:rPr lang="tr-TR" b="1" dirty="0" err="1"/>
              <a:t>Mürcie</a:t>
            </a:r>
            <a:r>
              <a:rPr lang="tr-TR" b="1" dirty="0"/>
              <a:t> </a:t>
            </a:r>
          </a:p>
          <a:p>
            <a:r>
              <a:rPr lang="tr-TR" dirty="0">
                <a:solidFill>
                  <a:srgbClr val="FF0000"/>
                </a:solidFill>
              </a:rPr>
              <a:t>Önde Gelen İsimler</a:t>
            </a:r>
          </a:p>
          <a:p>
            <a:r>
              <a:rPr lang="tr-TR" dirty="0"/>
              <a:t>İmam Azam </a:t>
            </a:r>
            <a:r>
              <a:rPr lang="tr-TR" dirty="0" err="1"/>
              <a:t>Mürcie’nin</a:t>
            </a:r>
            <a:r>
              <a:rPr lang="tr-TR" dirty="0"/>
              <a:t> manevi lideri kabul edilir. </a:t>
            </a:r>
            <a:r>
              <a:rPr lang="tr-TR" dirty="0" err="1"/>
              <a:t>Mürcie</a:t>
            </a:r>
            <a:r>
              <a:rPr lang="tr-TR" dirty="0"/>
              <a:t> denince Ebu Hanife ve taraftarları akla gelmektedir. </a:t>
            </a:r>
          </a:p>
          <a:p>
            <a:r>
              <a:rPr lang="tr-TR" dirty="0"/>
              <a:t>Hasan b. Muhammed el-Hanefi: Ehli </a:t>
            </a:r>
            <a:r>
              <a:rPr lang="tr-TR" dirty="0" err="1"/>
              <a:t>beytten</a:t>
            </a:r>
            <a:r>
              <a:rPr lang="tr-TR" dirty="0"/>
              <a:t> </a:t>
            </a:r>
          </a:p>
          <a:p>
            <a:r>
              <a:rPr lang="tr-TR" dirty="0" err="1"/>
              <a:t>Hammad</a:t>
            </a:r>
            <a:r>
              <a:rPr lang="tr-TR" dirty="0"/>
              <a:t> b. Süleyman: İmam </a:t>
            </a:r>
            <a:r>
              <a:rPr lang="tr-TR" dirty="0" err="1"/>
              <a:t>Azam’ın</a:t>
            </a:r>
            <a:r>
              <a:rPr lang="tr-TR" dirty="0"/>
              <a:t> hocası.</a:t>
            </a:r>
          </a:p>
          <a:p>
            <a:r>
              <a:rPr lang="tr-TR" dirty="0"/>
              <a:t>Saîd b. </a:t>
            </a:r>
            <a:r>
              <a:rPr lang="tr-TR" dirty="0" err="1"/>
              <a:t>Cübeyr</a:t>
            </a:r>
            <a:r>
              <a:rPr lang="tr-TR" dirty="0"/>
              <a:t> müfessir.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15</a:t>
            </a:fld>
            <a:endParaRPr lang="tr-TR"/>
          </a:p>
        </p:txBody>
      </p:sp>
    </p:spTree>
    <p:extLst>
      <p:ext uri="{BB962C8B-B14F-4D97-AF65-F5344CB8AC3E}">
        <p14:creationId xmlns:p14="http://schemas.microsoft.com/office/powerpoint/2010/main" val="3034711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lnSpcReduction="10000"/>
          </a:bodyPr>
          <a:lstStyle/>
          <a:p>
            <a:r>
              <a:rPr lang="tr-TR" b="1" dirty="0"/>
              <a:t>B. </a:t>
            </a:r>
            <a:r>
              <a:rPr lang="tr-TR" b="1" dirty="0" err="1"/>
              <a:t>Mürcie</a:t>
            </a:r>
            <a:r>
              <a:rPr lang="tr-TR" b="1" dirty="0"/>
              <a:t> </a:t>
            </a:r>
          </a:p>
          <a:p>
            <a:r>
              <a:rPr lang="tr-TR" dirty="0">
                <a:solidFill>
                  <a:srgbClr val="FF0000"/>
                </a:solidFill>
              </a:rPr>
              <a:t>Diğer Konular</a:t>
            </a:r>
          </a:p>
          <a:p>
            <a:r>
              <a:rPr lang="tr-TR" dirty="0" err="1"/>
              <a:t>Emeviler</a:t>
            </a:r>
            <a:r>
              <a:rPr lang="tr-TR" dirty="0"/>
              <a:t> ve Abbasiler döneminde Haricilere karşı ön plana çıkarılmıştır.</a:t>
            </a:r>
          </a:p>
          <a:p>
            <a:r>
              <a:rPr lang="tr-TR" dirty="0"/>
              <a:t>Medeni, hoşgörülü ve çoğulcu din anlayışını ifade eder.</a:t>
            </a:r>
          </a:p>
          <a:p>
            <a:r>
              <a:rPr lang="tr-TR" dirty="0" err="1"/>
              <a:t>Maturidiliğin</a:t>
            </a:r>
            <a:r>
              <a:rPr lang="tr-TR" dirty="0"/>
              <a:t> doğuşuna zemin hazırlamıştır. </a:t>
            </a:r>
          </a:p>
          <a:p>
            <a:r>
              <a:rPr lang="tr-TR" dirty="0"/>
              <a:t>Türklerin </a:t>
            </a:r>
            <a:r>
              <a:rPr lang="tr-TR" dirty="0" err="1"/>
              <a:t>İslamiyeti</a:t>
            </a:r>
            <a:r>
              <a:rPr lang="tr-TR" dirty="0"/>
              <a:t> benimsemesinde </a:t>
            </a:r>
            <a:r>
              <a:rPr lang="tr-TR" dirty="0" err="1"/>
              <a:t>Mürci</a:t>
            </a:r>
            <a:r>
              <a:rPr lang="tr-TR" dirty="0"/>
              <a:t> görüşlerin etkisi görülmektedir.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16</a:t>
            </a:fld>
            <a:endParaRPr lang="tr-TR"/>
          </a:p>
        </p:txBody>
      </p:sp>
    </p:spTree>
    <p:extLst>
      <p:ext uri="{BB962C8B-B14F-4D97-AF65-F5344CB8AC3E}">
        <p14:creationId xmlns:p14="http://schemas.microsoft.com/office/powerpoint/2010/main" val="3138954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B. </a:t>
            </a:r>
            <a:r>
              <a:rPr lang="tr-TR" b="1" dirty="0" err="1"/>
              <a:t>Mürcie</a:t>
            </a:r>
            <a:r>
              <a:rPr lang="tr-TR" b="1" dirty="0"/>
              <a:t> </a:t>
            </a:r>
          </a:p>
          <a:p>
            <a:r>
              <a:rPr lang="tr-TR" dirty="0">
                <a:solidFill>
                  <a:srgbClr val="FF0000"/>
                </a:solidFill>
              </a:rPr>
              <a:t>Eserler </a:t>
            </a:r>
          </a:p>
          <a:p>
            <a:r>
              <a:rPr lang="tr-TR" dirty="0" err="1"/>
              <a:t>Kitabu’l</a:t>
            </a:r>
            <a:r>
              <a:rPr lang="tr-TR" dirty="0"/>
              <a:t>-İrca, </a:t>
            </a:r>
            <a:r>
              <a:rPr lang="tr-TR" dirty="0" err="1"/>
              <a:t>Kitabül</a:t>
            </a:r>
            <a:r>
              <a:rPr lang="tr-TR" dirty="0"/>
              <a:t> İman ve </a:t>
            </a:r>
            <a:r>
              <a:rPr lang="tr-TR" dirty="0" err="1"/>
              <a:t>Makalat</a:t>
            </a:r>
            <a:r>
              <a:rPr lang="tr-TR" dirty="0"/>
              <a:t> adı altında kitaplar yazılmıştır. Ancak günümüze bunlar ulaşmamıştır. </a:t>
            </a:r>
          </a:p>
          <a:p>
            <a:r>
              <a:rPr lang="tr-TR" dirty="0"/>
              <a:t>Muhammed b. Hanefi’nin </a:t>
            </a:r>
            <a:r>
              <a:rPr lang="tr-TR" dirty="0" err="1"/>
              <a:t>Kitabu’l-İrca’sı</a:t>
            </a:r>
            <a:r>
              <a:rPr lang="tr-TR" dirty="0"/>
              <a:t> bize ulaşan en eski kitaptır.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17</a:t>
            </a:fld>
            <a:endParaRPr lang="tr-TR"/>
          </a:p>
        </p:txBody>
      </p:sp>
    </p:spTree>
    <p:extLst>
      <p:ext uri="{BB962C8B-B14F-4D97-AF65-F5344CB8AC3E}">
        <p14:creationId xmlns:p14="http://schemas.microsoft.com/office/powerpoint/2010/main" val="284886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92500" lnSpcReduction="20000"/>
          </a:bodyPr>
          <a:lstStyle/>
          <a:p>
            <a:r>
              <a:rPr lang="tr-TR" b="1" dirty="0"/>
              <a:t>B. </a:t>
            </a:r>
            <a:r>
              <a:rPr lang="tr-TR" b="1" dirty="0" err="1"/>
              <a:t>Mürcie</a:t>
            </a:r>
            <a:r>
              <a:rPr lang="tr-TR" b="1" dirty="0"/>
              <a:t> </a:t>
            </a:r>
          </a:p>
          <a:p>
            <a:r>
              <a:rPr lang="tr-TR" dirty="0">
                <a:solidFill>
                  <a:srgbClr val="FF0000"/>
                </a:solidFill>
              </a:rPr>
              <a:t>Görüşleri</a:t>
            </a:r>
          </a:p>
          <a:p>
            <a:r>
              <a:rPr lang="tr-TR" dirty="0"/>
              <a:t>İman görüşleri esas alındığında </a:t>
            </a:r>
            <a:r>
              <a:rPr lang="tr-TR" dirty="0" err="1"/>
              <a:t>Mürcie</a:t>
            </a:r>
            <a:r>
              <a:rPr lang="tr-TR" dirty="0"/>
              <a:t> içinde üç farklı düşünce vardır:</a:t>
            </a:r>
          </a:p>
          <a:p>
            <a:r>
              <a:rPr lang="tr-TR" dirty="0"/>
              <a:t>İman kalpte gerçekleşen marifet veya tasdiktir.</a:t>
            </a:r>
          </a:p>
          <a:p>
            <a:r>
              <a:rPr lang="tr-TR" dirty="0"/>
              <a:t>İman sadece dil ile ikrardır.</a:t>
            </a:r>
          </a:p>
          <a:p>
            <a:r>
              <a:rPr lang="tr-TR" dirty="0"/>
              <a:t>Allah'ın ondan gelen her şeyi toptan Kalp ile tasdik dil ile ikrar etmektir. </a:t>
            </a:r>
            <a:r>
              <a:rPr lang="tr-TR" dirty="0" err="1"/>
              <a:t>Mürcienin</a:t>
            </a:r>
            <a:r>
              <a:rPr lang="tr-TR" dirty="0"/>
              <a:t> çoğunluğunun benimsediği bu tarif Ebu Hanife ve taraftarlarının tarifidir.</a:t>
            </a:r>
          </a:p>
          <a:p>
            <a:r>
              <a:rPr lang="tr-TR" dirty="0" err="1"/>
              <a:t>Mürcie’nin</a:t>
            </a:r>
            <a:r>
              <a:rPr lang="tr-TR" dirty="0"/>
              <a:t> iman tariflerindeki ortak nokta: Amelin imana dahil edilmemesi.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18</a:t>
            </a:fld>
            <a:endParaRPr lang="tr-TR"/>
          </a:p>
        </p:txBody>
      </p:sp>
    </p:spTree>
    <p:extLst>
      <p:ext uri="{BB962C8B-B14F-4D97-AF65-F5344CB8AC3E}">
        <p14:creationId xmlns:p14="http://schemas.microsoft.com/office/powerpoint/2010/main" val="4063170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77500" lnSpcReduction="20000"/>
          </a:bodyPr>
          <a:lstStyle/>
          <a:p>
            <a:r>
              <a:rPr lang="tr-TR" b="1" dirty="0"/>
              <a:t>B. </a:t>
            </a:r>
            <a:r>
              <a:rPr lang="tr-TR" b="1" dirty="0" err="1"/>
              <a:t>Mürcie</a:t>
            </a:r>
            <a:r>
              <a:rPr lang="tr-TR" b="1" dirty="0"/>
              <a:t> </a:t>
            </a:r>
          </a:p>
          <a:p>
            <a:r>
              <a:rPr lang="tr-TR" dirty="0">
                <a:solidFill>
                  <a:srgbClr val="FF0000"/>
                </a:solidFill>
              </a:rPr>
              <a:t>Görüşleri</a:t>
            </a:r>
          </a:p>
          <a:p>
            <a:pPr lvl="0"/>
            <a:r>
              <a:rPr lang="tr-TR" dirty="0"/>
              <a:t>İman amelle artmayıp günah işleme ile azalmaz</a:t>
            </a:r>
          </a:p>
          <a:p>
            <a:pPr lvl="0"/>
            <a:r>
              <a:rPr lang="tr-TR" dirty="0"/>
              <a:t>Müminden iman vasfı ancak küfürle ortadan kalkar.</a:t>
            </a:r>
          </a:p>
          <a:p>
            <a:pPr lvl="0"/>
            <a:r>
              <a:rPr lang="tr-TR" dirty="0"/>
              <a:t>Bir şahsın aynı anda hem mümin hem kâfir olması mümkün değildir</a:t>
            </a:r>
          </a:p>
          <a:p>
            <a:pPr lvl="0"/>
            <a:r>
              <a:rPr lang="tr-TR" dirty="0"/>
              <a:t>Bütün müminler iman konusunda birbiriyle aynı olup birinin diğerine üstünlüğü yoktur.</a:t>
            </a:r>
          </a:p>
          <a:p>
            <a:pPr lvl="0"/>
            <a:r>
              <a:rPr lang="tr-TR" dirty="0"/>
              <a:t>Kişi amellerinde kusur etse de imanı bakımından gerçek mümindir ve onun imanı meleklerin imanından farksızdır.</a:t>
            </a:r>
          </a:p>
          <a:p>
            <a:pPr lvl="0"/>
            <a:r>
              <a:rPr lang="tr-TR" dirty="0"/>
              <a:t>Kıble ehlinden büyük günah işleyenler imanları dolayısıyla mümin, büyük günah işledikleri için de </a:t>
            </a:r>
            <a:r>
              <a:rPr lang="tr-TR" dirty="0" err="1"/>
              <a:t>fâsıktır</a:t>
            </a:r>
            <a:r>
              <a:rPr lang="tr-TR" dirty="0"/>
              <a:t>. Böylelerinin </a:t>
            </a:r>
            <a:r>
              <a:rPr lang="tr-TR" dirty="0" err="1"/>
              <a:t>âkıbeti</a:t>
            </a:r>
            <a:r>
              <a:rPr lang="tr-TR" dirty="0"/>
              <a:t> Allah’a kalmıştır, dilerse affeder, dilerse cezalandırır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19</a:t>
            </a:fld>
            <a:endParaRPr lang="tr-TR"/>
          </a:p>
        </p:txBody>
      </p:sp>
    </p:spTree>
    <p:extLst>
      <p:ext uri="{BB962C8B-B14F-4D97-AF65-F5344CB8AC3E}">
        <p14:creationId xmlns:p14="http://schemas.microsoft.com/office/powerpoint/2010/main" val="1756894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823912"/>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dirty="0">
                <a:solidFill>
                  <a:srgbClr val="FF0000"/>
                </a:solidFill>
              </a:rPr>
              <a:t>İlk Tartışılan Konu</a:t>
            </a:r>
          </a:p>
          <a:p>
            <a:r>
              <a:rPr lang="tr-TR" dirty="0"/>
              <a:t>İlk tartışılan konuların başında büyük günah (</a:t>
            </a:r>
            <a:r>
              <a:rPr lang="tr-TR" dirty="0" err="1"/>
              <a:t>mürtekib</a:t>
            </a:r>
            <a:r>
              <a:rPr lang="tr-TR" dirty="0"/>
              <a:t>-i kebire) konusu gelmektedir. </a:t>
            </a:r>
          </a:p>
          <a:p>
            <a:r>
              <a:rPr lang="tr-TR" dirty="0">
                <a:solidFill>
                  <a:srgbClr val="FF0000"/>
                </a:solidFill>
              </a:rPr>
              <a:t>Büyük Günah Tartışması Kökeninde Ne Var?</a:t>
            </a:r>
          </a:p>
          <a:p>
            <a:r>
              <a:rPr lang="tr-TR" dirty="0"/>
              <a:t>Halifenin seçilmesi ve daha sonra halifelik ile ilgili olaylar.</a:t>
            </a:r>
          </a:p>
          <a:p>
            <a:r>
              <a:rPr lang="tr-TR" dirty="0" err="1"/>
              <a:t>Cemel</a:t>
            </a:r>
            <a:r>
              <a:rPr lang="tr-TR" dirty="0"/>
              <a:t>, </a:t>
            </a:r>
            <a:r>
              <a:rPr lang="tr-TR" dirty="0" err="1"/>
              <a:t>Sıffın</a:t>
            </a:r>
            <a:r>
              <a:rPr lang="tr-TR" dirty="0"/>
              <a:t> savaşları ve sonraki olaylar. </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a:t>
            </a:fld>
            <a:endParaRPr lang="tr-TR"/>
          </a:p>
        </p:txBody>
      </p:sp>
    </p:spTree>
    <p:extLst>
      <p:ext uri="{BB962C8B-B14F-4D97-AF65-F5344CB8AC3E}">
        <p14:creationId xmlns:p14="http://schemas.microsoft.com/office/powerpoint/2010/main" val="3232420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77500" lnSpcReduction="20000"/>
          </a:bodyPr>
          <a:lstStyle/>
          <a:p>
            <a:r>
              <a:rPr lang="tr-TR" b="1" dirty="0"/>
              <a:t>B. </a:t>
            </a:r>
            <a:r>
              <a:rPr lang="tr-TR" b="1" dirty="0" err="1"/>
              <a:t>Mürcie</a:t>
            </a:r>
            <a:r>
              <a:rPr lang="tr-TR" b="1" dirty="0"/>
              <a:t> </a:t>
            </a:r>
          </a:p>
          <a:p>
            <a:r>
              <a:rPr lang="tr-TR" dirty="0">
                <a:solidFill>
                  <a:srgbClr val="FF0000"/>
                </a:solidFill>
              </a:rPr>
              <a:t>Görüşleri</a:t>
            </a:r>
          </a:p>
          <a:p>
            <a:pPr lvl="0"/>
            <a:r>
              <a:rPr lang="tr-TR" dirty="0"/>
              <a:t>İman amelle artmayıp günah işleme ile azalmaz</a:t>
            </a:r>
          </a:p>
          <a:p>
            <a:pPr lvl="0"/>
            <a:r>
              <a:rPr lang="tr-TR" dirty="0"/>
              <a:t>Müminden iman vasfı ancak küfürle ortadan kalkar.</a:t>
            </a:r>
          </a:p>
          <a:p>
            <a:pPr lvl="0"/>
            <a:r>
              <a:rPr lang="tr-TR" dirty="0"/>
              <a:t>Bir şahsın aynı anda hem mümin hem kâfir olması mümkün değildir</a:t>
            </a:r>
          </a:p>
          <a:p>
            <a:pPr lvl="0"/>
            <a:r>
              <a:rPr lang="tr-TR" dirty="0"/>
              <a:t>Bütün müminler iman konusunda birbiriyle aynı olup birinin diğerine üstünlüğü yoktur.</a:t>
            </a:r>
          </a:p>
          <a:p>
            <a:pPr lvl="0"/>
            <a:r>
              <a:rPr lang="tr-TR" dirty="0"/>
              <a:t>Kişi amellerinde kusur etse de imanı bakımından gerçek mümindir ve onun imanı meleklerin imanından farksızdır.</a:t>
            </a:r>
          </a:p>
          <a:p>
            <a:pPr lvl="0"/>
            <a:r>
              <a:rPr lang="tr-TR" dirty="0"/>
              <a:t>Kıble ehlinden büyük günah işleyenler imanları dolayısıyla mümin, büyük günah işledikleri için de </a:t>
            </a:r>
            <a:r>
              <a:rPr lang="tr-TR" dirty="0" err="1"/>
              <a:t>fâsıktır</a:t>
            </a:r>
            <a:r>
              <a:rPr lang="tr-TR" dirty="0"/>
              <a:t>. Böylelerinin </a:t>
            </a:r>
            <a:r>
              <a:rPr lang="tr-TR" dirty="0" err="1"/>
              <a:t>âkıbeti</a:t>
            </a:r>
            <a:r>
              <a:rPr lang="tr-TR" dirty="0"/>
              <a:t> Allah’a kalmıştır, dilerse affeder, dilerse cezalandırır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20</a:t>
            </a:fld>
            <a:endParaRPr lang="tr-TR"/>
          </a:p>
        </p:txBody>
      </p:sp>
    </p:spTree>
    <p:extLst>
      <p:ext uri="{BB962C8B-B14F-4D97-AF65-F5344CB8AC3E}">
        <p14:creationId xmlns:p14="http://schemas.microsoft.com/office/powerpoint/2010/main" val="3497536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C. Şia </a:t>
            </a:r>
          </a:p>
          <a:p>
            <a:r>
              <a:rPr lang="tr-TR" dirty="0"/>
              <a:t>Hilafet tartışmaları sonucu ortaya çıkan diğer bir fırka da Şia’dır. İslam dünyasındaki öneminden dolayı ileri haftalarda daha ayrıntılı anlatılacaktır.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21</a:t>
            </a:fld>
            <a:endParaRPr lang="tr-TR"/>
          </a:p>
        </p:txBody>
      </p:sp>
    </p:spTree>
    <p:extLst>
      <p:ext uri="{BB962C8B-B14F-4D97-AF65-F5344CB8AC3E}">
        <p14:creationId xmlns:p14="http://schemas.microsoft.com/office/powerpoint/2010/main" val="1738161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TEŞEKKÜRLER</a:t>
            </a:r>
          </a:p>
        </p:txBody>
      </p:sp>
      <p:sp>
        <p:nvSpPr>
          <p:cNvPr id="5" name="Metin Yer Tutucusu 4"/>
          <p:cNvSpPr>
            <a:spLocks noGrp="1"/>
          </p:cNvSpPr>
          <p:nvPr>
            <p:ph type="body" idx="1"/>
          </p:nvPr>
        </p:nvSpPr>
        <p:spPr/>
        <p:txBody>
          <a:bodyPr anchor="t"/>
          <a:lstStyle/>
          <a:p>
            <a:pPr algn="ctr"/>
            <a:endParaRPr lang="tr-TR" dirty="0">
              <a:solidFill>
                <a:srgbClr val="110F5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p:txBody>
          <a:bodyPr>
            <a:normAutofit/>
          </a:bodyPr>
          <a:lstStyle/>
          <a:p>
            <a:endParaRPr lang="tr-TR" dirty="0"/>
          </a:p>
        </p:txBody>
      </p:sp>
      <p:sp>
        <p:nvSpPr>
          <p:cNvPr id="12" name="Metin Yer Tutucusu 11">
            <a:extLst>
              <a:ext uri="{FF2B5EF4-FFF2-40B4-BE49-F238E27FC236}">
                <a16:creationId xmlns:a16="http://schemas.microsoft.com/office/drawing/2014/main" id="{682CEE63-BE6F-47B3-ACE1-FE5ACFEE2B63}"/>
              </a:ext>
            </a:extLst>
          </p:cNvPr>
          <p:cNvSpPr>
            <a:spLocks noGrp="1"/>
          </p:cNvSpPr>
          <p:nvPr>
            <p:ph type="body" sz="quarter" idx="3"/>
          </p:nvPr>
        </p:nvSpPr>
        <p:spPr/>
        <p:txBody>
          <a:bodyPr anchor="t"/>
          <a:lstStyle/>
          <a:p>
            <a:pPr algn="ctr"/>
            <a:endParaRPr lang="tr-TR" dirty="0">
              <a:solidFill>
                <a:srgbClr val="110F50"/>
              </a:solidFill>
            </a:endParaRPr>
          </a:p>
        </p:txBody>
      </p:sp>
      <p:sp>
        <p:nvSpPr>
          <p:cNvPr id="3" name="İçerik Yer Tutucusu 2">
            <a:extLst>
              <a:ext uri="{FF2B5EF4-FFF2-40B4-BE49-F238E27FC236}">
                <a16:creationId xmlns:a16="http://schemas.microsoft.com/office/drawing/2014/main" id="{122E7A76-5686-4E69-A3C6-BACA80C924E2}"/>
              </a:ext>
            </a:extLst>
          </p:cNvPr>
          <p:cNvSpPr>
            <a:spLocks noGrp="1"/>
          </p:cNvSpPr>
          <p:nvPr>
            <p:ph sz="quarter" idx="4"/>
          </p:nvPr>
        </p:nvSpPr>
        <p:spPr/>
        <p:txBody>
          <a:bodyPr>
            <a:normAutofit/>
          </a:bodyPr>
          <a:lstStyle/>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22</a:t>
            </a:fld>
            <a:endParaRPr lang="tr-TR"/>
          </a:p>
        </p:txBody>
      </p:sp>
    </p:spTree>
    <p:extLst>
      <p:ext uri="{BB962C8B-B14F-4D97-AF65-F5344CB8AC3E}">
        <p14:creationId xmlns:p14="http://schemas.microsoft.com/office/powerpoint/2010/main" val="1188873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7"/>
            <a:ext cx="10515600" cy="1040696"/>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823912"/>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Harici Kelimesi Kökeni</a:t>
            </a:r>
          </a:p>
          <a:p>
            <a:r>
              <a:rPr lang="tr-TR" dirty="0"/>
              <a:t>Harici kelimesi “çıkmak” anlamında “</a:t>
            </a:r>
            <a:r>
              <a:rPr lang="tr-TR" dirty="0" err="1"/>
              <a:t>huruc</a:t>
            </a:r>
            <a:r>
              <a:rPr lang="tr-TR" dirty="0"/>
              <a:t>” kökünden türemiştir. İsyan eden anlamında “</a:t>
            </a:r>
            <a:r>
              <a:rPr lang="tr-TR" dirty="0" err="1"/>
              <a:t>haric</a:t>
            </a:r>
            <a:r>
              <a:rPr lang="tr-TR" dirty="0"/>
              <a:t>” kelimesine nispet eki ilave edilmiştir.</a:t>
            </a:r>
          </a:p>
          <a:p>
            <a:r>
              <a:rPr lang="tr-TR" dirty="0" err="1">
                <a:solidFill>
                  <a:srgbClr val="FF0000"/>
                </a:solidFill>
              </a:rPr>
              <a:t>Havaric</a:t>
            </a:r>
            <a:r>
              <a:rPr lang="tr-TR" dirty="0">
                <a:solidFill>
                  <a:srgbClr val="FF0000"/>
                </a:solidFill>
              </a:rPr>
              <a:t> Kelimesi Kim İçin Kullanılmıştır</a:t>
            </a:r>
          </a:p>
          <a:p>
            <a:r>
              <a:rPr lang="tr-TR" dirty="0" err="1"/>
              <a:t>Havaric</a:t>
            </a:r>
            <a:r>
              <a:rPr lang="tr-TR" dirty="0"/>
              <a:t> nitelemesi aşırı faaliyetlerde bulunan gruplar için kullanıldığı gibi, Hz. Ali’den ayrılıp mevcut meşru idareye karşı çıkanlar için yergi ifadesidir. </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a:t>
            </a:fld>
            <a:endParaRPr lang="tr-TR"/>
          </a:p>
        </p:txBody>
      </p:sp>
    </p:spTree>
    <p:extLst>
      <p:ext uri="{BB962C8B-B14F-4D97-AF65-F5344CB8AC3E}">
        <p14:creationId xmlns:p14="http://schemas.microsoft.com/office/powerpoint/2010/main" val="408864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732471"/>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500028"/>
            <a:ext cx="10515600" cy="732472"/>
          </a:xfrm>
        </p:spPr>
        <p:txBody>
          <a:bodyPr>
            <a:normAutofit fontScale="92500" lnSpcReduction="20000"/>
          </a:bodyPr>
          <a:lstStyle/>
          <a:p>
            <a:pPr algn="ctr"/>
            <a:endParaRPr lang="tr-TR" dirty="0"/>
          </a:p>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92500" lnSpcReduction="20000"/>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Haricilerin Kendileri İçin Kullandığı İsimler</a:t>
            </a:r>
          </a:p>
          <a:p>
            <a:r>
              <a:rPr lang="tr-TR" dirty="0"/>
              <a:t>Harici: Hariciler bu ismi Kur’an’da bu ayette geçen (</a:t>
            </a:r>
            <a:r>
              <a:rPr lang="ar-SA" b="1" dirty="0"/>
              <a:t>خرج</a:t>
            </a:r>
            <a:r>
              <a:rPr lang="tr-TR" dirty="0"/>
              <a:t>) fiili kökeninde müspet manada (hicret manasında) kullanmışlardır.</a:t>
            </a:r>
          </a:p>
          <a:p>
            <a:r>
              <a:rPr lang="tr-TR" dirty="0"/>
              <a:t>(</a:t>
            </a:r>
            <a:r>
              <a:rPr lang="ar-SA" b="1" dirty="0"/>
              <a:t>وَمَنْ يُهَاجِرْ فِي سَبِيلِ اللَّهِ يَجِدْ فِي الْأَرْضِ مُرَاغَمًا كَثِيرًا وَسَعَةً وَمَنْ يَخْرُجْ مِنْ بَيْتِهِ مُهَاجِرًا إِلَى اللَّهِ وَرَسُولِهِ ثُمَّ يُدْرِكْهُ الْمَوْتُ فَقَدْ وَقَعَ أَجْرُهُ عَلَى اللَّهِ وَكَانَ اللَّهُ غَفُورًا رَحِيمًا</a:t>
            </a:r>
            <a:r>
              <a:rPr lang="tr-TR" dirty="0"/>
              <a:t>) (Nisa: 4/100)</a:t>
            </a:r>
          </a:p>
          <a:p>
            <a:r>
              <a:rPr lang="tr-TR" dirty="0" err="1"/>
              <a:t>Şurat</a:t>
            </a:r>
            <a:r>
              <a:rPr lang="tr-TR" dirty="0"/>
              <a:t>: Haricilerin kendilerine vermeyi seçtiği isimdir. Ayeti kerimede geçen kendilerini Allah rızası için satanlar fiilinden türemiştir. </a:t>
            </a:r>
          </a:p>
          <a:p>
            <a:r>
              <a:rPr lang="tr-TR" dirty="0"/>
              <a:t>(</a:t>
            </a:r>
            <a:r>
              <a:rPr lang="ar-SA" b="1" dirty="0"/>
              <a:t>إِنَّ اللَّهَ اشْتَرَى مِنَ الْمُؤْمِنِينَ أَنْفُسَهُمْ وَأَمْوَالَهُمْ بِأَنَّ لَهُمُ الْجَنَّةَ يُقَاتِلُونَ فِي سَبِيلِ اللَّهِ</a:t>
            </a:r>
            <a:r>
              <a:rPr lang="tr-TR" dirty="0"/>
              <a:t>) (</a:t>
            </a:r>
            <a:r>
              <a:rPr lang="tr-TR" dirty="0" err="1"/>
              <a:t>Tevbe</a:t>
            </a:r>
            <a:r>
              <a:rPr lang="tr-TR" dirty="0"/>
              <a:t>: 111)</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a:t>
            </a:fld>
            <a:endParaRPr lang="tr-TR"/>
          </a:p>
        </p:txBody>
      </p:sp>
    </p:spTree>
    <p:extLst>
      <p:ext uri="{BB962C8B-B14F-4D97-AF65-F5344CB8AC3E}">
        <p14:creationId xmlns:p14="http://schemas.microsoft.com/office/powerpoint/2010/main" val="110433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932256" y="1519237"/>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fontScale="85000" lnSpcReduction="20000"/>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Hariciler İçin Kullanılan Diğer Kelimeler</a:t>
            </a:r>
          </a:p>
          <a:p>
            <a:r>
              <a:rPr lang="tr-TR" dirty="0" err="1"/>
              <a:t>Maarika</a:t>
            </a:r>
            <a:r>
              <a:rPr lang="tr-TR" dirty="0"/>
              <a:t>: Dinden çıkmış olanlar</a:t>
            </a:r>
          </a:p>
          <a:p>
            <a:r>
              <a:rPr lang="tr-TR" dirty="0"/>
              <a:t>Nasibe (kin ve düşmanlık beseleyenler): Şia’nın Hz. Ali’ye düşmanlık besleyen bütün gruplar için kullandığı bir kelime.</a:t>
            </a:r>
          </a:p>
          <a:p>
            <a:r>
              <a:rPr lang="tr-TR" dirty="0" err="1"/>
              <a:t>Muhakkime</a:t>
            </a:r>
            <a:r>
              <a:rPr lang="tr-TR" dirty="0"/>
              <a:t>: Hakem olayı reddetmelerinden dolayı</a:t>
            </a:r>
          </a:p>
          <a:p>
            <a:r>
              <a:rPr lang="tr-TR" dirty="0" err="1"/>
              <a:t>Haruriyye</a:t>
            </a:r>
            <a:r>
              <a:rPr lang="tr-TR" dirty="0"/>
              <a:t>: Hz. Ali’den ayrıldıktan sonra ilk toplandıkları yer olması hasebiyle</a:t>
            </a:r>
          </a:p>
          <a:p>
            <a:r>
              <a:rPr lang="tr-TR" dirty="0" err="1"/>
              <a:t>Vehbiyye</a:t>
            </a:r>
            <a:r>
              <a:rPr lang="tr-TR" dirty="0"/>
              <a:t>: </a:t>
            </a:r>
            <a:r>
              <a:rPr lang="tr-TR" dirty="0" err="1"/>
              <a:t>Haruriye’deki</a:t>
            </a:r>
            <a:r>
              <a:rPr lang="tr-TR" dirty="0"/>
              <a:t> reisleri Abdullah b. </a:t>
            </a:r>
            <a:r>
              <a:rPr lang="tr-TR" dirty="0" err="1"/>
              <a:t>Vehb</a:t>
            </a:r>
            <a:r>
              <a:rPr lang="tr-TR" dirty="0"/>
              <a:t> er-</a:t>
            </a:r>
            <a:r>
              <a:rPr lang="tr-TR" dirty="0" err="1"/>
              <a:t>Rasibi’den</a:t>
            </a:r>
            <a:r>
              <a:rPr lang="tr-TR" dirty="0"/>
              <a:t> dolayı. </a:t>
            </a:r>
          </a:p>
          <a:p>
            <a:r>
              <a:rPr lang="tr-TR" dirty="0" err="1"/>
              <a:t>Vaidiyye</a:t>
            </a:r>
            <a:r>
              <a:rPr lang="tr-TR" dirty="0"/>
              <a:t>: Muhaliflerini ve kendi içlerinden ayrılan yandaşlarını tekfir ettiklerinden bu ismi almışlardır.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a:t>
            </a:fld>
            <a:endParaRPr lang="tr-TR"/>
          </a:p>
        </p:txBody>
      </p:sp>
    </p:spTree>
    <p:extLst>
      <p:ext uri="{BB962C8B-B14F-4D97-AF65-F5344CB8AC3E}">
        <p14:creationId xmlns:p14="http://schemas.microsoft.com/office/powerpoint/2010/main" val="189206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932255" y="1660185"/>
            <a:ext cx="10515600" cy="563259"/>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Hariciler Ne Zaman Ortaya Çıkmıştır.</a:t>
            </a:r>
          </a:p>
          <a:p>
            <a:r>
              <a:rPr lang="tr-TR" dirty="0" err="1"/>
              <a:t>Sıffın</a:t>
            </a:r>
            <a:r>
              <a:rPr lang="tr-TR" dirty="0"/>
              <a:t> savaşı ve Tahkim olayı sonucu Hz. Ali’den ayrılanlar.</a:t>
            </a:r>
          </a:p>
          <a:p>
            <a:r>
              <a:rPr lang="tr-TR" dirty="0">
                <a:solidFill>
                  <a:srgbClr val="FF0000"/>
                </a:solidFill>
              </a:rPr>
              <a:t>Harici Sloganı Nedir?</a:t>
            </a:r>
          </a:p>
          <a:p>
            <a:r>
              <a:rPr lang="tr-TR" dirty="0"/>
              <a:t>“lâ hükme illâ </a:t>
            </a:r>
            <a:r>
              <a:rPr lang="tr-TR" dirty="0" err="1"/>
              <a:t>lillâh</a:t>
            </a:r>
            <a:r>
              <a:rPr lang="tr-TR" dirty="0"/>
              <a:t>” sloganı.</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6</a:t>
            </a:fld>
            <a:endParaRPr lang="tr-TR"/>
          </a:p>
        </p:txBody>
      </p:sp>
    </p:spTree>
    <p:extLst>
      <p:ext uri="{BB962C8B-B14F-4D97-AF65-F5344CB8AC3E}">
        <p14:creationId xmlns:p14="http://schemas.microsoft.com/office/powerpoint/2010/main" val="298849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Harici Fırkasın Oluşmasının Alt Yapısı</a:t>
            </a:r>
          </a:p>
          <a:p>
            <a:r>
              <a:rPr lang="tr-TR" dirty="0"/>
              <a:t>Bir mezhep oluşması ve müntesiplerinin durumu sosyal kültürel sevilerine bağlıdır. </a:t>
            </a:r>
          </a:p>
          <a:p>
            <a:r>
              <a:rPr lang="tr-TR" dirty="0"/>
              <a:t>Arap bedevilerin daha çok bedevi sert radikal yapıları bu oluşumda etkili olmuştur. </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7</a:t>
            </a:fld>
            <a:endParaRPr lang="tr-TR"/>
          </a:p>
        </p:txBody>
      </p:sp>
    </p:spTree>
    <p:extLst>
      <p:ext uri="{BB962C8B-B14F-4D97-AF65-F5344CB8AC3E}">
        <p14:creationId xmlns:p14="http://schemas.microsoft.com/office/powerpoint/2010/main" val="3108147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7"/>
            <a:ext cx="10515600" cy="823912"/>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Kolları</a:t>
            </a:r>
          </a:p>
          <a:p>
            <a:r>
              <a:rPr lang="tr-TR" dirty="0"/>
              <a:t>Bir takım kolları: </a:t>
            </a:r>
            <a:r>
              <a:rPr lang="tr-TR" dirty="0" err="1"/>
              <a:t>Ibaziyye</a:t>
            </a:r>
            <a:r>
              <a:rPr lang="tr-TR" dirty="0"/>
              <a:t>, </a:t>
            </a:r>
            <a:r>
              <a:rPr lang="tr-TR" dirty="0" err="1"/>
              <a:t>Ezarika</a:t>
            </a:r>
            <a:r>
              <a:rPr lang="tr-TR" dirty="0"/>
              <a:t> vd. </a:t>
            </a:r>
          </a:p>
          <a:p>
            <a:r>
              <a:rPr lang="tr-TR" dirty="0" err="1"/>
              <a:t>İbaziyye</a:t>
            </a:r>
            <a:r>
              <a:rPr lang="tr-TR" dirty="0"/>
              <a:t>: Ehli sünnete en yakın kolu olarak kabul edilir. </a:t>
            </a:r>
          </a:p>
          <a:p>
            <a:r>
              <a:rPr lang="tr-TR" dirty="0"/>
              <a:t>Bu fırka adını kurucusu olan Abdullah bin </a:t>
            </a:r>
            <a:r>
              <a:rPr lang="tr-TR" dirty="0" err="1"/>
              <a:t>İbaz</a:t>
            </a:r>
            <a:r>
              <a:rPr lang="tr-TR" dirty="0"/>
              <a:t> (705) almaktadır. Günümüzde </a:t>
            </a:r>
            <a:r>
              <a:rPr lang="tr-TR" dirty="0" err="1"/>
              <a:t>İbaziyye</a:t>
            </a:r>
            <a:r>
              <a:rPr lang="tr-TR" dirty="0"/>
              <a:t> fırkası başta Umman olmak üzere Libya Tunus Cezayir’de varlığını sürdürmektedir.</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8</a:t>
            </a:fld>
            <a:endParaRPr lang="tr-TR"/>
          </a:p>
        </p:txBody>
      </p:sp>
    </p:spTree>
    <p:extLst>
      <p:ext uri="{BB962C8B-B14F-4D97-AF65-F5344CB8AC3E}">
        <p14:creationId xmlns:p14="http://schemas.microsoft.com/office/powerpoint/2010/main" val="3128100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9788" y="767556"/>
            <a:ext cx="10515600" cy="913607"/>
          </a:xfrm>
        </p:spPr>
        <p:txBody>
          <a:bodyPr>
            <a:normAutofit fontScale="90000"/>
          </a:bodyPr>
          <a:lstStyle/>
          <a:p>
            <a:pPr algn="ctr"/>
            <a:r>
              <a:rPr lang="tr-TR" b="1" i="1" dirty="0"/>
              <a:t>İLK TARTIŞMALAR, İLK KELAMCILAR VE GRUPLAR</a:t>
            </a:r>
          </a:p>
        </p:txBody>
      </p:sp>
      <p:sp>
        <p:nvSpPr>
          <p:cNvPr id="5" name="Metin Yer Tutucusu 4"/>
          <p:cNvSpPr>
            <a:spLocks noGrp="1"/>
          </p:cNvSpPr>
          <p:nvPr>
            <p:ph type="body" idx="1"/>
          </p:nvPr>
        </p:nvSpPr>
        <p:spPr>
          <a:xfrm>
            <a:off x="839788" y="1681163"/>
            <a:ext cx="10515600" cy="657225"/>
          </a:xfrm>
        </p:spPr>
        <p:txBody>
          <a:bodyPr>
            <a:normAutofit/>
          </a:bodyPr>
          <a:lstStyle/>
          <a:p>
            <a:pPr algn="ctr"/>
            <a:r>
              <a:rPr lang="tr-TR" dirty="0"/>
              <a:t>3. BÜYÜK GÜNAH VE HİLAFET MESELESİ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505075"/>
            <a:ext cx="10515600" cy="3684588"/>
          </a:xfrm>
        </p:spPr>
        <p:txBody>
          <a:bodyPr>
            <a:normAutofit/>
          </a:bodyPr>
          <a:lstStyle/>
          <a:p>
            <a:r>
              <a:rPr lang="tr-TR" b="1" dirty="0"/>
              <a:t>A. </a:t>
            </a:r>
            <a:r>
              <a:rPr lang="tr-TR" b="1" dirty="0" err="1"/>
              <a:t>Havaric</a:t>
            </a:r>
            <a:r>
              <a:rPr lang="tr-TR" b="1" dirty="0"/>
              <a:t> (</a:t>
            </a:r>
            <a:r>
              <a:rPr lang="tr-TR" b="1" dirty="0" err="1"/>
              <a:t>Hariciyye</a:t>
            </a:r>
            <a:r>
              <a:rPr lang="tr-TR" b="1" dirty="0"/>
              <a:t>, Haricilik) </a:t>
            </a:r>
          </a:p>
          <a:p>
            <a:r>
              <a:rPr lang="tr-TR" dirty="0">
                <a:solidFill>
                  <a:srgbClr val="FF0000"/>
                </a:solidFill>
              </a:rPr>
              <a:t>Kolları</a:t>
            </a:r>
          </a:p>
          <a:p>
            <a:r>
              <a:rPr lang="tr-TR" dirty="0"/>
              <a:t>Bir takım kolları: </a:t>
            </a:r>
            <a:r>
              <a:rPr lang="tr-TR" dirty="0" err="1"/>
              <a:t>Ibaziyye</a:t>
            </a:r>
            <a:r>
              <a:rPr lang="tr-TR" dirty="0"/>
              <a:t>, </a:t>
            </a:r>
            <a:r>
              <a:rPr lang="tr-TR" dirty="0" err="1"/>
              <a:t>Ezarika</a:t>
            </a:r>
            <a:r>
              <a:rPr lang="tr-TR" dirty="0"/>
              <a:t> vd. </a:t>
            </a:r>
          </a:p>
          <a:p>
            <a:r>
              <a:rPr lang="tr-TR" dirty="0" err="1">
                <a:solidFill>
                  <a:srgbClr val="FF0000"/>
                </a:solidFill>
              </a:rPr>
              <a:t>İbaziyye</a:t>
            </a:r>
            <a:r>
              <a:rPr lang="tr-TR" dirty="0">
                <a:solidFill>
                  <a:srgbClr val="FF0000"/>
                </a:solidFill>
              </a:rPr>
              <a:t>: </a:t>
            </a:r>
          </a:p>
          <a:p>
            <a:r>
              <a:rPr lang="tr-TR" dirty="0"/>
              <a:t>Ehli sünnete en yakın kolu olarak kabul edilir. Bu fırka adını kurucusu olan Abdullah bin </a:t>
            </a:r>
            <a:r>
              <a:rPr lang="tr-TR" dirty="0" err="1"/>
              <a:t>İbaz</a:t>
            </a:r>
            <a:r>
              <a:rPr lang="tr-TR" dirty="0"/>
              <a:t> (705) almaktadır. Günümüzde </a:t>
            </a:r>
            <a:r>
              <a:rPr lang="tr-TR" dirty="0" err="1"/>
              <a:t>İbaziyye</a:t>
            </a:r>
            <a:r>
              <a:rPr lang="tr-TR" dirty="0"/>
              <a:t> fırkası başta Umman olmak üzere Libya Tunus Cezayir’de varlığını sürdürmektedir.</a:t>
            </a:r>
          </a:p>
          <a:p>
            <a:pPr marL="0" indent="0">
              <a:buNone/>
            </a:pP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9</a:t>
            </a:fld>
            <a:endParaRPr lang="tr-TR"/>
          </a:p>
        </p:txBody>
      </p:sp>
    </p:spTree>
    <p:extLst>
      <p:ext uri="{BB962C8B-B14F-4D97-AF65-F5344CB8AC3E}">
        <p14:creationId xmlns:p14="http://schemas.microsoft.com/office/powerpoint/2010/main" val="27677257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992</TotalTime>
  <Words>1718</Words>
  <Application>Microsoft Office PowerPoint</Application>
  <PresentationFormat>Geniş ekran</PresentationFormat>
  <Paragraphs>210</Paragraphs>
  <Slides>22</Slides>
  <Notes>22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Calibri Light</vt:lpstr>
      <vt:lpstr>Times New Roman</vt:lpstr>
      <vt:lpstr>Office Teması</vt:lpstr>
      <vt:lpstr>Kelam Tarihi</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İLK TARTIŞMALAR, İLK KELAMCILAR VE GRUPLAR</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asus</cp:lastModifiedBy>
  <cp:revision>109</cp:revision>
  <dcterms:created xsi:type="dcterms:W3CDTF">2020-09-28T06:36:33Z</dcterms:created>
  <dcterms:modified xsi:type="dcterms:W3CDTF">2023-03-20T01:07:59Z</dcterms:modified>
</cp:coreProperties>
</file>