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4" r:id="rId5"/>
    <p:sldId id="323" r:id="rId6"/>
    <p:sldId id="327" r:id="rId7"/>
    <p:sldId id="347" r:id="rId8"/>
    <p:sldId id="324" r:id="rId9"/>
    <p:sldId id="325" r:id="rId10"/>
    <p:sldId id="326" r:id="rId11"/>
    <p:sldId id="348" r:id="rId12"/>
    <p:sldId id="335" r:id="rId13"/>
    <p:sldId id="336" r:id="rId14"/>
    <p:sldId id="337" r:id="rId15"/>
    <p:sldId id="338" r:id="rId16"/>
    <p:sldId id="339" r:id="rId17"/>
    <p:sldId id="340" r:id="rId18"/>
    <p:sldId id="341" r:id="rId19"/>
    <p:sldId id="342" r:id="rId20"/>
    <p:sldId id="343" r:id="rId21"/>
    <p:sldId id="344" r:id="rId22"/>
    <p:sldId id="345" r:id="rId23"/>
    <p:sldId id="346" r:id="rId24"/>
    <p:sldId id="328" r:id="rId25"/>
    <p:sldId id="329" r:id="rId26"/>
    <p:sldId id="330" r:id="rId27"/>
    <p:sldId id="331" r:id="rId28"/>
    <p:sldId id="332" r:id="rId29"/>
    <p:sldId id="333" r:id="rId30"/>
    <p:sldId id="349" r:id="rId31"/>
    <p:sldId id="334" r:id="rId32"/>
    <p:sldId id="350" r:id="rId33"/>
    <p:sldId id="351" r:id="rId34"/>
    <p:sldId id="352" r:id="rId35"/>
  </p:sldIdLst>
  <p:sldSz cx="12188825" cy="6858000"/>
  <p:notesSz cx="6858000" cy="9144000"/>
  <p:defaultTextStyle>
    <a:defPPr rtl="0">
      <a:defRPr lang="tr-T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E9639D4-E3E2-4D34-9284-5A2195B3D0D7}" styleName="Açık Sti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2833802-FEF1-4C79-8D5D-14CF1EAF98D9}" styleName="Açık Stil 2 - Vurgu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A111915-BE36-4E01-A7E5-04B1672EAD32}" styleName="Açık Stil 2 - Vurgu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912C8C85-51F0-491E-9774-3900AFEF0FD7}" styleName="Açık Stil 2 - Vurgu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67" d="100"/>
          <a:sy n="67" d="100"/>
        </p:scale>
        <p:origin x="644" y="4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3774" y="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3" name="Tarih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06766E61-8483-4E85-A7AA-B03676934E74}" type="datetime1">
              <a:rPr lang="tr-TR" smtClean="0">
                <a:solidFill>
                  <a:schemeClr val="tx2"/>
                </a:solidFill>
              </a:rPr>
              <a:pPr algn="r" rtl="0"/>
              <a:t>25.03.2023</a:t>
            </a:fld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tr-TR" dirty="0">
              <a:solidFill>
                <a:schemeClr val="tx2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CFD77566-CD65-4859-9FA1-43956DC85B8C}" type="slidenum">
              <a:rPr lang="tr-TR" smtClean="0">
                <a:solidFill>
                  <a:schemeClr val="tx2"/>
                </a:solidFill>
              </a:rPr>
              <a:pPr algn="r" rtl="0"/>
              <a:t>‹#›</a:t>
            </a:fld>
            <a:endParaRPr lang="tr-TR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D4890AD5-4316-40C1-84C6-5DB9875CE083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 rtlCol="0">
            <a:normAutofit/>
          </a:bodyPr>
          <a:lstStyle>
            <a:lvl1pPr algn="l" rtl="0">
              <a:lnSpc>
                <a:spcPct val="90000"/>
              </a:lnSpc>
              <a:defRPr sz="540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/>
              <a:t>Asıl alt başlık stilini düzenlemek için tıklayın</a:t>
            </a:r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2393C2F-276E-45A2-A26D-280D43F4DEC0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/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EE73423-0FCB-43D8-A89E-348919C940EF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 baseline="0"/>
            </a:lvl7pPr>
            <a:lvl8pPr algn="l" rtl="0">
              <a:defRPr baseline="0"/>
            </a:lvl8pPr>
            <a:lvl9pPr algn="l" rtl="0">
              <a:defRPr baseline="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9CD94FF-AF33-4AFA-A6D6-D15D6E4AF075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rtlCol="0" anchor="t">
            <a:normAutofit/>
          </a:bodyPr>
          <a:lstStyle>
            <a:lvl1pPr algn="l" rtl="0">
              <a:defRPr sz="5400" b="0" cap="none" baseline="0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rtlCol="0" anchor="b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 algn="l" rt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l" rtl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l" rtl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260B1F9-9B61-4E5E-BE20-BD0526E05453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21372" y="1608835"/>
            <a:ext cx="4973041" cy="753363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111730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753362"/>
          </a:xfrm>
        </p:spPr>
        <p:txBody>
          <a:bodyPr rtlCol="0" anchor="b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1"/>
            </a:lvl1pPr>
            <a:lvl2pPr marL="609493" indent="0" algn="l" rtl="0">
              <a:buNone/>
              <a:defRPr sz="2700" b="1"/>
            </a:lvl2pPr>
            <a:lvl3pPr marL="1218987" indent="0" algn="l" rtl="0">
              <a:buNone/>
              <a:defRPr sz="2400" b="1"/>
            </a:lvl3pPr>
            <a:lvl4pPr marL="1828480" indent="0" algn="l" rtl="0">
              <a:buNone/>
              <a:defRPr sz="2100" b="1"/>
            </a:lvl4pPr>
            <a:lvl5pPr marL="2437973" indent="0" algn="l" rtl="0">
              <a:buNone/>
              <a:defRPr sz="2100" b="1"/>
            </a:lvl5pPr>
            <a:lvl6pPr marL="3047467" indent="0" algn="l" rtl="0">
              <a:buNone/>
              <a:defRPr sz="2100" b="1"/>
            </a:lvl6pPr>
            <a:lvl7pPr marL="3656960" indent="0" algn="l" rtl="0">
              <a:buNone/>
              <a:defRPr sz="2100" b="1"/>
            </a:lvl7pPr>
            <a:lvl8pPr marL="4266453" indent="0" algn="l" rtl="0">
              <a:buNone/>
              <a:defRPr sz="2100" b="1"/>
            </a:lvl8pPr>
            <a:lvl9pPr marL="4875947" indent="0" algn="l" rtl="0">
              <a:buNone/>
              <a:defRPr sz="2100" b="1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297559" y="2590800"/>
            <a:ext cx="4977104" cy="3581400"/>
          </a:xfrm>
        </p:spPr>
        <p:txBody>
          <a:bodyPr rtlCol="0">
            <a:normAutofit/>
          </a:bodyPr>
          <a:lstStyle>
            <a:lvl1pPr algn="l" rtl="0">
              <a:defRPr sz="2000"/>
            </a:lvl1pPr>
            <a:lvl2pPr algn="l" rtl="0">
              <a:defRPr sz="1800"/>
            </a:lvl2pPr>
            <a:lvl3pPr algn="l" rtl="0">
              <a:defRPr sz="1800"/>
            </a:lvl3pPr>
            <a:lvl4pPr algn="l" rtl="0">
              <a:defRPr sz="1800"/>
            </a:lvl4pPr>
            <a:lvl5pPr marL="2011328" algn="l" rtl="0">
              <a:defRPr sz="1800"/>
            </a:lvl5pPr>
            <a:lvl6pPr marL="2011328" algn="l" rtl="0">
              <a:defRPr sz="1800"/>
            </a:lvl6pPr>
            <a:lvl7pPr marL="2011328" algn="l" rtl="0">
              <a:defRPr sz="1800"/>
            </a:lvl7pPr>
            <a:lvl8pPr marL="2011328" algn="l" rtl="0">
              <a:defRPr sz="1800"/>
            </a:lvl8pPr>
            <a:lvl9pPr marL="2011328"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4B9DD9-F15D-4B9F-93EF-364AA77EACFA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9802B63-CB18-4428-940D-76000F7D0D7F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A3D9A3A-F2D1-49D2-9940-81A32FD4BC1B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800"/>
            </a:lvl4pPr>
            <a:lvl5pPr algn="l" rtl="0">
              <a:defRPr sz="1800"/>
            </a:lvl5pPr>
            <a:lvl6pPr algn="l" rtl="0">
              <a:defRPr sz="1800"/>
            </a:lvl6pPr>
            <a:lvl7pPr algn="l" rtl="0">
              <a:defRPr sz="1800"/>
            </a:lvl7pPr>
            <a:lvl8pPr algn="l" rtl="0">
              <a:defRPr sz="1800"/>
            </a:lvl8pPr>
            <a:lvl9pPr algn="l" rtl="0">
              <a:defRPr sz="1800"/>
            </a:lvl9pPr>
          </a:lstStyle>
          <a:p>
            <a:pPr lvl="0" rtl="0"/>
            <a:r>
              <a:rPr lang="tr-TR" noProof="0"/>
              <a:t>Asıl metin stillerini düzenle</a:t>
            </a:r>
          </a:p>
          <a:p>
            <a:pPr lvl="1" rtl="0"/>
            <a:r>
              <a:rPr lang="tr-TR" noProof="0"/>
              <a:t>İkinci düzey</a:t>
            </a:r>
          </a:p>
          <a:p>
            <a:pPr lvl="2" rtl="0"/>
            <a:r>
              <a:rPr lang="tr-TR" noProof="0"/>
              <a:t>Üçüncü düzey</a:t>
            </a:r>
          </a:p>
          <a:p>
            <a:pPr lvl="3" rtl="0"/>
            <a:r>
              <a:rPr lang="tr-TR" noProof="0"/>
              <a:t>Dördüncü düzey</a:t>
            </a:r>
          </a:p>
          <a:p>
            <a:pPr lvl="4" rtl="0"/>
            <a:r>
              <a:rPr lang="tr-TR" noProof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20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A7729AD-F7C7-473C-BE4B-248522DE8F48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kdörtgen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 rtl="0">
              <a:defRPr sz="2000" b="1"/>
            </a:lvl1pPr>
          </a:lstStyle>
          <a:p>
            <a:pPr rtl="0"/>
            <a:r>
              <a:rPr lang="tr-TR" noProof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800"/>
            </a:lvl1pPr>
            <a:lvl2pPr marL="609493" indent="0" algn="l" rtl="0">
              <a:buNone/>
              <a:defRPr sz="3700"/>
            </a:lvl2pPr>
            <a:lvl3pPr marL="1218987" indent="0" algn="l" rtl="0">
              <a:buNone/>
              <a:defRPr sz="3200"/>
            </a:lvl3pPr>
            <a:lvl4pPr marL="1828480" indent="0" algn="l" rtl="0">
              <a:buNone/>
              <a:defRPr sz="2700"/>
            </a:lvl4pPr>
            <a:lvl5pPr marL="2437973" indent="0" algn="l" rtl="0">
              <a:buNone/>
              <a:defRPr sz="2700"/>
            </a:lvl5pPr>
            <a:lvl6pPr marL="3047467" indent="0" algn="l" rtl="0">
              <a:buNone/>
              <a:defRPr sz="2700"/>
            </a:lvl6pPr>
            <a:lvl7pPr marL="3656960" indent="0" algn="l" rtl="0">
              <a:buNone/>
              <a:defRPr sz="2700"/>
            </a:lvl7pPr>
            <a:lvl8pPr marL="4266453" indent="0" algn="l" rtl="0">
              <a:buNone/>
              <a:defRPr sz="2700"/>
            </a:lvl8pPr>
            <a:lvl9pPr marL="4875947" indent="0" algn="l" rtl="0">
              <a:buNone/>
              <a:defRPr sz="2700"/>
            </a:lvl9pPr>
          </a:lstStyle>
          <a:p>
            <a:pPr rtl="0"/>
            <a:r>
              <a:rPr lang="tr-TR" noProof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600"/>
            </a:lvl1pPr>
            <a:lvl2pPr marL="609493" indent="0" algn="l" rtl="0">
              <a:buNone/>
              <a:defRPr sz="1600"/>
            </a:lvl2pPr>
            <a:lvl3pPr marL="1218987" indent="0" algn="l" rtl="0">
              <a:buNone/>
              <a:defRPr sz="1300"/>
            </a:lvl3pPr>
            <a:lvl4pPr marL="1828480" indent="0" algn="l" rtl="0">
              <a:buNone/>
              <a:defRPr sz="1200"/>
            </a:lvl4pPr>
            <a:lvl5pPr marL="2437973" indent="0" algn="l" rtl="0">
              <a:buNone/>
              <a:defRPr sz="1200"/>
            </a:lvl5pPr>
            <a:lvl6pPr marL="3047467" indent="0" algn="l" rtl="0">
              <a:buNone/>
              <a:defRPr sz="1200"/>
            </a:lvl6pPr>
            <a:lvl7pPr marL="3656960" indent="0" algn="l" rtl="0">
              <a:buNone/>
              <a:defRPr sz="1200"/>
            </a:lvl7pPr>
            <a:lvl8pPr marL="4266453" indent="0" algn="l" rtl="0">
              <a:buNone/>
              <a:defRPr sz="1200"/>
            </a:lvl8pPr>
            <a:lvl9pPr marL="4875947" indent="0" algn="l" rtl="0">
              <a:buNone/>
              <a:defRPr sz="1200"/>
            </a:lvl9pPr>
          </a:lstStyle>
          <a:p>
            <a:pPr lvl="0" rtl="0"/>
            <a:r>
              <a:rPr lang="tr-TR" noProof="0"/>
              <a:t>Asıl metin stillerini düzenle</a:t>
            </a:r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CFCCC71-70BB-43D3-97CB-6EEE61369627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ikdörtgen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tr-TR" noProof="0" dirty="0"/>
          </a:p>
        </p:txBody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tr-TR" noProof="0" dirty="0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tr-TR" noProof="0" dirty="0"/>
              <a:t>Asıl metin stillerini düzenlemek için tıklayın</a:t>
            </a:r>
          </a:p>
          <a:p>
            <a:pPr lvl="1" rtl="0"/>
            <a:r>
              <a:rPr lang="tr-TR" noProof="0" dirty="0"/>
              <a:t>İkinci düzey</a:t>
            </a:r>
          </a:p>
          <a:p>
            <a:pPr lvl="2" rtl="0"/>
            <a:r>
              <a:rPr lang="tr-TR" noProof="0" dirty="0"/>
              <a:t>Üçüncü düzey</a:t>
            </a:r>
          </a:p>
          <a:p>
            <a:pPr lvl="3" rtl="0"/>
            <a:r>
              <a:rPr lang="tr-TR" noProof="0" dirty="0"/>
              <a:t>Dördüncü düzey</a:t>
            </a:r>
          </a:p>
          <a:p>
            <a:pPr lvl="4" rtl="0"/>
            <a:r>
              <a:rPr lang="tr-TR" noProof="0" dirty="0"/>
              <a:t>Beşinci düzey</a:t>
            </a:r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4E217E46-B403-4530-8B5B-57B5C1217BD3}" type="datetime1">
              <a:rPr lang="tr-TR" smtClean="0"/>
              <a:pPr/>
              <a:t>25.03.2023</a:t>
            </a:fld>
            <a:endParaRPr lang="tr-TR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 rtl="0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tr-TR" smtClean="0"/>
              <a:pPr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4672383" y="3212976"/>
            <a:ext cx="7008574" cy="1584450"/>
          </a:xfrm>
        </p:spPr>
        <p:txBody>
          <a:bodyPr rtlCol="0"/>
          <a:lstStyle/>
          <a:p>
            <a:pPr rtl="0"/>
            <a:r>
              <a:rPr lang="tr-TR" dirty="0"/>
              <a:t>KELAM TARİHİ</a:t>
            </a:r>
            <a:endParaRPr lang="en-US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tr-TR" dirty="0"/>
              <a:t>DR. ÖĞR. ÜYESİ FİKRULLAH ÇAKMAK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E. Mutezilede Yaşanan Farklılaşma ve Bunun Sonuçları</a:t>
            </a:r>
          </a:p>
          <a:p>
            <a:r>
              <a:rPr lang="tr-TR" b="1" dirty="0">
                <a:solidFill>
                  <a:srgbClr val="FF0000"/>
                </a:solidFill>
              </a:rPr>
              <a:t>1. Ayrılığın Sebepleri</a:t>
            </a:r>
          </a:p>
          <a:p>
            <a:r>
              <a:rPr lang="tr-TR" dirty="0"/>
              <a:t>a) </a:t>
            </a:r>
            <a:r>
              <a:rPr lang="tr-TR" dirty="0" err="1"/>
              <a:t>Mu‘tezile'nin</a:t>
            </a:r>
            <a:r>
              <a:rPr lang="tr-TR" dirty="0"/>
              <a:t> Özgür Düşünceye Önem Vermesi</a:t>
            </a:r>
          </a:p>
          <a:p>
            <a:r>
              <a:rPr lang="tr-TR" dirty="0"/>
              <a:t>b) </a:t>
            </a:r>
            <a:r>
              <a:rPr lang="tr-TR" dirty="0" err="1"/>
              <a:t>Halku’l-Kur’ân</a:t>
            </a:r>
            <a:r>
              <a:rPr lang="tr-TR" dirty="0"/>
              <a:t> Meselesi Etrafında Yapılan Tartışmalar</a:t>
            </a:r>
          </a:p>
          <a:p>
            <a:r>
              <a:rPr lang="tr-TR" dirty="0"/>
              <a:t>c) </a:t>
            </a:r>
            <a:r>
              <a:rPr lang="tr-TR" dirty="0" err="1"/>
              <a:t>Abbâsî</a:t>
            </a:r>
            <a:r>
              <a:rPr lang="tr-TR" dirty="0"/>
              <a:t> Yönetiminin Bağdat </a:t>
            </a:r>
            <a:r>
              <a:rPr lang="tr-TR" dirty="0" err="1"/>
              <a:t>Mu‘tezilesi</a:t>
            </a:r>
            <a:r>
              <a:rPr lang="tr-TR" dirty="0"/>
              <a:t> ile Olan İlişkisi</a:t>
            </a:r>
          </a:p>
          <a:p>
            <a:r>
              <a:rPr lang="tr-TR" dirty="0"/>
              <a:t>d) Bağdat </a:t>
            </a:r>
            <a:r>
              <a:rPr lang="tr-TR" dirty="0" err="1"/>
              <a:t>Mu‘tezilesinin</a:t>
            </a:r>
            <a:r>
              <a:rPr lang="tr-TR" dirty="0"/>
              <a:t> </a:t>
            </a:r>
            <a:r>
              <a:rPr lang="tr-TR" dirty="0" err="1"/>
              <a:t>Zeydiyye</a:t>
            </a:r>
            <a:r>
              <a:rPr lang="tr-TR" dirty="0"/>
              <a:t> ile Olan İlişkileri</a:t>
            </a:r>
          </a:p>
          <a:p>
            <a:r>
              <a:rPr lang="tr-TR" dirty="0"/>
              <a:t>e) Bağdat </a:t>
            </a:r>
            <a:r>
              <a:rPr lang="tr-TR" dirty="0" err="1"/>
              <a:t>Mu‘tezilesinin</a:t>
            </a:r>
            <a:r>
              <a:rPr lang="tr-TR" dirty="0"/>
              <a:t> İmamet Düşüncesi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40668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E. Mutezilede Yaşanan Farklılaşma ve Bunun Sonuçları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Temel Görüş Farkları</a:t>
            </a:r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/>
              <a:t>Basra ekolü fikirlerini yayma hususunda fikri mücadeleye önem verirken, Bağdat ekolü fikirlerinin yayılmasında “devlet ricaliyle” iyi ilişkiler gütmeyi bu elle fikirlerinin yayılmasını tercih etmişlerdir. </a:t>
            </a:r>
          </a:p>
          <a:p>
            <a:pPr lvl="0"/>
            <a:r>
              <a:rPr lang="tr-TR" dirty="0"/>
              <a:t>Bağdat ekolü Hz. Ali’yi diğer </a:t>
            </a:r>
            <a:r>
              <a:rPr lang="tr-TR" dirty="0" err="1"/>
              <a:t>sahabilerden</a:t>
            </a:r>
            <a:r>
              <a:rPr lang="tr-TR" dirty="0"/>
              <a:t> üstün görerek </a:t>
            </a:r>
            <a:r>
              <a:rPr lang="tr-TR" dirty="0" err="1"/>
              <a:t>Abbasoğulları</a:t>
            </a:r>
            <a:r>
              <a:rPr lang="tr-TR" dirty="0"/>
              <a:t> tarafını tercih ederek siyasi bir tercihte bulunmuşlardır.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73700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E. Mutezilede Yaşanan Farklılaşma ve Bunun Sonuçları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Temel Görüş Farkları</a:t>
            </a:r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/>
              <a:t>Basra ekolünün oluşturduğu grup, Peygamberden sonraki hilafet sıralamasını bir fazilet sıralaması olarak da kabul ederek “</a:t>
            </a:r>
            <a:r>
              <a:rPr lang="tr-TR" dirty="0" err="1"/>
              <a:t>efdaliyyet</a:t>
            </a:r>
            <a:r>
              <a:rPr lang="tr-TR" dirty="0"/>
              <a:t>” fikrini savunmuşlardır. Bağdat ekolünün oluşturduğu grup ise kronolojik sıralamayı kabul etmekle beraber Hz. Ali'yi ashabın en faziletlisi olarak görmüşlerdir.</a:t>
            </a:r>
          </a:p>
          <a:p>
            <a:pPr lvl="0"/>
            <a:r>
              <a:rPr lang="tr-TR" dirty="0"/>
              <a:t>Basra ekolü Şia'nın “imamet” fikrini reddedip kabul etmezken, Bağdat ekolü imamet hususunda Şiî fikirlere yakınlık göstermiştir.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19585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</a:t>
            </a:r>
          </a:p>
          <a:p>
            <a:r>
              <a:rPr lang="tr-TR" b="1" dirty="0">
                <a:solidFill>
                  <a:srgbClr val="FF0000"/>
                </a:solidFill>
              </a:rPr>
              <a:t>Vasıl b. Ata 748 ö: </a:t>
            </a:r>
          </a:p>
          <a:p>
            <a:r>
              <a:rPr lang="tr-TR" dirty="0" err="1"/>
              <a:t>Mu'tezile</a:t>
            </a:r>
            <a:r>
              <a:rPr lang="tr-TR" dirty="0"/>
              <a:t> kelam ekolünün ilk kurucusu olarak genel kabul görmüştür. Bu nedenle kendisine "</a:t>
            </a:r>
            <a:r>
              <a:rPr lang="tr-TR" dirty="0" err="1"/>
              <a:t>Şeyhu'I-Mu'tezile</a:t>
            </a:r>
            <a:r>
              <a:rPr lang="tr-TR" dirty="0"/>
              <a:t>" sıfatı verilmiştir. </a:t>
            </a:r>
          </a:p>
          <a:p>
            <a:r>
              <a:rPr lang="tr-TR" dirty="0"/>
              <a:t>Şia'nın aşırı gruplarının, Haricilerin, </a:t>
            </a:r>
            <a:r>
              <a:rPr lang="tr-TR" dirty="0" err="1"/>
              <a:t>Zenadıka'nın</a:t>
            </a:r>
            <a:r>
              <a:rPr lang="tr-TR" dirty="0"/>
              <a:t>, </a:t>
            </a:r>
            <a:r>
              <a:rPr lang="tr-TR" dirty="0" err="1"/>
              <a:t>Dehriyye'nin</a:t>
            </a:r>
            <a:r>
              <a:rPr lang="tr-TR" dirty="0"/>
              <a:t>, </a:t>
            </a:r>
            <a:r>
              <a:rPr lang="tr-TR" dirty="0" err="1"/>
              <a:t>Mürcie'nin</a:t>
            </a:r>
            <a:r>
              <a:rPr lang="tr-TR" dirty="0"/>
              <a:t> ve diğer muhalif fırkaların düşünce ve fikirlerini bütün ayrıntılarıyla bilir, onların görüşlerini reddetme çabası içerisinde olmuştur. </a:t>
            </a:r>
          </a:p>
          <a:p>
            <a:r>
              <a:rPr lang="tr-TR" dirty="0" err="1"/>
              <a:t>Seneviyye</a:t>
            </a:r>
            <a:r>
              <a:rPr lang="tr-TR" dirty="0"/>
              <a:t> ile mücadele etmeye büyük önem atfetmiştir.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051815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</a:t>
            </a:r>
          </a:p>
          <a:p>
            <a:r>
              <a:rPr lang="tr-TR" b="1" dirty="0">
                <a:solidFill>
                  <a:srgbClr val="FF0000"/>
                </a:solidFill>
              </a:rPr>
              <a:t>Vasıl b. Ata 748 ö: </a:t>
            </a:r>
          </a:p>
          <a:p>
            <a:r>
              <a:rPr lang="tr-TR" dirty="0"/>
              <a:t>Allah'ın sıfatlarından ilim, kudret, irade ve hayat gibi sıfatları nefyettiğini görürüz.</a:t>
            </a:r>
          </a:p>
          <a:p>
            <a:r>
              <a:rPr lang="tr-TR" dirty="0"/>
              <a:t>Ona göre Allah hakim ve adildir. Ona şer ve zulmün isnat edilmesi caiz değildir.</a:t>
            </a:r>
          </a:p>
          <a:p>
            <a:r>
              <a:rPr lang="tr-TR" dirty="0"/>
              <a:t>İnsan hayrıyla ve şerriyle bütün fiillerinin failidir. Buna göre insan kendi eylem ve amellerinin yaratıcısı olmaktadır.</a:t>
            </a:r>
          </a:p>
          <a:p>
            <a:r>
              <a:rPr lang="tr-TR" dirty="0"/>
              <a:t>Büyük günah işleyen: el-Menzile </a:t>
            </a:r>
            <a:r>
              <a:rPr lang="tr-TR" dirty="0" err="1"/>
              <a:t>beyne’l-Menzileteyn</a:t>
            </a:r>
            <a:r>
              <a:rPr lang="tr-TR" dirty="0"/>
              <a:t> fikrini ortaya atmıştır.</a:t>
            </a:r>
          </a:p>
          <a:p>
            <a:r>
              <a:rPr lang="tr-TR" dirty="0" err="1"/>
              <a:t>Cemel</a:t>
            </a:r>
            <a:r>
              <a:rPr lang="tr-TR" dirty="0"/>
              <a:t> ve </a:t>
            </a:r>
            <a:r>
              <a:rPr lang="tr-TR" dirty="0" err="1"/>
              <a:t>sıffın</a:t>
            </a:r>
            <a:r>
              <a:rPr lang="tr-TR" dirty="0"/>
              <a:t> savaşında kim haklı belli değildir. Ancak iki gruptan biri mutlaka </a:t>
            </a:r>
            <a:r>
              <a:rPr lang="tr-TR" dirty="0" err="1"/>
              <a:t>fasıktır</a:t>
            </a:r>
            <a:r>
              <a:rPr lang="tr-TR" dirty="0"/>
              <a:t>. Bu nedenle şahitliği geçerli değildir. </a:t>
            </a:r>
          </a:p>
        </p:txBody>
      </p:sp>
    </p:spTree>
    <p:extLst>
      <p:ext uri="{BB962C8B-B14F-4D97-AF65-F5344CB8AC3E}">
        <p14:creationId xmlns:p14="http://schemas.microsoft.com/office/powerpoint/2010/main" val="75951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 Sonuçları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Amr</a:t>
            </a:r>
            <a:r>
              <a:rPr lang="tr-TR" b="1" dirty="0">
                <a:solidFill>
                  <a:srgbClr val="FF0000"/>
                </a:solidFill>
              </a:rPr>
              <a:t> b. Ubeyd 761:</a:t>
            </a:r>
          </a:p>
          <a:p>
            <a:r>
              <a:rPr lang="tr-TR" dirty="0"/>
              <a:t>Hz. Ebu Bekir'i Hz. Ali'den daha faziletli bularak </a:t>
            </a:r>
            <a:r>
              <a:rPr lang="tr-TR" dirty="0" err="1"/>
              <a:t>Vasıl’dan</a:t>
            </a:r>
            <a:r>
              <a:rPr lang="tr-TR" dirty="0"/>
              <a:t> ayrılmıştır. Diğer görüşleri aynı. </a:t>
            </a:r>
          </a:p>
          <a:p>
            <a:r>
              <a:rPr lang="tr-TR" dirty="0"/>
              <a:t>Zaten hısım ve çağdaş, Hasan Basri’de beraber eğitim görmüş ve ayrılmışlardır.</a:t>
            </a:r>
          </a:p>
          <a:p>
            <a:r>
              <a:rPr lang="tr-TR" b="1" dirty="0" err="1"/>
              <a:t>Ebu</a:t>
            </a:r>
            <a:r>
              <a:rPr lang="tr-TR" b="1" dirty="0" err="1">
                <a:solidFill>
                  <a:srgbClr val="FF0000"/>
                </a:solidFill>
              </a:rPr>
              <a:t>'l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Huzeyl</a:t>
            </a:r>
            <a:r>
              <a:rPr lang="tr-TR" b="1" dirty="0">
                <a:solidFill>
                  <a:srgbClr val="FF0000"/>
                </a:solidFill>
              </a:rPr>
              <a:t> el-</a:t>
            </a:r>
            <a:r>
              <a:rPr lang="tr-TR" b="1" dirty="0" err="1">
                <a:solidFill>
                  <a:srgbClr val="FF0000"/>
                </a:solidFill>
              </a:rPr>
              <a:t>Allaf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Mu'tezill</a:t>
            </a:r>
            <a:r>
              <a:rPr lang="tr-TR" dirty="0"/>
              <a:t> düşünceyi sistemleştirmiş, ilke ve prensiplerini ilmi temellere dayandırmıştır. Bu sebeple kendisi </a:t>
            </a:r>
            <a:r>
              <a:rPr lang="tr-TR" dirty="0" err="1"/>
              <a:t>Mu'tezile'nin</a:t>
            </a:r>
            <a:r>
              <a:rPr lang="tr-TR" dirty="0"/>
              <a:t> ikinci banisi olarak kabul edilmiştir.</a:t>
            </a:r>
          </a:p>
          <a:p>
            <a:r>
              <a:rPr lang="tr-TR" dirty="0"/>
              <a:t>Hz. Ali’yi Osman’dan üstün gördüğünden Şia olarak görenler olmuştur.</a:t>
            </a:r>
          </a:p>
          <a:p>
            <a:r>
              <a:rPr lang="tr-TR" dirty="0"/>
              <a:t>Sıfatlar zatın aynı olduğunu ifade etmiştir</a:t>
            </a:r>
          </a:p>
        </p:txBody>
      </p:sp>
    </p:spTree>
    <p:extLst>
      <p:ext uri="{BB962C8B-B14F-4D97-AF65-F5344CB8AC3E}">
        <p14:creationId xmlns:p14="http://schemas.microsoft.com/office/powerpoint/2010/main" val="2436916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 </a:t>
            </a:r>
          </a:p>
          <a:p>
            <a:r>
              <a:rPr lang="tr-TR" b="1" dirty="0">
                <a:solidFill>
                  <a:srgbClr val="FF0000"/>
                </a:solidFill>
              </a:rPr>
              <a:t>Ebu </a:t>
            </a:r>
            <a:r>
              <a:rPr lang="tr-TR" b="1" dirty="0" err="1">
                <a:solidFill>
                  <a:srgbClr val="FF0000"/>
                </a:solidFill>
              </a:rPr>
              <a:t>Sehl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Bişr</a:t>
            </a:r>
            <a:r>
              <a:rPr lang="tr-TR" b="1" dirty="0">
                <a:solidFill>
                  <a:srgbClr val="FF0000"/>
                </a:solidFill>
              </a:rPr>
              <a:t> b. </a:t>
            </a:r>
            <a:r>
              <a:rPr lang="tr-TR" b="1" dirty="0" err="1">
                <a:solidFill>
                  <a:srgbClr val="FF0000"/>
                </a:solidFill>
              </a:rPr>
              <a:t>ei-Mu'temir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Mu'tezile'nin</a:t>
            </a:r>
            <a:r>
              <a:rPr lang="tr-TR" dirty="0"/>
              <a:t> Bağdat kolunun kurucusu ve başkanıdır.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Sümame</a:t>
            </a:r>
            <a:r>
              <a:rPr lang="tr-TR" b="1" dirty="0">
                <a:solidFill>
                  <a:srgbClr val="FF0000"/>
                </a:solidFill>
              </a:rPr>
              <a:t> b. el-</a:t>
            </a:r>
            <a:r>
              <a:rPr lang="tr-TR" b="1" dirty="0" err="1">
                <a:solidFill>
                  <a:srgbClr val="FF0000"/>
                </a:solidFill>
              </a:rPr>
              <a:t>Eşres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Onun düşüncesine göre, kafirler, müşrikler, Mecusiler, Yahudiler, </a:t>
            </a:r>
            <a:r>
              <a:rPr lang="tr-TR" dirty="0" err="1"/>
              <a:t>Hirisliyanlar</a:t>
            </a:r>
            <a:r>
              <a:rPr lang="tr-TR" dirty="0"/>
              <a:t> ve zındıklar ahirette toprağa dönüşeceklerdir. Hayvanları, kuşları ve Müslümanların çocuklarını da toprağa dönüşecekler zümresine dahil eder.</a:t>
            </a:r>
          </a:p>
        </p:txBody>
      </p:sp>
    </p:spTree>
    <p:extLst>
      <p:ext uri="{BB962C8B-B14F-4D97-AF65-F5344CB8AC3E}">
        <p14:creationId xmlns:p14="http://schemas.microsoft.com/office/powerpoint/2010/main" val="62057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b="1" dirty="0">
                <a:solidFill>
                  <a:srgbClr val="FF0000"/>
                </a:solidFill>
              </a:rPr>
              <a:t>İbrahim en-</a:t>
            </a:r>
            <a:r>
              <a:rPr lang="tr-TR" b="1" dirty="0" err="1">
                <a:solidFill>
                  <a:srgbClr val="FF0000"/>
                </a:solidFill>
              </a:rPr>
              <a:t>Nazzam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Mu'tezile</a:t>
            </a:r>
            <a:r>
              <a:rPr lang="tr-TR" dirty="0"/>
              <a:t> kelamını derinden etkilemiş düşünürlerdendir.</a:t>
            </a:r>
          </a:p>
          <a:p>
            <a:r>
              <a:rPr lang="tr-TR" dirty="0"/>
              <a:t>Onun </a:t>
            </a:r>
            <a:r>
              <a:rPr lang="tr-TR" dirty="0" err="1"/>
              <a:t>kelami</a:t>
            </a:r>
            <a:r>
              <a:rPr lang="tr-TR" dirty="0"/>
              <a:t> doktrini iki ana esasa dayanıyordu. Birincisi tevhidi savunmak, diğeri ise Kur'an'ın Kelam ilmi için kaynak olmasını sağlamak.</a:t>
            </a:r>
          </a:p>
          <a:p>
            <a:r>
              <a:rPr lang="tr-TR" dirty="0"/>
              <a:t>Kaderle ilişkin olarak hayır ve şerrin insandan olduğunu belirtir.</a:t>
            </a:r>
          </a:p>
          <a:p>
            <a:r>
              <a:rPr lang="tr-TR" dirty="0"/>
              <a:t>Hakikatte Allah irade ile nitelenemez.</a:t>
            </a:r>
          </a:p>
          <a:p>
            <a:r>
              <a:rPr lang="tr-TR" dirty="0"/>
              <a:t>İnsan fiillerinin tamamı hareketlerden ibarettir.</a:t>
            </a:r>
          </a:p>
          <a:p>
            <a:r>
              <a:rPr lang="tr-TR" dirty="0"/>
              <a:t>Gerçekte insan nefis ve ruhtan oluşmuştur; beden ise onun aleti mesabesindedir.</a:t>
            </a:r>
          </a:p>
        </p:txBody>
      </p:sp>
    </p:spTree>
    <p:extLst>
      <p:ext uri="{BB962C8B-B14F-4D97-AF65-F5344CB8AC3E}">
        <p14:creationId xmlns:p14="http://schemas.microsoft.com/office/powerpoint/2010/main" val="2817758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 </a:t>
            </a:r>
          </a:p>
          <a:p>
            <a:r>
              <a:rPr lang="tr-TR" b="1" dirty="0" err="1">
                <a:solidFill>
                  <a:srgbClr val="FF0000"/>
                </a:solidFill>
              </a:rPr>
              <a:t>Amr</a:t>
            </a:r>
            <a:r>
              <a:rPr lang="tr-TR" b="1" dirty="0">
                <a:solidFill>
                  <a:srgbClr val="FF0000"/>
                </a:solidFill>
              </a:rPr>
              <a:t> b. Bahr el-</a:t>
            </a:r>
            <a:r>
              <a:rPr lang="tr-TR" b="1" dirty="0" err="1">
                <a:solidFill>
                  <a:srgbClr val="FF0000"/>
                </a:solidFill>
              </a:rPr>
              <a:t>Cahız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Mu'tezile'nin</a:t>
            </a:r>
            <a:r>
              <a:rPr lang="tr-TR" dirty="0"/>
              <a:t> Basra koluna mensup olup lügat ve edebiyat sahasında da söz sahibi olan bilginlerden birisidir.</a:t>
            </a:r>
          </a:p>
          <a:p>
            <a:r>
              <a:rPr lang="tr-TR" dirty="0" err="1"/>
              <a:t>Cahız’ın</a:t>
            </a:r>
            <a:r>
              <a:rPr lang="tr-TR" dirty="0"/>
              <a:t> </a:t>
            </a:r>
            <a:r>
              <a:rPr lang="tr-TR" dirty="0" err="1"/>
              <a:t>Mutezile’den</a:t>
            </a:r>
            <a:r>
              <a:rPr lang="tr-TR" dirty="0"/>
              <a:t> ayrılan fikirleri</a:t>
            </a:r>
          </a:p>
          <a:p>
            <a:r>
              <a:rPr lang="tr-TR" dirty="0"/>
              <a:t>Bilgilerin (maarif) oluşumu zaruridir.</a:t>
            </a:r>
          </a:p>
          <a:p>
            <a:r>
              <a:rPr lang="tr-TR" dirty="0"/>
              <a:t>Cehennem ehli sonsuza kadar orada azap çekmeyeceklerdir, çünkü onlar ateşin tabiatına dönüşeceklerdir. </a:t>
            </a:r>
          </a:p>
        </p:txBody>
      </p:sp>
    </p:spTree>
    <p:extLst>
      <p:ext uri="{BB962C8B-B14F-4D97-AF65-F5344CB8AC3E}">
        <p14:creationId xmlns:p14="http://schemas.microsoft.com/office/powerpoint/2010/main" val="1703870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 </a:t>
            </a:r>
          </a:p>
          <a:p>
            <a:r>
              <a:rPr lang="tr-TR" b="1" dirty="0">
                <a:solidFill>
                  <a:srgbClr val="FF0000"/>
                </a:solidFill>
              </a:rPr>
              <a:t>Ebu Ali </a:t>
            </a:r>
            <a:r>
              <a:rPr lang="tr-TR" b="1" dirty="0" err="1">
                <a:solidFill>
                  <a:srgbClr val="FF0000"/>
                </a:solidFill>
              </a:rPr>
              <a:t>ei-Cubbai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Kelam ilmini kolaylaştıran, sevdiren ve basitleştiren Ebu Ali </a:t>
            </a:r>
            <a:r>
              <a:rPr lang="tr-TR" dirty="0" err="1"/>
              <a:t>ei-Cubbai</a:t>
            </a:r>
            <a:r>
              <a:rPr lang="tr-TR" dirty="0"/>
              <a:t> (ö. 303/915) </a:t>
            </a:r>
            <a:r>
              <a:rPr lang="tr-TR" dirty="0" err="1"/>
              <a:t>Mu'tezile</a:t>
            </a:r>
            <a:r>
              <a:rPr lang="tr-TR" dirty="0"/>
              <a:t> kelamcılarının en meşhurlarındandır.</a:t>
            </a:r>
          </a:p>
          <a:p>
            <a:r>
              <a:rPr lang="tr-TR" dirty="0"/>
              <a:t>Yazdığı eserler günümüze kadar gelmemiştir.</a:t>
            </a:r>
          </a:p>
          <a:p>
            <a:r>
              <a:rPr lang="tr-TR" b="1" dirty="0">
                <a:solidFill>
                  <a:srgbClr val="FF0000"/>
                </a:solidFill>
              </a:rPr>
              <a:t>Ebu Haşim </a:t>
            </a:r>
            <a:r>
              <a:rPr lang="tr-TR" b="1" dirty="0" err="1">
                <a:solidFill>
                  <a:srgbClr val="FF0000"/>
                </a:solidFill>
              </a:rPr>
              <a:t>ei-Cubbai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Sıfatlar konusundaki ahval teorisiyle öne çıkmıştır.</a:t>
            </a:r>
          </a:p>
        </p:txBody>
      </p:sp>
    </p:spTree>
    <p:extLst>
      <p:ext uri="{BB962C8B-B14F-4D97-AF65-F5344CB8AC3E}">
        <p14:creationId xmlns:p14="http://schemas.microsoft.com/office/powerpoint/2010/main" val="382715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A. Teşekkülü</a:t>
            </a:r>
          </a:p>
          <a:p>
            <a:r>
              <a:rPr lang="tr-TR" dirty="0" err="1"/>
              <a:t>Emeviler</a:t>
            </a:r>
            <a:r>
              <a:rPr lang="tr-TR" dirty="0"/>
              <a:t> döneminde Basra’da doğmuştur. </a:t>
            </a:r>
          </a:p>
          <a:p>
            <a:r>
              <a:rPr lang="tr-TR" dirty="0" err="1"/>
              <a:t>Emevi</a:t>
            </a:r>
            <a:r>
              <a:rPr lang="tr-TR" dirty="0"/>
              <a:t> politikalarına muhalefet etmiştir.</a:t>
            </a:r>
          </a:p>
          <a:p>
            <a:r>
              <a:rPr lang="tr-TR" dirty="0"/>
              <a:t>Farklı dini grupların olduğu bir ortamda akli-ahlaki perspektifi temsil etmiştir.</a:t>
            </a:r>
          </a:p>
        </p:txBody>
      </p:sp>
    </p:spTree>
    <p:extLst>
      <p:ext uri="{BB962C8B-B14F-4D97-AF65-F5344CB8AC3E}">
        <p14:creationId xmlns:p14="http://schemas.microsoft.com/office/powerpoint/2010/main" val="3109408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F. </a:t>
            </a:r>
            <a:r>
              <a:rPr lang="tr-TR" b="1" dirty="0" err="1"/>
              <a:t>Mutezile’nin</a:t>
            </a:r>
            <a:r>
              <a:rPr lang="tr-TR" b="1" dirty="0"/>
              <a:t> Önemli Temsilcileri ve Eserleri </a:t>
            </a:r>
          </a:p>
          <a:p>
            <a:r>
              <a:rPr lang="tr-TR" b="1" dirty="0">
                <a:solidFill>
                  <a:srgbClr val="FF0000"/>
                </a:solidFill>
              </a:rPr>
              <a:t>Kadı </a:t>
            </a:r>
            <a:r>
              <a:rPr lang="tr-TR" b="1" dirty="0" err="1">
                <a:solidFill>
                  <a:srgbClr val="FF0000"/>
                </a:solidFill>
              </a:rPr>
              <a:t>Abdulcebbar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Mu'tezile</a:t>
            </a:r>
            <a:r>
              <a:rPr lang="tr-TR" dirty="0"/>
              <a:t> kelamının son büyük temsilcisidir. </a:t>
            </a:r>
          </a:p>
          <a:p>
            <a:r>
              <a:rPr lang="tr-TR" dirty="0"/>
              <a:t>Kitaplarından önemli bir kısmının günümüze kadar geldiği ender </a:t>
            </a:r>
            <a:r>
              <a:rPr lang="tr-TR" dirty="0" err="1"/>
              <a:t>Mutezili</a:t>
            </a:r>
            <a:r>
              <a:rPr lang="tr-TR" dirty="0"/>
              <a:t> alimdir. </a:t>
            </a:r>
          </a:p>
          <a:p>
            <a:r>
              <a:rPr lang="tr-TR" dirty="0" err="1"/>
              <a:t>Tabakat</a:t>
            </a:r>
            <a:r>
              <a:rPr lang="tr-TR" dirty="0"/>
              <a:t> kitapları </a:t>
            </a:r>
            <a:r>
              <a:rPr lang="tr-TR" dirty="0" err="1"/>
              <a:t>Mu'tezile'nin</a:t>
            </a:r>
            <a:r>
              <a:rPr lang="tr-TR" dirty="0"/>
              <a:t> başkanlığı ve şeyhliğinin onda sona erdiğini, herkesin onun görüş ve kitaplarına itimat ettiğini bildirmektedir.</a:t>
            </a:r>
          </a:p>
          <a:p>
            <a:r>
              <a:rPr lang="tr-TR" dirty="0"/>
              <a:t>Bazı Eserleri:</a:t>
            </a:r>
          </a:p>
          <a:p>
            <a:r>
              <a:rPr lang="tr-TR" dirty="0"/>
              <a:t>el-</a:t>
            </a:r>
            <a:r>
              <a:rPr lang="tr-TR" dirty="0" err="1"/>
              <a:t>Muğni</a:t>
            </a:r>
            <a:r>
              <a:rPr lang="tr-TR" dirty="0"/>
              <a:t> fi </a:t>
            </a:r>
            <a:r>
              <a:rPr lang="tr-TR" dirty="0" err="1"/>
              <a:t>Ebvabi't-Tevhid</a:t>
            </a:r>
            <a:r>
              <a:rPr lang="tr-TR" dirty="0"/>
              <a:t> </a:t>
            </a:r>
            <a:r>
              <a:rPr lang="tr-TR" dirty="0" err="1"/>
              <a:t>ve'l-Adl</a:t>
            </a:r>
            <a:r>
              <a:rPr lang="tr-TR" dirty="0"/>
              <a:t>; </a:t>
            </a:r>
            <a:r>
              <a:rPr lang="tr-TR" dirty="0" err="1"/>
              <a:t>Kitabu'I</a:t>
            </a:r>
            <a:r>
              <a:rPr lang="tr-TR" dirty="0"/>
              <a:t>-Muhit, </a:t>
            </a:r>
            <a:r>
              <a:rPr lang="tr-TR" dirty="0" err="1"/>
              <a:t>Şerhu</a:t>
            </a:r>
            <a:r>
              <a:rPr lang="tr-TR" dirty="0"/>
              <a:t> </a:t>
            </a:r>
            <a:r>
              <a:rPr lang="tr-TR" dirty="0" err="1"/>
              <a:t>Usuli'l</a:t>
            </a:r>
            <a:r>
              <a:rPr lang="tr-TR" dirty="0"/>
              <a:t>-Hamse</a:t>
            </a:r>
          </a:p>
          <a:p>
            <a:r>
              <a:rPr lang="tr-TR" b="1" dirty="0" err="1"/>
              <a:t>Z</a:t>
            </a:r>
            <a:r>
              <a:rPr lang="tr-TR" b="1" dirty="0" err="1">
                <a:solidFill>
                  <a:srgbClr val="FF0000"/>
                </a:solidFill>
              </a:rPr>
              <a:t>emahşeri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Son </a:t>
            </a:r>
            <a:r>
              <a:rPr lang="tr-TR" dirty="0" err="1"/>
              <a:t>Mu'tezile</a:t>
            </a:r>
            <a:r>
              <a:rPr lang="tr-TR" dirty="0"/>
              <a:t> kelamcısı ise Kur'an'ı </a:t>
            </a:r>
            <a:r>
              <a:rPr lang="tr-TR" dirty="0" err="1"/>
              <a:t>Mu'tezile</a:t>
            </a:r>
            <a:r>
              <a:rPr lang="tr-TR" dirty="0"/>
              <a:t> inanışları doğrultusunda anlayıp yorumlayan </a:t>
            </a:r>
            <a:r>
              <a:rPr lang="tr-TR" dirty="0" err="1"/>
              <a:t>Zemahşeri</a:t>
            </a:r>
            <a:r>
              <a:rPr lang="tr-TR" dirty="0"/>
              <a:t>'(ö.538/1143)</a:t>
            </a:r>
            <a:r>
              <a:rPr lang="tr-TR" dirty="0" err="1"/>
              <a:t>dir</a:t>
            </a:r>
            <a:r>
              <a:rPr lang="tr-TR" dirty="0"/>
              <a:t>. Tefsiri ise </a:t>
            </a:r>
            <a:r>
              <a:rPr lang="tr-TR" dirty="0" err="1"/>
              <a:t>Keşşaf’tır</a:t>
            </a:r>
            <a:r>
              <a:rPr lang="tr-T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0315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dirty="0" err="1"/>
              <a:t>İtikadi</a:t>
            </a:r>
            <a:r>
              <a:rPr lang="tr-TR" dirty="0"/>
              <a:t> konuları sistematik bir şekilde ilk ele alan mezhep </a:t>
            </a:r>
            <a:r>
              <a:rPr lang="tr-TR" dirty="0" err="1"/>
              <a:t>Mutezile’dir</a:t>
            </a:r>
            <a:r>
              <a:rPr lang="tr-TR" dirty="0"/>
              <a:t>. </a:t>
            </a:r>
          </a:p>
          <a:p>
            <a:r>
              <a:rPr lang="tr-TR" dirty="0" err="1"/>
              <a:t>Usulu</a:t>
            </a:r>
            <a:r>
              <a:rPr lang="tr-TR" dirty="0"/>
              <a:t> hamse: </a:t>
            </a:r>
            <a:r>
              <a:rPr lang="tr-TR" dirty="0" err="1"/>
              <a:t>Mutezile’nin</a:t>
            </a:r>
            <a:r>
              <a:rPr lang="tr-TR" dirty="0"/>
              <a:t> İslam’ın temel inanç esaslarını beş temel başlık altında incelemiştir. </a:t>
            </a:r>
          </a:p>
          <a:p>
            <a:r>
              <a:rPr lang="tr-TR" dirty="0" err="1"/>
              <a:t>Ehl</a:t>
            </a:r>
            <a:r>
              <a:rPr lang="tr-TR" dirty="0"/>
              <a:t>-i sünnetin usulü </a:t>
            </a:r>
            <a:r>
              <a:rPr lang="tr-TR" dirty="0" err="1"/>
              <a:t>sitteyi</a:t>
            </a:r>
            <a:r>
              <a:rPr lang="tr-TR" dirty="0"/>
              <a:t> usulü </a:t>
            </a:r>
            <a:r>
              <a:rPr lang="tr-TR" dirty="0" err="1"/>
              <a:t>selaseye</a:t>
            </a:r>
            <a:r>
              <a:rPr lang="tr-TR" dirty="0"/>
              <a:t> indirgemesiyle benzerlik gösterir.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2946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1. </a:t>
            </a:r>
            <a:r>
              <a:rPr lang="tr-TR" b="1" dirty="0" err="1">
                <a:solidFill>
                  <a:srgbClr val="FF0000"/>
                </a:solidFill>
              </a:rPr>
              <a:t>Tevhid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Tevhid</a:t>
            </a:r>
            <a:r>
              <a:rPr lang="tr-TR" dirty="0"/>
              <a:t> ilkesini gerçek anlamda kendilerinin savunduğunu ve temsil ettiklerini ifade etmişlerdir.</a:t>
            </a:r>
          </a:p>
          <a:p>
            <a:r>
              <a:rPr lang="tr-TR" u="sng" dirty="0"/>
              <a:t>Bu ilke ışığında;</a:t>
            </a:r>
            <a:endParaRPr lang="tr-TR" dirty="0"/>
          </a:p>
          <a:p>
            <a:pPr lvl="0"/>
            <a:r>
              <a:rPr lang="tr-TR" dirty="0"/>
              <a:t>Hayat, ilim, kudret gibi sıfatların ilaha zata nispetini “</a:t>
            </a:r>
            <a:r>
              <a:rPr lang="tr-TR" dirty="0" err="1"/>
              <a:t>teaddüdü</a:t>
            </a:r>
            <a:r>
              <a:rPr lang="tr-TR" dirty="0"/>
              <a:t> </a:t>
            </a:r>
            <a:r>
              <a:rPr lang="tr-TR" dirty="0" err="1"/>
              <a:t>kudema”ya</a:t>
            </a:r>
            <a:r>
              <a:rPr lang="tr-TR" dirty="0"/>
              <a:t> götüreceğinden kabul etmemişlerdir.</a:t>
            </a:r>
          </a:p>
          <a:p>
            <a:pPr lvl="0"/>
            <a:r>
              <a:rPr lang="tr-TR" dirty="0"/>
              <a:t>Sıfatların varlığını kabul edip bunların Allah’ın zatında mündemiç olacağını savunmuşlardır.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37179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1. </a:t>
            </a:r>
            <a:r>
              <a:rPr lang="tr-TR" b="1" dirty="0" err="1">
                <a:solidFill>
                  <a:srgbClr val="FF0000"/>
                </a:solidFill>
              </a:rPr>
              <a:t>Tevhid</a:t>
            </a:r>
            <a:endParaRPr lang="tr-TR" b="1" dirty="0">
              <a:solidFill>
                <a:srgbClr val="FF0000"/>
              </a:solidFill>
            </a:endParaRPr>
          </a:p>
          <a:p>
            <a:pPr lvl="0"/>
            <a:r>
              <a:rPr lang="tr-TR" dirty="0"/>
              <a:t>Sıfatı </a:t>
            </a:r>
            <a:r>
              <a:rPr lang="tr-TR" dirty="0" err="1"/>
              <a:t>maneviyye</a:t>
            </a:r>
            <a:r>
              <a:rPr lang="tr-TR" dirty="0"/>
              <a:t> Allah için kullanıp (Allah alimdir, işitendir </a:t>
            </a:r>
            <a:r>
              <a:rPr lang="tr-TR" dirty="0" err="1"/>
              <a:t>vb</a:t>
            </a:r>
            <a:r>
              <a:rPr lang="tr-TR" dirty="0"/>
              <a:t>) ancak Sıfatı </a:t>
            </a:r>
            <a:r>
              <a:rPr lang="tr-TR" dirty="0" err="1"/>
              <a:t>meani</a:t>
            </a:r>
            <a:r>
              <a:rPr lang="tr-TR" dirty="0"/>
              <a:t> (kök isimleri) Allah için kullanmazlar (Allah’ın ilmi vardır kullanılmaz)</a:t>
            </a:r>
          </a:p>
          <a:p>
            <a:pPr lvl="0"/>
            <a:r>
              <a:rPr lang="tr-TR" dirty="0" err="1"/>
              <a:t>Vahdaniyyet</a:t>
            </a:r>
            <a:r>
              <a:rPr lang="tr-TR" dirty="0"/>
              <a:t> ve kıdemi </a:t>
            </a:r>
            <a:r>
              <a:rPr lang="tr-TR" dirty="0" err="1"/>
              <a:t>uluhiyyetin</a:t>
            </a:r>
            <a:r>
              <a:rPr lang="tr-TR" dirty="0"/>
              <a:t> temel sıfatları kabul edip bunlar dışında kalan kadim sıfatları “</a:t>
            </a:r>
            <a:r>
              <a:rPr lang="tr-TR" dirty="0" err="1"/>
              <a:t>mahallül</a:t>
            </a:r>
            <a:r>
              <a:rPr lang="tr-TR" dirty="0"/>
              <a:t> havadis” doğuracağı için bu sıfatların kadim manalarını Allah’a  nispet etmemişlerdir.</a:t>
            </a:r>
          </a:p>
          <a:p>
            <a:pPr lvl="0"/>
            <a:r>
              <a:rPr lang="tr-TR" dirty="0" err="1"/>
              <a:t>Kelamullah</a:t>
            </a:r>
            <a:r>
              <a:rPr lang="tr-TR" dirty="0"/>
              <a:t> hususunda “kelam-ı </a:t>
            </a:r>
            <a:r>
              <a:rPr lang="tr-TR" dirty="0" err="1"/>
              <a:t>lafzi”yi</a:t>
            </a:r>
            <a:r>
              <a:rPr lang="tr-TR" dirty="0"/>
              <a:t> kabul edip “kelam-ı </a:t>
            </a:r>
            <a:r>
              <a:rPr lang="tr-TR" dirty="0" err="1"/>
              <a:t>nefsiyi</a:t>
            </a:r>
            <a:r>
              <a:rPr lang="tr-TR" dirty="0"/>
              <a:t>” dikkate almayıp bu bağlamda Kur’an’ın mahluk olduğunu savunmuşlardır. </a:t>
            </a:r>
          </a:p>
          <a:p>
            <a:pPr lvl="0"/>
            <a:r>
              <a:rPr lang="tr-TR" dirty="0" err="1"/>
              <a:t>Ruyetullah’ın</a:t>
            </a:r>
            <a:r>
              <a:rPr lang="tr-TR" dirty="0"/>
              <a:t> ahirette mümkün olmadığını savunmuşlardır.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62627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2. </a:t>
            </a:r>
            <a:r>
              <a:rPr lang="tr-TR" b="1" dirty="0" err="1">
                <a:solidFill>
                  <a:srgbClr val="FF0000"/>
                </a:solidFill>
              </a:rPr>
              <a:t>Adalett</a:t>
            </a:r>
            <a:r>
              <a:rPr lang="tr-TR" b="1" dirty="0">
                <a:solidFill>
                  <a:srgbClr val="FF0000"/>
                </a:solidFill>
              </a:rPr>
              <a:t> (</a:t>
            </a:r>
            <a:r>
              <a:rPr lang="tr-TR" b="1" dirty="0" err="1">
                <a:solidFill>
                  <a:srgbClr val="FF0000"/>
                </a:solidFill>
              </a:rPr>
              <a:t>Adl</a:t>
            </a:r>
            <a:r>
              <a:rPr lang="tr-TR" b="1" dirty="0">
                <a:solidFill>
                  <a:srgbClr val="FF0000"/>
                </a:solidFill>
              </a:rPr>
              <a:t>)</a:t>
            </a:r>
          </a:p>
          <a:p>
            <a:r>
              <a:rPr lang="tr-TR" dirty="0"/>
              <a:t>Bu ilke çerçevesinde;</a:t>
            </a:r>
          </a:p>
          <a:p>
            <a:pPr lvl="0"/>
            <a:r>
              <a:rPr lang="tr-TR" dirty="0"/>
              <a:t>Allah sadece </a:t>
            </a:r>
            <a:r>
              <a:rPr lang="tr-TR" dirty="0" err="1"/>
              <a:t>hasen</a:t>
            </a:r>
            <a:r>
              <a:rPr lang="tr-TR" dirty="0"/>
              <a:t> fiilleri yaratır. </a:t>
            </a:r>
          </a:p>
          <a:p>
            <a:pPr lvl="0"/>
            <a:r>
              <a:rPr lang="tr-TR" dirty="0"/>
              <a:t>Adalet Allah </a:t>
            </a:r>
            <a:r>
              <a:rPr lang="tr-TR" dirty="0" err="1"/>
              <a:t>vucubtur</a:t>
            </a:r>
            <a:r>
              <a:rPr lang="tr-TR" dirty="0"/>
              <a:t>. </a:t>
            </a:r>
          </a:p>
          <a:p>
            <a:pPr lvl="0"/>
            <a:r>
              <a:rPr lang="tr-TR" dirty="0"/>
              <a:t>Allah’ın her türlü kötü fiilden tenzih edilebilmesi için; “</a:t>
            </a:r>
            <a:r>
              <a:rPr lang="tr-TR" dirty="0" err="1"/>
              <a:t>aslah”ı</a:t>
            </a:r>
            <a:r>
              <a:rPr lang="tr-TR" dirty="0"/>
              <a:t> yaratması, kulların </a:t>
            </a:r>
            <a:r>
              <a:rPr lang="tr-TR" dirty="0" err="1"/>
              <a:t>istitaatle</a:t>
            </a:r>
            <a:r>
              <a:rPr lang="tr-TR" dirty="0"/>
              <a:t> donatması, ahirette “</a:t>
            </a:r>
            <a:r>
              <a:rPr lang="tr-TR" dirty="0" err="1"/>
              <a:t>ivaz”la</a:t>
            </a:r>
            <a:r>
              <a:rPr lang="tr-TR" dirty="0"/>
              <a:t> karşılık </a:t>
            </a:r>
            <a:r>
              <a:rPr lang="tr-TR" dirty="0" err="1"/>
              <a:t>vemesi</a:t>
            </a:r>
            <a:r>
              <a:rPr lang="tr-TR" dirty="0"/>
              <a:t> Allah’a vaciptir.</a:t>
            </a:r>
          </a:p>
          <a:p>
            <a:pPr lvl="0"/>
            <a:r>
              <a:rPr lang="tr-TR" dirty="0"/>
              <a:t>Bu ilke çerçevesinde insan fiili ve irade özgürlüğü, iyi ve kötünün mahiyeti, ölçütü, ve hayır ve şer konularında </a:t>
            </a:r>
            <a:r>
              <a:rPr lang="tr-TR" dirty="0" err="1"/>
              <a:t>ehl</a:t>
            </a:r>
            <a:r>
              <a:rPr lang="tr-TR" dirty="0"/>
              <a:t>-i sünnetle ayrışmışlardır.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32571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3. </a:t>
            </a:r>
            <a:r>
              <a:rPr lang="tr-TR" b="1" dirty="0" err="1">
                <a:solidFill>
                  <a:srgbClr val="FF0000"/>
                </a:solidFill>
              </a:rPr>
              <a:t>Va’d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Vaid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Va’d</a:t>
            </a:r>
            <a:r>
              <a:rPr lang="tr-TR" dirty="0"/>
              <a:t>: Allah’ın hükümlerine uyanları mükafatlandıracağını bildirmesi.</a:t>
            </a:r>
          </a:p>
          <a:p>
            <a:r>
              <a:rPr lang="tr-TR" dirty="0" err="1"/>
              <a:t>Vaid</a:t>
            </a:r>
            <a:r>
              <a:rPr lang="tr-TR" dirty="0"/>
              <a:t>: Günah işleyenleri ise cezalandıracağını bildirmesi.</a:t>
            </a:r>
          </a:p>
          <a:p>
            <a:r>
              <a:rPr lang="tr-TR" dirty="0"/>
              <a:t>Bu kavramlar </a:t>
            </a:r>
            <a:r>
              <a:rPr lang="tr-TR" dirty="0" err="1"/>
              <a:t>murtekibi</a:t>
            </a:r>
            <a:r>
              <a:rPr lang="tr-TR" dirty="0"/>
              <a:t> kebire  tartışması sonucu ortaya çıkmıştır. </a:t>
            </a:r>
          </a:p>
          <a:p>
            <a:r>
              <a:rPr lang="tr-TR" dirty="0"/>
              <a:t>Bu ilkeye göre Allah’ın kitabında verdiği bu sözlerin dışına çıkması söz konusu değildir. Aksi durumu Allah’ın adaletine aykırıdır. </a:t>
            </a:r>
          </a:p>
          <a:p>
            <a:r>
              <a:rPr lang="tr-TR" dirty="0"/>
              <a:t>Bu ilke gereği: Büyük günah işleyen tövbe etmeden ölürlerse şefaate nail olamayacağını </a:t>
            </a:r>
            <a:r>
              <a:rPr lang="tr-TR" dirty="0" err="1"/>
              <a:t>fasık</a:t>
            </a:r>
            <a:r>
              <a:rPr lang="tr-TR" dirty="0"/>
              <a:t> olarak ebedi cehenneme gideceklerini ifade ederler. Bu kişiler ilahi lütuf veya şefaatle affedilmez. </a:t>
            </a:r>
          </a:p>
          <a:p>
            <a:r>
              <a:rPr lang="tr-TR" dirty="0"/>
              <a:t>Büyük günah işleyene şefaat yoktur.</a:t>
            </a:r>
          </a:p>
          <a:p>
            <a:r>
              <a:rPr lang="tr-TR" dirty="0"/>
              <a:t>Şefaat; sadece küçük günah işleyenler ve cennet ehli içindir.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80689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4. El Menzile </a:t>
            </a:r>
            <a:r>
              <a:rPr lang="tr-TR" b="1" dirty="0" err="1">
                <a:solidFill>
                  <a:srgbClr val="FF0000"/>
                </a:solidFill>
              </a:rPr>
              <a:t>beyne’l-Menzileteyn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Büyük günah işleyen kişinin en mümin ne de kafir, ikisi arasında </a:t>
            </a:r>
            <a:r>
              <a:rPr lang="tr-TR" dirty="0" err="1"/>
              <a:t>fasık</a:t>
            </a:r>
            <a:r>
              <a:rPr lang="tr-TR" dirty="0"/>
              <a:t> konumunda bulunduğunu ifade eden bir kavramdır. </a:t>
            </a:r>
          </a:p>
          <a:p>
            <a:r>
              <a:rPr lang="tr-TR" dirty="0" err="1"/>
              <a:t>Fasık</a:t>
            </a:r>
            <a:r>
              <a:rPr lang="tr-TR" dirty="0"/>
              <a:t> tövbe etmeden ölürse kafir olup ebedi cehennemde kalacaktır ancak cezası kafirlerinkinden daha hafif olacaktır. </a:t>
            </a:r>
          </a:p>
          <a:p>
            <a:r>
              <a:rPr lang="tr-TR" dirty="0"/>
              <a:t>Bu ilke nedeniyle “el-</a:t>
            </a:r>
            <a:r>
              <a:rPr lang="tr-TR" dirty="0" err="1"/>
              <a:t>menaziliyye</a:t>
            </a:r>
            <a:r>
              <a:rPr lang="tr-TR" dirty="0"/>
              <a:t>” şeklinde isimlendirilmişlerdir. </a:t>
            </a:r>
          </a:p>
          <a:p>
            <a:r>
              <a:rPr lang="tr-TR" dirty="0"/>
              <a:t>Bu görüşü ilk defa dile getiren kişinin Vasıl b. Ata olduğu ve Hasan Basri’nin meclisinde sorulan soru üzerine bu ilkeyi dile getirmiştir. </a:t>
            </a:r>
          </a:p>
          <a:p>
            <a:r>
              <a:rPr lang="tr-TR" dirty="0"/>
              <a:t>Bu ilkenin altındaki siyasi sebep; Hz. Ali ile Muaviye arasında çıkan çatışmalarda ölenlerin konumlarının bilinemeyeceğini ifadesinin bir tezahürüdür. Bu görüşüyle o dönemde Şia, </a:t>
            </a:r>
            <a:r>
              <a:rPr lang="tr-TR" dirty="0" err="1"/>
              <a:t>Mürcie</a:t>
            </a:r>
            <a:r>
              <a:rPr lang="tr-TR" dirty="0"/>
              <a:t> ve Hariciler arasında bir yol tutmuştur.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07398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r>
              <a:rPr lang="tr-TR" b="1" dirty="0"/>
              <a:t>G. Mutezilenin Genel Prensipleri</a:t>
            </a:r>
          </a:p>
          <a:p>
            <a:r>
              <a:rPr lang="tr-TR" b="1" dirty="0">
                <a:solidFill>
                  <a:srgbClr val="FF0000"/>
                </a:solidFill>
              </a:rPr>
              <a:t>5. Emri bil maruf </a:t>
            </a:r>
          </a:p>
          <a:p>
            <a:r>
              <a:rPr lang="tr-TR" dirty="0" err="1"/>
              <a:t>Mutezile’ye</a:t>
            </a:r>
            <a:r>
              <a:rPr lang="tr-TR" dirty="0"/>
              <a:t> göre;</a:t>
            </a:r>
          </a:p>
          <a:p>
            <a:pPr lvl="0"/>
            <a:r>
              <a:rPr lang="tr-TR" dirty="0"/>
              <a:t>Emredilecek şeyin maruf </a:t>
            </a:r>
            <a:r>
              <a:rPr lang="tr-TR" dirty="0" err="1"/>
              <a:t>nehyedilecek</a:t>
            </a:r>
            <a:r>
              <a:rPr lang="tr-TR" dirty="0"/>
              <a:t> şeyin </a:t>
            </a:r>
            <a:r>
              <a:rPr lang="tr-TR" dirty="0" err="1"/>
              <a:t>münker</a:t>
            </a:r>
            <a:r>
              <a:rPr lang="tr-TR" dirty="0"/>
              <a:t> olduğu bilinmelidir.</a:t>
            </a:r>
          </a:p>
          <a:p>
            <a:pPr lvl="0"/>
            <a:r>
              <a:rPr lang="tr-TR" dirty="0" err="1"/>
              <a:t>Münkerin</a:t>
            </a:r>
            <a:r>
              <a:rPr lang="tr-TR" dirty="0"/>
              <a:t> pratikte gerçekleşmiş ve yaygınlaşmış olduğu bilinmelidir.</a:t>
            </a:r>
          </a:p>
          <a:p>
            <a:pPr lvl="0"/>
            <a:r>
              <a:rPr lang="tr-TR" dirty="0"/>
              <a:t>Emredilecek maruf ve </a:t>
            </a:r>
            <a:r>
              <a:rPr lang="tr-TR" dirty="0" err="1"/>
              <a:t>nehyedilecek</a:t>
            </a:r>
            <a:r>
              <a:rPr lang="tr-TR" dirty="0"/>
              <a:t> </a:t>
            </a:r>
            <a:r>
              <a:rPr lang="tr-TR" dirty="0" err="1"/>
              <a:t>münkerin</a:t>
            </a:r>
            <a:r>
              <a:rPr lang="tr-TR" dirty="0"/>
              <a:t> daha büyük bir zarara neden olmayacağı bilinmelidir.</a:t>
            </a:r>
          </a:p>
          <a:p>
            <a:pPr lvl="0"/>
            <a:r>
              <a:rPr lang="tr-TR" dirty="0"/>
              <a:t>İslam’ın anlatılması ve savunulması için bu görev her Müslüman için zorunludur. </a:t>
            </a:r>
          </a:p>
          <a:p>
            <a:pPr lvl="0"/>
            <a:r>
              <a:rPr lang="tr-TR" dirty="0"/>
              <a:t>Bu ilke toplumun ıslahı için tatbik edilmiştir.</a:t>
            </a:r>
          </a:p>
          <a:p>
            <a:r>
              <a:rPr lang="tr-TR" dirty="0"/>
              <a:t>Bu ilkeye yönelik bir takım yanlış anlamalar onları “</a:t>
            </a:r>
            <a:r>
              <a:rPr lang="tr-TR" dirty="0" err="1"/>
              <a:t>mihne</a:t>
            </a:r>
            <a:r>
              <a:rPr lang="tr-TR" dirty="0"/>
              <a:t>” hareketlerine sürüklemiştir.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2777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H. </a:t>
            </a:r>
            <a:r>
              <a:rPr lang="tr-TR" b="1" dirty="0" err="1"/>
              <a:t>Mu’tezile’nin</a:t>
            </a:r>
            <a:r>
              <a:rPr lang="tr-TR" b="1" dirty="0"/>
              <a:t> Trajedisi</a:t>
            </a:r>
          </a:p>
          <a:p>
            <a:r>
              <a:rPr lang="tr-TR" dirty="0" err="1"/>
              <a:t>Mu’tezile</a:t>
            </a:r>
            <a:r>
              <a:rPr lang="tr-TR" dirty="0"/>
              <a:t> Halife </a:t>
            </a:r>
            <a:r>
              <a:rPr lang="tr-TR" dirty="0" err="1"/>
              <a:t>Me’mun</a:t>
            </a:r>
            <a:r>
              <a:rPr lang="tr-TR" dirty="0"/>
              <a:t>, </a:t>
            </a:r>
            <a:r>
              <a:rPr lang="tr-TR" dirty="0" err="1"/>
              <a:t>Mutevekkil</a:t>
            </a:r>
            <a:r>
              <a:rPr lang="tr-TR" dirty="0"/>
              <a:t> ve </a:t>
            </a:r>
            <a:r>
              <a:rPr lang="tr-TR" dirty="0" err="1"/>
              <a:t>Mu’tasım</a:t>
            </a:r>
            <a:r>
              <a:rPr lang="tr-TR" dirty="0"/>
              <a:t> dönemlerinde iktidara gelmiştir. İktidara geldikleri dönemde düşüncelerini kabul ettirmek amacıyla muhaliflere karşı “</a:t>
            </a:r>
            <a:r>
              <a:rPr lang="tr-TR" dirty="0" err="1"/>
              <a:t>mihne</a:t>
            </a:r>
            <a:r>
              <a:rPr lang="tr-TR" dirty="0"/>
              <a:t>” adı verilen baskıcı bir politika izlemişlerdir. </a:t>
            </a:r>
          </a:p>
          <a:p>
            <a:r>
              <a:rPr lang="tr-TR" dirty="0"/>
              <a:t>“</a:t>
            </a:r>
            <a:r>
              <a:rPr lang="tr-TR" dirty="0" err="1"/>
              <a:t>Halku’l</a:t>
            </a:r>
            <a:r>
              <a:rPr lang="tr-TR" dirty="0"/>
              <a:t>-Kur’an” meselesi bu </a:t>
            </a:r>
            <a:r>
              <a:rPr lang="tr-TR" dirty="0" err="1"/>
              <a:t>mihne</a:t>
            </a:r>
            <a:r>
              <a:rPr lang="tr-TR" dirty="0"/>
              <a:t> hareketleri döneminde etkin konuların başında gelmektedir. </a:t>
            </a:r>
          </a:p>
          <a:p>
            <a:r>
              <a:rPr lang="tr-TR" dirty="0"/>
              <a:t>Bu dönemde özellikle </a:t>
            </a:r>
            <a:r>
              <a:rPr lang="tr-TR" dirty="0" err="1"/>
              <a:t>ehl</a:t>
            </a:r>
            <a:r>
              <a:rPr lang="tr-TR" dirty="0"/>
              <a:t>-i hadis ve </a:t>
            </a:r>
            <a:r>
              <a:rPr lang="tr-TR" dirty="0" err="1"/>
              <a:t>fukahaya</a:t>
            </a:r>
            <a:r>
              <a:rPr lang="tr-TR" dirty="0"/>
              <a:t> karşı baskıcı bir politika izlenmiştir. </a:t>
            </a:r>
            <a:r>
              <a:rPr lang="tr-TR" dirty="0" err="1"/>
              <a:t>Ahmed</a:t>
            </a:r>
            <a:r>
              <a:rPr lang="tr-TR" dirty="0"/>
              <a:t> b. </a:t>
            </a:r>
            <a:r>
              <a:rPr lang="tr-TR" dirty="0" err="1"/>
              <a:t>Hanbel</a:t>
            </a:r>
            <a:r>
              <a:rPr lang="tr-TR" dirty="0"/>
              <a:t>, </a:t>
            </a:r>
            <a:r>
              <a:rPr lang="tr-TR" dirty="0" err="1"/>
              <a:t>Bişr</a:t>
            </a:r>
            <a:r>
              <a:rPr lang="tr-TR" dirty="0"/>
              <a:t> b. </a:t>
            </a:r>
            <a:r>
              <a:rPr lang="tr-TR" dirty="0" err="1"/>
              <a:t>Velid</a:t>
            </a:r>
            <a:r>
              <a:rPr lang="tr-TR" dirty="0"/>
              <a:t> gibi alimler bu dönemde bu baskıcı politikanın kurbanları olmuştur. </a:t>
            </a:r>
          </a:p>
          <a:p>
            <a:r>
              <a:rPr lang="tr-TR" dirty="0"/>
              <a:t>Baskıcı politika kadılık müessesi eliyle sürdürülmüştür. Bu durum zamanla Abbasilere olan muhalefeti de artırmıştır.</a:t>
            </a:r>
          </a:p>
          <a:p>
            <a:r>
              <a:rPr lang="tr-TR" dirty="0"/>
              <a:t>Bu politika zamanla </a:t>
            </a:r>
            <a:r>
              <a:rPr lang="tr-TR" dirty="0" err="1"/>
              <a:t>Mu’tezile’nin</a:t>
            </a:r>
            <a:r>
              <a:rPr lang="tr-TR" dirty="0"/>
              <a:t> süreç içerisinde yok olmasına ve Şii coğrafya içerisine çekilmesine, Şii Zeydi söylemler arasında erimesine neden olmuştur..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96415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İ. Etkileri</a:t>
            </a:r>
          </a:p>
          <a:p>
            <a:pPr lvl="1"/>
            <a:r>
              <a:rPr lang="tr-TR" dirty="0"/>
              <a:t>Kelam içerisinde tez-antitez diyalektiğini başlatmışlar ve Selefi, Hanbeli, </a:t>
            </a:r>
            <a:r>
              <a:rPr lang="tr-TR" dirty="0" err="1"/>
              <a:t>Eş’ari</a:t>
            </a:r>
            <a:r>
              <a:rPr lang="tr-TR" dirty="0"/>
              <a:t> ve </a:t>
            </a:r>
            <a:r>
              <a:rPr lang="tr-TR" dirty="0" err="1"/>
              <a:t>Ma’türidi</a:t>
            </a:r>
            <a:r>
              <a:rPr lang="tr-TR" dirty="0"/>
              <a:t> söylemlerin şekillenmesine katkı sağlamışlardır.</a:t>
            </a:r>
          </a:p>
          <a:p>
            <a:pPr lvl="1"/>
            <a:r>
              <a:rPr lang="tr-TR" dirty="0"/>
              <a:t>Zeydi ve Şii çevrelerin usul anlayışlarının şekillenmesine katkı sağlamışlardır.</a:t>
            </a:r>
          </a:p>
          <a:p>
            <a:pPr lvl="1"/>
            <a:r>
              <a:rPr lang="tr-TR" dirty="0"/>
              <a:t>Bazı Yahudi kelamcıların kelam anlayışlarının şekillenmesine tesir etmişlerdir.</a:t>
            </a:r>
          </a:p>
          <a:p>
            <a:pPr lvl="1"/>
            <a:r>
              <a:rPr lang="tr-TR" dirty="0"/>
              <a:t>Kelam düşüncesine adalet, hüsün-</a:t>
            </a:r>
            <a:r>
              <a:rPr lang="tr-TR" dirty="0" err="1"/>
              <a:t>kubuh</a:t>
            </a:r>
            <a:r>
              <a:rPr lang="tr-TR" dirty="0"/>
              <a:t> gibi konuların tartışılmasına öncülük etmişlerdir.</a:t>
            </a:r>
          </a:p>
          <a:p>
            <a:pPr lvl="1"/>
            <a:r>
              <a:rPr lang="tr-TR" dirty="0"/>
              <a:t>Akıl ile vahyi uzlaştırmışlardır. </a:t>
            </a:r>
          </a:p>
          <a:p>
            <a:pPr lvl="1"/>
            <a:r>
              <a:rPr lang="tr-TR" dirty="0"/>
              <a:t>Kelam kozmolojisi tartışmalarının temelini atmışlardır.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7002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r>
              <a:rPr lang="tr-TR" b="1" dirty="0"/>
              <a:t>B. Mutezilenin Doğuşunu Hazırlayan Sebepler</a:t>
            </a:r>
          </a:p>
          <a:p>
            <a:r>
              <a:rPr lang="tr-TR" dirty="0"/>
              <a:t>İlk çıkış Vasıl b. Ata ve </a:t>
            </a:r>
            <a:r>
              <a:rPr lang="tr-TR" dirty="0" err="1"/>
              <a:t>Amr</a:t>
            </a:r>
            <a:r>
              <a:rPr lang="tr-TR" dirty="0"/>
              <a:t> b. Ubeyd’in Hasan Basri’nin ilim meclisinde </a:t>
            </a:r>
            <a:r>
              <a:rPr lang="tr-TR" dirty="0" err="1"/>
              <a:t>mürtekib</a:t>
            </a:r>
            <a:r>
              <a:rPr lang="tr-TR" dirty="0"/>
              <a:t>-i kebire meselesi hususunda çıkan tartışma sonucu ayrılışın olduğu düşünülmektedir.  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a) Müslümanlar arasında ortaya çıkan fikri ihtilaflara çözüm arayışları</a:t>
            </a:r>
          </a:p>
          <a:p>
            <a:r>
              <a:rPr lang="tr-TR" dirty="0" err="1"/>
              <a:t>Sıffın</a:t>
            </a:r>
            <a:r>
              <a:rPr lang="tr-TR" dirty="0"/>
              <a:t>, </a:t>
            </a:r>
            <a:r>
              <a:rPr lang="tr-TR" dirty="0" err="1"/>
              <a:t>cemel</a:t>
            </a:r>
            <a:r>
              <a:rPr lang="tr-TR" dirty="0"/>
              <a:t> vb.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b) Fethedilen Yeni Topraklarda Farklı Din ve Kültürlere Karşı İslam’ı Savunma Psikolojisi</a:t>
            </a:r>
          </a:p>
          <a:p>
            <a:r>
              <a:rPr lang="tr-TR" dirty="0" err="1"/>
              <a:t>Seneviyye</a:t>
            </a:r>
            <a:r>
              <a:rPr lang="tr-TR" dirty="0"/>
              <a:t>, </a:t>
            </a:r>
            <a:r>
              <a:rPr lang="tr-TR" dirty="0" err="1"/>
              <a:t>zenadıka</a:t>
            </a:r>
            <a:r>
              <a:rPr lang="tr-TR" dirty="0"/>
              <a:t>, </a:t>
            </a:r>
            <a:r>
              <a:rPr lang="tr-TR" dirty="0" err="1"/>
              <a:t>sümeniyye</a:t>
            </a:r>
            <a:r>
              <a:rPr lang="tr-TR" dirty="0"/>
              <a:t> vb. dini akımlarla tanışma.</a:t>
            </a:r>
          </a:p>
          <a:p>
            <a:r>
              <a:rPr lang="tr-TR" b="1" i="1" dirty="0">
                <a:solidFill>
                  <a:srgbClr val="FF0000"/>
                </a:solidFill>
              </a:rPr>
              <a:t>c) Tercüme Faaliyetleri Felsefeye Yönelik İlgi</a:t>
            </a:r>
          </a:p>
          <a:p>
            <a:r>
              <a:rPr lang="tr-TR" dirty="0" err="1"/>
              <a:t>Beytül</a:t>
            </a:r>
            <a:r>
              <a:rPr lang="tr-TR" dirty="0"/>
              <a:t> </a:t>
            </a:r>
            <a:r>
              <a:rPr lang="tr-TR" dirty="0" err="1"/>
              <a:t>hikme</a:t>
            </a:r>
            <a:r>
              <a:rPr lang="tr-TR" dirty="0"/>
              <a:t> vb. kurumların etkisi.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27385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İ. Etkileri</a:t>
            </a:r>
          </a:p>
          <a:p>
            <a:pPr lvl="1"/>
            <a:r>
              <a:rPr lang="tr-TR" dirty="0"/>
              <a:t>İslam dışı grupların düşüncelerinin kritiğinde öncü rol oynamışlardır.</a:t>
            </a:r>
          </a:p>
          <a:p>
            <a:pPr lvl="1"/>
            <a:r>
              <a:rPr lang="tr-TR" dirty="0"/>
              <a:t>Hz. Musa’nın şeriatının ebediliğini karşı dinamik şeriat fikrini savunmuşlardır.</a:t>
            </a:r>
          </a:p>
          <a:p>
            <a:pPr lvl="1"/>
            <a:r>
              <a:rPr lang="tr-TR" dirty="0"/>
              <a:t>Kur’an’ın anlam ve yorumunun akıl, ahlak ve dil temelli objektif yapılması fikrini savunmuşlardır. </a:t>
            </a:r>
          </a:p>
          <a:p>
            <a:pPr lvl="1"/>
            <a:r>
              <a:rPr lang="tr-TR" dirty="0"/>
              <a:t>Allah-insan ilişkisinde özgür iradeyi savunmuşlardır.</a:t>
            </a:r>
          </a:p>
          <a:p>
            <a:pPr lvl="1"/>
            <a:r>
              <a:rPr lang="tr-TR" dirty="0"/>
              <a:t>Ahlaki kötülük sorununu akıl ve ahlak temelli tutarlı bir çözümleme yoluna gitmişlerdir.</a:t>
            </a:r>
          </a:p>
          <a:p>
            <a:pPr lvl="1"/>
            <a:r>
              <a:rPr lang="tr-TR" dirty="0"/>
              <a:t>İlahi sıfatlar konusunda getirmiş oldukları ahval nazariyesi ile İslam düşüncesine etki etmişlerdir. </a:t>
            </a:r>
          </a:p>
        </p:txBody>
      </p:sp>
    </p:spTree>
    <p:extLst>
      <p:ext uri="{BB962C8B-B14F-4D97-AF65-F5344CB8AC3E}">
        <p14:creationId xmlns:p14="http://schemas.microsoft.com/office/powerpoint/2010/main" val="382836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İ. Etkileri</a:t>
            </a:r>
          </a:p>
          <a:p>
            <a:pPr lvl="1"/>
            <a:r>
              <a:rPr lang="tr-TR" dirty="0"/>
              <a:t>Şia’nın imamet görüşleri karşısında imameti salt dünyevi bir temsil olarak savunmuşlardır. </a:t>
            </a:r>
          </a:p>
          <a:p>
            <a:pPr lvl="1"/>
            <a:r>
              <a:rPr lang="tr-TR" dirty="0"/>
              <a:t>Kur’an’ın yaratma prensibini akli, ahlaki ve mantıksal bir zemine oturtmaya çalışmışlardır.</a:t>
            </a:r>
          </a:p>
          <a:p>
            <a:pPr lvl="1"/>
            <a:r>
              <a:rPr lang="tr-TR" dirty="0"/>
              <a:t>Akıl konusunda </a:t>
            </a:r>
            <a:r>
              <a:rPr lang="tr-TR" dirty="0" err="1"/>
              <a:t>doğuştancı</a:t>
            </a:r>
            <a:r>
              <a:rPr lang="tr-TR" dirty="0"/>
              <a:t> bir bakış açısına sahip olmuşlardır.</a:t>
            </a:r>
          </a:p>
          <a:p>
            <a:pPr lvl="1"/>
            <a:r>
              <a:rPr lang="tr-TR" dirty="0"/>
              <a:t>Kur’an’ı Arap dilinin beşeri yapısı içerisinde anlamaya çalışmışlardır.</a:t>
            </a:r>
          </a:p>
          <a:p>
            <a:pPr lvl="1"/>
            <a:r>
              <a:rPr lang="tr-TR" dirty="0"/>
              <a:t>Teşbih ve </a:t>
            </a:r>
            <a:r>
              <a:rPr lang="tr-TR" dirty="0" err="1"/>
              <a:t>tecsim</a:t>
            </a:r>
            <a:r>
              <a:rPr lang="tr-TR" dirty="0"/>
              <a:t> anlayışlarına karşı kelam düşüncesinin oluşmasını sağlamışlardır.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400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Adlandırma Problemi</a:t>
            </a:r>
          </a:p>
          <a:p>
            <a:r>
              <a:rPr lang="tr-TR" u="sng" dirty="0"/>
              <a:t>Mutezile Kelime Anlamı</a:t>
            </a:r>
          </a:p>
          <a:p>
            <a:r>
              <a:rPr lang="tr-TR" dirty="0"/>
              <a:t>Sözlükte “ayırmak, uzaklaştırmak” anlamına gelen “</a:t>
            </a:r>
            <a:r>
              <a:rPr lang="tr-TR" dirty="0" err="1"/>
              <a:t>azl</a:t>
            </a:r>
            <a:r>
              <a:rPr lang="tr-TR" dirty="0"/>
              <a:t>” kökünden türemiş “</a:t>
            </a:r>
            <a:r>
              <a:rPr lang="tr-TR" dirty="0" err="1"/>
              <a:t>i’tizal</a:t>
            </a:r>
            <a:r>
              <a:rPr lang="tr-TR" dirty="0"/>
              <a:t>” kelimesinden türemiş bir sıfat olan “</a:t>
            </a:r>
            <a:r>
              <a:rPr lang="tr-TR" dirty="0" err="1"/>
              <a:t>mu’tezile</a:t>
            </a:r>
            <a:r>
              <a:rPr lang="tr-TR" dirty="0"/>
              <a:t>” lafzı “bir şey veya bir yerden uzaklaşan o şeyden veya oradan ayrılıp bir köşeye çekilen” anlamlarına gelmektedir.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1208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tr-TR" b="1" dirty="0"/>
              <a:t>C. Adlandırma Problemi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Neden </a:t>
            </a:r>
            <a:r>
              <a:rPr lang="tr-TR" b="1" u="sng" dirty="0" err="1">
                <a:solidFill>
                  <a:srgbClr val="FF0000"/>
                </a:solidFill>
              </a:rPr>
              <a:t>Mu’tezile</a:t>
            </a:r>
            <a:r>
              <a:rPr lang="tr-TR" b="1" u="sng" dirty="0">
                <a:solidFill>
                  <a:srgbClr val="FF0000"/>
                </a:solidFill>
              </a:rPr>
              <a:t> İsmi verilmiştir. </a:t>
            </a:r>
          </a:p>
          <a:p>
            <a:r>
              <a:rPr lang="tr-TR" dirty="0"/>
              <a:t>Bu konuda farklı fikirler vardır. Mezhepler tarihinde mezhep isimlerinin tarihi, nasıl verildiği tartışmalıdır. </a:t>
            </a:r>
          </a:p>
          <a:p>
            <a:r>
              <a:rPr lang="tr-TR" dirty="0"/>
              <a:t>1. Hz. Ali’nin hilafeti esnasında Muaviye ile arasında olan münakaşalarda siyaseten hiçbir tarafı desteklemeyen böylece Müslümanlar arasında yaşanan çekişme, anlaşmazlık ve savaşlardan uzak durup tarafsız kalan kişi ve gruplar için kullanılmıştır. </a:t>
            </a:r>
          </a:p>
          <a:p>
            <a:r>
              <a:rPr lang="tr-TR" dirty="0"/>
              <a:t>2. Aşırı uçlardan uzak durma anlamında övgü ifade eden kendileri tarafından verilen isimdir. </a:t>
            </a:r>
          </a:p>
          <a:p>
            <a:r>
              <a:rPr lang="tr-TR" dirty="0"/>
              <a:t>3. Vasıl b. Ata ve Hasan Basri arasında meydana gelen mürtekibi kebire meselesi.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61477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70000" lnSpcReduction="20000"/>
          </a:bodyPr>
          <a:lstStyle/>
          <a:p>
            <a:r>
              <a:rPr lang="tr-TR" b="1" dirty="0"/>
              <a:t>C. Adlandırma Problemi</a:t>
            </a:r>
          </a:p>
          <a:p>
            <a:r>
              <a:rPr lang="tr-TR" b="1" u="sng" dirty="0">
                <a:solidFill>
                  <a:srgbClr val="FF0000"/>
                </a:solidFill>
              </a:rPr>
              <a:t>Diğer verilen isimler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 err="1"/>
              <a:t>Kaderiyye</a:t>
            </a:r>
            <a:r>
              <a:rPr lang="tr-TR" dirty="0"/>
              <a:t>; Ezeli yazgı anlamındaki kader anlayışını inkar edip kulun kendi fiillerini özgürce yapmaya kadir olduğunu savundukları için bu isim verilmiştir. </a:t>
            </a:r>
          </a:p>
          <a:p>
            <a:r>
              <a:rPr lang="tr-TR" dirty="0" err="1"/>
              <a:t>Cehmiyye</a:t>
            </a:r>
            <a:r>
              <a:rPr lang="tr-TR" dirty="0"/>
              <a:t>; </a:t>
            </a:r>
            <a:r>
              <a:rPr lang="tr-TR" dirty="0" err="1"/>
              <a:t>Cehm</a:t>
            </a:r>
            <a:r>
              <a:rPr lang="tr-TR" dirty="0"/>
              <a:t> b. </a:t>
            </a:r>
            <a:r>
              <a:rPr lang="tr-TR" dirty="0" err="1"/>
              <a:t>safvan’ın</a:t>
            </a:r>
            <a:r>
              <a:rPr lang="tr-TR" dirty="0"/>
              <a:t> görüşlerinden etkilendiklerinden.</a:t>
            </a:r>
          </a:p>
          <a:p>
            <a:r>
              <a:rPr lang="tr-TR" dirty="0" err="1"/>
              <a:t>Seneviyye</a:t>
            </a:r>
            <a:r>
              <a:rPr lang="tr-TR" dirty="0"/>
              <a:t>, </a:t>
            </a:r>
            <a:r>
              <a:rPr lang="tr-TR" dirty="0" err="1"/>
              <a:t>Mecusiyye</a:t>
            </a:r>
            <a:r>
              <a:rPr lang="tr-TR" dirty="0"/>
              <a:t>: Allah şerri yaratmaz dedikleri için.</a:t>
            </a:r>
          </a:p>
          <a:p>
            <a:r>
              <a:rPr lang="tr-TR" dirty="0" err="1"/>
              <a:t>Vaidiyye</a:t>
            </a:r>
            <a:r>
              <a:rPr lang="tr-TR" dirty="0"/>
              <a:t>: Tövbe etmeden ölenlerin bağışlanmayacağını söylediklerinden</a:t>
            </a:r>
          </a:p>
          <a:p>
            <a:r>
              <a:rPr lang="tr-TR" dirty="0" err="1"/>
              <a:t>Muattıla</a:t>
            </a:r>
            <a:r>
              <a:rPr lang="tr-TR" dirty="0"/>
              <a:t>: Allah kadim sıfatlarının O’na nispet edilmesi durumunda “</a:t>
            </a:r>
            <a:r>
              <a:rPr lang="tr-TR" dirty="0" err="1"/>
              <a:t>teaddüdü</a:t>
            </a:r>
            <a:r>
              <a:rPr lang="tr-TR" dirty="0"/>
              <a:t> </a:t>
            </a:r>
            <a:r>
              <a:rPr lang="tr-TR" dirty="0" err="1"/>
              <a:t>kudema”ya</a:t>
            </a:r>
            <a:r>
              <a:rPr lang="tr-TR" dirty="0"/>
              <a:t> yol açıp ve tevhide aykırı bir durum oluşturacağını savunup bu sıfatları Allah’a nispet etmeden kaçındıkları için.</a:t>
            </a:r>
          </a:p>
          <a:p>
            <a:r>
              <a:rPr lang="tr-TR" dirty="0" err="1"/>
              <a:t>Şiiyye</a:t>
            </a:r>
            <a:r>
              <a:rPr lang="tr-TR" dirty="0"/>
              <a:t>: </a:t>
            </a:r>
            <a:r>
              <a:rPr lang="tr-TR" dirty="0" err="1"/>
              <a:t>Emevilere</a:t>
            </a:r>
            <a:r>
              <a:rPr lang="tr-TR" dirty="0"/>
              <a:t> karşı isyanlarda muhaliflerle beraber hareket ettikleri için</a:t>
            </a:r>
          </a:p>
          <a:p>
            <a:r>
              <a:rPr lang="tr-TR" dirty="0"/>
              <a:t>Modern dönem verilen isimler: Rasyonalistler, akılcılar, hür </a:t>
            </a:r>
            <a:r>
              <a:rPr lang="tr-TR" dirty="0" err="1"/>
              <a:t>entellektüeller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929447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C. Adlandırma Problemi</a:t>
            </a:r>
          </a:p>
          <a:p>
            <a:r>
              <a:rPr lang="tr-TR" b="1" u="sng" dirty="0" err="1">
                <a:solidFill>
                  <a:srgbClr val="FF0000"/>
                </a:solidFill>
              </a:rPr>
              <a:t>Mutezile’nin</a:t>
            </a:r>
            <a:r>
              <a:rPr lang="tr-TR" b="1" u="sng" dirty="0">
                <a:solidFill>
                  <a:srgbClr val="FF0000"/>
                </a:solidFill>
              </a:rPr>
              <a:t> Kendisine Verdiği İsimler</a:t>
            </a:r>
            <a:endParaRPr lang="tr-TR" b="1" dirty="0">
              <a:solidFill>
                <a:srgbClr val="FF0000"/>
              </a:solidFill>
            </a:endParaRPr>
          </a:p>
          <a:p>
            <a:r>
              <a:rPr lang="tr-TR" dirty="0"/>
              <a:t>“</a:t>
            </a:r>
            <a:r>
              <a:rPr lang="tr-TR" dirty="0" err="1"/>
              <a:t>Ehlü’l-Adl</a:t>
            </a:r>
            <a:r>
              <a:rPr lang="tr-TR" dirty="0"/>
              <a:t> </a:t>
            </a:r>
            <a:r>
              <a:rPr lang="tr-TR" dirty="0" err="1"/>
              <a:t>ve’t-Tevhid</a:t>
            </a:r>
            <a:endParaRPr lang="tr-TR" dirty="0"/>
          </a:p>
          <a:p>
            <a:r>
              <a:rPr lang="tr-TR" dirty="0"/>
              <a:t>“</a:t>
            </a:r>
            <a:r>
              <a:rPr lang="tr-TR" dirty="0" err="1"/>
              <a:t>Adliyye</a:t>
            </a:r>
            <a:r>
              <a:rPr lang="tr-TR" dirty="0"/>
              <a:t>”</a:t>
            </a:r>
          </a:p>
          <a:p>
            <a:r>
              <a:rPr lang="tr-TR" dirty="0"/>
              <a:t>“</a:t>
            </a:r>
            <a:r>
              <a:rPr lang="tr-TR" dirty="0" err="1"/>
              <a:t>Ehl</a:t>
            </a:r>
            <a:r>
              <a:rPr lang="tr-TR" dirty="0"/>
              <a:t>-i </a:t>
            </a:r>
            <a:r>
              <a:rPr lang="tr-TR" dirty="0" err="1"/>
              <a:t>Adl</a:t>
            </a:r>
            <a:r>
              <a:rPr lang="tr-TR" dirty="0"/>
              <a:t>”</a:t>
            </a:r>
          </a:p>
          <a:p>
            <a:r>
              <a:rPr lang="tr-TR" dirty="0"/>
              <a:t>“el-</a:t>
            </a:r>
            <a:r>
              <a:rPr lang="tr-TR" dirty="0" err="1"/>
              <a:t>Fırkatü’n</a:t>
            </a:r>
            <a:r>
              <a:rPr lang="tr-TR" dirty="0"/>
              <a:t>-Naciye”</a:t>
            </a:r>
          </a:p>
          <a:p>
            <a:r>
              <a:rPr lang="tr-TR" dirty="0"/>
              <a:t>“</a:t>
            </a:r>
            <a:r>
              <a:rPr lang="tr-TR" dirty="0" err="1"/>
              <a:t>Ehl</a:t>
            </a:r>
            <a:r>
              <a:rPr lang="tr-TR" dirty="0"/>
              <a:t>-i Hak”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1108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D. </a:t>
            </a:r>
            <a:r>
              <a:rPr lang="tr-TR" b="1" dirty="0" err="1"/>
              <a:t>Mu’tezile’nin</a:t>
            </a:r>
            <a:r>
              <a:rPr lang="tr-TR" b="1" dirty="0"/>
              <a:t> İslam Düşüncesine Katkıları</a:t>
            </a:r>
          </a:p>
          <a:p>
            <a:r>
              <a:rPr lang="tr-TR" dirty="0"/>
              <a:t>1) İnanç konuları ilk defa entelektüel düşünce alanına taşınmıştır.</a:t>
            </a:r>
          </a:p>
          <a:p>
            <a:r>
              <a:rPr lang="tr-TR" dirty="0"/>
              <a:t>2) İnanç ile ilgili konulara bütüncül bir bakış açısıyla bakılmıştır.</a:t>
            </a:r>
          </a:p>
          <a:p>
            <a:r>
              <a:rPr lang="tr-TR" dirty="0"/>
              <a:t>3) Aklın meşruiyeti güçlendirilmiştir.</a:t>
            </a:r>
          </a:p>
          <a:p>
            <a:r>
              <a:rPr lang="tr-TR" dirty="0"/>
              <a:t>4) Farklı dini yapılar ve kültürlere aklın çerçevesinde esaslı eleştiriler getirilmiştir.</a:t>
            </a:r>
          </a:p>
          <a:p>
            <a:r>
              <a:rPr lang="tr-TR" dirty="0"/>
              <a:t>5) İslam düşüncesinde inançla ilgili konuları sistemleşeme sürecini başlatan ilk kelam ekolüdür.”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019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aşlık 1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algn="ctr"/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br>
              <a:rPr lang="tr-TR" b="1" dirty="0"/>
            </a:br>
            <a:r>
              <a:rPr lang="tr-TR" b="1" dirty="0"/>
              <a:t>MUTEZİLE</a:t>
            </a:r>
            <a:br>
              <a:rPr lang="tr-TR" b="1" dirty="0"/>
            </a:br>
            <a:br>
              <a:rPr lang="tr-TR" b="1" dirty="0"/>
            </a:br>
            <a:endParaRPr lang="tr-TR" sz="3600" b="1" dirty="0"/>
          </a:p>
        </p:txBody>
      </p:sp>
      <p:sp>
        <p:nvSpPr>
          <p:cNvPr id="14" name="İçerik Yer Tutucusu 13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r>
              <a:rPr lang="tr-TR" b="1" dirty="0"/>
              <a:t>E. Mutezilede Yaşanan Farklılaşma ve Bunun Sonuçları</a:t>
            </a:r>
          </a:p>
          <a:p>
            <a:r>
              <a:rPr lang="tr-TR" dirty="0"/>
              <a:t>Mutezile birçok fırkaya ayrıldığı söylenmektedir. Ancak özellikle Abbasiler döneminde Bağdat ve Basra ekolü diye iki ana fırkaya ayrılmıştır. </a:t>
            </a:r>
          </a:p>
          <a:p>
            <a:r>
              <a:rPr lang="tr-TR" dirty="0"/>
              <a:t>Aslında Vasıl b. Ata vesilesiyle Basra’da doğmuş daha sonra </a:t>
            </a:r>
            <a:r>
              <a:rPr lang="tr-TR" dirty="0" err="1"/>
              <a:t>Bişr</a:t>
            </a:r>
            <a:r>
              <a:rPr lang="tr-TR" dirty="0"/>
              <a:t> b. el-</a:t>
            </a:r>
            <a:r>
              <a:rPr lang="tr-TR" dirty="0" err="1"/>
              <a:t>Mu‘temir</a:t>
            </a:r>
            <a:r>
              <a:rPr lang="tr-TR" dirty="0"/>
              <a:t> tarafından Bağdat'ta da teşekkül ettirilmiştir. </a:t>
            </a:r>
          </a:p>
          <a:p>
            <a:r>
              <a:rPr lang="tr-TR" dirty="0"/>
              <a:t>Bu ayrılık coğrafi olmayıp fikirseldir.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80803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itaplar 16 x 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412019_TF02787940_TF02787940.potx" id="{28172E8D-EAD7-4AC2-8B44-6816FF20E00E}" vid="{89738596-E4E7-4B62-90A4-7590996B647A}"/>
    </a:ext>
  </a:extLst>
</a:theme>
</file>

<file path=ppt/theme/theme2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sı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ocPublishedLinkedAssetsLookup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LocLastLocAttemptVersionTypeLookup xmlns="4873beb7-5857-4685-be1f-d57550cc96cc" xsi:nil="true"/>
    <DirectSourceMarket xmlns="4873beb7-5857-4685-be1f-d57550cc96cc" xsi:nil="true"/>
    <ThumbnailAssetId xmlns="4873beb7-5857-4685-be1f-d57550cc96cc" xsi:nil="true"/>
    <PrimaryImageGen xmlns="4873beb7-5857-4685-be1f-d57550cc96cc">false</PrimaryImageGen>
    <LocNewPublishedVersionLookup xmlns="4873beb7-5857-4685-be1f-d57550cc96cc" xsi:nil="true"/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LocOverallPublishStatusLookup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LocOverallLocStatusLookup xmlns="4873beb7-5857-4685-be1f-d57550cc96cc" xsi:nil="true"/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1345039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The bookstacks present on most slides  make this a good choice for students, teachers, reading enthusiasts, and others in education. This presentation template contains multiple slide layouts in widescreen format (16x9) and includes a sample table and chart that you can easily  modify.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2011-11-26T00:00:00+00:00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TemplateStatus xmlns="4873beb7-5857-4685-be1f-d57550cc96cc">Complete</TemplateStatus>
    <Downloads xmlns="4873beb7-5857-4685-be1f-d57550cc96cc">0</Downloads>
    <OOCacheId xmlns="4873beb7-5857-4685-be1f-d57550cc96cc" xsi:nil="true"/>
    <IsDeleted xmlns="4873beb7-5857-4685-be1f-d57550cc96cc">false</IsDeleted>
    <LocPublishedDependentAssetsLookup xmlns="4873beb7-5857-4685-be1f-d57550cc96cc" xsi:nil="true"/>
    <AssetExpire xmlns="4873beb7-5857-4685-be1f-d57550cc96cc">2029-05-12T07:00:00+00:00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EditorialTags xmlns="4873beb7-5857-4685-be1f-d57550cc96cc" xsi:nil="true"/>
    <SubmitterId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TP102787939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694216</LocLastLocAttemptVersionLookup>
    <LocProcessedForHandoffsLookup xmlns="4873beb7-5857-4685-be1f-d57550cc96cc" xsi:nil="true"/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LocOverallPreviewStatusLookup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 xsi:nil="true"/>
    <OutputCachingOn xmlns="4873beb7-5857-4685-be1f-d57550cc96cc">false</OutputCachingOn>
    <AverageRating xmlns="4873beb7-5857-4685-be1f-d57550cc96cc" xsi:nil="true"/>
    <APAuthor xmlns="4873beb7-5857-4685-be1f-d57550cc96cc">
      <UserInfo>
        <DisplayName>REDMOND\kristaa</DisplayName>
        <AccountId>136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LocProcessedForMarketsLookup xmlns="4873beb7-5857-4685-be1f-d57550cc96cc" xsi:nil="true"/>
    <TPLaunchHelpLinkType xmlns="4873beb7-5857-4685-be1f-d57550cc96cc">Template</TPLaunchHelpLinkType>
    <OriginalRelease xmlns="4873beb7-5857-4685-be1f-d57550cc96cc">15</OriginalRelease>
    <LocalizationTagsTaxHTField0 xmlns="4873beb7-5857-4685-be1f-d57550cc96cc">
      <Terms xmlns="http://schemas.microsoft.com/office/infopath/2007/PartnerControls"/>
    </LocalizationTagsTaxHTField0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LocOverallHandbackStatusLookup xmlns="4873beb7-5857-4685-be1f-d57550cc96cc" xsi:nil="true"/>
    <ShowIn xmlns="4873beb7-5857-4685-be1f-d57550cc96cc">Show everywhere</ShowIn>
    <UANotes xmlns="4873beb7-5857-4685-be1f-d57550cc96cc" xsi:nil="true"/>
    <InternalTagsTaxHTField0 xmlns="4873beb7-5857-4685-be1f-d57550cc96cc">
      <Terms xmlns="http://schemas.microsoft.com/office/infopath/2007/PartnerControls"/>
    </InternalTagsTaxHTField0>
    <CSXHash xmlns="4873beb7-5857-4685-be1f-d57550cc96cc" xsi:nil="true"/>
    <VoteCount xmlns="4873beb7-5857-4685-be1f-d57550cc96cc" xsi:nil="true"/>
    <LocMarketGroupTiers2 xmlns="4873beb7-5857-4685-be1f-d57550cc96cc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F301D382-32B0-43EE-932C-28906AF37617}">
  <ds:schemaRefs>
    <ds:schemaRef ds:uri="http://www.w3.org/XML/1998/namespace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4873beb7-5857-4685-be1f-d57550cc96cc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BB5C329-08A6-4E5E-AEF1-A97828C874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Mavi kitap yığını sunusu (geniş ekran)</Template>
  <TotalTime>0</TotalTime>
  <Words>2383</Words>
  <Application>Microsoft Office PowerPoint</Application>
  <PresentationFormat>Özel</PresentationFormat>
  <Paragraphs>222</Paragraphs>
  <Slides>31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31</vt:i4>
      </vt:variant>
    </vt:vector>
  </HeadingPairs>
  <TitlesOfParts>
    <vt:vector size="34" baseType="lpstr">
      <vt:lpstr>Arial</vt:lpstr>
      <vt:lpstr>Century Gothic</vt:lpstr>
      <vt:lpstr>Kitaplar 16 x 9</vt:lpstr>
      <vt:lpstr>KELAM TARİHİ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  <vt:lpstr>      MUTEZİLE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2021-02-21T16:18:26Z</dcterms:created>
  <dcterms:modified xsi:type="dcterms:W3CDTF">2023-03-25T19:14:03Z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