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4"/>
  </p:notesMasterIdLst>
  <p:handoutMasterIdLst>
    <p:handoutMasterId r:id="rId25"/>
  </p:handoutMasterIdLst>
  <p:sldIdLst>
    <p:sldId id="264"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67" d="100"/>
          <a:sy n="67" d="100"/>
        </p:scale>
        <p:origin x="644" y="40"/>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BA109-BB00-4F36-9654-9F9151A5C8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807850AD-24CA-4141-9ADF-44BBF8A94DF2}">
      <dgm:prSet phldrT="[Metin]"/>
      <dgm:spPr/>
      <dgm:t>
        <a:bodyPr/>
        <a:lstStyle/>
        <a:p>
          <a:r>
            <a:rPr lang="tr-TR"/>
            <a:t>İlk Dönem (Sahabenin başlangıç dönemi)</a:t>
          </a:r>
        </a:p>
      </dgm:t>
    </dgm:pt>
    <dgm:pt modelId="{9A324C8C-BF72-4B04-833A-C5A5A87FE7EF}" type="parTrans" cxnId="{39FFAE3B-E740-4B8A-9AFC-217C347B5F77}">
      <dgm:prSet/>
      <dgm:spPr/>
      <dgm:t>
        <a:bodyPr/>
        <a:lstStyle/>
        <a:p>
          <a:endParaRPr lang="tr-TR"/>
        </a:p>
      </dgm:t>
    </dgm:pt>
    <dgm:pt modelId="{D436ACBB-70F7-419C-939F-C630C8144A04}" type="sibTrans" cxnId="{39FFAE3B-E740-4B8A-9AFC-217C347B5F77}">
      <dgm:prSet/>
      <dgm:spPr/>
      <dgm:t>
        <a:bodyPr/>
        <a:lstStyle/>
        <a:p>
          <a:endParaRPr lang="tr-TR"/>
        </a:p>
      </dgm:t>
    </dgm:pt>
    <dgm:pt modelId="{2702E0E2-907C-4296-ADA1-1729C53C48E1}">
      <dgm:prSet phldrT="[Metin]" custT="1"/>
      <dgm:spPr/>
      <dgm:t>
        <a:bodyPr/>
        <a:lstStyle/>
        <a:p>
          <a:r>
            <a:rPr lang="tr-TR" sz="900"/>
            <a:t>İlk dönem için özel oluşmuş  bir sünnilik anlayışından bahsedilmez. </a:t>
          </a:r>
        </a:p>
      </dgm:t>
    </dgm:pt>
    <dgm:pt modelId="{149F7C8B-A96A-4EC8-A77E-03D26FE4F9CD}" type="parTrans" cxnId="{85C734CA-F3D0-43C3-8A91-ED03E94A675C}">
      <dgm:prSet/>
      <dgm:spPr/>
      <dgm:t>
        <a:bodyPr/>
        <a:lstStyle/>
        <a:p>
          <a:endParaRPr lang="tr-TR"/>
        </a:p>
      </dgm:t>
    </dgm:pt>
    <dgm:pt modelId="{E08ACB03-34AE-4FA4-AC74-AD2B22EEB309}" type="sibTrans" cxnId="{85C734CA-F3D0-43C3-8A91-ED03E94A675C}">
      <dgm:prSet/>
      <dgm:spPr/>
      <dgm:t>
        <a:bodyPr/>
        <a:lstStyle/>
        <a:p>
          <a:endParaRPr lang="tr-TR"/>
        </a:p>
      </dgm:t>
    </dgm:pt>
    <dgm:pt modelId="{1804D17E-21EB-4386-8FB5-FAB03B4987F1}">
      <dgm:prSet phldrT="[Metin]" custT="1"/>
      <dgm:spPr/>
      <dgm:t>
        <a:bodyPr/>
        <a:lstStyle/>
        <a:p>
          <a:r>
            <a:rPr lang="tr-TR" sz="900"/>
            <a:t>Var olan dini anlayış geçerli dini </a:t>
          </a:r>
        </a:p>
      </dgm:t>
    </dgm:pt>
    <dgm:pt modelId="{A7D886CB-9F89-48BD-AA35-8E9EDA68B318}" type="parTrans" cxnId="{17157F38-6CFD-462D-874B-00A98B7A8DAB}">
      <dgm:prSet/>
      <dgm:spPr/>
      <dgm:t>
        <a:bodyPr/>
        <a:lstStyle/>
        <a:p>
          <a:endParaRPr lang="tr-TR"/>
        </a:p>
      </dgm:t>
    </dgm:pt>
    <dgm:pt modelId="{7F30FCF2-1144-4BC9-896F-EB1B0BAD5ED6}" type="sibTrans" cxnId="{17157F38-6CFD-462D-874B-00A98B7A8DAB}">
      <dgm:prSet/>
      <dgm:spPr/>
      <dgm:t>
        <a:bodyPr/>
        <a:lstStyle/>
        <a:p>
          <a:endParaRPr lang="tr-TR"/>
        </a:p>
      </dgm:t>
    </dgm:pt>
    <dgm:pt modelId="{15D294F9-EC35-4EA3-B744-5BC597ECDECF}">
      <dgm:prSet phldrT="[Metin]"/>
      <dgm:spPr/>
      <dgm:t>
        <a:bodyPr/>
        <a:lstStyle/>
        <a:p>
          <a:r>
            <a:rPr lang="tr-TR"/>
            <a:t>Hz. Osman dönemi</a:t>
          </a:r>
        </a:p>
      </dgm:t>
    </dgm:pt>
    <dgm:pt modelId="{834D4DF1-F3F6-4ACB-BC63-817111AEADDA}" type="parTrans" cxnId="{5AB6FAE5-4CA2-4346-9326-641542577FC4}">
      <dgm:prSet/>
      <dgm:spPr/>
      <dgm:t>
        <a:bodyPr/>
        <a:lstStyle/>
        <a:p>
          <a:endParaRPr lang="tr-TR"/>
        </a:p>
      </dgm:t>
    </dgm:pt>
    <dgm:pt modelId="{FC6F284C-51D3-4EAD-8239-46FA652B4D45}" type="sibTrans" cxnId="{5AB6FAE5-4CA2-4346-9326-641542577FC4}">
      <dgm:prSet/>
      <dgm:spPr/>
      <dgm:t>
        <a:bodyPr/>
        <a:lstStyle/>
        <a:p>
          <a:endParaRPr lang="tr-TR"/>
        </a:p>
      </dgm:t>
    </dgm:pt>
    <dgm:pt modelId="{1C0D0984-C99D-4DDA-82DC-7366B7887711}">
      <dgm:prSet phldrT="[Metin]" custT="1"/>
      <dgm:spPr/>
      <dgm:t>
        <a:bodyPr/>
        <a:lstStyle/>
        <a:p>
          <a:r>
            <a:rPr lang="tr-TR" sz="900"/>
            <a:t>Hz. Osman'a itirazlar "sünnetten sapması ve sünnete bağalı kalma sözünü yerine getirememesi" şeklinde olmuştur.</a:t>
          </a:r>
        </a:p>
      </dgm:t>
    </dgm:pt>
    <dgm:pt modelId="{0ED8E0D6-BCCC-4A4A-ABCC-5E99AE9DD76C}" type="parTrans" cxnId="{030EC302-895A-4354-82FA-492351200E65}">
      <dgm:prSet/>
      <dgm:spPr/>
      <dgm:t>
        <a:bodyPr/>
        <a:lstStyle/>
        <a:p>
          <a:endParaRPr lang="tr-TR"/>
        </a:p>
      </dgm:t>
    </dgm:pt>
    <dgm:pt modelId="{5A19319C-076B-40DB-A711-33175BA4008C}" type="sibTrans" cxnId="{030EC302-895A-4354-82FA-492351200E65}">
      <dgm:prSet/>
      <dgm:spPr/>
      <dgm:t>
        <a:bodyPr/>
        <a:lstStyle/>
        <a:p>
          <a:endParaRPr lang="tr-TR"/>
        </a:p>
      </dgm:t>
    </dgm:pt>
    <dgm:pt modelId="{8D7EE3E7-00F2-477C-BC99-1C0214C5AE79}">
      <dgm:prSet phldrT="[Metin]"/>
      <dgm:spPr/>
      <dgm:t>
        <a:bodyPr/>
        <a:lstStyle/>
        <a:p>
          <a:r>
            <a:rPr lang="tr-TR"/>
            <a:t>Hz. Ali dönemi</a:t>
          </a:r>
        </a:p>
      </dgm:t>
    </dgm:pt>
    <dgm:pt modelId="{B799C8EF-6884-46EB-8428-7C8531A7B02C}" type="parTrans" cxnId="{BB10D263-6737-4A18-9FAD-268125431161}">
      <dgm:prSet/>
      <dgm:spPr/>
      <dgm:t>
        <a:bodyPr/>
        <a:lstStyle/>
        <a:p>
          <a:endParaRPr lang="tr-TR"/>
        </a:p>
      </dgm:t>
    </dgm:pt>
    <dgm:pt modelId="{C1EB06E3-8422-4007-9EC3-ACC86E3A595D}" type="sibTrans" cxnId="{BB10D263-6737-4A18-9FAD-268125431161}">
      <dgm:prSet/>
      <dgm:spPr/>
      <dgm:t>
        <a:bodyPr/>
        <a:lstStyle/>
        <a:p>
          <a:endParaRPr lang="tr-TR"/>
        </a:p>
      </dgm:t>
    </dgm:pt>
    <dgm:pt modelId="{5E5810D6-4596-437D-A7A6-7687F71CBFFC}">
      <dgm:prSet phldrT="[Metin]" custT="1"/>
      <dgm:spPr/>
      <dgm:t>
        <a:bodyPr/>
        <a:lstStyle/>
        <a:p>
          <a:r>
            <a:rPr lang="tr-TR" sz="900"/>
            <a:t>İç savşlar, Haricilerin çıkışı ve bunlara karşı Müslümanların çoğunluğunu oluşturan grup, Mürcie vb. grupların oluşumu. </a:t>
          </a:r>
        </a:p>
      </dgm:t>
    </dgm:pt>
    <dgm:pt modelId="{C7728754-5341-4D16-ACF1-D14C641A51F6}" type="parTrans" cxnId="{2C3FA628-5F0C-441E-A402-6709BDC8E375}">
      <dgm:prSet/>
      <dgm:spPr/>
      <dgm:t>
        <a:bodyPr/>
        <a:lstStyle/>
        <a:p>
          <a:endParaRPr lang="tr-TR"/>
        </a:p>
      </dgm:t>
    </dgm:pt>
    <dgm:pt modelId="{69F6375E-8C74-4265-9865-BE72BEA5E3FA}" type="sibTrans" cxnId="{2C3FA628-5F0C-441E-A402-6709BDC8E375}">
      <dgm:prSet/>
      <dgm:spPr/>
      <dgm:t>
        <a:bodyPr/>
        <a:lstStyle/>
        <a:p>
          <a:endParaRPr lang="tr-TR"/>
        </a:p>
      </dgm:t>
    </dgm:pt>
    <dgm:pt modelId="{186E28FC-475F-41DD-A9F0-896C822A96E7}">
      <dgm:prSet custT="1"/>
      <dgm:spPr/>
      <dgm:t>
        <a:bodyPr/>
        <a:lstStyle/>
        <a:p>
          <a:r>
            <a:rPr lang="tr-TR" sz="900"/>
            <a:t>Emeviler dönemi sosyal ve siyasi olaylar sonucunda cebri kader anlayışının siyaset ve sosyal çevrede yer edinmesi (Cebriyye vb) oluşumlar.</a:t>
          </a:r>
        </a:p>
      </dgm:t>
    </dgm:pt>
    <dgm:pt modelId="{23D109C4-ACF1-4D56-82C0-A78096973011}" type="parTrans" cxnId="{961FD824-D80D-4E3A-9AC6-8C3BA6691408}">
      <dgm:prSet/>
      <dgm:spPr/>
      <dgm:t>
        <a:bodyPr/>
        <a:lstStyle/>
        <a:p>
          <a:endParaRPr lang="tr-TR"/>
        </a:p>
      </dgm:t>
    </dgm:pt>
    <dgm:pt modelId="{8958F996-47E1-4AAB-8755-9A133C581A3F}" type="sibTrans" cxnId="{961FD824-D80D-4E3A-9AC6-8C3BA6691408}">
      <dgm:prSet/>
      <dgm:spPr/>
      <dgm:t>
        <a:bodyPr/>
        <a:lstStyle/>
        <a:p>
          <a:endParaRPr lang="tr-TR"/>
        </a:p>
      </dgm:t>
    </dgm:pt>
    <dgm:pt modelId="{F4C3F411-3F57-41A1-A3C0-80E95FEAC377}">
      <dgm:prSet/>
      <dgm:spPr/>
      <dgm:t>
        <a:bodyPr/>
        <a:lstStyle/>
        <a:p>
          <a:r>
            <a:rPr lang="tr-TR"/>
            <a:t>Muaviye'den sonra Emeviler dönemi</a:t>
          </a:r>
        </a:p>
      </dgm:t>
    </dgm:pt>
    <dgm:pt modelId="{9254B68A-4AF8-4CBE-B4A8-F6B441E3598F}" type="parTrans" cxnId="{D0CF3C17-CD67-456D-97F0-43560BDAB769}">
      <dgm:prSet/>
      <dgm:spPr/>
      <dgm:t>
        <a:bodyPr/>
        <a:lstStyle/>
        <a:p>
          <a:endParaRPr lang="tr-TR"/>
        </a:p>
      </dgm:t>
    </dgm:pt>
    <dgm:pt modelId="{EF8B2DDB-EC90-4517-B5A1-2EEAA5CE9175}" type="sibTrans" cxnId="{D0CF3C17-CD67-456D-97F0-43560BDAB769}">
      <dgm:prSet/>
      <dgm:spPr/>
      <dgm:t>
        <a:bodyPr/>
        <a:lstStyle/>
        <a:p>
          <a:endParaRPr lang="tr-TR"/>
        </a:p>
      </dgm:t>
    </dgm:pt>
    <dgm:pt modelId="{23DB7DD4-E3FA-49DF-BEBA-9ED9592B2CBE}">
      <dgm:prSet/>
      <dgm:spPr/>
      <dgm:t>
        <a:bodyPr/>
        <a:lstStyle/>
        <a:p>
          <a:r>
            <a:rPr lang="tr-TR"/>
            <a:t>Teşbrih ve tenzih anlayışı ve müteşabihler.</a:t>
          </a:r>
        </a:p>
      </dgm:t>
    </dgm:pt>
    <dgm:pt modelId="{C8250888-48DB-4229-9838-6BA47A2503AE}" type="parTrans" cxnId="{82566C62-8A07-42E5-AC53-F489ABA5D600}">
      <dgm:prSet/>
      <dgm:spPr/>
      <dgm:t>
        <a:bodyPr/>
        <a:lstStyle/>
        <a:p>
          <a:endParaRPr lang="tr-TR"/>
        </a:p>
      </dgm:t>
    </dgm:pt>
    <dgm:pt modelId="{9AFFEED9-D1AD-41CE-AC83-91403DB69C9A}" type="sibTrans" cxnId="{82566C62-8A07-42E5-AC53-F489ABA5D600}">
      <dgm:prSet/>
      <dgm:spPr/>
      <dgm:t>
        <a:bodyPr/>
        <a:lstStyle/>
        <a:p>
          <a:endParaRPr lang="tr-TR"/>
        </a:p>
      </dgm:t>
    </dgm:pt>
    <dgm:pt modelId="{4C6031D3-F0D9-41BF-9CE7-098DB223D295}">
      <dgm:prSet custT="1"/>
      <dgm:spPr/>
      <dgm:t>
        <a:bodyPr/>
        <a:lstStyle/>
        <a:p>
          <a:r>
            <a:rPr lang="tr-TR" sz="800"/>
            <a:t>Tenzih ve teşbih bağlamında ortaya çıkan tartışmalar, müteşabih ayetlerin özelliklede haberi sıfatların anlaşılma problemi ve ortaya çıkan zıt gruplar. teşbihçiler: Müşebbihe, mücessime. Aşırı tenzihçiler: Mutezile, cehmiyye.</a:t>
          </a:r>
        </a:p>
      </dgm:t>
    </dgm:pt>
    <dgm:pt modelId="{B7DDC013-1780-46FA-A413-4B511E8BB9BA}" type="parTrans" cxnId="{BD14377C-4459-460C-95E2-3C00D6037347}">
      <dgm:prSet/>
      <dgm:spPr/>
      <dgm:t>
        <a:bodyPr/>
        <a:lstStyle/>
        <a:p>
          <a:endParaRPr lang="tr-TR"/>
        </a:p>
      </dgm:t>
    </dgm:pt>
    <dgm:pt modelId="{30548F36-F59D-4DD5-95BE-EF2FE0F886D9}" type="sibTrans" cxnId="{BD14377C-4459-460C-95E2-3C00D6037347}">
      <dgm:prSet/>
      <dgm:spPr/>
      <dgm:t>
        <a:bodyPr/>
        <a:lstStyle/>
        <a:p>
          <a:endParaRPr lang="tr-TR"/>
        </a:p>
      </dgm:t>
    </dgm:pt>
    <dgm:pt modelId="{5041444A-D7DF-4D0C-B9C7-1A50BAFC5383}">
      <dgm:prSet/>
      <dgm:spPr/>
      <dgm:t>
        <a:bodyPr/>
        <a:lstStyle/>
        <a:p>
          <a:r>
            <a:rPr lang="tr-TR"/>
            <a:t>İmamet Tartışmaları</a:t>
          </a:r>
        </a:p>
      </dgm:t>
    </dgm:pt>
    <dgm:pt modelId="{4559ADC0-5745-4C8D-985F-14624B095FAC}" type="parTrans" cxnId="{3AC9142B-68A8-4C84-9796-AA37365A6B26}">
      <dgm:prSet/>
      <dgm:spPr/>
      <dgm:t>
        <a:bodyPr/>
        <a:lstStyle/>
        <a:p>
          <a:endParaRPr lang="tr-TR"/>
        </a:p>
      </dgm:t>
    </dgm:pt>
    <dgm:pt modelId="{74131052-556B-4632-AE2D-CEE525D5B5B1}" type="sibTrans" cxnId="{3AC9142B-68A8-4C84-9796-AA37365A6B26}">
      <dgm:prSet/>
      <dgm:spPr/>
      <dgm:t>
        <a:bodyPr/>
        <a:lstStyle/>
        <a:p>
          <a:endParaRPr lang="tr-TR"/>
        </a:p>
      </dgm:t>
    </dgm:pt>
    <dgm:pt modelId="{73A25D5E-DB53-4DC5-98A7-C3099190CA7F}">
      <dgm:prSet custT="1"/>
      <dgm:spPr/>
      <dgm:t>
        <a:bodyPr/>
        <a:lstStyle/>
        <a:p>
          <a:r>
            <a:rPr lang="tr-TR" sz="900"/>
            <a:t>Hz. Ali'den sonra Şia'nın teşekkülü ve imamet anlayışının dönüşümü Şia vb. grupların oluşumu</a:t>
          </a:r>
          <a:r>
            <a:rPr lang="tr-TR" sz="600"/>
            <a:t>.</a:t>
          </a:r>
        </a:p>
      </dgm:t>
    </dgm:pt>
    <dgm:pt modelId="{040601E3-B1FC-410C-88B9-7CC5B016F5FE}" type="parTrans" cxnId="{2E1FF3AD-2CDD-439F-A017-5EFBDFE02205}">
      <dgm:prSet/>
      <dgm:spPr/>
      <dgm:t>
        <a:bodyPr/>
        <a:lstStyle/>
        <a:p>
          <a:endParaRPr lang="tr-TR"/>
        </a:p>
      </dgm:t>
    </dgm:pt>
    <dgm:pt modelId="{031F3FF1-AB14-40FD-94E8-28F11ACC7F0E}" type="sibTrans" cxnId="{2E1FF3AD-2CDD-439F-A017-5EFBDFE02205}">
      <dgm:prSet/>
      <dgm:spPr/>
      <dgm:t>
        <a:bodyPr/>
        <a:lstStyle/>
        <a:p>
          <a:endParaRPr lang="tr-TR"/>
        </a:p>
      </dgm:t>
    </dgm:pt>
    <dgm:pt modelId="{21930292-ACFB-45FC-90FC-454D531781BD}">
      <dgm:prSet/>
      <dgm:spPr/>
      <dgm:t>
        <a:bodyPr/>
        <a:lstStyle/>
        <a:p>
          <a:r>
            <a:rPr lang="tr-TR"/>
            <a:t>Ehl-i sünnetin oluşumu</a:t>
          </a:r>
        </a:p>
      </dgm:t>
    </dgm:pt>
    <dgm:pt modelId="{72DEA339-0FCB-4E5D-9BA5-F6635DBDC7B4}" type="parTrans" cxnId="{AC80A676-4686-4C93-9CFE-C24FA599FB0C}">
      <dgm:prSet/>
      <dgm:spPr/>
      <dgm:t>
        <a:bodyPr/>
        <a:lstStyle/>
        <a:p>
          <a:endParaRPr lang="tr-TR"/>
        </a:p>
      </dgm:t>
    </dgm:pt>
    <dgm:pt modelId="{D66F119F-E66D-4361-96AB-4D720EAEDB9A}" type="sibTrans" cxnId="{AC80A676-4686-4C93-9CFE-C24FA599FB0C}">
      <dgm:prSet/>
      <dgm:spPr/>
      <dgm:t>
        <a:bodyPr/>
        <a:lstStyle/>
        <a:p>
          <a:endParaRPr lang="tr-TR"/>
        </a:p>
      </dgm:t>
    </dgm:pt>
    <dgm:pt modelId="{0AEECFEA-5740-4589-A3D2-3CFA2D2B497A}">
      <dgm:prSet custT="1"/>
      <dgm:spPr/>
      <dgm:t>
        <a:bodyPr/>
        <a:lstStyle/>
        <a:p>
          <a:r>
            <a:rPr lang="tr-TR" sz="700"/>
            <a:t>Bütün bu gruplar karşısında Müslümanların çoğunluğunun oluşturduğu, bu grupların görüşlerinden de faydalanan, daha itidal bir yol sergileyen, nasları mümkün oldukça bütünlük içerisinde anlamayan çalışan ehl-i sünnetin oluşumu.</a:t>
          </a:r>
        </a:p>
      </dgm:t>
    </dgm:pt>
    <dgm:pt modelId="{D555C7C4-A77F-4F87-98AD-78F00861E41C}" type="parTrans" cxnId="{A4BB86C1-9FE1-48B9-889A-2E1FBEDFF0A3}">
      <dgm:prSet/>
      <dgm:spPr/>
      <dgm:t>
        <a:bodyPr/>
        <a:lstStyle/>
        <a:p>
          <a:endParaRPr lang="tr-TR"/>
        </a:p>
      </dgm:t>
    </dgm:pt>
    <dgm:pt modelId="{68B4185E-F1EF-41A3-B1E9-66B2E6CD777B}" type="sibTrans" cxnId="{A4BB86C1-9FE1-48B9-889A-2E1FBEDFF0A3}">
      <dgm:prSet/>
      <dgm:spPr/>
      <dgm:t>
        <a:bodyPr/>
        <a:lstStyle/>
        <a:p>
          <a:endParaRPr lang="tr-TR"/>
        </a:p>
      </dgm:t>
    </dgm:pt>
    <dgm:pt modelId="{C20C9511-F5CD-4925-A25F-91E79927956E}" type="pres">
      <dgm:prSet presAssocID="{B74BA109-BB00-4F36-9654-9F9151A5C80F}" presName="Name0" presStyleCnt="0">
        <dgm:presLayoutVars>
          <dgm:dir/>
          <dgm:animLvl val="lvl"/>
          <dgm:resizeHandles val="exact"/>
        </dgm:presLayoutVars>
      </dgm:prSet>
      <dgm:spPr/>
    </dgm:pt>
    <dgm:pt modelId="{22906C89-CBAE-4794-BD5E-FD3F5B7FA3F6}" type="pres">
      <dgm:prSet presAssocID="{807850AD-24CA-4141-9ADF-44BBF8A94DF2}" presName="linNode" presStyleCnt="0"/>
      <dgm:spPr/>
    </dgm:pt>
    <dgm:pt modelId="{0688278D-CF89-4F80-9B03-78C9FBC985A2}" type="pres">
      <dgm:prSet presAssocID="{807850AD-24CA-4141-9ADF-44BBF8A94DF2}" presName="parentText" presStyleLbl="node1" presStyleIdx="0" presStyleCnt="7">
        <dgm:presLayoutVars>
          <dgm:chMax val="1"/>
          <dgm:bulletEnabled val="1"/>
        </dgm:presLayoutVars>
      </dgm:prSet>
      <dgm:spPr/>
    </dgm:pt>
    <dgm:pt modelId="{EC93BC6D-252B-4458-ABF2-034F747D00D5}" type="pres">
      <dgm:prSet presAssocID="{807850AD-24CA-4141-9ADF-44BBF8A94DF2}" presName="descendantText" presStyleLbl="alignAccFollowNode1" presStyleIdx="0" presStyleCnt="7">
        <dgm:presLayoutVars>
          <dgm:bulletEnabled val="1"/>
        </dgm:presLayoutVars>
      </dgm:prSet>
      <dgm:spPr/>
    </dgm:pt>
    <dgm:pt modelId="{4596FDAD-A162-46F4-8B8E-C29A871B0C23}" type="pres">
      <dgm:prSet presAssocID="{D436ACBB-70F7-419C-939F-C630C8144A04}" presName="sp" presStyleCnt="0"/>
      <dgm:spPr/>
    </dgm:pt>
    <dgm:pt modelId="{C8D7FEE7-55D9-4416-9882-987470D1859E}" type="pres">
      <dgm:prSet presAssocID="{15D294F9-EC35-4EA3-B744-5BC597ECDECF}" presName="linNode" presStyleCnt="0"/>
      <dgm:spPr/>
    </dgm:pt>
    <dgm:pt modelId="{496923FB-9E4F-4BF6-B161-0E62C70EB9F9}" type="pres">
      <dgm:prSet presAssocID="{15D294F9-EC35-4EA3-B744-5BC597ECDECF}" presName="parentText" presStyleLbl="node1" presStyleIdx="1" presStyleCnt="7">
        <dgm:presLayoutVars>
          <dgm:chMax val="1"/>
          <dgm:bulletEnabled val="1"/>
        </dgm:presLayoutVars>
      </dgm:prSet>
      <dgm:spPr/>
    </dgm:pt>
    <dgm:pt modelId="{63DAFA1F-38B8-465A-9791-B3827D21FED3}" type="pres">
      <dgm:prSet presAssocID="{15D294F9-EC35-4EA3-B744-5BC597ECDECF}" presName="descendantText" presStyleLbl="alignAccFollowNode1" presStyleIdx="1" presStyleCnt="7">
        <dgm:presLayoutVars>
          <dgm:bulletEnabled val="1"/>
        </dgm:presLayoutVars>
      </dgm:prSet>
      <dgm:spPr/>
    </dgm:pt>
    <dgm:pt modelId="{895AB99C-734F-4072-A08A-0751896DAF30}" type="pres">
      <dgm:prSet presAssocID="{FC6F284C-51D3-4EAD-8239-46FA652B4D45}" presName="sp" presStyleCnt="0"/>
      <dgm:spPr/>
    </dgm:pt>
    <dgm:pt modelId="{7F086005-A4C0-4A72-B95C-273A4B7E7929}" type="pres">
      <dgm:prSet presAssocID="{8D7EE3E7-00F2-477C-BC99-1C0214C5AE79}" presName="linNode" presStyleCnt="0"/>
      <dgm:spPr/>
    </dgm:pt>
    <dgm:pt modelId="{0F138A30-923E-439B-8DB9-BF4B7CC046C6}" type="pres">
      <dgm:prSet presAssocID="{8D7EE3E7-00F2-477C-BC99-1C0214C5AE79}" presName="parentText" presStyleLbl="node1" presStyleIdx="2" presStyleCnt="7">
        <dgm:presLayoutVars>
          <dgm:chMax val="1"/>
          <dgm:bulletEnabled val="1"/>
        </dgm:presLayoutVars>
      </dgm:prSet>
      <dgm:spPr/>
    </dgm:pt>
    <dgm:pt modelId="{031DD3FD-627A-47A9-866F-D3AC96D7A121}" type="pres">
      <dgm:prSet presAssocID="{8D7EE3E7-00F2-477C-BC99-1C0214C5AE79}" presName="descendantText" presStyleLbl="alignAccFollowNode1" presStyleIdx="2" presStyleCnt="7">
        <dgm:presLayoutVars>
          <dgm:bulletEnabled val="1"/>
        </dgm:presLayoutVars>
      </dgm:prSet>
      <dgm:spPr/>
    </dgm:pt>
    <dgm:pt modelId="{D125B84B-2390-4263-8327-31F420A4BA5B}" type="pres">
      <dgm:prSet presAssocID="{C1EB06E3-8422-4007-9EC3-ACC86E3A595D}" presName="sp" presStyleCnt="0"/>
      <dgm:spPr/>
    </dgm:pt>
    <dgm:pt modelId="{B9C1E01F-FE76-432C-87BA-161BB624997C}" type="pres">
      <dgm:prSet presAssocID="{F4C3F411-3F57-41A1-A3C0-80E95FEAC377}" presName="linNode" presStyleCnt="0"/>
      <dgm:spPr/>
    </dgm:pt>
    <dgm:pt modelId="{B3B04822-A71B-42DC-A1E1-AF011CDCA89C}" type="pres">
      <dgm:prSet presAssocID="{F4C3F411-3F57-41A1-A3C0-80E95FEAC377}" presName="parentText" presStyleLbl="node1" presStyleIdx="3" presStyleCnt="7">
        <dgm:presLayoutVars>
          <dgm:chMax val="1"/>
          <dgm:bulletEnabled val="1"/>
        </dgm:presLayoutVars>
      </dgm:prSet>
      <dgm:spPr/>
    </dgm:pt>
    <dgm:pt modelId="{24A725F4-9067-4D78-96BF-33CCC780444D}" type="pres">
      <dgm:prSet presAssocID="{F4C3F411-3F57-41A1-A3C0-80E95FEAC377}" presName="descendantText" presStyleLbl="alignAccFollowNode1" presStyleIdx="3" presStyleCnt="7">
        <dgm:presLayoutVars>
          <dgm:bulletEnabled val="1"/>
        </dgm:presLayoutVars>
      </dgm:prSet>
      <dgm:spPr/>
    </dgm:pt>
    <dgm:pt modelId="{AA198036-B229-444D-AA4E-02A316D33D89}" type="pres">
      <dgm:prSet presAssocID="{EF8B2DDB-EC90-4517-B5A1-2EEAA5CE9175}" presName="sp" presStyleCnt="0"/>
      <dgm:spPr/>
    </dgm:pt>
    <dgm:pt modelId="{3B679B13-3D8A-4FE4-9142-AED37793E6D6}" type="pres">
      <dgm:prSet presAssocID="{23DB7DD4-E3FA-49DF-BEBA-9ED9592B2CBE}" presName="linNode" presStyleCnt="0"/>
      <dgm:spPr/>
    </dgm:pt>
    <dgm:pt modelId="{A5F41350-0616-47C3-AFE9-77243DEBDC5F}" type="pres">
      <dgm:prSet presAssocID="{23DB7DD4-E3FA-49DF-BEBA-9ED9592B2CBE}" presName="parentText" presStyleLbl="node1" presStyleIdx="4" presStyleCnt="7">
        <dgm:presLayoutVars>
          <dgm:chMax val="1"/>
          <dgm:bulletEnabled val="1"/>
        </dgm:presLayoutVars>
      </dgm:prSet>
      <dgm:spPr/>
    </dgm:pt>
    <dgm:pt modelId="{07D070D7-D4AA-411C-A4A5-283D407FB427}" type="pres">
      <dgm:prSet presAssocID="{23DB7DD4-E3FA-49DF-BEBA-9ED9592B2CBE}" presName="descendantText" presStyleLbl="alignAccFollowNode1" presStyleIdx="4" presStyleCnt="7">
        <dgm:presLayoutVars>
          <dgm:bulletEnabled val="1"/>
        </dgm:presLayoutVars>
      </dgm:prSet>
      <dgm:spPr/>
    </dgm:pt>
    <dgm:pt modelId="{94CA3062-9AC0-4ABF-9B30-47CFEC7E4E26}" type="pres">
      <dgm:prSet presAssocID="{9AFFEED9-D1AD-41CE-AC83-91403DB69C9A}" presName="sp" presStyleCnt="0"/>
      <dgm:spPr/>
    </dgm:pt>
    <dgm:pt modelId="{B3A5F6B0-1B25-4962-BD30-E480AB5798D6}" type="pres">
      <dgm:prSet presAssocID="{5041444A-D7DF-4D0C-B9C7-1A50BAFC5383}" presName="linNode" presStyleCnt="0"/>
      <dgm:spPr/>
    </dgm:pt>
    <dgm:pt modelId="{C9614C3E-C222-489E-8AD8-D91D20F7D3EF}" type="pres">
      <dgm:prSet presAssocID="{5041444A-D7DF-4D0C-B9C7-1A50BAFC5383}" presName="parentText" presStyleLbl="node1" presStyleIdx="5" presStyleCnt="7">
        <dgm:presLayoutVars>
          <dgm:chMax val="1"/>
          <dgm:bulletEnabled val="1"/>
        </dgm:presLayoutVars>
      </dgm:prSet>
      <dgm:spPr/>
    </dgm:pt>
    <dgm:pt modelId="{66E80B06-98FA-442D-A3F3-225116FED811}" type="pres">
      <dgm:prSet presAssocID="{5041444A-D7DF-4D0C-B9C7-1A50BAFC5383}" presName="descendantText" presStyleLbl="alignAccFollowNode1" presStyleIdx="5" presStyleCnt="7">
        <dgm:presLayoutVars>
          <dgm:bulletEnabled val="1"/>
        </dgm:presLayoutVars>
      </dgm:prSet>
      <dgm:spPr/>
    </dgm:pt>
    <dgm:pt modelId="{8DBE5D4C-2FAF-498F-9F06-B63D5012803C}" type="pres">
      <dgm:prSet presAssocID="{74131052-556B-4632-AE2D-CEE525D5B5B1}" presName="sp" presStyleCnt="0"/>
      <dgm:spPr/>
    </dgm:pt>
    <dgm:pt modelId="{D5CAC89F-CEE3-4FF8-B1C9-7C2546C4206B}" type="pres">
      <dgm:prSet presAssocID="{21930292-ACFB-45FC-90FC-454D531781BD}" presName="linNode" presStyleCnt="0"/>
      <dgm:spPr/>
    </dgm:pt>
    <dgm:pt modelId="{32D8DEC0-2711-4745-973D-57F4ED0CD6E6}" type="pres">
      <dgm:prSet presAssocID="{21930292-ACFB-45FC-90FC-454D531781BD}" presName="parentText" presStyleLbl="node1" presStyleIdx="6" presStyleCnt="7">
        <dgm:presLayoutVars>
          <dgm:chMax val="1"/>
          <dgm:bulletEnabled val="1"/>
        </dgm:presLayoutVars>
      </dgm:prSet>
      <dgm:spPr/>
    </dgm:pt>
    <dgm:pt modelId="{B3F0838B-4D8B-408A-86CD-3D804EE1C48D}" type="pres">
      <dgm:prSet presAssocID="{21930292-ACFB-45FC-90FC-454D531781BD}" presName="descendantText" presStyleLbl="alignAccFollowNode1" presStyleIdx="6" presStyleCnt="7">
        <dgm:presLayoutVars>
          <dgm:bulletEnabled val="1"/>
        </dgm:presLayoutVars>
      </dgm:prSet>
      <dgm:spPr/>
    </dgm:pt>
  </dgm:ptLst>
  <dgm:cxnLst>
    <dgm:cxn modelId="{030EC302-895A-4354-82FA-492351200E65}" srcId="{15D294F9-EC35-4EA3-B744-5BC597ECDECF}" destId="{1C0D0984-C99D-4DDA-82DC-7366B7887711}" srcOrd="0" destOrd="0" parTransId="{0ED8E0D6-BCCC-4A4A-ABCC-5E99AE9DD76C}" sibTransId="{5A19319C-076B-40DB-A711-33175BA4008C}"/>
    <dgm:cxn modelId="{C8194D0A-7052-4D0D-8883-97A3027858B0}" type="presOf" srcId="{1804D17E-21EB-4386-8FB5-FAB03B4987F1}" destId="{EC93BC6D-252B-4458-ABF2-034F747D00D5}" srcOrd="0" destOrd="1" presId="urn:microsoft.com/office/officeart/2005/8/layout/vList5"/>
    <dgm:cxn modelId="{F680B10C-C3C2-4D03-804B-D5BAD97B0EC7}" type="presOf" srcId="{B74BA109-BB00-4F36-9654-9F9151A5C80F}" destId="{C20C9511-F5CD-4925-A25F-91E79927956E}" srcOrd="0" destOrd="0" presId="urn:microsoft.com/office/officeart/2005/8/layout/vList5"/>
    <dgm:cxn modelId="{D0CF3C17-CD67-456D-97F0-43560BDAB769}" srcId="{B74BA109-BB00-4F36-9654-9F9151A5C80F}" destId="{F4C3F411-3F57-41A1-A3C0-80E95FEAC377}" srcOrd="3" destOrd="0" parTransId="{9254B68A-4AF8-4CBE-B4A8-F6B441E3598F}" sibTransId="{EF8B2DDB-EC90-4517-B5A1-2EEAA5CE9175}"/>
    <dgm:cxn modelId="{961FD824-D80D-4E3A-9AC6-8C3BA6691408}" srcId="{F4C3F411-3F57-41A1-A3C0-80E95FEAC377}" destId="{186E28FC-475F-41DD-A9F0-896C822A96E7}" srcOrd="0" destOrd="0" parTransId="{23D109C4-ACF1-4D56-82C0-A78096973011}" sibTransId="{8958F996-47E1-4AAB-8755-9A133C581A3F}"/>
    <dgm:cxn modelId="{2C3FA628-5F0C-441E-A402-6709BDC8E375}" srcId="{8D7EE3E7-00F2-477C-BC99-1C0214C5AE79}" destId="{5E5810D6-4596-437D-A7A6-7687F71CBFFC}" srcOrd="0" destOrd="0" parTransId="{C7728754-5341-4D16-ACF1-D14C641A51F6}" sibTransId="{69F6375E-8C74-4265-9865-BE72BEA5E3FA}"/>
    <dgm:cxn modelId="{3AC9142B-68A8-4C84-9796-AA37365A6B26}" srcId="{B74BA109-BB00-4F36-9654-9F9151A5C80F}" destId="{5041444A-D7DF-4D0C-B9C7-1A50BAFC5383}" srcOrd="5" destOrd="0" parTransId="{4559ADC0-5745-4C8D-985F-14624B095FAC}" sibTransId="{74131052-556B-4632-AE2D-CEE525D5B5B1}"/>
    <dgm:cxn modelId="{289C3132-4C1F-419C-8D9B-7090D5086B6B}" type="presOf" srcId="{21930292-ACFB-45FC-90FC-454D531781BD}" destId="{32D8DEC0-2711-4745-973D-57F4ED0CD6E6}" srcOrd="0" destOrd="0" presId="urn:microsoft.com/office/officeart/2005/8/layout/vList5"/>
    <dgm:cxn modelId="{17157F38-6CFD-462D-874B-00A98B7A8DAB}" srcId="{807850AD-24CA-4141-9ADF-44BBF8A94DF2}" destId="{1804D17E-21EB-4386-8FB5-FAB03B4987F1}" srcOrd="1" destOrd="0" parTransId="{A7D886CB-9F89-48BD-AA35-8E9EDA68B318}" sibTransId="{7F30FCF2-1144-4BC9-896F-EB1B0BAD5ED6}"/>
    <dgm:cxn modelId="{39FFAE3B-E740-4B8A-9AFC-217C347B5F77}" srcId="{B74BA109-BB00-4F36-9654-9F9151A5C80F}" destId="{807850AD-24CA-4141-9ADF-44BBF8A94DF2}" srcOrd="0" destOrd="0" parTransId="{9A324C8C-BF72-4B04-833A-C5A5A87FE7EF}" sibTransId="{D436ACBB-70F7-419C-939F-C630C8144A04}"/>
    <dgm:cxn modelId="{82566C62-8A07-42E5-AC53-F489ABA5D600}" srcId="{B74BA109-BB00-4F36-9654-9F9151A5C80F}" destId="{23DB7DD4-E3FA-49DF-BEBA-9ED9592B2CBE}" srcOrd="4" destOrd="0" parTransId="{C8250888-48DB-4229-9838-6BA47A2503AE}" sibTransId="{9AFFEED9-D1AD-41CE-AC83-91403DB69C9A}"/>
    <dgm:cxn modelId="{9969A543-7BD6-4414-9086-7A1C21781E4C}" type="presOf" srcId="{0AEECFEA-5740-4589-A3D2-3CFA2D2B497A}" destId="{B3F0838B-4D8B-408A-86CD-3D804EE1C48D}" srcOrd="0" destOrd="0" presId="urn:microsoft.com/office/officeart/2005/8/layout/vList5"/>
    <dgm:cxn modelId="{BB10D263-6737-4A18-9FAD-268125431161}" srcId="{B74BA109-BB00-4F36-9654-9F9151A5C80F}" destId="{8D7EE3E7-00F2-477C-BC99-1C0214C5AE79}" srcOrd="2" destOrd="0" parTransId="{B799C8EF-6884-46EB-8428-7C8531A7B02C}" sibTransId="{C1EB06E3-8422-4007-9EC3-ACC86E3A595D}"/>
    <dgm:cxn modelId="{53A51D68-5F13-442D-95D1-EA3AE77176D3}" type="presOf" srcId="{2702E0E2-907C-4296-ADA1-1729C53C48E1}" destId="{EC93BC6D-252B-4458-ABF2-034F747D00D5}" srcOrd="0" destOrd="0" presId="urn:microsoft.com/office/officeart/2005/8/layout/vList5"/>
    <dgm:cxn modelId="{A9B6AD72-29E8-497B-BD21-DF41BB574CAF}" type="presOf" srcId="{8D7EE3E7-00F2-477C-BC99-1C0214C5AE79}" destId="{0F138A30-923E-439B-8DB9-BF4B7CC046C6}" srcOrd="0" destOrd="0" presId="urn:microsoft.com/office/officeart/2005/8/layout/vList5"/>
    <dgm:cxn modelId="{AC80A676-4686-4C93-9CFE-C24FA599FB0C}" srcId="{B74BA109-BB00-4F36-9654-9F9151A5C80F}" destId="{21930292-ACFB-45FC-90FC-454D531781BD}" srcOrd="6" destOrd="0" parTransId="{72DEA339-0FCB-4E5D-9BA5-F6635DBDC7B4}" sibTransId="{D66F119F-E66D-4361-96AB-4D720EAEDB9A}"/>
    <dgm:cxn modelId="{FBA20C7C-AC76-4650-B2CF-368E90EC7899}" type="presOf" srcId="{5E5810D6-4596-437D-A7A6-7687F71CBFFC}" destId="{031DD3FD-627A-47A9-866F-D3AC96D7A121}" srcOrd="0" destOrd="0" presId="urn:microsoft.com/office/officeart/2005/8/layout/vList5"/>
    <dgm:cxn modelId="{BD14377C-4459-460C-95E2-3C00D6037347}" srcId="{23DB7DD4-E3FA-49DF-BEBA-9ED9592B2CBE}" destId="{4C6031D3-F0D9-41BF-9CE7-098DB223D295}" srcOrd="0" destOrd="0" parTransId="{B7DDC013-1780-46FA-A413-4B511E8BB9BA}" sibTransId="{30548F36-F59D-4DD5-95BE-EF2FE0F886D9}"/>
    <dgm:cxn modelId="{823F2485-EAF5-41E9-AD47-8AE5F6D7B3FD}" type="presOf" srcId="{F4C3F411-3F57-41A1-A3C0-80E95FEAC377}" destId="{B3B04822-A71B-42DC-A1E1-AF011CDCA89C}" srcOrd="0" destOrd="0" presId="urn:microsoft.com/office/officeart/2005/8/layout/vList5"/>
    <dgm:cxn modelId="{406670A1-DA45-4706-B0F4-E2E34AE0962D}" type="presOf" srcId="{73A25D5E-DB53-4DC5-98A7-C3099190CA7F}" destId="{66E80B06-98FA-442D-A3F3-225116FED811}" srcOrd="0" destOrd="0" presId="urn:microsoft.com/office/officeart/2005/8/layout/vList5"/>
    <dgm:cxn modelId="{4AEDB7A2-D186-4E4F-BA9C-27AD023927E9}" type="presOf" srcId="{4C6031D3-F0D9-41BF-9CE7-098DB223D295}" destId="{07D070D7-D4AA-411C-A4A5-283D407FB427}" srcOrd="0" destOrd="0" presId="urn:microsoft.com/office/officeart/2005/8/layout/vList5"/>
    <dgm:cxn modelId="{91DDDDAC-11A0-40B2-AA92-8B56E57F4A08}" type="presOf" srcId="{5041444A-D7DF-4D0C-B9C7-1A50BAFC5383}" destId="{C9614C3E-C222-489E-8AD8-D91D20F7D3EF}" srcOrd="0" destOrd="0" presId="urn:microsoft.com/office/officeart/2005/8/layout/vList5"/>
    <dgm:cxn modelId="{2E1FF3AD-2CDD-439F-A017-5EFBDFE02205}" srcId="{5041444A-D7DF-4D0C-B9C7-1A50BAFC5383}" destId="{73A25D5E-DB53-4DC5-98A7-C3099190CA7F}" srcOrd="0" destOrd="0" parTransId="{040601E3-B1FC-410C-88B9-7CC5B016F5FE}" sibTransId="{031F3FF1-AB14-40FD-94E8-28F11ACC7F0E}"/>
    <dgm:cxn modelId="{A4BB86C1-9FE1-48B9-889A-2E1FBEDFF0A3}" srcId="{21930292-ACFB-45FC-90FC-454D531781BD}" destId="{0AEECFEA-5740-4589-A3D2-3CFA2D2B497A}" srcOrd="0" destOrd="0" parTransId="{D555C7C4-A77F-4F87-98AD-78F00861E41C}" sibTransId="{68B4185E-F1EF-41A3-B1E9-66B2E6CD777B}"/>
    <dgm:cxn modelId="{85C734CA-F3D0-43C3-8A91-ED03E94A675C}" srcId="{807850AD-24CA-4141-9ADF-44BBF8A94DF2}" destId="{2702E0E2-907C-4296-ADA1-1729C53C48E1}" srcOrd="0" destOrd="0" parTransId="{149F7C8B-A96A-4EC8-A77E-03D26FE4F9CD}" sibTransId="{E08ACB03-34AE-4FA4-AC74-AD2B22EEB309}"/>
    <dgm:cxn modelId="{21F37DD3-404B-47FD-9B06-E65855D26974}" type="presOf" srcId="{186E28FC-475F-41DD-A9F0-896C822A96E7}" destId="{24A725F4-9067-4D78-96BF-33CCC780444D}" srcOrd="0" destOrd="0" presId="urn:microsoft.com/office/officeart/2005/8/layout/vList5"/>
    <dgm:cxn modelId="{A01B9ED3-8D46-45A8-9F11-115EFD2BE2E0}" type="presOf" srcId="{1C0D0984-C99D-4DDA-82DC-7366B7887711}" destId="{63DAFA1F-38B8-465A-9791-B3827D21FED3}" srcOrd="0" destOrd="0" presId="urn:microsoft.com/office/officeart/2005/8/layout/vList5"/>
    <dgm:cxn modelId="{4A98C1DB-356B-4120-9F66-39504B4F5FC4}" type="presOf" srcId="{23DB7DD4-E3FA-49DF-BEBA-9ED9592B2CBE}" destId="{A5F41350-0616-47C3-AFE9-77243DEBDC5F}" srcOrd="0" destOrd="0" presId="urn:microsoft.com/office/officeart/2005/8/layout/vList5"/>
    <dgm:cxn modelId="{1F5597DC-3EED-4756-9C75-E71D7E3E02BF}" type="presOf" srcId="{807850AD-24CA-4141-9ADF-44BBF8A94DF2}" destId="{0688278D-CF89-4F80-9B03-78C9FBC985A2}" srcOrd="0" destOrd="0" presId="urn:microsoft.com/office/officeart/2005/8/layout/vList5"/>
    <dgm:cxn modelId="{5DBE7FE5-86A8-458C-BA03-9F5D441BF631}" type="presOf" srcId="{15D294F9-EC35-4EA3-B744-5BC597ECDECF}" destId="{496923FB-9E4F-4BF6-B161-0E62C70EB9F9}" srcOrd="0" destOrd="0" presId="urn:microsoft.com/office/officeart/2005/8/layout/vList5"/>
    <dgm:cxn modelId="{5AB6FAE5-4CA2-4346-9326-641542577FC4}" srcId="{B74BA109-BB00-4F36-9654-9F9151A5C80F}" destId="{15D294F9-EC35-4EA3-B744-5BC597ECDECF}" srcOrd="1" destOrd="0" parTransId="{834D4DF1-F3F6-4ACB-BC63-817111AEADDA}" sibTransId="{FC6F284C-51D3-4EAD-8239-46FA652B4D45}"/>
    <dgm:cxn modelId="{CC6DDF3A-B30C-4D71-9665-9B425A036ACA}" type="presParOf" srcId="{C20C9511-F5CD-4925-A25F-91E79927956E}" destId="{22906C89-CBAE-4794-BD5E-FD3F5B7FA3F6}" srcOrd="0" destOrd="0" presId="urn:microsoft.com/office/officeart/2005/8/layout/vList5"/>
    <dgm:cxn modelId="{CFF00B40-34DB-4093-9CBC-BDAE3BE84F27}" type="presParOf" srcId="{22906C89-CBAE-4794-BD5E-FD3F5B7FA3F6}" destId="{0688278D-CF89-4F80-9B03-78C9FBC985A2}" srcOrd="0" destOrd="0" presId="urn:microsoft.com/office/officeart/2005/8/layout/vList5"/>
    <dgm:cxn modelId="{A8EB5FFD-5555-4771-A17A-27861CFBEBD6}" type="presParOf" srcId="{22906C89-CBAE-4794-BD5E-FD3F5B7FA3F6}" destId="{EC93BC6D-252B-4458-ABF2-034F747D00D5}" srcOrd="1" destOrd="0" presId="urn:microsoft.com/office/officeart/2005/8/layout/vList5"/>
    <dgm:cxn modelId="{359C25BA-1283-40D7-A5C1-4D3BE4ED27DD}" type="presParOf" srcId="{C20C9511-F5CD-4925-A25F-91E79927956E}" destId="{4596FDAD-A162-46F4-8B8E-C29A871B0C23}" srcOrd="1" destOrd="0" presId="urn:microsoft.com/office/officeart/2005/8/layout/vList5"/>
    <dgm:cxn modelId="{3875B8A7-BF03-47F9-AFBD-64600C2E0C6C}" type="presParOf" srcId="{C20C9511-F5CD-4925-A25F-91E79927956E}" destId="{C8D7FEE7-55D9-4416-9882-987470D1859E}" srcOrd="2" destOrd="0" presId="urn:microsoft.com/office/officeart/2005/8/layout/vList5"/>
    <dgm:cxn modelId="{F11A3A80-CA20-4C85-BCDF-806F240BB35E}" type="presParOf" srcId="{C8D7FEE7-55D9-4416-9882-987470D1859E}" destId="{496923FB-9E4F-4BF6-B161-0E62C70EB9F9}" srcOrd="0" destOrd="0" presId="urn:microsoft.com/office/officeart/2005/8/layout/vList5"/>
    <dgm:cxn modelId="{88CBDEE2-056E-4C40-8969-3DBEA190796A}" type="presParOf" srcId="{C8D7FEE7-55D9-4416-9882-987470D1859E}" destId="{63DAFA1F-38B8-465A-9791-B3827D21FED3}" srcOrd="1" destOrd="0" presId="urn:microsoft.com/office/officeart/2005/8/layout/vList5"/>
    <dgm:cxn modelId="{E67EC715-453A-449A-BD02-778469C0A733}" type="presParOf" srcId="{C20C9511-F5CD-4925-A25F-91E79927956E}" destId="{895AB99C-734F-4072-A08A-0751896DAF30}" srcOrd="3" destOrd="0" presId="urn:microsoft.com/office/officeart/2005/8/layout/vList5"/>
    <dgm:cxn modelId="{7D7B643F-EF65-4BD0-8852-B210D3A3265D}" type="presParOf" srcId="{C20C9511-F5CD-4925-A25F-91E79927956E}" destId="{7F086005-A4C0-4A72-B95C-273A4B7E7929}" srcOrd="4" destOrd="0" presId="urn:microsoft.com/office/officeart/2005/8/layout/vList5"/>
    <dgm:cxn modelId="{C3CCF62C-BA3C-4DC4-9798-E86011205A5F}" type="presParOf" srcId="{7F086005-A4C0-4A72-B95C-273A4B7E7929}" destId="{0F138A30-923E-439B-8DB9-BF4B7CC046C6}" srcOrd="0" destOrd="0" presId="urn:microsoft.com/office/officeart/2005/8/layout/vList5"/>
    <dgm:cxn modelId="{74057971-29EA-446B-90C2-CE99C18F93DD}" type="presParOf" srcId="{7F086005-A4C0-4A72-B95C-273A4B7E7929}" destId="{031DD3FD-627A-47A9-866F-D3AC96D7A121}" srcOrd="1" destOrd="0" presId="urn:microsoft.com/office/officeart/2005/8/layout/vList5"/>
    <dgm:cxn modelId="{1B6FF242-8A50-41D9-9051-DAAB289ACB81}" type="presParOf" srcId="{C20C9511-F5CD-4925-A25F-91E79927956E}" destId="{D125B84B-2390-4263-8327-31F420A4BA5B}" srcOrd="5" destOrd="0" presId="urn:microsoft.com/office/officeart/2005/8/layout/vList5"/>
    <dgm:cxn modelId="{48BC973E-F037-4BF4-9B44-89632AAE39DC}" type="presParOf" srcId="{C20C9511-F5CD-4925-A25F-91E79927956E}" destId="{B9C1E01F-FE76-432C-87BA-161BB624997C}" srcOrd="6" destOrd="0" presId="urn:microsoft.com/office/officeart/2005/8/layout/vList5"/>
    <dgm:cxn modelId="{AA7C3A6D-65A9-4F77-B5FC-400144847CE8}" type="presParOf" srcId="{B9C1E01F-FE76-432C-87BA-161BB624997C}" destId="{B3B04822-A71B-42DC-A1E1-AF011CDCA89C}" srcOrd="0" destOrd="0" presId="urn:microsoft.com/office/officeart/2005/8/layout/vList5"/>
    <dgm:cxn modelId="{BAAD3E14-B08E-49AD-954C-C7EECAB05C54}" type="presParOf" srcId="{B9C1E01F-FE76-432C-87BA-161BB624997C}" destId="{24A725F4-9067-4D78-96BF-33CCC780444D}" srcOrd="1" destOrd="0" presId="urn:microsoft.com/office/officeart/2005/8/layout/vList5"/>
    <dgm:cxn modelId="{6ACF05C2-66A3-43BC-AF67-C2330623DDCF}" type="presParOf" srcId="{C20C9511-F5CD-4925-A25F-91E79927956E}" destId="{AA198036-B229-444D-AA4E-02A316D33D89}" srcOrd="7" destOrd="0" presId="urn:microsoft.com/office/officeart/2005/8/layout/vList5"/>
    <dgm:cxn modelId="{9F49B0E6-04D6-4429-AE39-AC50770BBFDE}" type="presParOf" srcId="{C20C9511-F5CD-4925-A25F-91E79927956E}" destId="{3B679B13-3D8A-4FE4-9142-AED37793E6D6}" srcOrd="8" destOrd="0" presId="urn:microsoft.com/office/officeart/2005/8/layout/vList5"/>
    <dgm:cxn modelId="{24EACC02-33F0-4A11-A2F4-EA6C5C26B709}" type="presParOf" srcId="{3B679B13-3D8A-4FE4-9142-AED37793E6D6}" destId="{A5F41350-0616-47C3-AFE9-77243DEBDC5F}" srcOrd="0" destOrd="0" presId="urn:microsoft.com/office/officeart/2005/8/layout/vList5"/>
    <dgm:cxn modelId="{E29FBE86-0087-4710-8AD4-7B6642C919D9}" type="presParOf" srcId="{3B679B13-3D8A-4FE4-9142-AED37793E6D6}" destId="{07D070D7-D4AA-411C-A4A5-283D407FB427}" srcOrd="1" destOrd="0" presId="urn:microsoft.com/office/officeart/2005/8/layout/vList5"/>
    <dgm:cxn modelId="{A1355CBA-83FD-4D2A-BFB0-952CCB7911F1}" type="presParOf" srcId="{C20C9511-F5CD-4925-A25F-91E79927956E}" destId="{94CA3062-9AC0-4ABF-9B30-47CFEC7E4E26}" srcOrd="9" destOrd="0" presId="urn:microsoft.com/office/officeart/2005/8/layout/vList5"/>
    <dgm:cxn modelId="{DE7FEEFB-6C12-44A1-AF4B-55EB7FA06E00}" type="presParOf" srcId="{C20C9511-F5CD-4925-A25F-91E79927956E}" destId="{B3A5F6B0-1B25-4962-BD30-E480AB5798D6}" srcOrd="10" destOrd="0" presId="urn:microsoft.com/office/officeart/2005/8/layout/vList5"/>
    <dgm:cxn modelId="{804F534F-7307-47C9-90AE-0554B0FED494}" type="presParOf" srcId="{B3A5F6B0-1B25-4962-BD30-E480AB5798D6}" destId="{C9614C3E-C222-489E-8AD8-D91D20F7D3EF}" srcOrd="0" destOrd="0" presId="urn:microsoft.com/office/officeart/2005/8/layout/vList5"/>
    <dgm:cxn modelId="{73C5F725-1489-4A19-9E38-1FE960434AF8}" type="presParOf" srcId="{B3A5F6B0-1B25-4962-BD30-E480AB5798D6}" destId="{66E80B06-98FA-442D-A3F3-225116FED811}" srcOrd="1" destOrd="0" presId="urn:microsoft.com/office/officeart/2005/8/layout/vList5"/>
    <dgm:cxn modelId="{005854AC-280B-4CA4-9446-D2F8BE107942}" type="presParOf" srcId="{C20C9511-F5CD-4925-A25F-91E79927956E}" destId="{8DBE5D4C-2FAF-498F-9F06-B63D5012803C}" srcOrd="11" destOrd="0" presId="urn:microsoft.com/office/officeart/2005/8/layout/vList5"/>
    <dgm:cxn modelId="{AFCF8D2A-4894-46FC-A324-4D85E8B7A894}" type="presParOf" srcId="{C20C9511-F5CD-4925-A25F-91E79927956E}" destId="{D5CAC89F-CEE3-4FF8-B1C9-7C2546C4206B}" srcOrd="12" destOrd="0" presId="urn:microsoft.com/office/officeart/2005/8/layout/vList5"/>
    <dgm:cxn modelId="{DB5F18CB-30AA-4CBC-B857-FD8BABA99174}" type="presParOf" srcId="{D5CAC89F-CEE3-4FF8-B1C9-7C2546C4206B}" destId="{32D8DEC0-2711-4745-973D-57F4ED0CD6E6}" srcOrd="0" destOrd="0" presId="urn:microsoft.com/office/officeart/2005/8/layout/vList5"/>
    <dgm:cxn modelId="{12EA2815-8F04-4B7D-A086-9365A7BA0D00}" type="presParOf" srcId="{D5CAC89F-CEE3-4FF8-B1C9-7C2546C4206B}" destId="{B3F0838B-4D8B-408A-86CD-3D804EE1C4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3BC6D-252B-4458-ABF2-034F747D00D5}">
      <dsp:nvSpPr>
        <dsp:cNvPr id="0" name=""/>
        <dsp:cNvSpPr/>
      </dsp:nvSpPr>
      <dsp:spPr>
        <a:xfrm rot="5400000">
          <a:off x="6757146" y="-2988564"/>
          <a:ext cx="489823" cy="65901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tr-TR" sz="900" kern="1200"/>
            <a:t>İlk dönem için özel oluşmuş  bir sünnilik anlayışından bahsedilmez. </a:t>
          </a:r>
        </a:p>
        <a:p>
          <a:pPr marL="57150" lvl="1" indent="-57150" algn="l" defTabSz="400050">
            <a:lnSpc>
              <a:spcPct val="90000"/>
            </a:lnSpc>
            <a:spcBef>
              <a:spcPct val="0"/>
            </a:spcBef>
            <a:spcAft>
              <a:spcPct val="15000"/>
            </a:spcAft>
            <a:buChar char="•"/>
          </a:pPr>
          <a:r>
            <a:rPr lang="tr-TR" sz="900" kern="1200"/>
            <a:t>Var olan dini anlayış geçerli dini </a:t>
          </a:r>
        </a:p>
      </dsp:txBody>
      <dsp:txXfrm rot="-5400000">
        <a:off x="3706972" y="85521"/>
        <a:ext cx="6566261" cy="442001"/>
      </dsp:txXfrm>
    </dsp:sp>
    <dsp:sp modelId="{0688278D-CF89-4F80-9B03-78C9FBC985A2}">
      <dsp:nvSpPr>
        <dsp:cNvPr id="0" name=""/>
        <dsp:cNvSpPr/>
      </dsp:nvSpPr>
      <dsp:spPr>
        <a:xfrm>
          <a:off x="0" y="381"/>
          <a:ext cx="3706971" cy="61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a:t>İlk Dönem (Sahabenin başlangıç dönemi)</a:t>
          </a:r>
        </a:p>
      </dsp:txBody>
      <dsp:txXfrm>
        <a:off x="29889" y="30270"/>
        <a:ext cx="3647193" cy="552500"/>
      </dsp:txXfrm>
    </dsp:sp>
    <dsp:sp modelId="{63DAFA1F-38B8-465A-9791-B3827D21FED3}">
      <dsp:nvSpPr>
        <dsp:cNvPr id="0" name=""/>
        <dsp:cNvSpPr/>
      </dsp:nvSpPr>
      <dsp:spPr>
        <a:xfrm rot="5400000">
          <a:off x="6757146" y="-2345671"/>
          <a:ext cx="489823" cy="65901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tr-TR" sz="900" kern="1200"/>
            <a:t>Hz. Osman'a itirazlar "sünnetten sapması ve sünnete bağalı kalma sözünü yerine getirememesi" şeklinde olmuştur.</a:t>
          </a:r>
        </a:p>
      </dsp:txBody>
      <dsp:txXfrm rot="-5400000">
        <a:off x="3706972" y="728414"/>
        <a:ext cx="6566261" cy="442001"/>
      </dsp:txXfrm>
    </dsp:sp>
    <dsp:sp modelId="{496923FB-9E4F-4BF6-B161-0E62C70EB9F9}">
      <dsp:nvSpPr>
        <dsp:cNvPr id="0" name=""/>
        <dsp:cNvSpPr/>
      </dsp:nvSpPr>
      <dsp:spPr>
        <a:xfrm>
          <a:off x="0" y="643274"/>
          <a:ext cx="3706971" cy="61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a:t>Hz. Osman dönemi</a:t>
          </a:r>
        </a:p>
      </dsp:txBody>
      <dsp:txXfrm>
        <a:off x="29889" y="673163"/>
        <a:ext cx="3647193" cy="552500"/>
      </dsp:txXfrm>
    </dsp:sp>
    <dsp:sp modelId="{031DD3FD-627A-47A9-866F-D3AC96D7A121}">
      <dsp:nvSpPr>
        <dsp:cNvPr id="0" name=""/>
        <dsp:cNvSpPr/>
      </dsp:nvSpPr>
      <dsp:spPr>
        <a:xfrm rot="5400000">
          <a:off x="6757146" y="-1702778"/>
          <a:ext cx="489823" cy="65901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tr-TR" sz="900" kern="1200"/>
            <a:t>İç savşlar, Haricilerin çıkışı ve bunlara karşı Müslümanların çoğunluğunu oluşturan grup, Mürcie vb. grupların oluşumu. </a:t>
          </a:r>
        </a:p>
      </dsp:txBody>
      <dsp:txXfrm rot="-5400000">
        <a:off x="3706972" y="1371307"/>
        <a:ext cx="6566261" cy="442001"/>
      </dsp:txXfrm>
    </dsp:sp>
    <dsp:sp modelId="{0F138A30-923E-439B-8DB9-BF4B7CC046C6}">
      <dsp:nvSpPr>
        <dsp:cNvPr id="0" name=""/>
        <dsp:cNvSpPr/>
      </dsp:nvSpPr>
      <dsp:spPr>
        <a:xfrm>
          <a:off x="0" y="1286167"/>
          <a:ext cx="3706971" cy="61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a:t>Hz. Ali dönemi</a:t>
          </a:r>
        </a:p>
      </dsp:txBody>
      <dsp:txXfrm>
        <a:off x="29889" y="1316056"/>
        <a:ext cx="3647193" cy="552500"/>
      </dsp:txXfrm>
    </dsp:sp>
    <dsp:sp modelId="{24A725F4-9067-4D78-96BF-33CCC780444D}">
      <dsp:nvSpPr>
        <dsp:cNvPr id="0" name=""/>
        <dsp:cNvSpPr/>
      </dsp:nvSpPr>
      <dsp:spPr>
        <a:xfrm rot="5400000">
          <a:off x="6757146" y="-1059886"/>
          <a:ext cx="489823" cy="65901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tr-TR" sz="900" kern="1200"/>
            <a:t>Emeviler dönemi sosyal ve siyasi olaylar sonucunda cebri kader anlayışının siyaset ve sosyal çevrede yer edinmesi (Cebriyye vb) oluşumlar.</a:t>
          </a:r>
        </a:p>
      </dsp:txBody>
      <dsp:txXfrm rot="-5400000">
        <a:off x="3706972" y="2014199"/>
        <a:ext cx="6566261" cy="442001"/>
      </dsp:txXfrm>
    </dsp:sp>
    <dsp:sp modelId="{B3B04822-A71B-42DC-A1E1-AF011CDCA89C}">
      <dsp:nvSpPr>
        <dsp:cNvPr id="0" name=""/>
        <dsp:cNvSpPr/>
      </dsp:nvSpPr>
      <dsp:spPr>
        <a:xfrm>
          <a:off x="0" y="1929060"/>
          <a:ext cx="3706971" cy="61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a:t>Muaviye'den sonra Emeviler dönemi</a:t>
          </a:r>
        </a:p>
      </dsp:txBody>
      <dsp:txXfrm>
        <a:off x="29889" y="1958949"/>
        <a:ext cx="3647193" cy="552500"/>
      </dsp:txXfrm>
    </dsp:sp>
    <dsp:sp modelId="{07D070D7-D4AA-411C-A4A5-283D407FB427}">
      <dsp:nvSpPr>
        <dsp:cNvPr id="0" name=""/>
        <dsp:cNvSpPr/>
      </dsp:nvSpPr>
      <dsp:spPr>
        <a:xfrm rot="5400000">
          <a:off x="6757146" y="-416993"/>
          <a:ext cx="489823" cy="65901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tr-TR" sz="800" kern="1200"/>
            <a:t>Tenzih ve teşbih bağlamında ortaya çıkan tartışmalar, müteşabih ayetlerin özelliklede haberi sıfatların anlaşılma problemi ve ortaya çıkan zıt gruplar. teşbihçiler: Müşebbihe, mücessime. Aşırı tenzihçiler: Mutezile, cehmiyye.</a:t>
          </a:r>
        </a:p>
      </dsp:txBody>
      <dsp:txXfrm rot="-5400000">
        <a:off x="3706972" y="2657092"/>
        <a:ext cx="6566261" cy="442001"/>
      </dsp:txXfrm>
    </dsp:sp>
    <dsp:sp modelId="{A5F41350-0616-47C3-AFE9-77243DEBDC5F}">
      <dsp:nvSpPr>
        <dsp:cNvPr id="0" name=""/>
        <dsp:cNvSpPr/>
      </dsp:nvSpPr>
      <dsp:spPr>
        <a:xfrm>
          <a:off x="0" y="2571953"/>
          <a:ext cx="3706971" cy="61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a:t>Teşbrih ve tenzih anlayışı ve müteşabihler.</a:t>
          </a:r>
        </a:p>
      </dsp:txBody>
      <dsp:txXfrm>
        <a:off x="29889" y="2601842"/>
        <a:ext cx="3647193" cy="552500"/>
      </dsp:txXfrm>
    </dsp:sp>
    <dsp:sp modelId="{66E80B06-98FA-442D-A3F3-225116FED811}">
      <dsp:nvSpPr>
        <dsp:cNvPr id="0" name=""/>
        <dsp:cNvSpPr/>
      </dsp:nvSpPr>
      <dsp:spPr>
        <a:xfrm rot="5400000">
          <a:off x="6757146" y="225899"/>
          <a:ext cx="489823" cy="65901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tr-TR" sz="900" kern="1200"/>
            <a:t>Hz. Ali'den sonra Şia'nın teşekkülü ve imamet anlayışının dönüşümü Şia vb. grupların oluşumu</a:t>
          </a:r>
          <a:r>
            <a:rPr lang="tr-TR" sz="600" kern="1200"/>
            <a:t>.</a:t>
          </a:r>
        </a:p>
      </dsp:txBody>
      <dsp:txXfrm rot="-5400000">
        <a:off x="3706972" y="3299985"/>
        <a:ext cx="6566261" cy="442001"/>
      </dsp:txXfrm>
    </dsp:sp>
    <dsp:sp modelId="{C9614C3E-C222-489E-8AD8-D91D20F7D3EF}">
      <dsp:nvSpPr>
        <dsp:cNvPr id="0" name=""/>
        <dsp:cNvSpPr/>
      </dsp:nvSpPr>
      <dsp:spPr>
        <a:xfrm>
          <a:off x="0" y="3214846"/>
          <a:ext cx="3706971" cy="61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a:t>İmamet Tartışmaları</a:t>
          </a:r>
        </a:p>
      </dsp:txBody>
      <dsp:txXfrm>
        <a:off x="29889" y="3244735"/>
        <a:ext cx="3647193" cy="552500"/>
      </dsp:txXfrm>
    </dsp:sp>
    <dsp:sp modelId="{B3F0838B-4D8B-408A-86CD-3D804EE1C48D}">
      <dsp:nvSpPr>
        <dsp:cNvPr id="0" name=""/>
        <dsp:cNvSpPr/>
      </dsp:nvSpPr>
      <dsp:spPr>
        <a:xfrm rot="5400000">
          <a:off x="6757146" y="868792"/>
          <a:ext cx="489823" cy="65901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tr-TR" sz="700" kern="1200"/>
            <a:t>Bütün bu gruplar karşısında Müslümanların çoğunluğunun oluşturduğu, bu grupların görüşlerinden de faydalanan, daha itidal bir yol sergileyen, nasları mümkün oldukça bütünlük içerisinde anlamayan çalışan ehl-i sünnetin oluşumu.</a:t>
          </a:r>
        </a:p>
      </dsp:txBody>
      <dsp:txXfrm rot="-5400000">
        <a:off x="3706972" y="3942878"/>
        <a:ext cx="6566261" cy="442001"/>
      </dsp:txXfrm>
    </dsp:sp>
    <dsp:sp modelId="{32D8DEC0-2711-4745-973D-57F4ED0CD6E6}">
      <dsp:nvSpPr>
        <dsp:cNvPr id="0" name=""/>
        <dsp:cNvSpPr/>
      </dsp:nvSpPr>
      <dsp:spPr>
        <a:xfrm>
          <a:off x="0" y="3857739"/>
          <a:ext cx="3706971" cy="61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tr-TR" sz="1700" kern="1200"/>
            <a:t>Ehl-i sünnetin oluşumu</a:t>
          </a:r>
        </a:p>
      </dsp:txBody>
      <dsp:txXfrm>
        <a:off x="29889" y="3887628"/>
        <a:ext cx="3647193" cy="55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dirty="0">
              <a:solidFill>
                <a:schemeClr val="tx2"/>
              </a:solidFill>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6766E61-8483-4E85-A7AA-B03676934E74}" type="datetime1">
              <a:rPr lang="tr-TR" smtClean="0">
                <a:solidFill>
                  <a:schemeClr val="tx2"/>
                </a:solidFill>
              </a:rPr>
              <a:pPr algn="r" rtl="0"/>
              <a:t>2.04.2023</a:t>
            </a:fld>
            <a:endParaRPr lang="tr-TR" dirty="0">
              <a:solidFill>
                <a:schemeClr val="tx2"/>
              </a:solidFill>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tr-TR" smtClean="0">
                <a:solidFill>
                  <a:schemeClr val="tx2"/>
                </a:solidFill>
              </a:rPr>
              <a:pPr algn="r" rtl="0"/>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D4890AD5-4316-40C1-84C6-5DB9875CE083}" type="datetime1">
              <a:rPr lang="tr-TR" smtClean="0"/>
              <a:pPr/>
              <a:t>2.04.2023</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tr-TR" noProof="0"/>
              <a:t>Asıl başlık stilini düzenlemek için tıklayın</a:t>
            </a:r>
            <a:endParaRPr lang="tr-TR" noProof="0" dirty="0"/>
          </a:p>
        </p:txBody>
      </p:sp>
      <p:sp>
        <p:nvSpPr>
          <p:cNvPr id="3" name="Alt Başlık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tr-TR" noProof="0"/>
              <a:t>Asıl alt başlık stilini düzenlemek için tıklayın</a:t>
            </a:r>
            <a:endParaRPr lang="tr-T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2393C2F-276E-45A2-A26D-280D43F4DEC0}" type="datetime1">
              <a:rPr lang="tr-TR" smtClean="0"/>
              <a:pPr/>
              <a:t>2.04.2023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1117309" y="274638"/>
            <a:ext cx="8532178" cy="5897561"/>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6EE73423-0FCB-43D8-A89E-348919C940EF}" type="datetime1">
              <a:rPr lang="tr-TR" smtClean="0"/>
              <a:pPr/>
              <a:t>2.04.2023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9CD94FF-AF33-4AFA-A6D6-D15D6E4AF075}" type="datetime1">
              <a:rPr lang="tr-TR" smtClean="0"/>
              <a:pPr/>
              <a:t>2.04.2023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DA60BA0E-20D0-4E7C-B286-26C960A6788F}" type="slidenum">
              <a:rPr lang="tr-TR" noProof="0" smtClean="0"/>
              <a:t>‹#›</a:t>
            </a:fld>
            <a:endParaRPr lang="tr-T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tr-TR" noProof="0"/>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lvl1pPr>
              <a:defRPr/>
            </a:lvl1pPr>
          </a:lstStyle>
          <a:p>
            <a:fld id="{4260B1F9-9B61-4E5E-BE20-BD0526E05453}" type="datetime1">
              <a:rPr lang="tr-TR" smtClean="0"/>
              <a:pPr/>
              <a:t>2.04.2023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121372" y="1608835"/>
            <a:ext cx="4973041" cy="753363"/>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4" name="İçerik Yer Tutucusu 3"/>
          <p:cNvSpPr>
            <a:spLocks noGrp="1"/>
          </p:cNvSpPr>
          <p:nvPr>
            <p:ph sz="half" idx="2"/>
          </p:nvPr>
        </p:nvSpPr>
        <p:spPr>
          <a:xfrm>
            <a:off x="111730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301622" y="1608836"/>
            <a:ext cx="4973041" cy="753362"/>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6" name="İçerik Yer Tutucusu 5"/>
          <p:cNvSpPr>
            <a:spLocks noGrp="1"/>
          </p:cNvSpPr>
          <p:nvPr>
            <p:ph sz="quarter" idx="4"/>
          </p:nvPr>
        </p:nvSpPr>
        <p:spPr>
          <a:xfrm>
            <a:off x="629755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874B9DD9-F15D-4B9F-93EF-364AA77EACFA}" type="datetime1">
              <a:rPr lang="tr-TR" smtClean="0"/>
              <a:pPr/>
              <a:t>2.04.2023</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Tarih Yer Tutucusu 2"/>
          <p:cNvSpPr>
            <a:spLocks noGrp="1"/>
          </p:cNvSpPr>
          <p:nvPr>
            <p:ph type="dt" sz="half" idx="10"/>
          </p:nvPr>
        </p:nvSpPr>
        <p:spPr/>
        <p:txBody>
          <a:bodyPr rtlCol="0"/>
          <a:lstStyle>
            <a:lvl1pPr>
              <a:defRPr/>
            </a:lvl1pPr>
          </a:lstStyle>
          <a:p>
            <a:fld id="{79802B63-CB18-4428-940D-76000F7D0D7F}" type="datetime1">
              <a:rPr lang="tr-TR" smtClean="0"/>
              <a:pPr/>
              <a:t>2.04.2023</a:t>
            </a:fld>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4A3D9A3A-F2D1-49D2-9940-81A32FD4BC1B}" type="datetime1">
              <a:rPr lang="tr-TR" smtClean="0"/>
              <a:pPr/>
              <a:t>2.04.2023</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9A7729AD-F7C7-473C-BE4B-248522DE8F48}" type="datetime1">
              <a:rPr lang="tr-TR" smtClean="0"/>
              <a:pPr/>
              <a:t>2.04.2023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Resim Yer Tutucus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FCFCCC71-70BB-43D3-97CB-6EEE61369627}" type="datetime1">
              <a:rPr lang="tr-TR" smtClean="0"/>
              <a:pPr/>
              <a:t>2.04.2023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E217E46-B403-4530-8B5B-57B5C1217BD3}" type="datetime1">
              <a:rPr lang="tr-TR" smtClean="0"/>
              <a:pPr/>
              <a:t>2.04.2023</a:t>
            </a:fld>
            <a:endParaRPr lang="tr-TR"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3212976"/>
            <a:ext cx="7008574" cy="1584450"/>
          </a:xfrm>
        </p:spPr>
        <p:txBody>
          <a:bodyPr rtlCol="0"/>
          <a:lstStyle/>
          <a:p>
            <a:pPr rtl="0"/>
            <a:r>
              <a:rPr lang="tr-TR" dirty="0"/>
              <a:t>KELAM TARİHİ</a:t>
            </a:r>
            <a:endParaRPr lang="en-US" dirty="0"/>
          </a:p>
        </p:txBody>
      </p:sp>
      <p:sp>
        <p:nvSpPr>
          <p:cNvPr id="3" name="Alt Başlık 2"/>
          <p:cNvSpPr>
            <a:spLocks noGrp="1"/>
          </p:cNvSpPr>
          <p:nvPr>
            <p:ph type="subTitle" idx="1"/>
          </p:nvPr>
        </p:nvSpPr>
        <p:spPr/>
        <p:txBody>
          <a:bodyPr rtlCol="0"/>
          <a:lstStyle/>
          <a:p>
            <a:pPr rtl="0"/>
            <a:r>
              <a:rPr lang="tr-TR" dirty="0"/>
              <a:t>DR. ÖĞR. ÜYESİ FİKRULLAH ÇAKMAK</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fontScale="77500" lnSpcReduction="20000"/>
          </a:bodyPr>
          <a:lstStyle/>
          <a:p>
            <a:r>
              <a:rPr lang="tr-TR" b="1" dirty="0"/>
              <a:t>C. Ehli Sünneti Temsil Eden 2 Grup</a:t>
            </a:r>
          </a:p>
          <a:p>
            <a:r>
              <a:rPr lang="tr-TR" b="1" dirty="0">
                <a:solidFill>
                  <a:srgbClr val="C00000"/>
                </a:solidFill>
              </a:rPr>
              <a:t>2. Grup (Halef, </a:t>
            </a:r>
            <a:r>
              <a:rPr lang="tr-TR" b="1" dirty="0" err="1">
                <a:solidFill>
                  <a:srgbClr val="C00000"/>
                </a:solidFill>
              </a:rPr>
              <a:t>ehl</a:t>
            </a:r>
            <a:r>
              <a:rPr lang="tr-TR" b="1" dirty="0">
                <a:solidFill>
                  <a:srgbClr val="C00000"/>
                </a:solidFill>
              </a:rPr>
              <a:t>-i rey)</a:t>
            </a:r>
          </a:p>
          <a:p>
            <a:r>
              <a:rPr lang="tr-TR" b="1" dirty="0" err="1"/>
              <a:t>İbn</a:t>
            </a:r>
            <a:r>
              <a:rPr lang="tr-TR" b="1" dirty="0"/>
              <a:t> </a:t>
            </a:r>
            <a:r>
              <a:rPr lang="tr-TR" b="1" dirty="0" err="1"/>
              <a:t>Küllab</a:t>
            </a:r>
            <a:r>
              <a:rPr lang="tr-TR" b="1" dirty="0"/>
              <a:t> el-Basri</a:t>
            </a:r>
            <a:r>
              <a:rPr lang="tr-TR" dirty="0"/>
              <a:t>: Mutezileye karşı </a:t>
            </a:r>
            <a:r>
              <a:rPr lang="tr-TR" dirty="0" err="1"/>
              <a:t>sıfatül</a:t>
            </a:r>
            <a:r>
              <a:rPr lang="tr-TR" dirty="0"/>
              <a:t> </a:t>
            </a:r>
            <a:r>
              <a:rPr lang="tr-TR" dirty="0" err="1"/>
              <a:t>meani</a:t>
            </a:r>
            <a:r>
              <a:rPr lang="tr-TR" dirty="0"/>
              <a:t> teorisini kabul etmiştir. </a:t>
            </a:r>
            <a:r>
              <a:rPr lang="tr-TR" dirty="0" err="1"/>
              <a:t>Halkul</a:t>
            </a:r>
            <a:r>
              <a:rPr lang="tr-TR" dirty="0"/>
              <a:t> Kuran tartışmalarında kelamın lafız itibariyle mahluk mana itibariyle ezeli olduğunu söyleyerek kelam-i nefsi, kelamı lafzi ayrımına zemin hazırlamıştır. Kişinin amellerinin değer kazanmasında ölüm anındaki son durumunun etkili olacağı anlamında “</a:t>
            </a:r>
            <a:r>
              <a:rPr lang="tr-TR" dirty="0" err="1"/>
              <a:t>muvafat</a:t>
            </a:r>
            <a:r>
              <a:rPr lang="tr-TR" dirty="0"/>
              <a:t>” kavramını kelam ilmine kazandırmıştır. </a:t>
            </a:r>
            <a:r>
              <a:rPr lang="tr-TR" dirty="0" err="1"/>
              <a:t>İbn</a:t>
            </a:r>
            <a:r>
              <a:rPr lang="tr-TR" dirty="0"/>
              <a:t> </a:t>
            </a:r>
            <a:r>
              <a:rPr lang="tr-TR" dirty="0" err="1"/>
              <a:t>Küllab’ın</a:t>
            </a:r>
            <a:r>
              <a:rPr lang="tr-TR" dirty="0"/>
              <a:t> görüşlerini benimseyenlere </a:t>
            </a:r>
            <a:r>
              <a:rPr lang="tr-TR" dirty="0" err="1"/>
              <a:t>Küllabiye</a:t>
            </a:r>
            <a:r>
              <a:rPr lang="tr-TR" dirty="0"/>
              <a:t> ismi verilmiştir. </a:t>
            </a:r>
            <a:r>
              <a:rPr lang="tr-TR" dirty="0" err="1"/>
              <a:t>Eşariyye</a:t>
            </a:r>
            <a:r>
              <a:rPr lang="tr-TR" dirty="0"/>
              <a:t> ekolü teşekkül edene kadar bu ekole ait görüşleri bu kişiler dillendirmiştir.</a:t>
            </a:r>
          </a:p>
          <a:p>
            <a:r>
              <a:rPr lang="tr-TR" b="1" dirty="0" err="1"/>
              <a:t>Ebü’l</a:t>
            </a:r>
            <a:r>
              <a:rPr lang="tr-TR" b="1" dirty="0"/>
              <a:t> Abbas </a:t>
            </a:r>
            <a:r>
              <a:rPr lang="tr-TR" b="1" dirty="0" err="1"/>
              <a:t>Kalanisi</a:t>
            </a:r>
            <a:r>
              <a:rPr lang="tr-TR" dirty="0"/>
              <a:t>: Mutezilenin elinde doğan kelam metodunu selef itikadına uygulayarak ehli sünnet kelamının oluşmasına zemin hazırlayan diğer bir isimdir. </a:t>
            </a:r>
          </a:p>
          <a:p>
            <a:r>
              <a:rPr lang="tr-TR" b="1" dirty="0"/>
              <a:t>Haris el-Muhasibi</a:t>
            </a:r>
            <a:r>
              <a:rPr lang="tr-TR" dirty="0"/>
              <a:t>: </a:t>
            </a:r>
            <a:r>
              <a:rPr lang="tr-TR" dirty="0" err="1"/>
              <a:t>Mutasavvuf</a:t>
            </a:r>
            <a:r>
              <a:rPr lang="tr-TR" dirty="0"/>
              <a:t> olduğu belirtilmişi. </a:t>
            </a:r>
            <a:r>
              <a:rPr lang="tr-TR" dirty="0" err="1"/>
              <a:t>Eşariyi</a:t>
            </a:r>
            <a:r>
              <a:rPr lang="tr-TR" dirty="0"/>
              <a:t> etkilemiştir. Hasan Basri geleneğine bağlıdır. </a:t>
            </a:r>
          </a:p>
          <a:p>
            <a:r>
              <a:rPr lang="tr-TR" dirty="0"/>
              <a:t>Daha sonra ise Bağdat, Basra ve çevresinde </a:t>
            </a:r>
            <a:r>
              <a:rPr lang="tr-TR" dirty="0" err="1"/>
              <a:t>Eşari</a:t>
            </a:r>
            <a:r>
              <a:rPr lang="tr-TR" dirty="0"/>
              <a:t>, </a:t>
            </a:r>
            <a:r>
              <a:rPr lang="tr-TR" dirty="0" err="1"/>
              <a:t>Mavereunnehir</a:t>
            </a:r>
            <a:r>
              <a:rPr lang="tr-TR" dirty="0"/>
              <a:t> bölgesinde ise </a:t>
            </a:r>
            <a:r>
              <a:rPr lang="tr-TR" dirty="0" err="1"/>
              <a:t>Maturidi</a:t>
            </a:r>
            <a:r>
              <a:rPr lang="tr-TR" dirty="0"/>
              <a:t> ortaya çıkmıştır. </a:t>
            </a:r>
          </a:p>
        </p:txBody>
      </p:sp>
    </p:spTree>
    <p:extLst>
      <p:ext uri="{BB962C8B-B14F-4D97-AF65-F5344CB8AC3E}">
        <p14:creationId xmlns:p14="http://schemas.microsoft.com/office/powerpoint/2010/main" val="276196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lnSpcReduction="10000"/>
          </a:bodyPr>
          <a:lstStyle/>
          <a:p>
            <a:r>
              <a:rPr lang="tr-TR" b="1" dirty="0"/>
              <a:t>D. Nasların Anlaşılmasında Kullanılan Metotlar</a:t>
            </a:r>
          </a:p>
          <a:p>
            <a:r>
              <a:rPr lang="tr-TR" dirty="0"/>
              <a:t>Metot: Belli bir hedefe varmak, bir amaca erişmek, gerçeği belirlemek için izlenen yol, sistem, yöntem.</a:t>
            </a:r>
          </a:p>
          <a:p>
            <a:r>
              <a:rPr lang="tr-TR" b="1" dirty="0">
                <a:solidFill>
                  <a:srgbClr val="C00000"/>
                </a:solidFill>
              </a:rPr>
              <a:t>a. Selef Metodu</a:t>
            </a:r>
          </a:p>
          <a:p>
            <a:r>
              <a:rPr lang="tr-TR" dirty="0"/>
              <a:t>Selef ve halef terimlerinin kronolojik ve metodolojik anlamı vardır.</a:t>
            </a:r>
          </a:p>
          <a:p>
            <a:r>
              <a:rPr lang="tr-TR" dirty="0"/>
              <a:t>Selef: Sözlükte öne geçmek, geçmişte kalmak. </a:t>
            </a:r>
          </a:p>
          <a:p>
            <a:r>
              <a:rPr lang="tr-TR" dirty="0"/>
              <a:t>Kronolojik anlamı: </a:t>
            </a:r>
          </a:p>
          <a:p>
            <a:r>
              <a:rPr lang="tr-TR" dirty="0"/>
              <a:t>Önce gelen nesil; soy, fazilet ve ilim bağlamında bir nesilden önce gelen kişiler. Bu bağlamda selef: İlim ve fazilet açısından Müslümanların önderleri.</a:t>
            </a:r>
          </a:p>
          <a:p>
            <a:endParaRPr lang="tr-TR" b="1" dirty="0"/>
          </a:p>
        </p:txBody>
      </p:sp>
    </p:spTree>
    <p:extLst>
      <p:ext uri="{BB962C8B-B14F-4D97-AF65-F5344CB8AC3E}">
        <p14:creationId xmlns:p14="http://schemas.microsoft.com/office/powerpoint/2010/main" val="405896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fontScale="70000" lnSpcReduction="20000"/>
          </a:bodyPr>
          <a:lstStyle/>
          <a:p>
            <a:r>
              <a:rPr lang="tr-TR" b="1" dirty="0"/>
              <a:t>D. Nasların Anlaşılmasında Kullanılan Metotlar</a:t>
            </a:r>
          </a:p>
          <a:p>
            <a:r>
              <a:rPr lang="tr-TR" b="1" dirty="0">
                <a:solidFill>
                  <a:srgbClr val="C00000"/>
                </a:solidFill>
              </a:rPr>
              <a:t>a. Selef Metodu</a:t>
            </a:r>
          </a:p>
          <a:p>
            <a:r>
              <a:rPr lang="tr-TR" dirty="0"/>
              <a:t>Metodolojik Anlamı: </a:t>
            </a:r>
          </a:p>
          <a:p>
            <a:pPr lvl="0"/>
            <a:r>
              <a:rPr lang="tr-TR" dirty="0"/>
              <a:t>Hakkın ancak mutlak manada nakille ışığında tespit edilebileceğini kabul edip </a:t>
            </a:r>
          </a:p>
          <a:p>
            <a:pPr lvl="0"/>
            <a:r>
              <a:rPr lang="tr-TR" dirty="0"/>
              <a:t>Hiçbir şekilde tevile başvurmamak</a:t>
            </a:r>
          </a:p>
          <a:p>
            <a:pPr lvl="0"/>
            <a:r>
              <a:rPr lang="tr-TR" dirty="0" err="1"/>
              <a:t>Ashab</a:t>
            </a:r>
            <a:r>
              <a:rPr lang="tr-TR" dirty="0"/>
              <a:t> ve </a:t>
            </a:r>
            <a:r>
              <a:rPr lang="tr-TR" dirty="0" err="1"/>
              <a:t>tabiunun</a:t>
            </a:r>
            <a:r>
              <a:rPr lang="tr-TR" dirty="0"/>
              <a:t> meşgul olmadığı yeni </a:t>
            </a:r>
            <a:r>
              <a:rPr lang="tr-TR" dirty="0" err="1"/>
              <a:t>itikadi</a:t>
            </a:r>
            <a:r>
              <a:rPr lang="tr-TR" dirty="0"/>
              <a:t> meselelerinin tartışmasından uzak durmak, bu tartışmaları bidat kabul etmek</a:t>
            </a:r>
          </a:p>
          <a:p>
            <a:pPr lvl="0"/>
            <a:r>
              <a:rPr lang="tr-TR" dirty="0" err="1"/>
              <a:t>Akaid</a:t>
            </a:r>
            <a:r>
              <a:rPr lang="tr-TR" dirty="0"/>
              <a:t> noktasında teslimiyeti benimsemiş ilk dönem ulemasının izlediği yöntem</a:t>
            </a:r>
          </a:p>
          <a:p>
            <a:pPr lvl="0"/>
            <a:r>
              <a:rPr lang="tr-TR" dirty="0"/>
              <a:t>Kendilerini genellikle </a:t>
            </a:r>
            <a:r>
              <a:rPr lang="tr-TR" dirty="0" err="1"/>
              <a:t>ashabul</a:t>
            </a:r>
            <a:r>
              <a:rPr lang="tr-TR" dirty="0"/>
              <a:t> hadis olarak tanımlarlar. </a:t>
            </a:r>
          </a:p>
          <a:p>
            <a:pPr lvl="0"/>
            <a:r>
              <a:rPr lang="tr-TR" dirty="0"/>
              <a:t>Metotlarını </a:t>
            </a:r>
            <a:r>
              <a:rPr lang="tr-TR" dirty="0" err="1"/>
              <a:t>eslem</a:t>
            </a:r>
            <a:r>
              <a:rPr lang="tr-TR" dirty="0"/>
              <a:t> tarik (en tehlikesiz yol) olarak ifade ederler. </a:t>
            </a:r>
          </a:p>
          <a:p>
            <a:pPr lvl="0"/>
            <a:r>
              <a:rPr lang="tr-TR" dirty="0"/>
              <a:t>Daha sonraki yıllarda bu metot </a:t>
            </a:r>
            <a:r>
              <a:rPr lang="tr-TR" dirty="0" err="1"/>
              <a:t>selefiyye</a:t>
            </a:r>
            <a:r>
              <a:rPr lang="tr-TR" dirty="0"/>
              <a:t> (ehli sünneti hassa) adıyla bir ekol olarak tanınmıştır. </a:t>
            </a:r>
          </a:p>
          <a:p>
            <a:pPr lvl="0"/>
            <a:r>
              <a:rPr lang="tr-TR" dirty="0"/>
              <a:t>Kendilerini </a:t>
            </a:r>
            <a:r>
              <a:rPr lang="tr-TR" dirty="0" err="1"/>
              <a:t>ehlüs</a:t>
            </a:r>
            <a:r>
              <a:rPr lang="tr-TR" dirty="0"/>
              <a:t> </a:t>
            </a:r>
            <a:r>
              <a:rPr lang="tr-TR" dirty="0" err="1"/>
              <a:t>sünne</a:t>
            </a:r>
            <a:r>
              <a:rPr lang="tr-TR" dirty="0"/>
              <a:t>, </a:t>
            </a:r>
            <a:r>
              <a:rPr lang="tr-TR" dirty="0" err="1"/>
              <a:t>ehlül</a:t>
            </a:r>
            <a:r>
              <a:rPr lang="tr-TR" dirty="0"/>
              <a:t> hadis </a:t>
            </a:r>
            <a:r>
              <a:rPr lang="tr-TR" dirty="0" err="1"/>
              <a:t>ves</a:t>
            </a:r>
            <a:r>
              <a:rPr lang="tr-TR" dirty="0"/>
              <a:t> </a:t>
            </a:r>
            <a:r>
              <a:rPr lang="tr-TR" dirty="0" err="1"/>
              <a:t>sünne</a:t>
            </a:r>
            <a:r>
              <a:rPr lang="tr-TR" dirty="0"/>
              <a:t> ve </a:t>
            </a:r>
            <a:r>
              <a:rPr lang="tr-TR" dirty="0" err="1"/>
              <a:t>ehlül</a:t>
            </a:r>
            <a:r>
              <a:rPr lang="tr-TR" dirty="0"/>
              <a:t> hak olarak tanımlarlar.</a:t>
            </a:r>
          </a:p>
          <a:p>
            <a:endParaRPr lang="tr-TR" b="1" dirty="0"/>
          </a:p>
        </p:txBody>
      </p:sp>
    </p:spTree>
    <p:extLst>
      <p:ext uri="{BB962C8B-B14F-4D97-AF65-F5344CB8AC3E}">
        <p14:creationId xmlns:p14="http://schemas.microsoft.com/office/powerpoint/2010/main" val="299433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a:bodyPr>
          <a:lstStyle/>
          <a:p>
            <a:r>
              <a:rPr lang="tr-TR" b="1" dirty="0"/>
              <a:t>D. Nasların Anlaşılmasında Kullanılan Metotlar</a:t>
            </a:r>
          </a:p>
          <a:p>
            <a:r>
              <a:rPr lang="tr-TR" b="1" dirty="0">
                <a:solidFill>
                  <a:srgbClr val="C00000"/>
                </a:solidFill>
              </a:rPr>
              <a:t>a. Selef Metodu</a:t>
            </a:r>
          </a:p>
          <a:p>
            <a:pPr lvl="0"/>
            <a:r>
              <a:rPr lang="tr-TR" dirty="0"/>
              <a:t>Muhalifleri ise onları </a:t>
            </a:r>
            <a:r>
              <a:rPr lang="tr-TR" dirty="0" err="1"/>
              <a:t>eseriyye</a:t>
            </a:r>
            <a:r>
              <a:rPr lang="tr-TR" dirty="0"/>
              <a:t>, </a:t>
            </a:r>
            <a:r>
              <a:rPr lang="tr-TR" dirty="0" err="1"/>
              <a:t>haşviyye</a:t>
            </a:r>
            <a:r>
              <a:rPr lang="tr-TR" dirty="0"/>
              <a:t>, </a:t>
            </a:r>
            <a:r>
              <a:rPr lang="tr-TR" dirty="0" err="1"/>
              <a:t>müşebbihe</a:t>
            </a:r>
            <a:r>
              <a:rPr lang="tr-TR" dirty="0"/>
              <a:t> olarak isimlendirirler. </a:t>
            </a:r>
          </a:p>
          <a:p>
            <a:r>
              <a:rPr lang="tr-TR" dirty="0" err="1"/>
              <a:t>Eşari</a:t>
            </a:r>
            <a:r>
              <a:rPr lang="tr-TR" dirty="0"/>
              <a:t> onların görüşlerini şöyle ifade eder:</a:t>
            </a:r>
          </a:p>
          <a:p>
            <a:pPr lvl="0"/>
            <a:r>
              <a:rPr lang="tr-TR" dirty="0"/>
              <a:t>Allah arşa istiva etmiştir</a:t>
            </a:r>
          </a:p>
          <a:p>
            <a:pPr lvl="0"/>
            <a:r>
              <a:rPr lang="tr-TR" dirty="0"/>
              <a:t>Kulun fiilinden önce </a:t>
            </a:r>
            <a:r>
              <a:rPr lang="tr-TR" dirty="0" err="1"/>
              <a:t>istitaat</a:t>
            </a:r>
            <a:r>
              <a:rPr lang="tr-TR" dirty="0"/>
              <a:t> yoktur. </a:t>
            </a:r>
          </a:p>
          <a:p>
            <a:pPr lvl="0"/>
            <a:r>
              <a:rPr lang="tr-TR" dirty="0"/>
              <a:t>Kuran gayri mahluk ezeli bir kelamdır. </a:t>
            </a:r>
          </a:p>
          <a:p>
            <a:pPr lvl="0"/>
            <a:r>
              <a:rPr lang="tr-TR" dirty="0"/>
              <a:t>İman kalple tasdikle birlikte söz ve amelden ibarettir. Artar eksilir. </a:t>
            </a:r>
          </a:p>
          <a:p>
            <a:endParaRPr lang="tr-TR" b="1" dirty="0"/>
          </a:p>
        </p:txBody>
      </p:sp>
    </p:spTree>
    <p:extLst>
      <p:ext uri="{BB962C8B-B14F-4D97-AF65-F5344CB8AC3E}">
        <p14:creationId xmlns:p14="http://schemas.microsoft.com/office/powerpoint/2010/main" val="219041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fontScale="62500" lnSpcReduction="20000"/>
          </a:bodyPr>
          <a:lstStyle/>
          <a:p>
            <a:r>
              <a:rPr lang="tr-TR" b="1" dirty="0"/>
              <a:t>D. Nasların Anlaşılmasında Kullanılan Metotlar</a:t>
            </a:r>
          </a:p>
          <a:p>
            <a:r>
              <a:rPr lang="tr-TR" b="1" dirty="0">
                <a:solidFill>
                  <a:srgbClr val="C00000"/>
                </a:solidFill>
              </a:rPr>
              <a:t>a. Selef Metodu</a:t>
            </a:r>
          </a:p>
          <a:p>
            <a:r>
              <a:rPr lang="tr-TR" b="1" i="1" dirty="0"/>
              <a:t>1. Selef akidesinin esasları</a:t>
            </a:r>
          </a:p>
          <a:p>
            <a:pPr lvl="0"/>
            <a:r>
              <a:rPr lang="tr-TR" dirty="0"/>
              <a:t>Takdis: Allah’ın şanına yakışmayacak şeylerden tenzih</a:t>
            </a:r>
          </a:p>
          <a:p>
            <a:pPr lvl="0"/>
            <a:r>
              <a:rPr lang="tr-TR" dirty="0"/>
              <a:t>Tasdik: İsim ve sıfatlar konusunda naslarda bildirilen manaların onun şanına yakışır bir şekilde kabul etme</a:t>
            </a:r>
          </a:p>
          <a:p>
            <a:pPr lvl="0"/>
            <a:r>
              <a:rPr lang="tr-TR" dirty="0"/>
              <a:t>Aczini itiraf: Naslardaki </a:t>
            </a:r>
            <a:r>
              <a:rPr lang="tr-TR" dirty="0" err="1"/>
              <a:t>müteşabih</a:t>
            </a:r>
            <a:r>
              <a:rPr lang="tr-TR" dirty="0"/>
              <a:t> lafızlardan ne olduğunu bilinemeyeceğini ifade.</a:t>
            </a:r>
          </a:p>
          <a:p>
            <a:pPr lvl="0"/>
            <a:r>
              <a:rPr lang="tr-TR" dirty="0"/>
              <a:t>Sükut: </a:t>
            </a:r>
            <a:r>
              <a:rPr lang="tr-TR" dirty="0" err="1"/>
              <a:t>Müteşabih</a:t>
            </a:r>
            <a:r>
              <a:rPr lang="tr-TR" dirty="0"/>
              <a:t> naslar hususunda konuşmama. </a:t>
            </a:r>
          </a:p>
          <a:p>
            <a:pPr lvl="0"/>
            <a:r>
              <a:rPr lang="tr-TR" dirty="0"/>
              <a:t>İmsak: </a:t>
            </a:r>
            <a:r>
              <a:rPr lang="tr-TR" dirty="0" err="1"/>
              <a:t>Müteşabih</a:t>
            </a:r>
            <a:r>
              <a:rPr lang="tr-TR" dirty="0"/>
              <a:t> naslar hususunda tevil ve yorumdan kaçınma</a:t>
            </a:r>
          </a:p>
          <a:p>
            <a:pPr lvl="0"/>
            <a:r>
              <a:rPr lang="tr-TR" dirty="0" err="1"/>
              <a:t>Keff</a:t>
            </a:r>
            <a:r>
              <a:rPr lang="tr-TR" dirty="0"/>
              <a:t>: Bu naslar hususunda zihnen bile durulmaması, araştırma yapılmaması</a:t>
            </a:r>
          </a:p>
          <a:p>
            <a:pPr lvl="0"/>
            <a:r>
              <a:rPr lang="tr-TR" dirty="0" err="1"/>
              <a:t>Rasihun</a:t>
            </a:r>
            <a:r>
              <a:rPr lang="tr-TR" dirty="0"/>
              <a:t> (ehli marifete teslim): Bu naslar hususunda ilimde derinleşmiş kişilerin önderliğine güvenilmesi</a:t>
            </a:r>
          </a:p>
          <a:p>
            <a:r>
              <a:rPr lang="tr-TR" dirty="0"/>
              <a:t>NASSIN ASLINI KABUL VASFINI TERKETME</a:t>
            </a:r>
          </a:p>
        </p:txBody>
      </p:sp>
    </p:spTree>
    <p:extLst>
      <p:ext uri="{BB962C8B-B14F-4D97-AF65-F5344CB8AC3E}">
        <p14:creationId xmlns:p14="http://schemas.microsoft.com/office/powerpoint/2010/main" val="194480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lnSpcReduction="10000"/>
          </a:bodyPr>
          <a:lstStyle/>
          <a:p>
            <a:r>
              <a:rPr lang="tr-TR" b="1" dirty="0"/>
              <a:t>D. Nasların Anlaşılmasında Kullanılan Metotlar</a:t>
            </a:r>
          </a:p>
          <a:p>
            <a:r>
              <a:rPr lang="tr-TR" b="1" dirty="0">
                <a:solidFill>
                  <a:srgbClr val="C00000"/>
                </a:solidFill>
              </a:rPr>
              <a:t>B. Halef Metodu</a:t>
            </a:r>
          </a:p>
          <a:p>
            <a:r>
              <a:rPr lang="tr-TR" dirty="0"/>
              <a:t>Muhkemler: Kur’an’ın aslını oluşturup </a:t>
            </a:r>
            <a:r>
              <a:rPr lang="tr-TR" dirty="0" err="1"/>
              <a:t>müteşabihin</a:t>
            </a:r>
            <a:r>
              <a:rPr lang="tr-TR" dirty="0"/>
              <a:t> anlaşılması hususunda asıl teşkil eder.</a:t>
            </a:r>
          </a:p>
          <a:p>
            <a:r>
              <a:rPr lang="tr-TR" dirty="0" err="1"/>
              <a:t>Müteşabih</a:t>
            </a:r>
            <a:r>
              <a:rPr lang="tr-TR" dirty="0"/>
              <a:t>: Mana yönünden birden fazla ihtimal taşıdığı için anlaşılmasında güçlük bulunan lafız ve manalar</a:t>
            </a:r>
          </a:p>
          <a:p>
            <a:r>
              <a:rPr lang="tr-TR" dirty="0"/>
              <a:t>Tevil: Dönüp varmak (kelime anlamı). Naslarda yer alan bir lafzı bir delile ve gerekçeye dayanarak asli manasından alıp taşıdığı muhtemel manalar arasında birini tercih etme, sözü bu tercih edilen bu anlamda yorumlama. </a:t>
            </a:r>
          </a:p>
          <a:p>
            <a:r>
              <a:rPr lang="tr-TR" dirty="0"/>
              <a:t>NASSIN ASLIN KABUL VASFINI TAYİN ETME</a:t>
            </a:r>
          </a:p>
        </p:txBody>
      </p:sp>
    </p:spTree>
    <p:extLst>
      <p:ext uri="{BB962C8B-B14F-4D97-AF65-F5344CB8AC3E}">
        <p14:creationId xmlns:p14="http://schemas.microsoft.com/office/powerpoint/2010/main" val="366785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fontScale="70000" lnSpcReduction="20000"/>
          </a:bodyPr>
          <a:lstStyle/>
          <a:p>
            <a:r>
              <a:rPr lang="tr-TR" b="1" dirty="0"/>
              <a:t>D. Nasların Anlaşılmasında Kullanılan Metotlar</a:t>
            </a:r>
          </a:p>
          <a:p>
            <a:r>
              <a:rPr lang="tr-TR" b="1" dirty="0">
                <a:solidFill>
                  <a:srgbClr val="C00000"/>
                </a:solidFill>
              </a:rPr>
              <a:t>b. Halef Metodu</a:t>
            </a:r>
          </a:p>
          <a:p>
            <a:r>
              <a:rPr lang="tr-TR" dirty="0"/>
              <a:t>Halef: Mutezile, Ehli bidat fırkaları, ehli sünnet kelamcıları, İslam filozofları ve mutasavvıflar.</a:t>
            </a:r>
          </a:p>
          <a:p>
            <a:r>
              <a:rPr lang="tr-TR" dirty="0"/>
              <a:t>Kelamcılar: kelam metodunu</a:t>
            </a:r>
          </a:p>
          <a:p>
            <a:r>
              <a:rPr lang="tr-TR" dirty="0"/>
              <a:t>Filozoflar: felsefi metodu</a:t>
            </a:r>
          </a:p>
          <a:p>
            <a:r>
              <a:rPr lang="tr-TR" dirty="0"/>
              <a:t>Mutasavvıflar ise: Tasavvuf metodunu (</a:t>
            </a:r>
            <a:r>
              <a:rPr lang="tr-TR" dirty="0" err="1"/>
              <a:t>keşf</a:t>
            </a:r>
            <a:r>
              <a:rPr lang="tr-TR" dirty="0"/>
              <a:t> ve ilham) kullanmıştır. </a:t>
            </a:r>
          </a:p>
          <a:p>
            <a:r>
              <a:rPr lang="tr-TR" dirty="0"/>
              <a:t>Tevil yapılabilmesi için: </a:t>
            </a:r>
          </a:p>
          <a:p>
            <a:pPr lvl="0"/>
            <a:r>
              <a:rPr lang="tr-TR" dirty="0"/>
              <a:t>Nassa lafzi veya zahiri manasının verilmesin imkansız kılan nakli ve akli kesin delil olmalı</a:t>
            </a:r>
          </a:p>
          <a:p>
            <a:pPr lvl="0"/>
            <a:r>
              <a:rPr lang="tr-TR" dirty="0"/>
              <a:t>Tevil </a:t>
            </a:r>
            <a:r>
              <a:rPr lang="tr-TR" dirty="0" err="1"/>
              <a:t>arap</a:t>
            </a:r>
            <a:r>
              <a:rPr lang="tr-TR" dirty="0"/>
              <a:t> dilinin kurallarına uygun olmalı</a:t>
            </a:r>
          </a:p>
          <a:p>
            <a:pPr lvl="0"/>
            <a:r>
              <a:rPr lang="tr-TR" dirty="0"/>
              <a:t>Kelimenin diğer manaları içerisinden tercih edilen mananın kastedildiğine dair gerekçeli delil</a:t>
            </a:r>
          </a:p>
          <a:p>
            <a:pPr lvl="0"/>
            <a:r>
              <a:rPr lang="tr-TR" dirty="0"/>
              <a:t>Bu nasların dil yönünden içermediği herhangi bir manayı kabul etmeme.</a:t>
            </a:r>
          </a:p>
        </p:txBody>
      </p:sp>
    </p:spTree>
    <p:extLst>
      <p:ext uri="{BB962C8B-B14F-4D97-AF65-F5344CB8AC3E}">
        <p14:creationId xmlns:p14="http://schemas.microsoft.com/office/powerpoint/2010/main" val="307086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a:bodyPr>
          <a:lstStyle/>
          <a:p>
            <a:r>
              <a:rPr lang="tr-TR" b="1" dirty="0"/>
              <a:t>E. Ehli </a:t>
            </a:r>
            <a:r>
              <a:rPr lang="tr-TR" b="1" dirty="0" err="1"/>
              <a:t>Sünnet’in</a:t>
            </a:r>
            <a:r>
              <a:rPr lang="tr-TR" b="1" dirty="0"/>
              <a:t> Benimsediği Genel Prensipler</a:t>
            </a:r>
          </a:p>
          <a:p>
            <a:r>
              <a:rPr lang="tr-TR" dirty="0"/>
              <a:t>1. Varlığın hakikati vardır. Eşya hayal değildir. Bu varlık üzerinden bilgi elde edilebilir. Bu konudaki temel kavramlar: </a:t>
            </a:r>
            <a:r>
              <a:rPr lang="tr-TR" dirty="0" err="1"/>
              <a:t>hakaiki</a:t>
            </a:r>
            <a:r>
              <a:rPr lang="tr-TR" dirty="0"/>
              <a:t> eşya, epistemoloji, ontoloji kavramlarıdır.</a:t>
            </a:r>
          </a:p>
          <a:p>
            <a:r>
              <a:rPr lang="tr-TR" dirty="0"/>
              <a:t>2. Kainat mahluktur, ahenkli, mükemmel, hikmete uygun olarak yaratılmıştır. Yaratıcısı Allah olup kainatta bir kaos yoktur. Burada geçen kavramlar: Hikmeti alem, </a:t>
            </a:r>
            <a:r>
              <a:rPr lang="tr-TR" dirty="0" err="1"/>
              <a:t>hudusu</a:t>
            </a:r>
            <a:r>
              <a:rPr lang="tr-TR" dirty="0"/>
              <a:t> alem, </a:t>
            </a:r>
            <a:r>
              <a:rPr lang="tr-TR" dirty="0" err="1"/>
              <a:t>isbatı</a:t>
            </a:r>
            <a:r>
              <a:rPr lang="tr-TR" dirty="0"/>
              <a:t> </a:t>
            </a:r>
            <a:r>
              <a:rPr lang="tr-TR" dirty="0" err="1"/>
              <a:t>vacib</a:t>
            </a:r>
            <a:r>
              <a:rPr lang="tr-TR" dirty="0"/>
              <a:t>, </a:t>
            </a:r>
            <a:r>
              <a:rPr lang="tr-TR" dirty="0" err="1"/>
              <a:t>kosmos</a:t>
            </a:r>
            <a:r>
              <a:rPr lang="tr-TR" dirty="0"/>
              <a:t>.</a:t>
            </a:r>
          </a:p>
          <a:p>
            <a:r>
              <a:rPr lang="tr-TR" dirty="0"/>
              <a:t>3. Allah’ın zatından ayrı olmayan ezeli sıfatları vardır. </a:t>
            </a:r>
            <a:r>
              <a:rPr lang="tr-TR" dirty="0" err="1"/>
              <a:t>Esmai</a:t>
            </a:r>
            <a:r>
              <a:rPr lang="tr-TR" dirty="0"/>
              <a:t> </a:t>
            </a:r>
            <a:r>
              <a:rPr lang="tr-TR" dirty="0" err="1"/>
              <a:t>hüsna</a:t>
            </a:r>
            <a:r>
              <a:rPr lang="tr-TR" dirty="0"/>
              <a:t>, </a:t>
            </a:r>
            <a:r>
              <a:rPr lang="tr-TR" dirty="0" err="1"/>
              <a:t>sıfatullah</a:t>
            </a:r>
            <a:r>
              <a:rPr lang="tr-TR" dirty="0"/>
              <a:t> kavramları bu konuda önemlidir. </a:t>
            </a:r>
          </a:p>
          <a:p>
            <a:r>
              <a:rPr lang="tr-TR" dirty="0"/>
              <a:t>4. </a:t>
            </a:r>
            <a:r>
              <a:rPr lang="tr-TR" dirty="0" err="1"/>
              <a:t>Ruyetullah</a:t>
            </a:r>
            <a:r>
              <a:rPr lang="tr-TR" dirty="0"/>
              <a:t> haktır.</a:t>
            </a:r>
          </a:p>
        </p:txBody>
      </p:sp>
    </p:spTree>
    <p:extLst>
      <p:ext uri="{BB962C8B-B14F-4D97-AF65-F5344CB8AC3E}">
        <p14:creationId xmlns:p14="http://schemas.microsoft.com/office/powerpoint/2010/main" val="48308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a:bodyPr>
          <a:lstStyle/>
          <a:p>
            <a:r>
              <a:rPr lang="tr-TR" b="1" dirty="0"/>
              <a:t>E. Ehli </a:t>
            </a:r>
            <a:r>
              <a:rPr lang="tr-TR" b="1" dirty="0" err="1"/>
              <a:t>Sünnet’in</a:t>
            </a:r>
            <a:r>
              <a:rPr lang="tr-TR" b="1" dirty="0"/>
              <a:t> Benimsediği Genel Prensipler</a:t>
            </a:r>
          </a:p>
          <a:p>
            <a:r>
              <a:rPr lang="tr-TR" dirty="0"/>
              <a:t>5. Kader haktır ancak kul icbar altında değildir. </a:t>
            </a:r>
            <a:r>
              <a:rPr lang="tr-TR" dirty="0" err="1"/>
              <a:t>Halkul</a:t>
            </a:r>
            <a:r>
              <a:rPr lang="tr-TR" dirty="0"/>
              <a:t> </a:t>
            </a:r>
            <a:r>
              <a:rPr lang="tr-TR" dirty="0" err="1"/>
              <a:t>efali</a:t>
            </a:r>
            <a:r>
              <a:rPr lang="tr-TR" dirty="0"/>
              <a:t> </a:t>
            </a:r>
            <a:r>
              <a:rPr lang="tr-TR" dirty="0" err="1"/>
              <a:t>ibad</a:t>
            </a:r>
            <a:r>
              <a:rPr lang="tr-TR" dirty="0"/>
              <a:t>, </a:t>
            </a:r>
            <a:r>
              <a:rPr lang="tr-TR" dirty="0" err="1"/>
              <a:t>Ta’dil</a:t>
            </a:r>
            <a:r>
              <a:rPr lang="tr-TR" dirty="0"/>
              <a:t> ve </a:t>
            </a:r>
            <a:r>
              <a:rPr lang="tr-TR" dirty="0" err="1"/>
              <a:t>tecvir</a:t>
            </a:r>
            <a:r>
              <a:rPr lang="tr-TR" dirty="0"/>
              <a:t> kavramları. </a:t>
            </a:r>
          </a:p>
          <a:p>
            <a:r>
              <a:rPr lang="tr-TR" dirty="0"/>
              <a:t>6. Mucizeler, kerametler haktır. </a:t>
            </a:r>
          </a:p>
          <a:p>
            <a:r>
              <a:rPr lang="tr-TR" dirty="0"/>
              <a:t>7. </a:t>
            </a:r>
            <a:r>
              <a:rPr lang="tr-TR" dirty="0" err="1"/>
              <a:t>Kelamullah</a:t>
            </a:r>
            <a:r>
              <a:rPr lang="tr-TR" dirty="0"/>
              <a:t> kadimdir, ses ve harflerden oluşmaz. </a:t>
            </a:r>
          </a:p>
          <a:p>
            <a:r>
              <a:rPr lang="tr-TR" dirty="0"/>
              <a:t>8. Ahiret hak olup cennet ve cehennem ehliyle birlikte ezelidir. Bu konular “</a:t>
            </a:r>
            <a:r>
              <a:rPr lang="tr-TR" dirty="0" err="1"/>
              <a:t>semiyyat</a:t>
            </a:r>
            <a:r>
              <a:rPr lang="tr-TR" dirty="0"/>
              <a:t>, </a:t>
            </a:r>
            <a:r>
              <a:rPr lang="tr-TR" dirty="0" err="1"/>
              <a:t>med</a:t>
            </a:r>
            <a:r>
              <a:rPr lang="tr-TR" dirty="0"/>
              <a:t> ve ahiret” başlığı altında incelenir.</a:t>
            </a:r>
          </a:p>
          <a:p>
            <a:r>
              <a:rPr lang="tr-TR" dirty="0"/>
              <a:t>9. Hilafet sıralaması ve </a:t>
            </a:r>
            <a:r>
              <a:rPr lang="tr-TR" dirty="0" err="1"/>
              <a:t>efdaliyeti</a:t>
            </a:r>
            <a:r>
              <a:rPr lang="tr-TR" dirty="0"/>
              <a:t> olduğu şekildedir. </a:t>
            </a:r>
          </a:p>
          <a:p>
            <a:r>
              <a:rPr lang="tr-TR" dirty="0"/>
              <a:t>10. Ehli kıble tekfir edilemez. </a:t>
            </a:r>
          </a:p>
        </p:txBody>
      </p:sp>
    </p:spTree>
    <p:extLst>
      <p:ext uri="{BB962C8B-B14F-4D97-AF65-F5344CB8AC3E}">
        <p14:creationId xmlns:p14="http://schemas.microsoft.com/office/powerpoint/2010/main" val="335589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numCol="2" rtlCol="0">
            <a:normAutofit/>
          </a:bodyPr>
          <a:lstStyle/>
          <a:p>
            <a:r>
              <a:rPr lang="tr-TR" b="1" dirty="0"/>
              <a:t>F. </a:t>
            </a:r>
            <a:r>
              <a:rPr lang="tr-TR" b="1" dirty="0" err="1"/>
              <a:t>Eş’ari</a:t>
            </a:r>
            <a:r>
              <a:rPr lang="tr-TR" b="1" dirty="0"/>
              <a:t> ve </a:t>
            </a:r>
            <a:r>
              <a:rPr lang="tr-TR" b="1" dirty="0" err="1"/>
              <a:t>Matüridiler</a:t>
            </a:r>
            <a:r>
              <a:rPr lang="tr-TR" b="1" dirty="0"/>
              <a:t> Arasındaki Genel Farklar</a:t>
            </a:r>
          </a:p>
          <a:p>
            <a:r>
              <a:rPr lang="tr-TR" dirty="0"/>
              <a:t>Hüsün </a:t>
            </a:r>
            <a:r>
              <a:rPr lang="tr-TR" dirty="0" err="1"/>
              <a:t>kubuh</a:t>
            </a:r>
            <a:r>
              <a:rPr lang="tr-TR" dirty="0"/>
              <a:t> meselesi</a:t>
            </a:r>
          </a:p>
          <a:p>
            <a:r>
              <a:rPr lang="tr-TR" dirty="0" err="1"/>
              <a:t>Marifetüllah</a:t>
            </a:r>
            <a:endParaRPr lang="tr-TR" dirty="0"/>
          </a:p>
          <a:p>
            <a:r>
              <a:rPr lang="tr-TR" dirty="0"/>
              <a:t>İnsan fiilleri ve irade</a:t>
            </a:r>
          </a:p>
          <a:p>
            <a:r>
              <a:rPr lang="tr-TR" dirty="0"/>
              <a:t>Tekvin</a:t>
            </a:r>
          </a:p>
          <a:p>
            <a:r>
              <a:rPr lang="tr-TR" dirty="0"/>
              <a:t>Teklif-i </a:t>
            </a:r>
            <a:r>
              <a:rPr lang="tr-TR" dirty="0" err="1"/>
              <a:t>ma</a:t>
            </a:r>
            <a:r>
              <a:rPr lang="tr-TR" dirty="0"/>
              <a:t> la yutak</a:t>
            </a:r>
          </a:p>
          <a:p>
            <a:r>
              <a:rPr lang="tr-TR" dirty="0"/>
              <a:t>Sebep-Hikmet</a:t>
            </a:r>
          </a:p>
          <a:p>
            <a:r>
              <a:rPr lang="tr-TR" dirty="0"/>
              <a:t>Yeis halinde tövbe</a:t>
            </a:r>
          </a:p>
          <a:p>
            <a:r>
              <a:rPr lang="tr-TR" dirty="0"/>
              <a:t>Amellerin geri dönmesi</a:t>
            </a:r>
          </a:p>
          <a:p>
            <a:r>
              <a:rPr lang="tr-TR" dirty="0"/>
              <a:t>Kafirlerin sorumlulukları</a:t>
            </a:r>
          </a:p>
          <a:p>
            <a:r>
              <a:rPr lang="tr-TR" dirty="0"/>
              <a:t>İmanda İstisna</a:t>
            </a:r>
          </a:p>
          <a:p>
            <a:r>
              <a:rPr lang="tr-TR"/>
              <a:t>Peygamberlerin cinsiyeti </a:t>
            </a:r>
            <a:endParaRPr lang="tr-TR" dirty="0"/>
          </a:p>
        </p:txBody>
      </p:sp>
    </p:spTree>
    <p:extLst>
      <p:ext uri="{BB962C8B-B14F-4D97-AF65-F5344CB8AC3E}">
        <p14:creationId xmlns:p14="http://schemas.microsoft.com/office/powerpoint/2010/main" val="141860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A. İsimlendirme Meselesi ve İlk Kurucu İsimler</a:t>
            </a:r>
          </a:p>
          <a:p>
            <a:r>
              <a:rPr lang="tr-TR" b="1" dirty="0">
                <a:solidFill>
                  <a:srgbClr val="C00000"/>
                </a:solidFill>
              </a:rPr>
              <a:t>Ehli Sünnet Nedir</a:t>
            </a:r>
          </a:p>
          <a:p>
            <a:r>
              <a:rPr lang="tr-TR" dirty="0"/>
              <a:t>Hz. Peygamber ile ashabının İslam dinin temel konularında (</a:t>
            </a:r>
            <a:r>
              <a:rPr lang="tr-TR" dirty="0" err="1"/>
              <a:t>usuluddin</a:t>
            </a:r>
            <a:r>
              <a:rPr lang="tr-TR" dirty="0"/>
              <a:t>) takip ettiği yolu benimseyenler anlamında kullanılmıştır. </a:t>
            </a:r>
          </a:p>
          <a:p>
            <a:r>
              <a:rPr lang="tr-TR" dirty="0"/>
              <a:t>Ehli sünnet </a:t>
            </a:r>
            <a:r>
              <a:rPr lang="tr-TR" dirty="0" err="1"/>
              <a:t>ve’l</a:t>
            </a:r>
            <a:r>
              <a:rPr lang="tr-TR" dirty="0"/>
              <a:t>-cemaat ifadesinin kısaltılmışıdır. </a:t>
            </a:r>
          </a:p>
          <a:p>
            <a:r>
              <a:rPr lang="tr-TR" b="1" dirty="0">
                <a:solidFill>
                  <a:srgbClr val="C00000"/>
                </a:solidFill>
              </a:rPr>
              <a:t>İfadeden Ne Kastedilir</a:t>
            </a:r>
          </a:p>
          <a:p>
            <a:r>
              <a:rPr lang="tr-TR" dirty="0"/>
              <a:t>Ehli sünnet: Hz. Peygamberin İslam’ın temel konularında anlama ve benimseme şekli.  </a:t>
            </a:r>
          </a:p>
          <a:p>
            <a:r>
              <a:rPr lang="tr-TR" dirty="0" err="1"/>
              <a:t>Ve’l-cemaa</a:t>
            </a:r>
            <a:r>
              <a:rPr lang="tr-TR" dirty="0"/>
              <a:t>: 1) Her devirdeki Müslümanların geniş kahir ekseriyeti (</a:t>
            </a:r>
            <a:r>
              <a:rPr lang="tr-TR" dirty="0" err="1"/>
              <a:t>sevadı</a:t>
            </a:r>
            <a:r>
              <a:rPr lang="tr-TR" dirty="0"/>
              <a:t> azam) 2) Müçtehit alimler 3) Ashabı kiram (genel görüş budur)</a:t>
            </a:r>
          </a:p>
          <a:p>
            <a:r>
              <a:rPr lang="tr-TR" b="1" dirty="0">
                <a:solidFill>
                  <a:srgbClr val="C00000"/>
                </a:solidFill>
              </a:rPr>
              <a:t>Sünni Nedir</a:t>
            </a:r>
          </a:p>
          <a:p>
            <a:r>
              <a:rPr lang="tr-TR" dirty="0"/>
              <a:t>Ehli sünnete bağlı olanlara “sağlam doğru inancı benimseyenler anlamında” verilen isimdir. </a:t>
            </a:r>
          </a:p>
        </p:txBody>
      </p:sp>
    </p:spTree>
    <p:extLst>
      <p:ext uri="{BB962C8B-B14F-4D97-AF65-F5344CB8AC3E}">
        <p14:creationId xmlns:p14="http://schemas.microsoft.com/office/powerpoint/2010/main" val="31094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p:txBody>
          <a:bodyPr rtlCol="0">
            <a:normAutofit lnSpcReduction="10000"/>
          </a:bodyPr>
          <a:lstStyle/>
          <a:p>
            <a:r>
              <a:rPr lang="tr-TR" b="1" dirty="0"/>
              <a:t>A. İsimlendirme Meselesi ve İlk Kurucu İsimler</a:t>
            </a:r>
          </a:p>
          <a:p>
            <a:r>
              <a:rPr lang="tr-TR" b="1" dirty="0" err="1">
                <a:solidFill>
                  <a:srgbClr val="C00000"/>
                </a:solidFill>
              </a:rPr>
              <a:t>Ehl</a:t>
            </a:r>
            <a:r>
              <a:rPr lang="tr-TR" b="1" dirty="0">
                <a:solidFill>
                  <a:srgbClr val="C00000"/>
                </a:solidFill>
              </a:rPr>
              <a:t>-i Sünnet için kullanılan diğer kelimeler</a:t>
            </a:r>
          </a:p>
          <a:p>
            <a:r>
              <a:rPr lang="tr-TR" dirty="0" err="1"/>
              <a:t>Sıfatiyye</a:t>
            </a:r>
            <a:r>
              <a:rPr lang="tr-TR" dirty="0"/>
              <a:t>, </a:t>
            </a:r>
            <a:r>
              <a:rPr lang="tr-TR" dirty="0" err="1"/>
              <a:t>fırkai</a:t>
            </a:r>
            <a:r>
              <a:rPr lang="tr-TR" dirty="0"/>
              <a:t> </a:t>
            </a:r>
            <a:r>
              <a:rPr lang="tr-TR" dirty="0" err="1"/>
              <a:t>naciyye</a:t>
            </a:r>
            <a:r>
              <a:rPr lang="tr-TR" dirty="0"/>
              <a:t>, </a:t>
            </a:r>
            <a:r>
              <a:rPr lang="tr-TR" dirty="0" err="1"/>
              <a:t>sevad</a:t>
            </a:r>
            <a:r>
              <a:rPr lang="tr-TR" dirty="0"/>
              <a:t>-ı azam, </a:t>
            </a:r>
            <a:r>
              <a:rPr lang="tr-TR" dirty="0" err="1"/>
              <a:t>ehlü’l-isbat</a:t>
            </a:r>
            <a:r>
              <a:rPr lang="tr-TR" dirty="0"/>
              <a:t>.</a:t>
            </a:r>
          </a:p>
          <a:p>
            <a:r>
              <a:rPr lang="tr-TR" dirty="0" err="1"/>
              <a:t>Ehl</a:t>
            </a:r>
            <a:r>
              <a:rPr lang="tr-TR" dirty="0"/>
              <a:t>-i hadis, </a:t>
            </a:r>
            <a:r>
              <a:rPr lang="tr-TR" dirty="0" err="1"/>
              <a:t>ashabü’l</a:t>
            </a:r>
            <a:r>
              <a:rPr lang="tr-TR" dirty="0"/>
              <a:t>-hadis, </a:t>
            </a:r>
            <a:r>
              <a:rPr lang="tr-TR" dirty="0" err="1"/>
              <a:t>ashâbü’l</a:t>
            </a:r>
            <a:r>
              <a:rPr lang="tr-TR" dirty="0"/>
              <a:t>-hadis: Bu kavramlar da bazen </a:t>
            </a:r>
            <a:r>
              <a:rPr lang="tr-TR" dirty="0" err="1"/>
              <a:t>ehl</a:t>
            </a:r>
            <a:r>
              <a:rPr lang="tr-TR" dirty="0"/>
              <a:t>-i sünneti ifade etmek için kullanılsa da sonraki dönemde </a:t>
            </a:r>
            <a:r>
              <a:rPr lang="tr-TR" dirty="0" err="1"/>
              <a:t>ehl</a:t>
            </a:r>
            <a:r>
              <a:rPr lang="tr-TR" dirty="0"/>
              <a:t>-i sünnetin </a:t>
            </a:r>
            <a:r>
              <a:rPr lang="tr-TR" dirty="0" err="1"/>
              <a:t>nasçı</a:t>
            </a:r>
            <a:r>
              <a:rPr lang="tr-TR" dirty="0"/>
              <a:t>/</a:t>
            </a:r>
            <a:r>
              <a:rPr lang="tr-TR" dirty="0" err="1"/>
              <a:t>metinci</a:t>
            </a:r>
            <a:r>
              <a:rPr lang="tr-TR" dirty="0"/>
              <a:t>/gelenekçi ayağını oluşturacak bir mezhebin ismi olmuştur.</a:t>
            </a:r>
          </a:p>
          <a:p>
            <a:r>
              <a:rPr lang="tr-TR" dirty="0" err="1"/>
              <a:t>Osmaniyye</a:t>
            </a:r>
            <a:r>
              <a:rPr lang="tr-TR" dirty="0"/>
              <a:t>: Şia ve Hariciler karşısında ilk dört halifenin ve Muaviye’nin hilafetini benimseyen ilk dönem Müslümanların çoğunluğunu oluşturan grup. </a:t>
            </a:r>
          </a:p>
        </p:txBody>
      </p:sp>
    </p:spTree>
    <p:extLst>
      <p:ext uri="{BB962C8B-B14F-4D97-AF65-F5344CB8AC3E}">
        <p14:creationId xmlns:p14="http://schemas.microsoft.com/office/powerpoint/2010/main" val="293360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A. İsimlendirme Meselesi ve İlk Kurucu İsimler</a:t>
            </a:r>
          </a:p>
          <a:p>
            <a:r>
              <a:rPr lang="tr-TR" b="1" dirty="0">
                <a:solidFill>
                  <a:srgbClr val="C00000"/>
                </a:solidFill>
              </a:rPr>
              <a:t>Muhaliflerin Verdiği İsimler</a:t>
            </a:r>
          </a:p>
          <a:p>
            <a:r>
              <a:rPr lang="tr-TR" dirty="0"/>
              <a:t>Kader konusundan dolayı: Mücbire, </a:t>
            </a:r>
            <a:r>
              <a:rPr lang="tr-TR" dirty="0" err="1"/>
              <a:t>Mücebbire</a:t>
            </a:r>
            <a:r>
              <a:rPr lang="tr-TR" dirty="0"/>
              <a:t>, </a:t>
            </a:r>
            <a:r>
              <a:rPr lang="tr-TR" dirty="0" err="1"/>
              <a:t>Cebriyye</a:t>
            </a:r>
            <a:endParaRPr lang="tr-TR" dirty="0"/>
          </a:p>
          <a:p>
            <a:r>
              <a:rPr lang="tr-TR" dirty="0"/>
              <a:t>Sıfatlar konusundan dolayı: </a:t>
            </a:r>
            <a:r>
              <a:rPr lang="tr-TR" dirty="0" err="1"/>
              <a:t>Sıfatiyye</a:t>
            </a:r>
            <a:endParaRPr lang="tr-TR" dirty="0"/>
          </a:p>
          <a:p>
            <a:r>
              <a:rPr lang="tr-TR" dirty="0" err="1"/>
              <a:t>Ruyetullah</a:t>
            </a:r>
            <a:r>
              <a:rPr lang="tr-TR" dirty="0"/>
              <a:t> konusundan dolayı: </a:t>
            </a:r>
            <a:r>
              <a:rPr lang="tr-TR" dirty="0" err="1"/>
              <a:t>Müşebbihe</a:t>
            </a:r>
            <a:endParaRPr lang="tr-TR" dirty="0"/>
          </a:p>
          <a:p>
            <a:r>
              <a:rPr lang="tr-TR" dirty="0"/>
              <a:t>Tevile mesafeli olduklarından dolayı: </a:t>
            </a:r>
            <a:r>
              <a:rPr lang="tr-TR" dirty="0" err="1"/>
              <a:t>Haşviyye</a:t>
            </a:r>
            <a:r>
              <a:rPr lang="tr-TR" dirty="0"/>
              <a:t>, </a:t>
            </a:r>
            <a:r>
              <a:rPr lang="tr-TR" dirty="0" err="1"/>
              <a:t>Nabite</a:t>
            </a:r>
            <a:endParaRPr lang="tr-TR" dirty="0"/>
          </a:p>
          <a:p>
            <a:r>
              <a:rPr lang="tr-TR" dirty="0"/>
              <a:t>İman-amel münasebeti konusundan dolayı: </a:t>
            </a:r>
            <a:r>
              <a:rPr lang="tr-TR" dirty="0" err="1"/>
              <a:t>Mürcie</a:t>
            </a:r>
            <a:endParaRPr lang="tr-TR" dirty="0"/>
          </a:p>
          <a:p>
            <a:r>
              <a:rPr lang="tr-TR" dirty="0"/>
              <a:t>Ebubekir, Ömer ve Osman’ın öncelikli hilafetini kabul ettiklerinden dolayı: Nasibe.</a:t>
            </a:r>
          </a:p>
        </p:txBody>
      </p:sp>
    </p:spTree>
    <p:extLst>
      <p:ext uri="{BB962C8B-B14F-4D97-AF65-F5344CB8AC3E}">
        <p14:creationId xmlns:p14="http://schemas.microsoft.com/office/powerpoint/2010/main" val="305939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p:txBody>
          <a:bodyPr rtlCol="0">
            <a:normAutofit fontScale="70000" lnSpcReduction="20000"/>
          </a:bodyPr>
          <a:lstStyle/>
          <a:p>
            <a:r>
              <a:rPr lang="tr-TR" b="1" dirty="0"/>
              <a:t>A. İsimlendirme Meselesi ve İlk Kurucu İsimler</a:t>
            </a:r>
          </a:p>
          <a:p>
            <a:r>
              <a:rPr lang="tr-TR" b="1" dirty="0" err="1">
                <a:solidFill>
                  <a:srgbClr val="C00000"/>
                </a:solidFill>
              </a:rPr>
              <a:t>Ehl</a:t>
            </a:r>
            <a:r>
              <a:rPr lang="tr-TR" b="1" dirty="0">
                <a:solidFill>
                  <a:srgbClr val="C00000"/>
                </a:solidFill>
              </a:rPr>
              <a:t>-i Bidat Kavramı</a:t>
            </a:r>
          </a:p>
          <a:p>
            <a:r>
              <a:rPr lang="tr-TR" dirty="0" err="1"/>
              <a:t>Ehl</a:t>
            </a:r>
            <a:r>
              <a:rPr lang="tr-TR" dirty="0"/>
              <a:t>-i sünnet kavramının karşısında (zıttı) konumlandırılan bir kavramdır. </a:t>
            </a:r>
          </a:p>
          <a:p>
            <a:r>
              <a:rPr lang="tr-TR" dirty="0"/>
              <a:t>Bidat: Sünnetin aksine yerleşik, mutat olanın aksine yeni ortaya çıkmış şeyi ifade eder.</a:t>
            </a:r>
          </a:p>
          <a:p>
            <a:r>
              <a:rPr lang="tr-TR" dirty="0"/>
              <a:t>Istılah: Hz. Peygamberden, sahabeden ve </a:t>
            </a:r>
            <a:r>
              <a:rPr lang="tr-TR" dirty="0" err="1"/>
              <a:t>tabiundan</a:t>
            </a:r>
            <a:r>
              <a:rPr lang="tr-TR" dirty="0"/>
              <a:t> sonra ortaya çıkan şer’i bir delile dayanmayan inanç, ibadet, fikir ve davranış demektir.</a:t>
            </a:r>
          </a:p>
          <a:p>
            <a:r>
              <a:rPr lang="tr-TR" dirty="0"/>
              <a:t>Hz. Peygamber’in “Sözlerin en güzeli Allah’ın kelamı, yolların en doğrusu Muhammed’in yoludur. Aman ha, sonradan ortaya çıkarılan şeylerden sakınınız. Şüphesiz işlerin en kötüsü sonradan ortaya atılanlardır. Her yeni ortaya atılan şey </a:t>
            </a:r>
            <a:r>
              <a:rPr lang="tr-TR" dirty="0" err="1"/>
              <a:t>bid’attır</a:t>
            </a:r>
            <a:r>
              <a:rPr lang="tr-TR" dirty="0"/>
              <a:t> ve her </a:t>
            </a:r>
            <a:r>
              <a:rPr lang="tr-TR" dirty="0" err="1"/>
              <a:t>bid’at</a:t>
            </a:r>
            <a:r>
              <a:rPr lang="tr-TR" dirty="0"/>
              <a:t> delalettir.” (</a:t>
            </a:r>
            <a:r>
              <a:rPr lang="tr-TR" dirty="0" err="1"/>
              <a:t>İbn</a:t>
            </a:r>
            <a:r>
              <a:rPr lang="tr-TR" dirty="0"/>
              <a:t> </a:t>
            </a:r>
            <a:r>
              <a:rPr lang="tr-TR" dirty="0" err="1"/>
              <a:t>Mace</a:t>
            </a:r>
            <a:r>
              <a:rPr lang="tr-TR" dirty="0"/>
              <a:t>, “Mukaddime”, 7; Müslim, “</a:t>
            </a:r>
            <a:r>
              <a:rPr lang="tr-TR" dirty="0" err="1"/>
              <a:t>Cum’a</a:t>
            </a:r>
            <a:r>
              <a:rPr lang="tr-TR" dirty="0"/>
              <a:t>”, 43) rivayeti sünnetin karşısında </a:t>
            </a:r>
            <a:r>
              <a:rPr lang="tr-TR" dirty="0" err="1"/>
              <a:t>bidatın</a:t>
            </a:r>
            <a:r>
              <a:rPr lang="tr-TR" dirty="0"/>
              <a:t>, </a:t>
            </a:r>
            <a:r>
              <a:rPr lang="tr-TR" dirty="0" err="1"/>
              <a:t>ehl</a:t>
            </a:r>
            <a:r>
              <a:rPr lang="tr-TR" dirty="0"/>
              <a:t>-i sünnet karşısında ise </a:t>
            </a:r>
            <a:r>
              <a:rPr lang="tr-TR" dirty="0" err="1"/>
              <a:t>ehl</a:t>
            </a:r>
            <a:r>
              <a:rPr lang="tr-TR" dirty="0"/>
              <a:t>-i bidat anlayışının şekillenmesine neden olmuştur.</a:t>
            </a:r>
          </a:p>
          <a:p>
            <a:r>
              <a:rPr lang="tr-TR" dirty="0" err="1"/>
              <a:t>Ashabu’l-bida</a:t>
            </a:r>
            <a:r>
              <a:rPr lang="tr-TR" dirty="0"/>
              <a:t>, </a:t>
            </a:r>
            <a:r>
              <a:rPr lang="tr-TR" dirty="0" err="1"/>
              <a:t>ehl</a:t>
            </a:r>
            <a:r>
              <a:rPr lang="tr-TR" dirty="0"/>
              <a:t>-i </a:t>
            </a:r>
            <a:r>
              <a:rPr lang="tr-TR" dirty="0" err="1"/>
              <a:t>ehvâ</a:t>
            </a:r>
            <a:r>
              <a:rPr lang="tr-TR" dirty="0"/>
              <a:t>, </a:t>
            </a:r>
            <a:r>
              <a:rPr lang="tr-TR" dirty="0" err="1"/>
              <a:t>mübtedia</a:t>
            </a:r>
            <a:r>
              <a:rPr lang="tr-TR" dirty="0"/>
              <a:t>, </a:t>
            </a:r>
            <a:r>
              <a:rPr lang="tr-TR" dirty="0" err="1"/>
              <a:t>ehl</a:t>
            </a:r>
            <a:r>
              <a:rPr lang="tr-TR" dirty="0"/>
              <a:t>-i delalet, </a:t>
            </a:r>
            <a:r>
              <a:rPr lang="tr-TR" dirty="0" err="1"/>
              <a:t>ehl</a:t>
            </a:r>
            <a:r>
              <a:rPr lang="tr-TR" dirty="0"/>
              <a:t>-i </a:t>
            </a:r>
            <a:r>
              <a:rPr lang="tr-TR" dirty="0" err="1"/>
              <a:t>zeyğ</a:t>
            </a:r>
            <a:r>
              <a:rPr lang="tr-TR" dirty="0"/>
              <a:t> verilen isimlerdendir.</a:t>
            </a:r>
          </a:p>
          <a:p>
            <a:r>
              <a:rPr lang="tr-TR" dirty="0"/>
              <a:t>Kılavuz, “</a:t>
            </a:r>
            <a:r>
              <a:rPr lang="tr-TR" dirty="0" err="1"/>
              <a:t>Ehl</a:t>
            </a:r>
            <a:r>
              <a:rPr lang="tr-TR" dirty="0"/>
              <a:t>-i </a:t>
            </a:r>
            <a:r>
              <a:rPr lang="tr-TR" dirty="0" err="1"/>
              <a:t>Sünnet’in</a:t>
            </a:r>
            <a:r>
              <a:rPr lang="tr-TR" dirty="0"/>
              <a:t> Teşekkülü ve Temel İlkeleri”, 107.</a:t>
            </a:r>
          </a:p>
        </p:txBody>
      </p:sp>
    </p:spTree>
    <p:extLst>
      <p:ext uri="{BB962C8B-B14F-4D97-AF65-F5344CB8AC3E}">
        <p14:creationId xmlns:p14="http://schemas.microsoft.com/office/powerpoint/2010/main" val="58158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p:txBody>
          <a:bodyPr rtlCol="0">
            <a:normAutofit/>
          </a:bodyPr>
          <a:lstStyle/>
          <a:p>
            <a:r>
              <a:rPr lang="tr-TR" b="1" dirty="0"/>
              <a:t>B. </a:t>
            </a:r>
            <a:r>
              <a:rPr lang="tr-TR" b="1" dirty="0" err="1"/>
              <a:t>Ehl</a:t>
            </a:r>
            <a:r>
              <a:rPr lang="tr-TR" b="1" dirty="0"/>
              <a:t>-i Sünnetin Oluşumu</a:t>
            </a:r>
          </a:p>
          <a:p>
            <a:endParaRPr lang="tr-TR" b="1" dirty="0"/>
          </a:p>
        </p:txBody>
      </p:sp>
      <p:graphicFrame>
        <p:nvGraphicFramePr>
          <p:cNvPr id="5" name="Diyagram 4">
            <a:extLst>
              <a:ext uri="{FF2B5EF4-FFF2-40B4-BE49-F238E27FC236}">
                <a16:creationId xmlns:a16="http://schemas.microsoft.com/office/drawing/2014/main" id="{6EE9E8C2-6FE1-44E4-A3B8-D262E58B4FD3}"/>
              </a:ext>
            </a:extLst>
          </p:cNvPr>
          <p:cNvGraphicFramePr/>
          <p:nvPr>
            <p:extLst>
              <p:ext uri="{D42A27DB-BD31-4B8C-83A1-F6EECF244321}">
                <p14:modId xmlns:p14="http://schemas.microsoft.com/office/powerpoint/2010/main" val="3999526388"/>
              </p:ext>
            </p:extLst>
          </p:nvPr>
        </p:nvGraphicFramePr>
        <p:xfrm>
          <a:off x="1197868" y="2348880"/>
          <a:ext cx="10297144"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912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fontScale="62500" lnSpcReduction="20000"/>
          </a:bodyPr>
          <a:lstStyle/>
          <a:p>
            <a:r>
              <a:rPr lang="tr-TR" b="1" dirty="0"/>
              <a:t>B. </a:t>
            </a:r>
            <a:r>
              <a:rPr lang="tr-TR" b="1" dirty="0" err="1"/>
              <a:t>Ehl</a:t>
            </a:r>
            <a:r>
              <a:rPr lang="tr-TR" b="1" dirty="0"/>
              <a:t>-i Sünnetin Oluşumu</a:t>
            </a:r>
          </a:p>
          <a:p>
            <a:r>
              <a:rPr lang="tr-TR" b="1" u="sng" dirty="0">
                <a:solidFill>
                  <a:srgbClr val="C00000"/>
                </a:solidFill>
              </a:rPr>
              <a:t>Bu ifadeyi ilk kullananlar</a:t>
            </a:r>
          </a:p>
          <a:p>
            <a:r>
              <a:rPr lang="tr-TR" dirty="0"/>
              <a:t>Hicri 1. Asırdan itibaren: </a:t>
            </a:r>
          </a:p>
          <a:p>
            <a:r>
              <a:rPr lang="tr-TR" dirty="0" err="1"/>
              <a:t>İbn</a:t>
            </a:r>
            <a:r>
              <a:rPr lang="tr-TR" dirty="0"/>
              <a:t> Abbas, Hasan Basri, Ebu Bekir Muhammed b. </a:t>
            </a:r>
            <a:r>
              <a:rPr lang="tr-TR" dirty="0" err="1"/>
              <a:t>Sirin</a:t>
            </a:r>
            <a:r>
              <a:rPr lang="tr-TR" dirty="0"/>
              <a:t> el-Basri, Ebu Hanife </a:t>
            </a:r>
          </a:p>
          <a:p>
            <a:r>
              <a:rPr lang="tr-TR" b="1" u="sng" dirty="0">
                <a:solidFill>
                  <a:srgbClr val="C00000"/>
                </a:solidFill>
              </a:rPr>
              <a:t>Kurucu İsimler</a:t>
            </a:r>
          </a:p>
          <a:p>
            <a:r>
              <a:rPr lang="tr-TR" dirty="0" err="1"/>
              <a:t>Ehl</a:t>
            </a:r>
            <a:r>
              <a:rPr lang="tr-TR" dirty="0"/>
              <a:t>-i sünnet büyük ölçüde Hariciler, Mutezile, </a:t>
            </a:r>
            <a:r>
              <a:rPr lang="tr-TR" dirty="0" err="1"/>
              <a:t>Müşebbihe</a:t>
            </a:r>
            <a:r>
              <a:rPr lang="tr-TR" dirty="0"/>
              <a:t>, Şia, </a:t>
            </a:r>
            <a:r>
              <a:rPr lang="tr-TR" dirty="0" err="1"/>
              <a:t>Cehmiyye</a:t>
            </a:r>
            <a:r>
              <a:rPr lang="tr-TR" dirty="0"/>
              <a:t> gibi grupların görüşlerini paylaşmama noktasında hem fikirdir.</a:t>
            </a:r>
          </a:p>
          <a:p>
            <a:r>
              <a:rPr lang="tr-TR" dirty="0" err="1"/>
              <a:t>Ehl</a:t>
            </a:r>
            <a:r>
              <a:rPr lang="tr-TR" dirty="0"/>
              <a:t>-i sünneti tefsir, fıkıh ve hadis gibi ilimlerle meşgul olan alimler temsil etmektedir. </a:t>
            </a:r>
          </a:p>
          <a:p>
            <a:r>
              <a:rPr lang="tr-TR" dirty="0"/>
              <a:t>İlk dönemde söz konusu ilimlerin alimleri </a:t>
            </a:r>
            <a:r>
              <a:rPr lang="tr-TR" dirty="0" err="1"/>
              <a:t>itikadi</a:t>
            </a:r>
            <a:r>
              <a:rPr lang="tr-TR" dirty="0"/>
              <a:t> konularda akıl yürütmeyi doğru kabul etmediklerinden bu konuda akıl yürüten bütün gruplar </a:t>
            </a:r>
            <a:r>
              <a:rPr lang="tr-TR" dirty="0" err="1"/>
              <a:t>ehl</a:t>
            </a:r>
            <a:r>
              <a:rPr lang="tr-TR" dirty="0"/>
              <a:t>-i bidat kabul edilmiş ve </a:t>
            </a:r>
            <a:r>
              <a:rPr lang="tr-TR" dirty="0" err="1"/>
              <a:t>ehl</a:t>
            </a:r>
            <a:r>
              <a:rPr lang="tr-TR" dirty="0"/>
              <a:t>-i sünnetin tek temsilcisi </a:t>
            </a:r>
            <a:r>
              <a:rPr lang="tr-TR" dirty="0" err="1"/>
              <a:t>ehl</a:t>
            </a:r>
            <a:r>
              <a:rPr lang="tr-TR" dirty="0"/>
              <a:t>-i hadis olarak algılanmıştır. </a:t>
            </a:r>
          </a:p>
          <a:p>
            <a:r>
              <a:rPr lang="tr-TR" dirty="0" err="1"/>
              <a:t>İtikadi</a:t>
            </a:r>
            <a:r>
              <a:rPr lang="tr-TR" dirty="0"/>
              <a:t> alanda </a:t>
            </a:r>
            <a:r>
              <a:rPr lang="tr-TR" dirty="0" err="1"/>
              <a:t>ehl</a:t>
            </a:r>
            <a:r>
              <a:rPr lang="tr-TR" dirty="0"/>
              <a:t>-i sünnet olarak düşünülenler </a:t>
            </a:r>
            <a:r>
              <a:rPr lang="tr-TR" dirty="0" err="1"/>
              <a:t>ehl</a:t>
            </a:r>
            <a:r>
              <a:rPr lang="tr-TR" dirty="0"/>
              <a:t>-i hadis karşısında İslam düşüncesinde </a:t>
            </a:r>
            <a:r>
              <a:rPr lang="tr-TR" dirty="0" err="1"/>
              <a:t>ehl</a:t>
            </a:r>
            <a:r>
              <a:rPr lang="tr-TR" dirty="0"/>
              <a:t>-i reyi oluşturan kişi ve gruplardır. Bu kişilerden ilk isimler:</a:t>
            </a:r>
          </a:p>
          <a:p>
            <a:r>
              <a:rPr lang="tr-TR" dirty="0"/>
              <a:t>Hasan Basri, Ebu Hanife.</a:t>
            </a:r>
          </a:p>
          <a:p>
            <a:endParaRPr lang="tr-TR" b="1" dirty="0"/>
          </a:p>
          <a:p>
            <a:endParaRPr lang="tr-TR" b="1" dirty="0"/>
          </a:p>
        </p:txBody>
      </p:sp>
    </p:spTree>
    <p:extLst>
      <p:ext uri="{BB962C8B-B14F-4D97-AF65-F5344CB8AC3E}">
        <p14:creationId xmlns:p14="http://schemas.microsoft.com/office/powerpoint/2010/main" val="236605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fontScale="62500" lnSpcReduction="20000"/>
          </a:bodyPr>
          <a:lstStyle/>
          <a:p>
            <a:r>
              <a:rPr lang="tr-TR" b="1" dirty="0"/>
              <a:t>C. Ehli Sünneti Temsil Eden 2 Grup</a:t>
            </a:r>
          </a:p>
          <a:p>
            <a:r>
              <a:rPr lang="tr-TR" b="1" u="sng" dirty="0">
                <a:solidFill>
                  <a:srgbClr val="C00000"/>
                </a:solidFill>
              </a:rPr>
              <a:t>Bu ifadeyi ilk kullananlar</a:t>
            </a:r>
          </a:p>
          <a:p>
            <a:r>
              <a:rPr lang="tr-TR" dirty="0"/>
              <a:t>Hicri 1. Asırdan itibaren: </a:t>
            </a:r>
          </a:p>
          <a:p>
            <a:r>
              <a:rPr lang="tr-TR" dirty="0" err="1"/>
              <a:t>İbn</a:t>
            </a:r>
            <a:r>
              <a:rPr lang="tr-TR" dirty="0"/>
              <a:t> Abbas, Hasan Basri, Ebu Bekir Muhammed b. </a:t>
            </a:r>
            <a:r>
              <a:rPr lang="tr-TR" dirty="0" err="1"/>
              <a:t>Sirin</a:t>
            </a:r>
            <a:r>
              <a:rPr lang="tr-TR" dirty="0"/>
              <a:t> el-Basri, Ebu Hanife </a:t>
            </a:r>
          </a:p>
          <a:p>
            <a:r>
              <a:rPr lang="tr-TR" b="1" u="sng" dirty="0">
                <a:solidFill>
                  <a:srgbClr val="C00000"/>
                </a:solidFill>
              </a:rPr>
              <a:t>Kurucu İsimler</a:t>
            </a:r>
          </a:p>
          <a:p>
            <a:r>
              <a:rPr lang="tr-TR" dirty="0" err="1"/>
              <a:t>Ehl</a:t>
            </a:r>
            <a:r>
              <a:rPr lang="tr-TR" dirty="0"/>
              <a:t>-i sünnet büyük ölçüde Hariciler, Mutezile, </a:t>
            </a:r>
            <a:r>
              <a:rPr lang="tr-TR" dirty="0" err="1"/>
              <a:t>Müşebbihe</a:t>
            </a:r>
            <a:r>
              <a:rPr lang="tr-TR" dirty="0"/>
              <a:t>, Şia, </a:t>
            </a:r>
            <a:r>
              <a:rPr lang="tr-TR" dirty="0" err="1"/>
              <a:t>Cehmiyye</a:t>
            </a:r>
            <a:r>
              <a:rPr lang="tr-TR" dirty="0"/>
              <a:t> gibi grupların görüşlerini paylaşmama noktasında hem fikirdir.</a:t>
            </a:r>
          </a:p>
          <a:p>
            <a:r>
              <a:rPr lang="tr-TR" dirty="0" err="1"/>
              <a:t>Ehl</a:t>
            </a:r>
            <a:r>
              <a:rPr lang="tr-TR" dirty="0"/>
              <a:t>-i sünneti tefsir, fıkıh ve hadis gibi ilimlerle meşgul olan alimler temsil etmektedir. </a:t>
            </a:r>
          </a:p>
          <a:p>
            <a:r>
              <a:rPr lang="tr-TR" dirty="0"/>
              <a:t>İlk dönemde söz konusu ilimlerin alimleri </a:t>
            </a:r>
            <a:r>
              <a:rPr lang="tr-TR" dirty="0" err="1"/>
              <a:t>itikadi</a:t>
            </a:r>
            <a:r>
              <a:rPr lang="tr-TR" dirty="0"/>
              <a:t> konularda akıl yürütmeyi doğru kabul etmediklerinden bu konuda akıl yürüten bütün gruplar </a:t>
            </a:r>
            <a:r>
              <a:rPr lang="tr-TR" dirty="0" err="1"/>
              <a:t>ehl</a:t>
            </a:r>
            <a:r>
              <a:rPr lang="tr-TR" dirty="0"/>
              <a:t>-i bidat kabul edilmiş ve </a:t>
            </a:r>
            <a:r>
              <a:rPr lang="tr-TR" dirty="0" err="1"/>
              <a:t>ehl</a:t>
            </a:r>
            <a:r>
              <a:rPr lang="tr-TR" dirty="0"/>
              <a:t>-i sünnetin tek temsilcisi </a:t>
            </a:r>
            <a:r>
              <a:rPr lang="tr-TR" dirty="0" err="1"/>
              <a:t>ehl</a:t>
            </a:r>
            <a:r>
              <a:rPr lang="tr-TR" dirty="0"/>
              <a:t>-i hadis olarak algılanmıştır. </a:t>
            </a:r>
          </a:p>
          <a:p>
            <a:r>
              <a:rPr lang="tr-TR" dirty="0" err="1"/>
              <a:t>İtikadi</a:t>
            </a:r>
            <a:r>
              <a:rPr lang="tr-TR" dirty="0"/>
              <a:t> alanda </a:t>
            </a:r>
            <a:r>
              <a:rPr lang="tr-TR" dirty="0" err="1"/>
              <a:t>ehl</a:t>
            </a:r>
            <a:r>
              <a:rPr lang="tr-TR" dirty="0"/>
              <a:t>-i sünnet olarak düşünülenler </a:t>
            </a:r>
            <a:r>
              <a:rPr lang="tr-TR" dirty="0" err="1"/>
              <a:t>ehl</a:t>
            </a:r>
            <a:r>
              <a:rPr lang="tr-TR" dirty="0"/>
              <a:t>-i hadis karşısında İslam düşüncesinde </a:t>
            </a:r>
            <a:r>
              <a:rPr lang="tr-TR" dirty="0" err="1"/>
              <a:t>ehl</a:t>
            </a:r>
            <a:r>
              <a:rPr lang="tr-TR" dirty="0"/>
              <a:t>-i reyi oluşturan kişi ve gruplardır. Bu kişilerden ilk isimler:</a:t>
            </a:r>
          </a:p>
          <a:p>
            <a:r>
              <a:rPr lang="tr-TR" dirty="0"/>
              <a:t>Hasan Basri, Ebu Hanife.</a:t>
            </a:r>
          </a:p>
          <a:p>
            <a:endParaRPr lang="tr-TR" b="1" dirty="0"/>
          </a:p>
          <a:p>
            <a:endParaRPr lang="tr-TR" b="1" dirty="0"/>
          </a:p>
        </p:txBody>
      </p:sp>
    </p:spTree>
    <p:extLst>
      <p:ext uri="{BB962C8B-B14F-4D97-AF65-F5344CB8AC3E}">
        <p14:creationId xmlns:p14="http://schemas.microsoft.com/office/powerpoint/2010/main" val="181875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EHL-İ SÜNNETİN TEŞEKKÜLÜ VE TEMEL İLKELERİ</a:t>
            </a:r>
            <a:endParaRPr lang="tr-TR" sz="3600" b="1" dirty="0"/>
          </a:p>
        </p:txBody>
      </p:sp>
      <p:sp>
        <p:nvSpPr>
          <p:cNvPr id="14" name="İçerik Yer Tutucusu 13"/>
          <p:cNvSpPr>
            <a:spLocks noGrp="1"/>
          </p:cNvSpPr>
          <p:nvPr>
            <p:ph idx="1"/>
          </p:nvPr>
        </p:nvSpPr>
        <p:spPr>
          <a:xfrm>
            <a:off x="1117309" y="1701800"/>
            <a:ext cx="10157354" cy="4967560"/>
          </a:xfrm>
        </p:spPr>
        <p:txBody>
          <a:bodyPr rtlCol="0">
            <a:normAutofit fontScale="62500" lnSpcReduction="20000"/>
          </a:bodyPr>
          <a:lstStyle/>
          <a:p>
            <a:r>
              <a:rPr lang="tr-TR" b="1" dirty="0"/>
              <a:t>C. Ehli Sünneti Temsil Eden 2 Grup</a:t>
            </a:r>
          </a:p>
          <a:p>
            <a:r>
              <a:rPr lang="tr-TR" b="1" dirty="0">
                <a:solidFill>
                  <a:srgbClr val="C00000"/>
                </a:solidFill>
              </a:rPr>
              <a:t>1. grup (Ehli Hadis grubu)</a:t>
            </a:r>
          </a:p>
          <a:p>
            <a:r>
              <a:rPr lang="tr-TR" dirty="0" err="1"/>
              <a:t>Selefiyye</a:t>
            </a:r>
            <a:r>
              <a:rPr lang="tr-TR" dirty="0"/>
              <a:t>, </a:t>
            </a:r>
            <a:r>
              <a:rPr lang="tr-TR" dirty="0" err="1"/>
              <a:t>Eseriyye</a:t>
            </a:r>
            <a:r>
              <a:rPr lang="tr-TR" dirty="0"/>
              <a:t>, </a:t>
            </a:r>
            <a:r>
              <a:rPr lang="tr-TR" dirty="0" err="1"/>
              <a:t>Ashabul</a:t>
            </a:r>
            <a:r>
              <a:rPr lang="tr-TR" dirty="0"/>
              <a:t> hadis, ehli hadis, ehli sünneti hassa: gibi isim verilen ve başını Ahmet b. </a:t>
            </a:r>
            <a:r>
              <a:rPr lang="tr-TR" dirty="0" err="1"/>
              <a:t>Hanbel’in</a:t>
            </a:r>
            <a:r>
              <a:rPr lang="tr-TR" dirty="0"/>
              <a:t> çektiği grup. </a:t>
            </a:r>
          </a:p>
          <a:p>
            <a:r>
              <a:rPr lang="tr-TR" dirty="0"/>
              <a:t>Bunlar daha çok hadisleri derleyip nakleden gruptur. </a:t>
            </a:r>
          </a:p>
          <a:p>
            <a:r>
              <a:rPr lang="tr-TR" dirty="0"/>
              <a:t>Bu grupta </a:t>
            </a:r>
            <a:r>
              <a:rPr lang="tr-TR" dirty="0" err="1"/>
              <a:t>Ahmed</a:t>
            </a:r>
            <a:r>
              <a:rPr lang="tr-TR" dirty="0"/>
              <a:t> b. </a:t>
            </a:r>
            <a:r>
              <a:rPr lang="tr-TR" dirty="0" err="1"/>
              <a:t>Hanbel</a:t>
            </a:r>
            <a:r>
              <a:rPr lang="tr-TR" dirty="0"/>
              <a:t> Mutezileye karşı vermiş olduğu mücadeleden dolayı bu grubun sembol isim haline gelmiştir.</a:t>
            </a:r>
          </a:p>
          <a:p>
            <a:r>
              <a:rPr lang="tr-TR" dirty="0"/>
              <a:t>Bu grubun Bağdat’taki önemli temsilcileri: Ebu Bekir el-</a:t>
            </a:r>
            <a:r>
              <a:rPr lang="tr-TR" dirty="0" err="1"/>
              <a:t>Hallal</a:t>
            </a:r>
            <a:r>
              <a:rPr lang="tr-TR" dirty="0"/>
              <a:t>, Hasan b. Ali el </a:t>
            </a:r>
            <a:r>
              <a:rPr lang="tr-TR" dirty="0" err="1"/>
              <a:t>Berbehari</a:t>
            </a:r>
            <a:r>
              <a:rPr lang="tr-TR" dirty="0"/>
              <a:t>, </a:t>
            </a:r>
            <a:r>
              <a:rPr lang="tr-TR" dirty="0" err="1"/>
              <a:t>İbn</a:t>
            </a:r>
            <a:r>
              <a:rPr lang="tr-TR" dirty="0"/>
              <a:t> batta el-</a:t>
            </a:r>
            <a:r>
              <a:rPr lang="tr-TR" dirty="0" err="1"/>
              <a:t>Ukberi</a:t>
            </a:r>
            <a:r>
              <a:rPr lang="tr-TR" dirty="0"/>
              <a:t>. Bu isimler kelam metodunu eleştirmişlerdir. </a:t>
            </a:r>
          </a:p>
          <a:p>
            <a:r>
              <a:rPr lang="tr-TR" dirty="0" err="1"/>
              <a:t>İbn</a:t>
            </a:r>
            <a:r>
              <a:rPr lang="tr-TR" dirty="0"/>
              <a:t> </a:t>
            </a:r>
            <a:r>
              <a:rPr lang="tr-TR" dirty="0" err="1"/>
              <a:t>Hazm</a:t>
            </a:r>
            <a:r>
              <a:rPr lang="tr-TR" dirty="0"/>
              <a:t>, Ebu Cafer et-</a:t>
            </a:r>
            <a:r>
              <a:rPr lang="tr-TR" dirty="0" err="1"/>
              <a:t>Tahavi</a:t>
            </a:r>
            <a:r>
              <a:rPr lang="tr-TR" dirty="0"/>
              <a:t>, </a:t>
            </a:r>
            <a:r>
              <a:rPr lang="tr-TR" dirty="0" err="1"/>
              <a:t>Beyhaki</a:t>
            </a:r>
            <a:r>
              <a:rPr lang="tr-TR" dirty="0"/>
              <a:t>: Bu isimler Hanbeli mezhebine mensup olmamakla beraber bu grup içerisinde kelam metodunu eleştirmişlerdir.  </a:t>
            </a:r>
          </a:p>
          <a:p>
            <a:r>
              <a:rPr lang="tr-TR" dirty="0"/>
              <a:t>İran ve Horasan Temsilcileri: Ebu Süleyman </a:t>
            </a:r>
            <a:r>
              <a:rPr lang="tr-TR" dirty="0" err="1"/>
              <a:t>Hattabi</a:t>
            </a:r>
            <a:r>
              <a:rPr lang="tr-TR" dirty="0"/>
              <a:t>, Ebu Abdullah </a:t>
            </a:r>
            <a:r>
              <a:rPr lang="tr-TR" dirty="0" err="1"/>
              <a:t>İbn</a:t>
            </a:r>
            <a:r>
              <a:rPr lang="tr-TR" dirty="0"/>
              <a:t> Mende, </a:t>
            </a:r>
            <a:r>
              <a:rPr lang="tr-TR" dirty="0" err="1"/>
              <a:t>Hace</a:t>
            </a:r>
            <a:r>
              <a:rPr lang="tr-TR" dirty="0"/>
              <a:t> Abdullah </a:t>
            </a:r>
            <a:r>
              <a:rPr lang="tr-TR" dirty="0" err="1"/>
              <a:t>Herevi</a:t>
            </a:r>
            <a:r>
              <a:rPr lang="tr-TR" dirty="0"/>
              <a:t> vb. isimler bu bölgelerdeki “</a:t>
            </a:r>
            <a:r>
              <a:rPr lang="tr-TR" dirty="0" err="1"/>
              <a:t>Ehl</a:t>
            </a:r>
            <a:r>
              <a:rPr lang="tr-TR" dirty="0"/>
              <a:t>-i hadis” grubu alimlerinden olup Kelam metoduna karşı çıkmışlardır.</a:t>
            </a:r>
          </a:p>
          <a:p>
            <a:r>
              <a:rPr lang="tr-TR" dirty="0" err="1"/>
              <a:t>Zemmil</a:t>
            </a:r>
            <a:r>
              <a:rPr lang="tr-TR" dirty="0"/>
              <a:t> Kelam ve </a:t>
            </a:r>
            <a:r>
              <a:rPr lang="tr-TR" dirty="0" err="1"/>
              <a:t>ehlihi</a:t>
            </a:r>
            <a:r>
              <a:rPr lang="tr-TR" dirty="0"/>
              <a:t>: Bu düşüncedeki alimlerin kelam metodunu eleştirdikleri eserlerin ortak adı.</a:t>
            </a:r>
            <a:endParaRPr lang="tr-TR" b="1" dirty="0"/>
          </a:p>
        </p:txBody>
      </p:sp>
    </p:spTree>
    <p:extLst>
      <p:ext uri="{BB962C8B-B14F-4D97-AF65-F5344CB8AC3E}">
        <p14:creationId xmlns:p14="http://schemas.microsoft.com/office/powerpoint/2010/main" val="151220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tapla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9_TF02787940_TF02787940.potx" id="{28172E8D-EAD7-4AC2-8B44-6816FF20E00E}" vid="{89738596-E4E7-4B62-90A4-7590996B647A}"/>
    </a:ext>
  </a:extLst>
</a:theme>
</file>

<file path=ppt/theme/theme2.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4873beb7-5857-4685-be1f-d57550cc96cc"/>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2187</Words>
  <Application>Microsoft Office PowerPoint</Application>
  <PresentationFormat>Özel</PresentationFormat>
  <Paragraphs>179</Paragraphs>
  <Slides>19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Century Gothic</vt:lpstr>
      <vt:lpstr>Kitaplar 16 x 9</vt:lpstr>
      <vt:lpstr>KELAM TARİHİ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lpstr>          EHL-İ SÜNNETİN TEŞEKKÜLÜ VE TEMEL İLKELERİ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2021-02-21T16:18:26Z</dcterms:created>
  <dcterms:modified xsi:type="dcterms:W3CDTF">2023-04-02T18:12:22Z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