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4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67" d="100"/>
          <a:sy n="67" d="100"/>
        </p:scale>
        <p:origin x="644" y="4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6766E61-8483-4E85-A7AA-B03676934E74}" type="datetime1">
              <a:rPr lang="tr-TR" smtClean="0">
                <a:solidFill>
                  <a:schemeClr val="tx2"/>
                </a:solidFill>
              </a:rPr>
              <a:pPr algn="r" rtl="0"/>
              <a:t>9.04.2023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r-TR" smtClean="0">
                <a:solidFill>
                  <a:schemeClr val="tx2"/>
                </a:solidFill>
              </a:rPr>
              <a:pPr algn="r" rtl="0"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D4890AD5-4316-40C1-84C6-5DB9875CE083}" type="datetime1">
              <a:rPr lang="tr-TR" smtClean="0"/>
              <a:pPr/>
              <a:t>9.04.2023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93C2F-276E-45A2-A26D-280D43F4DEC0}" type="datetime1">
              <a:rPr lang="tr-TR" smtClean="0"/>
              <a:pPr/>
              <a:t>9.04.2023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E73423-0FCB-43D8-A89E-348919C940EF}" type="datetime1">
              <a:rPr lang="tr-TR" smtClean="0"/>
              <a:pPr/>
              <a:t>9.04.2023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CD94FF-AF33-4AFA-A6D6-D15D6E4AF075}" type="datetime1">
              <a:rPr lang="tr-TR" smtClean="0"/>
              <a:pPr/>
              <a:t>9.04.2023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0B1F9-9B61-4E5E-BE20-BD0526E05453}" type="datetime1">
              <a:rPr lang="tr-TR" smtClean="0"/>
              <a:pPr/>
              <a:t>9.04.2023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21372" y="1608835"/>
            <a:ext cx="4973041" cy="753363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1730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753362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755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B9DD9-F15D-4B9F-93EF-364AA77EACFA}" type="datetime1">
              <a:rPr lang="tr-TR" smtClean="0"/>
              <a:pPr/>
              <a:t>9.04.2023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802B63-CB18-4428-940D-76000F7D0D7F}" type="datetime1">
              <a:rPr lang="tr-TR" smtClean="0"/>
              <a:pPr/>
              <a:t>9.04.2023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D9A3A-F2D1-49D2-9940-81A32FD4BC1B}" type="datetime1">
              <a:rPr lang="tr-TR" smtClean="0"/>
              <a:pPr/>
              <a:t>9.04.2023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7729AD-F7C7-473C-BE4B-248522DE8F48}" type="datetime1">
              <a:rPr lang="tr-TR" smtClean="0"/>
              <a:pPr/>
              <a:t>9.04.2023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r-TR" noProof="0"/>
              <a:t>Resim eklemek için simgeye tıklayın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FCCC71-70BB-43D3-97CB-6EEE61369627}" type="datetime1">
              <a:rPr lang="tr-TR" smtClean="0"/>
              <a:pPr/>
              <a:t>9.04.2023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E217E46-B403-4530-8B5B-57B5C1217BD3}" type="datetime1">
              <a:rPr lang="tr-TR" smtClean="0"/>
              <a:pPr/>
              <a:t>9.04.2023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3212976"/>
            <a:ext cx="7008574" cy="1584450"/>
          </a:xfrm>
        </p:spPr>
        <p:txBody>
          <a:bodyPr rtlCol="0"/>
          <a:lstStyle/>
          <a:p>
            <a:pPr rtl="0"/>
            <a:r>
              <a:rPr lang="tr-TR" dirty="0"/>
              <a:t>KELAM TARİHİ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/>
              <a:t>DR. ÖĞR. ÜYESİ FİKRULLAH ÇAKMAK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SELEFİLİK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tr-TR" b="1" dirty="0"/>
              <a:t>E. Modern Dönem </a:t>
            </a:r>
            <a:r>
              <a:rPr lang="tr-TR" b="1" dirty="0" err="1"/>
              <a:t>Selefilik</a:t>
            </a:r>
            <a:endParaRPr lang="tr-TR" b="1" dirty="0"/>
          </a:p>
          <a:p>
            <a:r>
              <a:rPr lang="tr-TR" dirty="0"/>
              <a:t>XVIII. asırdan günümüze kadar olan dönemdir. </a:t>
            </a:r>
          </a:p>
          <a:p>
            <a:r>
              <a:rPr lang="tr-TR" b="1" dirty="0">
                <a:solidFill>
                  <a:srgbClr val="C00000"/>
                </a:solidFill>
              </a:rPr>
              <a:t>Modern Dönem </a:t>
            </a:r>
            <a:r>
              <a:rPr lang="tr-TR" b="1" dirty="0" err="1">
                <a:solidFill>
                  <a:srgbClr val="C00000"/>
                </a:solidFill>
              </a:rPr>
              <a:t>Selefiliğin</a:t>
            </a:r>
            <a:r>
              <a:rPr lang="tr-TR" b="1" dirty="0">
                <a:solidFill>
                  <a:srgbClr val="C00000"/>
                </a:solidFill>
              </a:rPr>
              <a:t> Ortaya Çıkış Nedeni</a:t>
            </a:r>
          </a:p>
          <a:p>
            <a:r>
              <a:rPr lang="tr-TR" dirty="0"/>
              <a:t>İslam dünyasının batı karşısında yenilgisi ve Osmanlı’nın yıkılmasıyla başlayan Müslümanlar arasındaki iç buhranlar, sorgulamalar. </a:t>
            </a:r>
          </a:p>
          <a:p>
            <a:r>
              <a:rPr lang="tr-TR" dirty="0"/>
              <a:t>Bu dönemde bir takım alimler yeniden dirilişin Selef düşüncesine sarılmakla olduğunu düşünmüşlerdir. </a:t>
            </a:r>
          </a:p>
          <a:p>
            <a:r>
              <a:rPr lang="tr-TR" b="1" dirty="0">
                <a:solidFill>
                  <a:srgbClr val="C00000"/>
                </a:solidFill>
              </a:rPr>
              <a:t>Öncü İsimler</a:t>
            </a:r>
          </a:p>
          <a:p>
            <a:r>
              <a:rPr lang="tr-TR" dirty="0"/>
              <a:t>Sıddık Hasan Han (1890); Muhammed </a:t>
            </a:r>
            <a:r>
              <a:rPr lang="tr-TR" dirty="0" err="1"/>
              <a:t>Abduh</a:t>
            </a:r>
            <a:r>
              <a:rPr lang="tr-TR" dirty="0"/>
              <a:t>; </a:t>
            </a:r>
            <a:r>
              <a:rPr lang="tr-TR" dirty="0" err="1"/>
              <a:t>Cemaledin</a:t>
            </a:r>
            <a:r>
              <a:rPr lang="tr-TR" dirty="0"/>
              <a:t> el-</a:t>
            </a:r>
            <a:r>
              <a:rPr lang="tr-TR" dirty="0" err="1"/>
              <a:t>Kasimi</a:t>
            </a:r>
            <a:r>
              <a:rPr lang="tr-TR" dirty="0"/>
              <a:t>, </a:t>
            </a:r>
            <a:r>
              <a:rPr lang="tr-TR" dirty="0" err="1"/>
              <a:t>Mahmud</a:t>
            </a:r>
            <a:r>
              <a:rPr lang="tr-TR" dirty="0"/>
              <a:t> </a:t>
            </a:r>
            <a:r>
              <a:rPr lang="tr-TR" dirty="0" err="1"/>
              <a:t>Şükri</a:t>
            </a:r>
            <a:r>
              <a:rPr lang="tr-TR" dirty="0"/>
              <a:t> el-</a:t>
            </a:r>
            <a:r>
              <a:rPr lang="tr-TR" dirty="0" err="1"/>
              <a:t>Alusi</a:t>
            </a:r>
            <a:r>
              <a:rPr lang="tr-TR" dirty="0"/>
              <a:t> (1924), </a:t>
            </a:r>
            <a:r>
              <a:rPr lang="tr-TR" dirty="0" err="1"/>
              <a:t>Reşid</a:t>
            </a:r>
            <a:r>
              <a:rPr lang="tr-TR" dirty="0"/>
              <a:t> Rıza, Musa </a:t>
            </a:r>
            <a:r>
              <a:rPr lang="tr-TR" dirty="0" err="1"/>
              <a:t>Carullah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934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SELEFİLİK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r>
              <a:rPr lang="tr-TR" b="1" dirty="0"/>
              <a:t>E. Modern Dönem </a:t>
            </a:r>
            <a:r>
              <a:rPr lang="tr-TR" b="1" dirty="0" err="1"/>
              <a:t>Selefilik</a:t>
            </a:r>
            <a:endParaRPr lang="tr-TR" b="1" dirty="0"/>
          </a:p>
          <a:p>
            <a:r>
              <a:rPr lang="tr-TR" b="1" dirty="0">
                <a:solidFill>
                  <a:srgbClr val="C00000"/>
                </a:solidFill>
              </a:rPr>
              <a:t>XX. Yüzyıl İslam Ülkelerinin İşgali ve </a:t>
            </a:r>
            <a:r>
              <a:rPr lang="tr-TR" b="1" dirty="0" err="1">
                <a:solidFill>
                  <a:srgbClr val="C00000"/>
                </a:solidFill>
              </a:rPr>
              <a:t>Selefilik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/>
              <a:t>20. Yüzyılda Mısır, Afganistan, Filistin, Pakistan gibi İslam ülkelerinin yaşadığı sorunlar </a:t>
            </a:r>
            <a:r>
              <a:rPr lang="tr-TR" dirty="0" err="1"/>
              <a:t>Selefiliğin</a:t>
            </a:r>
            <a:r>
              <a:rPr lang="tr-TR" dirty="0"/>
              <a:t> batı karşısında dini bir ideolojiye dönüştürmüştür. </a:t>
            </a:r>
          </a:p>
          <a:p>
            <a:r>
              <a:rPr lang="tr-TR" b="1" dirty="0" err="1">
                <a:solidFill>
                  <a:srgbClr val="C00000"/>
                </a:solidFill>
              </a:rPr>
              <a:t>Vehhabilik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/>
              <a:t>Muhammed b. </a:t>
            </a:r>
            <a:r>
              <a:rPr lang="tr-TR" dirty="0" err="1"/>
              <a:t>Abdülvehab’ın</a:t>
            </a:r>
            <a:r>
              <a:rPr lang="tr-TR" dirty="0"/>
              <a:t> (1792) Selefi düşünce temelli oluşturduğu siyasi dini düşünce. </a:t>
            </a:r>
          </a:p>
          <a:p>
            <a:r>
              <a:rPr lang="tr-TR" dirty="0"/>
              <a:t>Emir Muhammed b. </a:t>
            </a:r>
            <a:r>
              <a:rPr lang="tr-TR" dirty="0" err="1"/>
              <a:t>Suud’la</a:t>
            </a:r>
            <a:r>
              <a:rPr lang="tr-TR" dirty="0"/>
              <a:t> (1765) birlikte </a:t>
            </a:r>
            <a:r>
              <a:rPr lang="tr-TR" dirty="0" err="1"/>
              <a:t>Suud</a:t>
            </a:r>
            <a:r>
              <a:rPr lang="tr-TR" dirty="0"/>
              <a:t> devletinin kuruluşunda öncülük etmiş ve devletin kuruluşuyla </a:t>
            </a:r>
            <a:r>
              <a:rPr lang="tr-TR" dirty="0" err="1"/>
              <a:t>Vehhabilik</a:t>
            </a:r>
            <a:r>
              <a:rPr lang="tr-TR" dirty="0"/>
              <a:t> devletin resmi mezhebi olmuştur. </a:t>
            </a:r>
          </a:p>
          <a:p>
            <a:r>
              <a:rPr lang="tr-TR" dirty="0"/>
              <a:t>Daha sonra </a:t>
            </a:r>
            <a:r>
              <a:rPr lang="tr-TR" dirty="0" err="1"/>
              <a:t>Suud’un</a:t>
            </a:r>
            <a:r>
              <a:rPr lang="tr-TR" dirty="0"/>
              <a:t> destekleriyle Selefi düşünce temelli </a:t>
            </a:r>
            <a:r>
              <a:rPr lang="tr-TR" dirty="0" err="1"/>
              <a:t>Vehhabilik</a:t>
            </a:r>
            <a:r>
              <a:rPr lang="tr-TR" dirty="0"/>
              <a:t> İslam dünyasında etkin olmuştur. </a:t>
            </a:r>
          </a:p>
          <a:p>
            <a:r>
              <a:rPr lang="tr-TR" b="1" dirty="0" err="1">
                <a:solidFill>
                  <a:srgbClr val="C00000"/>
                </a:solidFill>
              </a:rPr>
              <a:t>Cihadi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Selefilik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/>
              <a:t>1970’lerden sonra </a:t>
            </a:r>
            <a:r>
              <a:rPr lang="tr-TR" dirty="0" err="1"/>
              <a:t>Vehhabilik</a:t>
            </a:r>
            <a:r>
              <a:rPr lang="tr-TR" dirty="0"/>
              <a:t> ile İslamcılığın sentezi olan </a:t>
            </a:r>
            <a:r>
              <a:rPr lang="tr-TR" dirty="0" err="1"/>
              <a:t>cihadi</a:t>
            </a:r>
            <a:r>
              <a:rPr lang="tr-TR" dirty="0"/>
              <a:t> </a:t>
            </a:r>
            <a:r>
              <a:rPr lang="tr-TR" dirty="0" err="1"/>
              <a:t>selefilik</a:t>
            </a:r>
            <a:r>
              <a:rPr lang="tr-TR" dirty="0"/>
              <a:t> ortaya çıkmıştır. Bu durum Taliban, el-Kaide, DAIŞ gibi yapıları ortaya çıkarmıştır. </a:t>
            </a:r>
          </a:p>
        </p:txBody>
      </p:sp>
    </p:spTree>
    <p:extLst>
      <p:ext uri="{BB962C8B-B14F-4D97-AF65-F5344CB8AC3E}">
        <p14:creationId xmlns:p14="http://schemas.microsoft.com/office/powerpoint/2010/main" val="31052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SELEFİLİK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r>
              <a:rPr lang="tr-TR" b="1" dirty="0"/>
              <a:t>F. Selefi Anlayış ve Yapısı</a:t>
            </a:r>
          </a:p>
          <a:p>
            <a:r>
              <a:rPr lang="tr-TR" b="1" dirty="0">
                <a:solidFill>
                  <a:srgbClr val="C00000"/>
                </a:solidFill>
              </a:rPr>
              <a:t>Genel Görüşleri </a:t>
            </a:r>
          </a:p>
          <a:p>
            <a:r>
              <a:rPr lang="tr-TR" dirty="0"/>
              <a:t>1) </a:t>
            </a:r>
            <a:r>
              <a:rPr lang="tr-TR" dirty="0" err="1"/>
              <a:t>İtikadi</a:t>
            </a:r>
            <a:r>
              <a:rPr lang="tr-TR" dirty="0"/>
              <a:t> konularda tek kaynak Kur’an ve sünnettir.</a:t>
            </a:r>
          </a:p>
          <a:p>
            <a:r>
              <a:rPr lang="tr-TR" dirty="0"/>
              <a:t>2) </a:t>
            </a:r>
            <a:r>
              <a:rPr lang="tr-TR" dirty="0" err="1"/>
              <a:t>İtikadi</a:t>
            </a:r>
            <a:r>
              <a:rPr lang="tr-TR" dirty="0"/>
              <a:t> konularda </a:t>
            </a:r>
            <a:r>
              <a:rPr lang="tr-TR" dirty="0" err="1"/>
              <a:t>istidlalla</a:t>
            </a:r>
            <a:r>
              <a:rPr lang="tr-TR" dirty="0"/>
              <a:t> hüküm verilmez</a:t>
            </a:r>
          </a:p>
          <a:p>
            <a:r>
              <a:rPr lang="tr-TR" dirty="0"/>
              <a:t>3) İslam’ı anlama ve yaşama konusunda tek model ilk üç nesildir. </a:t>
            </a:r>
          </a:p>
          <a:p>
            <a:r>
              <a:rPr lang="tr-TR" dirty="0"/>
              <a:t>4) </a:t>
            </a:r>
            <a:r>
              <a:rPr lang="tr-TR" dirty="0" err="1"/>
              <a:t>Müteşabihlerde</a:t>
            </a:r>
            <a:r>
              <a:rPr lang="tr-TR" dirty="0"/>
              <a:t> </a:t>
            </a:r>
            <a:r>
              <a:rPr lang="tr-TR" dirty="0" err="1"/>
              <a:t>teşcim</a:t>
            </a:r>
            <a:r>
              <a:rPr lang="tr-TR" dirty="0"/>
              <a:t> ve teşbihe düşülmeden tevilden kaçınmak gerekir. </a:t>
            </a:r>
          </a:p>
          <a:p>
            <a:r>
              <a:rPr lang="tr-TR" dirty="0"/>
              <a:t>5) </a:t>
            </a:r>
            <a:r>
              <a:rPr lang="tr-TR" dirty="0" err="1"/>
              <a:t>Müteşabihlerin</a:t>
            </a:r>
            <a:r>
              <a:rPr lang="tr-TR" dirty="0"/>
              <a:t> tevili insan idrakinin dışındadır. “Sana </a:t>
            </a:r>
            <a:r>
              <a:rPr lang="tr-TR" dirty="0" err="1"/>
              <a:t>Kitab'ı</a:t>
            </a:r>
            <a:r>
              <a:rPr lang="tr-TR" dirty="0"/>
              <a:t> indiren O'dur. Onun (Kur'an'ın) bazı </a:t>
            </a:r>
            <a:r>
              <a:rPr lang="tr-TR" dirty="0" err="1"/>
              <a:t>âyetleri</a:t>
            </a:r>
            <a:r>
              <a:rPr lang="tr-TR" dirty="0"/>
              <a:t> muhkemdir ki, bunlar </a:t>
            </a:r>
            <a:r>
              <a:rPr lang="tr-TR" dirty="0" err="1"/>
              <a:t>Kitab'ın</a:t>
            </a:r>
            <a:r>
              <a:rPr lang="tr-TR" dirty="0"/>
              <a:t> esasıdır. Diğerleri de </a:t>
            </a:r>
            <a:r>
              <a:rPr lang="tr-TR" dirty="0" err="1"/>
              <a:t>müteşâbihtir</a:t>
            </a:r>
            <a:r>
              <a:rPr lang="tr-TR" dirty="0"/>
              <a:t>. Kalplerinde eğrilik olanlar, fitne çıkarmak ve onu tevil etmek için ondaki </a:t>
            </a:r>
            <a:r>
              <a:rPr lang="tr-TR" dirty="0" err="1"/>
              <a:t>müteşâbih</a:t>
            </a:r>
            <a:r>
              <a:rPr lang="tr-TR" dirty="0"/>
              <a:t> </a:t>
            </a:r>
            <a:r>
              <a:rPr lang="tr-TR" dirty="0" err="1"/>
              <a:t>âyetlerin</a:t>
            </a:r>
            <a:r>
              <a:rPr lang="tr-TR" dirty="0"/>
              <a:t> peşine düşerler. Halbuki Onun tevilini ancak Allah bilir. İlimde yüksek pâyeye erişenler ise: Ona inandık; hepsi Rabbimiz tarafındandır, derler. (Bu inceliği) ancak aklıselim sahipleri düşünüp anlar. ” (Al-i İmran 3/7)</a:t>
            </a:r>
          </a:p>
        </p:txBody>
      </p:sp>
    </p:spTree>
    <p:extLst>
      <p:ext uri="{BB962C8B-B14F-4D97-AF65-F5344CB8AC3E}">
        <p14:creationId xmlns:p14="http://schemas.microsoft.com/office/powerpoint/2010/main" val="266829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SELEFİLİK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F. Selefi Anlayış ve Yapısı</a:t>
            </a:r>
          </a:p>
          <a:p>
            <a:r>
              <a:rPr lang="tr-TR" b="1" dirty="0">
                <a:solidFill>
                  <a:srgbClr val="C00000"/>
                </a:solidFill>
              </a:rPr>
              <a:t>Neden Tevile Karşılar</a:t>
            </a:r>
          </a:p>
          <a:p>
            <a:r>
              <a:rPr lang="tr-TR" dirty="0"/>
              <a:t>1) Tevile kalkışanlar Kur’an’da kınanmıştır. </a:t>
            </a:r>
          </a:p>
          <a:p>
            <a:r>
              <a:rPr lang="tr-TR" dirty="0"/>
              <a:t>2) Tevil zan ifade eder</a:t>
            </a:r>
          </a:p>
          <a:p>
            <a:r>
              <a:rPr lang="tr-TR" dirty="0"/>
              <a:t>3) Tevil zaman ve kişiye göre değişir. </a:t>
            </a:r>
          </a:p>
        </p:txBody>
      </p:sp>
    </p:spTree>
    <p:extLst>
      <p:ext uri="{BB962C8B-B14F-4D97-AF65-F5344CB8AC3E}">
        <p14:creationId xmlns:p14="http://schemas.microsoft.com/office/powerpoint/2010/main" val="28931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SELEFİLİK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r>
              <a:rPr lang="tr-TR" b="1" dirty="0"/>
              <a:t>F. Selefi Anlayış ve Yapısı</a:t>
            </a:r>
          </a:p>
          <a:p>
            <a:r>
              <a:rPr lang="tr-TR" b="1" dirty="0">
                <a:solidFill>
                  <a:srgbClr val="C00000"/>
                </a:solidFill>
              </a:rPr>
              <a:t>Selef akidesinin esasları</a:t>
            </a:r>
          </a:p>
          <a:p>
            <a:r>
              <a:rPr lang="tr-TR" dirty="0"/>
              <a:t>Takdis: Allah’ın şanına yakışmayacak şeylerden tenzih</a:t>
            </a:r>
          </a:p>
          <a:p>
            <a:r>
              <a:rPr lang="tr-TR" dirty="0"/>
              <a:t>Tasdik: İsim ve sıfatlar konusunda naslarda bildirilen manaların onun şanına yakışır bir şekilde kabul etme</a:t>
            </a:r>
          </a:p>
          <a:p>
            <a:r>
              <a:rPr lang="tr-TR" dirty="0"/>
              <a:t>Aczini itiraf: Naslardaki </a:t>
            </a:r>
            <a:r>
              <a:rPr lang="tr-TR" dirty="0" err="1"/>
              <a:t>müteşabih</a:t>
            </a:r>
            <a:r>
              <a:rPr lang="tr-TR" dirty="0"/>
              <a:t> lafızlardan ne olduğunu bilinemeyeceğini ifade.</a:t>
            </a:r>
          </a:p>
          <a:p>
            <a:r>
              <a:rPr lang="tr-TR" dirty="0"/>
              <a:t>Sükut: </a:t>
            </a:r>
            <a:r>
              <a:rPr lang="tr-TR" dirty="0" err="1"/>
              <a:t>Müteşabih</a:t>
            </a:r>
            <a:r>
              <a:rPr lang="tr-TR" dirty="0"/>
              <a:t> naslar hususunda konuşmama. </a:t>
            </a:r>
          </a:p>
          <a:p>
            <a:r>
              <a:rPr lang="tr-TR" dirty="0"/>
              <a:t>İmsak: </a:t>
            </a:r>
            <a:r>
              <a:rPr lang="tr-TR" dirty="0" err="1"/>
              <a:t>Müteşabih</a:t>
            </a:r>
            <a:r>
              <a:rPr lang="tr-TR" dirty="0"/>
              <a:t> naslar hususunda tevil ve yorumdan kaçınma</a:t>
            </a:r>
          </a:p>
          <a:p>
            <a:r>
              <a:rPr lang="tr-TR" dirty="0" err="1"/>
              <a:t>Keff</a:t>
            </a:r>
            <a:r>
              <a:rPr lang="tr-TR" dirty="0"/>
              <a:t>: Bu naslar hususunda zihnen bile durulmaması, araştırma yapılmaması</a:t>
            </a:r>
          </a:p>
          <a:p>
            <a:r>
              <a:rPr lang="tr-TR" dirty="0" err="1"/>
              <a:t>Rasihun</a:t>
            </a:r>
            <a:r>
              <a:rPr lang="tr-TR" dirty="0"/>
              <a:t> (ehli marifete teslim): Bu naslar hususunda ilimde derinleşmiş kişilerin önderliğine güvenilmesi</a:t>
            </a:r>
          </a:p>
          <a:p>
            <a:r>
              <a:rPr lang="tr-TR" dirty="0"/>
              <a:t>NASSIN ASLINI KABUL VASFINI TERKETME: özet</a:t>
            </a:r>
          </a:p>
        </p:txBody>
      </p:sp>
    </p:spTree>
    <p:extLst>
      <p:ext uri="{BB962C8B-B14F-4D97-AF65-F5344CB8AC3E}">
        <p14:creationId xmlns:p14="http://schemas.microsoft.com/office/powerpoint/2010/main" val="20528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SELEFİLİK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tr-TR" b="1" dirty="0"/>
              <a:t>G. Selefin </a:t>
            </a:r>
            <a:r>
              <a:rPr lang="tr-TR" b="1" dirty="0" err="1"/>
              <a:t>İtikadi</a:t>
            </a:r>
            <a:r>
              <a:rPr lang="tr-TR" b="1" dirty="0"/>
              <a:t> Anlayışı</a:t>
            </a:r>
          </a:p>
          <a:p>
            <a:r>
              <a:rPr lang="tr-TR" b="1" dirty="0">
                <a:solidFill>
                  <a:srgbClr val="C00000"/>
                </a:solidFill>
              </a:rPr>
              <a:t>İman Anlayışı </a:t>
            </a:r>
          </a:p>
          <a:p>
            <a:r>
              <a:rPr lang="tr-TR" dirty="0"/>
              <a:t>İman; dil ile ikrar, kalp ile tasdik ve ameldir. </a:t>
            </a:r>
          </a:p>
          <a:p>
            <a:r>
              <a:rPr lang="tr-TR" dirty="0"/>
              <a:t>İmanda istisnayı (inşallah ben </a:t>
            </a:r>
            <a:r>
              <a:rPr lang="tr-TR" dirty="0" err="1"/>
              <a:t>mü’minim</a:t>
            </a:r>
            <a:r>
              <a:rPr lang="tr-TR" dirty="0"/>
              <a:t>) gerekli görürler. </a:t>
            </a:r>
          </a:p>
          <a:p>
            <a:r>
              <a:rPr lang="tr-TR" dirty="0"/>
              <a:t>İman artar ve eksilir. </a:t>
            </a:r>
          </a:p>
          <a:p>
            <a:r>
              <a:rPr lang="tr-TR" dirty="0"/>
              <a:t>Büyük günah işleyenler hususunda Selefiler Hariciler ile </a:t>
            </a:r>
            <a:r>
              <a:rPr lang="tr-TR" dirty="0" err="1"/>
              <a:t>Mürcie</a:t>
            </a:r>
            <a:r>
              <a:rPr lang="tr-TR" dirty="0"/>
              <a:t> arasında yol takip etmiştir. </a:t>
            </a:r>
          </a:p>
          <a:p>
            <a:r>
              <a:rPr lang="tr-TR" b="1" dirty="0" err="1">
                <a:solidFill>
                  <a:srgbClr val="C00000"/>
                </a:solidFill>
              </a:rPr>
              <a:t>Uluhiyyet</a:t>
            </a:r>
            <a:r>
              <a:rPr lang="tr-TR" b="1" dirty="0">
                <a:solidFill>
                  <a:srgbClr val="C00000"/>
                </a:solidFill>
              </a:rPr>
              <a:t> Anlayışı</a:t>
            </a:r>
          </a:p>
          <a:p>
            <a:r>
              <a:rPr lang="tr-TR" dirty="0"/>
              <a:t>İlahi sıfatları kabul etmiş bu konuda tartışmaya girmekten kaçınmışlardır. </a:t>
            </a:r>
          </a:p>
          <a:p>
            <a:r>
              <a:rPr lang="tr-TR" dirty="0"/>
              <a:t>İlahi sıfatlar (ilim, irade, kudret, hayat, semi, basar </a:t>
            </a:r>
            <a:r>
              <a:rPr lang="tr-TR" dirty="0" err="1"/>
              <a:t>vb</a:t>
            </a:r>
            <a:r>
              <a:rPr lang="tr-TR" dirty="0"/>
              <a:t>) ezeli ve kadim sıfatlar olarak kabul edilmiştir. </a:t>
            </a:r>
          </a:p>
          <a:p>
            <a:r>
              <a:rPr lang="tr-TR" dirty="0"/>
              <a:t>Haberi sıfatları tevil etmemiş ancak </a:t>
            </a:r>
            <a:r>
              <a:rPr lang="tr-TR" dirty="0" err="1"/>
              <a:t>tecsim</a:t>
            </a:r>
            <a:r>
              <a:rPr lang="tr-TR" dirty="0"/>
              <a:t> ve teşbihten kaçınmışlardır. </a:t>
            </a:r>
          </a:p>
        </p:txBody>
      </p:sp>
    </p:spTree>
    <p:extLst>
      <p:ext uri="{BB962C8B-B14F-4D97-AF65-F5344CB8AC3E}">
        <p14:creationId xmlns:p14="http://schemas.microsoft.com/office/powerpoint/2010/main" val="25638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SELEFİLİK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tr-TR" b="1" dirty="0"/>
              <a:t>G. Selefin </a:t>
            </a:r>
            <a:r>
              <a:rPr lang="tr-TR" b="1" dirty="0" err="1"/>
              <a:t>İtikadi</a:t>
            </a:r>
            <a:r>
              <a:rPr lang="tr-TR" b="1" dirty="0"/>
              <a:t> Anlayışı</a:t>
            </a:r>
          </a:p>
          <a:p>
            <a:r>
              <a:rPr lang="tr-TR" b="1" dirty="0">
                <a:solidFill>
                  <a:srgbClr val="C00000"/>
                </a:solidFill>
              </a:rPr>
              <a:t>Diğer </a:t>
            </a:r>
            <a:r>
              <a:rPr lang="tr-TR" b="1" dirty="0" err="1">
                <a:solidFill>
                  <a:srgbClr val="C00000"/>
                </a:solidFill>
              </a:rPr>
              <a:t>İtikadi</a:t>
            </a:r>
            <a:r>
              <a:rPr lang="tr-TR" b="1" dirty="0">
                <a:solidFill>
                  <a:srgbClr val="C00000"/>
                </a:solidFill>
              </a:rPr>
              <a:t> Görüşleri</a:t>
            </a:r>
          </a:p>
          <a:p>
            <a:r>
              <a:rPr lang="tr-TR" dirty="0"/>
              <a:t>1) Kur’an ilahi kelamdır ve mahluk değildir. </a:t>
            </a:r>
          </a:p>
          <a:p>
            <a:r>
              <a:rPr lang="tr-TR" dirty="0"/>
              <a:t>2) İsim ve müsemma aynı olup Allah’ın güzel isimleri vardır. </a:t>
            </a:r>
          </a:p>
          <a:p>
            <a:r>
              <a:rPr lang="tr-TR" dirty="0"/>
              <a:t>3) </a:t>
            </a:r>
            <a:r>
              <a:rPr lang="tr-TR" dirty="0" err="1"/>
              <a:t>Mü’minler</a:t>
            </a:r>
            <a:r>
              <a:rPr lang="tr-TR" dirty="0"/>
              <a:t> ahirette Allah’ı göreceklerdir. </a:t>
            </a:r>
          </a:p>
          <a:p>
            <a:r>
              <a:rPr lang="tr-TR" dirty="0"/>
              <a:t>4) Hayır ve şer Allah’ın iradesi neticesindedir.</a:t>
            </a:r>
          </a:p>
          <a:p>
            <a:r>
              <a:rPr lang="tr-TR" dirty="0"/>
              <a:t>5) Kıble ehli tekfir edilemez. </a:t>
            </a:r>
          </a:p>
          <a:p>
            <a:r>
              <a:rPr lang="tr-TR" dirty="0"/>
              <a:t>6) İnsanların fiilleri Allah’ın yaratmasıyladır.</a:t>
            </a:r>
          </a:p>
          <a:p>
            <a:r>
              <a:rPr lang="tr-TR" dirty="0"/>
              <a:t>7) Büyük günah işleyenlere şefaat haktır.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77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SELEFİLİK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A. </a:t>
            </a:r>
            <a:r>
              <a:rPr lang="tr-TR" b="1" dirty="0" err="1"/>
              <a:t>Selefiliğin</a:t>
            </a:r>
            <a:r>
              <a:rPr lang="tr-TR" b="1" dirty="0"/>
              <a:t> Doğuşu ve Teşekkülü</a:t>
            </a:r>
          </a:p>
          <a:p>
            <a:r>
              <a:rPr lang="tr-TR" b="1" dirty="0">
                <a:solidFill>
                  <a:srgbClr val="C00000"/>
                </a:solidFill>
              </a:rPr>
              <a:t>Kelime Anlamı</a:t>
            </a:r>
          </a:p>
          <a:p>
            <a:r>
              <a:rPr lang="tr-TR" dirty="0"/>
              <a:t>Selef ve halef terimlerinin kronolojik ve metodolojik anlamı vardır.</a:t>
            </a:r>
          </a:p>
          <a:p>
            <a:r>
              <a:rPr lang="tr-TR" dirty="0"/>
              <a:t>Selef: Sözlükte öne geçmek, geçmişte kalmak. </a:t>
            </a:r>
          </a:p>
          <a:p>
            <a:r>
              <a:rPr lang="tr-TR" b="1" dirty="0">
                <a:solidFill>
                  <a:srgbClr val="C00000"/>
                </a:solidFill>
              </a:rPr>
              <a:t>Kronolojik Anlamı: </a:t>
            </a:r>
          </a:p>
          <a:p>
            <a:r>
              <a:rPr lang="tr-TR" dirty="0"/>
              <a:t>Müslümanların ilk nesli olan sahabe ile onlardan sonra gelen </a:t>
            </a:r>
            <a:r>
              <a:rPr lang="tr-TR" dirty="0" err="1"/>
              <a:t>tabiun</a:t>
            </a:r>
            <a:r>
              <a:rPr lang="tr-TR" dirty="0"/>
              <a:t> ve </a:t>
            </a:r>
            <a:r>
              <a:rPr lang="tr-TR" dirty="0" err="1"/>
              <a:t>etbatu’t-tabiun</a:t>
            </a:r>
            <a:r>
              <a:rPr lang="tr-TR" dirty="0"/>
              <a:t> nesli demektir.</a:t>
            </a:r>
          </a:p>
        </p:txBody>
      </p:sp>
    </p:spTree>
    <p:extLst>
      <p:ext uri="{BB962C8B-B14F-4D97-AF65-F5344CB8AC3E}">
        <p14:creationId xmlns:p14="http://schemas.microsoft.com/office/powerpoint/2010/main" val="31094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SELEFİLİK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tr-TR" b="1" dirty="0"/>
              <a:t>A. </a:t>
            </a:r>
            <a:r>
              <a:rPr lang="tr-TR" b="1" dirty="0" err="1"/>
              <a:t>Selefiliğin</a:t>
            </a:r>
            <a:r>
              <a:rPr lang="tr-TR" b="1" dirty="0"/>
              <a:t> Doğuşu ve Teşekkülü</a:t>
            </a:r>
          </a:p>
          <a:p>
            <a:r>
              <a:rPr lang="tr-TR" b="1" dirty="0" err="1">
                <a:solidFill>
                  <a:srgbClr val="C00000"/>
                </a:solidFill>
              </a:rPr>
              <a:t>Selefiyye</a:t>
            </a:r>
            <a:r>
              <a:rPr lang="tr-TR" b="1" dirty="0">
                <a:solidFill>
                  <a:srgbClr val="C00000"/>
                </a:solidFill>
              </a:rPr>
              <a:t> Kimdir</a:t>
            </a:r>
          </a:p>
          <a:p>
            <a:r>
              <a:rPr lang="tr-TR" dirty="0"/>
              <a:t>Selefin tutum ve davranışlarını benimseyenler. İtikatta sahabe ve </a:t>
            </a:r>
            <a:r>
              <a:rPr lang="tr-TR" dirty="0" err="1"/>
              <a:t>tabiun</a:t>
            </a:r>
            <a:r>
              <a:rPr lang="tr-TR" dirty="0"/>
              <a:t> mezhebinde bulunan fakih ve muhaddislerin yolu.</a:t>
            </a:r>
          </a:p>
          <a:p>
            <a:r>
              <a:rPr lang="tr-TR" dirty="0"/>
              <a:t>İnanç esasları konularında:</a:t>
            </a:r>
          </a:p>
          <a:p>
            <a:r>
              <a:rPr lang="tr-TR" dirty="0"/>
              <a:t>1) İlk neslin Kur’an ve sünnetten anladıklarını tek doğru kabul edenler</a:t>
            </a:r>
          </a:p>
          <a:p>
            <a:r>
              <a:rPr lang="tr-TR" dirty="0"/>
              <a:t>2) Naslarda tevile başvurmadan zahiri anlamda yetinenler</a:t>
            </a:r>
          </a:p>
          <a:p>
            <a:r>
              <a:rPr lang="tr-TR" dirty="0"/>
              <a:t>3) Teşbih ve </a:t>
            </a:r>
            <a:r>
              <a:rPr lang="tr-TR" dirty="0" err="1"/>
              <a:t>tecsime</a:t>
            </a:r>
            <a:r>
              <a:rPr lang="tr-TR" dirty="0"/>
              <a:t> kaçmadan akli muhakemeden kaçınan muhaddis, fakih, müçtehit imamlar ve sonraki dönemde bunların metodunu benimseyenler.</a:t>
            </a:r>
          </a:p>
        </p:txBody>
      </p:sp>
    </p:spTree>
    <p:extLst>
      <p:ext uri="{BB962C8B-B14F-4D97-AF65-F5344CB8AC3E}">
        <p14:creationId xmlns:p14="http://schemas.microsoft.com/office/powerpoint/2010/main" val="29510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SELEFİLİK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A. </a:t>
            </a:r>
            <a:r>
              <a:rPr lang="tr-TR" b="1" dirty="0" err="1"/>
              <a:t>Selefiliğin</a:t>
            </a:r>
            <a:r>
              <a:rPr lang="tr-TR" b="1" dirty="0"/>
              <a:t> Doğuşu ve Teşekkülü</a:t>
            </a:r>
          </a:p>
          <a:p>
            <a:r>
              <a:rPr lang="tr-TR" b="1" dirty="0">
                <a:solidFill>
                  <a:srgbClr val="C00000"/>
                </a:solidFill>
              </a:rPr>
              <a:t>Selef-i </a:t>
            </a:r>
            <a:r>
              <a:rPr lang="tr-TR" b="1" dirty="0" err="1">
                <a:solidFill>
                  <a:srgbClr val="C00000"/>
                </a:solidFill>
              </a:rPr>
              <a:t>Salihin</a:t>
            </a:r>
            <a:r>
              <a:rPr lang="tr-TR" b="1" dirty="0">
                <a:solidFill>
                  <a:srgbClr val="C00000"/>
                </a:solidFill>
              </a:rPr>
              <a:t> Anlayışı Nedir</a:t>
            </a:r>
          </a:p>
          <a:p>
            <a:r>
              <a:rPr lang="tr-TR" dirty="0"/>
              <a:t>Önce gelen nesil; soy, fazilet ve ilim bağlamında bir nesilden önce gelen kişiler. İlim ve fazilet açısından Müslümanların önderleri.</a:t>
            </a:r>
          </a:p>
          <a:p>
            <a:r>
              <a:rPr lang="tr-TR" b="1" dirty="0">
                <a:solidFill>
                  <a:srgbClr val="C00000"/>
                </a:solidFill>
              </a:rPr>
              <a:t>Selefe Verilen İsimler</a:t>
            </a:r>
          </a:p>
          <a:p>
            <a:r>
              <a:rPr lang="tr-TR" dirty="0" err="1"/>
              <a:t>Ehlü’l</a:t>
            </a:r>
            <a:r>
              <a:rPr lang="tr-TR" dirty="0"/>
              <a:t>-eser, </a:t>
            </a:r>
            <a:r>
              <a:rPr lang="tr-TR" dirty="0" err="1"/>
              <a:t>eseriyye</a:t>
            </a:r>
            <a:r>
              <a:rPr lang="tr-TR" dirty="0"/>
              <a:t>, </a:t>
            </a:r>
            <a:r>
              <a:rPr lang="tr-TR" dirty="0" err="1"/>
              <a:t>sıfatiyye</a:t>
            </a:r>
            <a:r>
              <a:rPr lang="tr-TR" dirty="0"/>
              <a:t>, </a:t>
            </a:r>
            <a:r>
              <a:rPr lang="tr-TR" dirty="0" err="1"/>
              <a:t>isbatiyye</a:t>
            </a:r>
            <a:r>
              <a:rPr lang="tr-TR" dirty="0"/>
              <a:t>, </a:t>
            </a:r>
            <a:r>
              <a:rPr lang="tr-TR" dirty="0" err="1"/>
              <a:t>ehlü’l</a:t>
            </a:r>
            <a:r>
              <a:rPr lang="tr-TR" dirty="0"/>
              <a:t>-hak.</a:t>
            </a:r>
          </a:p>
          <a:p>
            <a:r>
              <a:rPr lang="tr-TR" dirty="0"/>
              <a:t>Muhaliflerin verdiği isimler: </a:t>
            </a:r>
            <a:r>
              <a:rPr lang="tr-TR" dirty="0" err="1"/>
              <a:t>Haşviyye</a:t>
            </a:r>
            <a:r>
              <a:rPr lang="tr-TR" dirty="0"/>
              <a:t>, </a:t>
            </a:r>
            <a:r>
              <a:rPr lang="tr-TR" dirty="0" err="1"/>
              <a:t>müşebbihe</a:t>
            </a:r>
            <a:r>
              <a:rPr lang="tr-TR" dirty="0"/>
              <a:t>, </a:t>
            </a:r>
            <a:r>
              <a:rPr lang="tr-TR" dirty="0" err="1"/>
              <a:t>mücessime</a:t>
            </a:r>
            <a:r>
              <a:rPr lang="tr-TR" dirty="0"/>
              <a:t>, </a:t>
            </a:r>
            <a:r>
              <a:rPr lang="tr-TR" dirty="0" err="1"/>
              <a:t>mücebbire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SELEFİLİK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tr-TR" b="1" dirty="0"/>
              <a:t>A. </a:t>
            </a:r>
            <a:r>
              <a:rPr lang="tr-TR" b="1" dirty="0" err="1"/>
              <a:t>Selefiliğin</a:t>
            </a:r>
            <a:r>
              <a:rPr lang="tr-TR" b="1" dirty="0"/>
              <a:t> Doğuşu ve Teşekkülü</a:t>
            </a:r>
          </a:p>
          <a:p>
            <a:r>
              <a:rPr lang="tr-TR" b="1" dirty="0" err="1">
                <a:solidFill>
                  <a:srgbClr val="C00000"/>
                </a:solidFill>
              </a:rPr>
              <a:t>Selefiyyenin</a:t>
            </a:r>
            <a:r>
              <a:rPr lang="tr-TR" b="1" dirty="0">
                <a:solidFill>
                  <a:srgbClr val="C00000"/>
                </a:solidFill>
              </a:rPr>
              <a:t> Dönemleri</a:t>
            </a:r>
          </a:p>
          <a:p>
            <a:r>
              <a:rPr lang="tr-TR" b="1" dirty="0"/>
              <a:t>1. Dönem</a:t>
            </a:r>
            <a:r>
              <a:rPr lang="tr-TR" dirty="0"/>
              <a:t>: Hicri II. Asırla hicri VII. Asırlar arası. </a:t>
            </a:r>
          </a:p>
          <a:p>
            <a:r>
              <a:rPr lang="tr-TR" b="1" dirty="0"/>
              <a:t>2. Dönem</a:t>
            </a:r>
            <a:r>
              <a:rPr lang="tr-TR" dirty="0"/>
              <a:t>: Sistematik bir </a:t>
            </a:r>
            <a:r>
              <a:rPr lang="tr-TR" dirty="0" err="1"/>
              <a:t>selefilik</a:t>
            </a:r>
            <a:r>
              <a:rPr lang="tr-TR" dirty="0"/>
              <a:t> düşüncesinin oluştuğu dönem. </a:t>
            </a:r>
            <a:r>
              <a:rPr lang="tr-TR" dirty="0" err="1"/>
              <a:t>İbn</a:t>
            </a:r>
            <a:r>
              <a:rPr lang="tr-TR" dirty="0"/>
              <a:t> </a:t>
            </a:r>
            <a:r>
              <a:rPr lang="tr-TR" dirty="0" err="1"/>
              <a:t>Teymiyye</a:t>
            </a:r>
            <a:r>
              <a:rPr lang="tr-TR" dirty="0"/>
              <a:t> ile başlar, Muhammed b. </a:t>
            </a:r>
            <a:r>
              <a:rPr lang="tr-TR" dirty="0" err="1"/>
              <a:t>Abdülvahab</a:t>
            </a:r>
            <a:r>
              <a:rPr lang="tr-TR" dirty="0"/>
              <a:t> (1792) ile sona erer. </a:t>
            </a:r>
          </a:p>
          <a:p>
            <a:r>
              <a:rPr lang="tr-TR" b="1" dirty="0"/>
              <a:t>3. Dönem</a:t>
            </a:r>
            <a:r>
              <a:rPr lang="tr-TR" dirty="0"/>
              <a:t>: Dini ve siyasi bir akım olarak </a:t>
            </a:r>
            <a:r>
              <a:rPr lang="tr-TR" dirty="0" err="1"/>
              <a:t>selefilik</a:t>
            </a:r>
            <a:r>
              <a:rPr lang="tr-TR" dirty="0"/>
              <a:t>. Muhammed b. </a:t>
            </a:r>
            <a:r>
              <a:rPr lang="tr-TR" dirty="0" err="1"/>
              <a:t>Abdülvahap</a:t>
            </a:r>
            <a:r>
              <a:rPr lang="tr-TR" dirty="0"/>
              <a:t> ile </a:t>
            </a:r>
            <a:r>
              <a:rPr lang="tr-TR" dirty="0" err="1"/>
              <a:t>Suud</a:t>
            </a:r>
            <a:r>
              <a:rPr lang="tr-TR" dirty="0"/>
              <a:t> emiri Muhammed b. </a:t>
            </a:r>
            <a:r>
              <a:rPr lang="tr-TR" dirty="0" err="1"/>
              <a:t>Suud’un</a:t>
            </a:r>
            <a:r>
              <a:rPr lang="tr-TR" dirty="0"/>
              <a:t> anlaştığı ve </a:t>
            </a:r>
            <a:r>
              <a:rPr lang="tr-TR" dirty="0" err="1"/>
              <a:t>Vehhabilik</a:t>
            </a:r>
            <a:r>
              <a:rPr lang="tr-TR" dirty="0"/>
              <a:t> olarak bilinen ve halen etkisini devam ettiren dönem.</a:t>
            </a:r>
          </a:p>
          <a:p>
            <a:r>
              <a:rPr lang="tr-TR" b="1" dirty="0"/>
              <a:t>4. Dönem</a:t>
            </a:r>
            <a:r>
              <a:rPr lang="tr-TR" dirty="0"/>
              <a:t>: Radikal ve savaşçı bir yapı olarak </a:t>
            </a:r>
            <a:r>
              <a:rPr lang="tr-TR" dirty="0" err="1"/>
              <a:t>selefilik</a:t>
            </a:r>
            <a:r>
              <a:rPr lang="tr-TR" dirty="0"/>
              <a:t>. 1970’lerde Sovyetlerin ve Batının İslam coğrafyasını işgal ettiği, cihatçı selefi grupların ortaya çıktığı dönem.</a:t>
            </a:r>
          </a:p>
        </p:txBody>
      </p:sp>
    </p:spTree>
    <p:extLst>
      <p:ext uri="{BB962C8B-B14F-4D97-AF65-F5344CB8AC3E}">
        <p14:creationId xmlns:p14="http://schemas.microsoft.com/office/powerpoint/2010/main" val="261988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SELEFİLİK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tr-TR" b="1" dirty="0"/>
              <a:t>B. </a:t>
            </a:r>
            <a:r>
              <a:rPr lang="tr-TR" b="1" dirty="0" err="1"/>
              <a:t>Selefiliğin</a:t>
            </a:r>
            <a:r>
              <a:rPr lang="tr-TR" b="1" dirty="0"/>
              <a:t> Doğuşu ve İlk Selefiler</a:t>
            </a:r>
          </a:p>
          <a:p>
            <a:r>
              <a:rPr lang="tr-TR" b="1" dirty="0">
                <a:solidFill>
                  <a:srgbClr val="C00000"/>
                </a:solidFill>
              </a:rPr>
              <a:t>Hz. Muhammed’den Sonra Oluşan Dini Gruplar ve Selef</a:t>
            </a:r>
          </a:p>
          <a:p>
            <a:r>
              <a:rPr lang="tr-TR" dirty="0"/>
              <a:t>Hz. Muhammed’den sonra çıkan sosyal olaylar, tercüme faaliyetleri, fetihler vb. olaylar Haricilik, </a:t>
            </a:r>
            <a:r>
              <a:rPr lang="tr-TR" dirty="0" err="1"/>
              <a:t>Mürcie</a:t>
            </a:r>
            <a:r>
              <a:rPr lang="tr-TR" dirty="0"/>
              <a:t>, </a:t>
            </a:r>
            <a:r>
              <a:rPr lang="tr-TR" dirty="0" err="1"/>
              <a:t>Cebriyye</a:t>
            </a:r>
            <a:r>
              <a:rPr lang="tr-TR" dirty="0"/>
              <a:t>, </a:t>
            </a:r>
            <a:r>
              <a:rPr lang="tr-TR" dirty="0" err="1"/>
              <a:t>Cehmiyye</a:t>
            </a:r>
            <a:r>
              <a:rPr lang="tr-TR" dirty="0"/>
              <a:t>, </a:t>
            </a:r>
            <a:r>
              <a:rPr lang="tr-TR" dirty="0" err="1"/>
              <a:t>Kaderiyye</a:t>
            </a:r>
            <a:r>
              <a:rPr lang="tr-TR" dirty="0"/>
              <a:t> ve </a:t>
            </a:r>
            <a:r>
              <a:rPr lang="tr-TR" dirty="0" err="1"/>
              <a:t>Mu’tezile</a:t>
            </a:r>
            <a:r>
              <a:rPr lang="tr-TR" dirty="0"/>
              <a:t> gibi gruplara karşı, kurtuluşu dini anlamada akla başvurmadan nassa sıkı sıkıya bağlanmada görenler.</a:t>
            </a:r>
            <a:r>
              <a:rPr lang="tr-TR" baseline="30000" dirty="0"/>
              <a:t> </a:t>
            </a:r>
            <a:endParaRPr lang="tr-TR" dirty="0"/>
          </a:p>
          <a:p>
            <a:r>
              <a:rPr lang="tr-TR" b="1" dirty="0">
                <a:solidFill>
                  <a:srgbClr val="C00000"/>
                </a:solidFill>
              </a:rPr>
              <a:t>Öncü İsimler</a:t>
            </a:r>
          </a:p>
          <a:p>
            <a:r>
              <a:rPr lang="tr-TR" dirty="0"/>
              <a:t>Mekke: </a:t>
            </a:r>
            <a:r>
              <a:rPr lang="tr-TR" dirty="0" err="1"/>
              <a:t>Mücahid</a:t>
            </a:r>
            <a:r>
              <a:rPr lang="tr-TR" dirty="0"/>
              <a:t> (721), Ata b. </a:t>
            </a:r>
            <a:r>
              <a:rPr lang="tr-TR" dirty="0" err="1"/>
              <a:t>Ebi</a:t>
            </a:r>
            <a:r>
              <a:rPr lang="tr-TR" dirty="0"/>
              <a:t> </a:t>
            </a:r>
            <a:r>
              <a:rPr lang="tr-TR" dirty="0" err="1"/>
              <a:t>Rebah</a:t>
            </a:r>
            <a:r>
              <a:rPr lang="tr-TR" dirty="0"/>
              <a:t> (732); Medine: Said b. </a:t>
            </a:r>
            <a:r>
              <a:rPr lang="tr-TR" dirty="0" err="1"/>
              <a:t>Müseyyeb</a:t>
            </a:r>
            <a:r>
              <a:rPr lang="tr-TR" dirty="0"/>
              <a:t> (713), </a:t>
            </a:r>
            <a:r>
              <a:rPr lang="tr-TR" dirty="0" err="1"/>
              <a:t>İbn</a:t>
            </a:r>
            <a:r>
              <a:rPr lang="tr-TR" dirty="0"/>
              <a:t> </a:t>
            </a:r>
            <a:r>
              <a:rPr lang="tr-TR" dirty="0" err="1"/>
              <a:t>Şihab</a:t>
            </a:r>
            <a:r>
              <a:rPr lang="tr-TR" dirty="0"/>
              <a:t> ez-</a:t>
            </a:r>
            <a:r>
              <a:rPr lang="tr-TR" dirty="0" err="1"/>
              <a:t>Zühri</a:t>
            </a:r>
            <a:r>
              <a:rPr lang="tr-TR" dirty="0"/>
              <a:t> (742); </a:t>
            </a:r>
            <a:r>
              <a:rPr lang="tr-TR" dirty="0" err="1"/>
              <a:t>Kufe</a:t>
            </a:r>
            <a:r>
              <a:rPr lang="tr-TR" dirty="0"/>
              <a:t>: Ebu </a:t>
            </a:r>
            <a:r>
              <a:rPr lang="tr-TR" dirty="0" err="1"/>
              <a:t>Vail</a:t>
            </a:r>
            <a:r>
              <a:rPr lang="tr-TR" dirty="0"/>
              <a:t> (701), İbrahim en-</a:t>
            </a:r>
            <a:r>
              <a:rPr lang="tr-TR" dirty="0" err="1"/>
              <a:t>Nehai</a:t>
            </a:r>
            <a:r>
              <a:rPr lang="tr-TR" dirty="0"/>
              <a:t> (714), eş-</a:t>
            </a:r>
            <a:r>
              <a:rPr lang="tr-TR" dirty="0" err="1"/>
              <a:t>Şa’bi</a:t>
            </a:r>
            <a:r>
              <a:rPr lang="tr-TR" dirty="0"/>
              <a:t> (722); Basra: Hasan Basri (730); </a:t>
            </a:r>
            <a:r>
              <a:rPr lang="tr-TR" dirty="0" err="1"/>
              <a:t>İbn</a:t>
            </a:r>
            <a:r>
              <a:rPr lang="tr-TR" dirty="0"/>
              <a:t> </a:t>
            </a:r>
            <a:r>
              <a:rPr lang="tr-TR" dirty="0" err="1"/>
              <a:t>Sirin</a:t>
            </a:r>
            <a:r>
              <a:rPr lang="tr-TR" dirty="0"/>
              <a:t> (728); Mısır: </a:t>
            </a:r>
            <a:r>
              <a:rPr lang="tr-TR" dirty="0" err="1"/>
              <a:t>Mekhul</a:t>
            </a:r>
            <a:r>
              <a:rPr lang="tr-TR" dirty="0"/>
              <a:t> b. </a:t>
            </a:r>
            <a:r>
              <a:rPr lang="tr-TR" dirty="0" err="1"/>
              <a:t>Ebi</a:t>
            </a:r>
            <a:r>
              <a:rPr lang="tr-TR" dirty="0"/>
              <a:t> Müslim (730); Yemen: Tavus b. </a:t>
            </a:r>
            <a:r>
              <a:rPr lang="tr-TR" dirty="0" err="1"/>
              <a:t>Keysan</a:t>
            </a:r>
            <a:r>
              <a:rPr lang="tr-TR" dirty="0"/>
              <a:t> (725), </a:t>
            </a:r>
            <a:r>
              <a:rPr lang="tr-TR" dirty="0" err="1"/>
              <a:t>Vehb</a:t>
            </a:r>
            <a:r>
              <a:rPr lang="tr-TR" dirty="0"/>
              <a:t> b. Münebbih (732).</a:t>
            </a:r>
          </a:p>
        </p:txBody>
      </p:sp>
    </p:spTree>
    <p:extLst>
      <p:ext uri="{BB962C8B-B14F-4D97-AF65-F5344CB8AC3E}">
        <p14:creationId xmlns:p14="http://schemas.microsoft.com/office/powerpoint/2010/main" val="11526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SELEFİLİK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r>
              <a:rPr lang="tr-TR" b="1" dirty="0"/>
              <a:t>B. </a:t>
            </a:r>
            <a:r>
              <a:rPr lang="tr-TR" b="1" dirty="0" err="1"/>
              <a:t>Selefiliğin</a:t>
            </a:r>
            <a:r>
              <a:rPr lang="tr-TR" b="1" dirty="0"/>
              <a:t> Doğuşu ve İlk Selefiler</a:t>
            </a:r>
          </a:p>
          <a:p>
            <a:r>
              <a:rPr lang="tr-TR" b="1" dirty="0">
                <a:solidFill>
                  <a:srgbClr val="C00000"/>
                </a:solidFill>
              </a:rPr>
              <a:t>Öncü isimlerin mücadele ettikleri gruplar:</a:t>
            </a:r>
          </a:p>
          <a:p>
            <a:r>
              <a:rPr lang="tr-TR" dirty="0"/>
              <a:t>İman konusunda: </a:t>
            </a:r>
            <a:r>
              <a:rPr lang="tr-TR" dirty="0" err="1"/>
              <a:t>Mürcie</a:t>
            </a:r>
            <a:endParaRPr lang="tr-TR" dirty="0"/>
          </a:p>
          <a:p>
            <a:r>
              <a:rPr lang="tr-TR" dirty="0"/>
              <a:t>İmamet konusunda: Şia</a:t>
            </a:r>
          </a:p>
          <a:p>
            <a:r>
              <a:rPr lang="tr-TR" dirty="0"/>
              <a:t>Kader ve sıfatlar konusunda: </a:t>
            </a:r>
            <a:r>
              <a:rPr lang="tr-TR" dirty="0" err="1"/>
              <a:t>Cehmiyye</a:t>
            </a:r>
            <a:r>
              <a:rPr lang="tr-TR" dirty="0"/>
              <a:t>, Mutezile</a:t>
            </a:r>
          </a:p>
          <a:p>
            <a:r>
              <a:rPr lang="tr-TR" b="1" dirty="0">
                <a:solidFill>
                  <a:srgbClr val="C00000"/>
                </a:solidFill>
              </a:rPr>
              <a:t>Farklı Fıkhi Mezhepler Ve </a:t>
            </a:r>
            <a:r>
              <a:rPr lang="tr-TR" b="1" dirty="0" err="1">
                <a:solidFill>
                  <a:srgbClr val="C00000"/>
                </a:solidFill>
              </a:rPr>
              <a:t>İtikadi</a:t>
            </a:r>
            <a:r>
              <a:rPr lang="tr-TR" b="1" dirty="0">
                <a:solidFill>
                  <a:srgbClr val="C00000"/>
                </a:solidFill>
              </a:rPr>
              <a:t> Konularda </a:t>
            </a:r>
            <a:r>
              <a:rPr lang="tr-TR" b="1" dirty="0" err="1">
                <a:solidFill>
                  <a:srgbClr val="C00000"/>
                </a:solidFill>
              </a:rPr>
              <a:t>Selefiyye</a:t>
            </a:r>
            <a:r>
              <a:rPr lang="tr-TR" b="1" dirty="0">
                <a:solidFill>
                  <a:srgbClr val="C00000"/>
                </a:solidFill>
              </a:rPr>
              <a:t> Metodu</a:t>
            </a:r>
          </a:p>
          <a:p>
            <a:r>
              <a:rPr lang="tr-TR" dirty="0"/>
              <a:t>Hicri IV. Asra kadar farklı fıkhi mezheplere mensup birçok alim </a:t>
            </a:r>
            <a:r>
              <a:rPr lang="tr-TR" dirty="0" err="1"/>
              <a:t>itikadi</a:t>
            </a:r>
            <a:r>
              <a:rPr lang="tr-TR" dirty="0"/>
              <a:t> konularda </a:t>
            </a:r>
            <a:r>
              <a:rPr lang="tr-TR" dirty="0" err="1"/>
              <a:t>selefiyye</a:t>
            </a:r>
            <a:r>
              <a:rPr lang="tr-TR" dirty="0"/>
              <a:t> metodunu benimsemiştir. Örnek: İmam </a:t>
            </a:r>
            <a:r>
              <a:rPr lang="tr-TR" dirty="0" err="1"/>
              <a:t>Evzai</a:t>
            </a:r>
            <a:r>
              <a:rPr lang="tr-TR" dirty="0"/>
              <a:t> (774); </a:t>
            </a:r>
            <a:r>
              <a:rPr lang="tr-TR" dirty="0" err="1"/>
              <a:t>Süfya</a:t>
            </a:r>
            <a:r>
              <a:rPr lang="tr-TR" dirty="0"/>
              <a:t> es-</a:t>
            </a:r>
            <a:r>
              <a:rPr lang="tr-TR" dirty="0" err="1"/>
              <a:t>Sevri</a:t>
            </a:r>
            <a:r>
              <a:rPr lang="tr-TR" dirty="0"/>
              <a:t> (777); Malik b. Enes (795); İmam Şafi (820); </a:t>
            </a:r>
            <a:r>
              <a:rPr lang="tr-TR" dirty="0" err="1"/>
              <a:t>Ahmed</a:t>
            </a:r>
            <a:r>
              <a:rPr lang="tr-TR" dirty="0"/>
              <a:t> b. </a:t>
            </a:r>
            <a:r>
              <a:rPr lang="tr-TR" dirty="0" err="1"/>
              <a:t>Hanbel</a:t>
            </a:r>
            <a:r>
              <a:rPr lang="tr-TR" dirty="0"/>
              <a:t> (855); İmam Buhari (870); </a:t>
            </a:r>
            <a:r>
              <a:rPr lang="tr-TR" dirty="0" err="1"/>
              <a:t>İbn</a:t>
            </a:r>
            <a:r>
              <a:rPr lang="tr-TR" dirty="0"/>
              <a:t> </a:t>
            </a:r>
            <a:r>
              <a:rPr lang="tr-TR" dirty="0" err="1"/>
              <a:t>Kuteybe</a:t>
            </a:r>
            <a:r>
              <a:rPr lang="tr-TR" dirty="0"/>
              <a:t> (889), </a:t>
            </a:r>
            <a:r>
              <a:rPr lang="tr-TR" dirty="0" err="1"/>
              <a:t>Darimi</a:t>
            </a:r>
            <a:r>
              <a:rPr lang="tr-TR" dirty="0"/>
              <a:t> (894); </a:t>
            </a:r>
            <a:r>
              <a:rPr lang="tr-TR" dirty="0" err="1"/>
              <a:t>Tahavi</a:t>
            </a:r>
            <a:r>
              <a:rPr lang="tr-TR" dirty="0"/>
              <a:t> (933).</a:t>
            </a:r>
          </a:p>
          <a:p>
            <a:r>
              <a:rPr lang="tr-TR" b="1" dirty="0" err="1">
                <a:solidFill>
                  <a:srgbClr val="C00000"/>
                </a:solidFill>
              </a:rPr>
              <a:t>Ahmed</a:t>
            </a:r>
            <a:r>
              <a:rPr lang="tr-TR" b="1" dirty="0">
                <a:solidFill>
                  <a:srgbClr val="C00000"/>
                </a:solidFill>
              </a:rPr>
              <a:t> B. </a:t>
            </a:r>
            <a:r>
              <a:rPr lang="tr-TR" b="1" dirty="0" err="1">
                <a:solidFill>
                  <a:srgbClr val="C00000"/>
                </a:solidFill>
              </a:rPr>
              <a:t>Hanbel</a:t>
            </a:r>
            <a:r>
              <a:rPr lang="tr-TR" b="1" dirty="0">
                <a:solidFill>
                  <a:srgbClr val="C00000"/>
                </a:solidFill>
              </a:rPr>
              <a:t> Ve </a:t>
            </a:r>
            <a:r>
              <a:rPr lang="tr-TR" b="1" dirty="0" err="1">
                <a:solidFill>
                  <a:srgbClr val="C00000"/>
                </a:solidFill>
              </a:rPr>
              <a:t>Selefiyye</a:t>
            </a:r>
            <a:r>
              <a:rPr lang="tr-TR" b="1" dirty="0">
                <a:solidFill>
                  <a:srgbClr val="C00000"/>
                </a:solidFill>
              </a:rPr>
              <a:t> İçindeki Konumu</a:t>
            </a:r>
          </a:p>
          <a:p>
            <a:r>
              <a:rPr lang="tr-TR" dirty="0" err="1"/>
              <a:t>Halku’l</a:t>
            </a:r>
            <a:r>
              <a:rPr lang="tr-TR" dirty="0"/>
              <a:t>-Kur’an meselesi etrafındaki şekillenen “</a:t>
            </a:r>
            <a:r>
              <a:rPr lang="tr-TR" dirty="0" err="1"/>
              <a:t>mihne</a:t>
            </a:r>
            <a:r>
              <a:rPr lang="tr-TR" dirty="0"/>
              <a:t>” olayları karşısındaki tutumu ve simgeleşmesi. </a:t>
            </a:r>
          </a:p>
        </p:txBody>
      </p:sp>
    </p:spTree>
    <p:extLst>
      <p:ext uri="{BB962C8B-B14F-4D97-AF65-F5344CB8AC3E}">
        <p14:creationId xmlns:p14="http://schemas.microsoft.com/office/powerpoint/2010/main" val="37670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SELEFİLİK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C. </a:t>
            </a:r>
            <a:r>
              <a:rPr lang="tr-TR" b="1" dirty="0" err="1"/>
              <a:t>Selefiliğin</a:t>
            </a:r>
            <a:r>
              <a:rPr lang="tr-TR" b="1" dirty="0"/>
              <a:t> Farklılaşması</a:t>
            </a:r>
          </a:p>
          <a:p>
            <a:r>
              <a:rPr lang="tr-TR" dirty="0"/>
              <a:t>Zaman içerisinde selefi görüşlere mensup alimlerin bir takım konularda kelam metodunu, kavramlarını kullandığı da görülmektedir. </a:t>
            </a:r>
          </a:p>
          <a:p>
            <a:r>
              <a:rPr lang="tr-TR" dirty="0"/>
              <a:t>Örnek: İmam Buhari ve </a:t>
            </a:r>
            <a:r>
              <a:rPr lang="tr-TR" dirty="0" err="1"/>
              <a:t>Ahmed</a:t>
            </a:r>
            <a:r>
              <a:rPr lang="tr-TR" dirty="0"/>
              <a:t> b. </a:t>
            </a:r>
            <a:r>
              <a:rPr lang="tr-TR" dirty="0" err="1"/>
              <a:t>Hanbel</a:t>
            </a:r>
            <a:r>
              <a:rPr lang="tr-TR" dirty="0"/>
              <a:t> </a:t>
            </a:r>
            <a:r>
              <a:rPr lang="tr-TR" dirty="0" err="1"/>
              <a:t>Selefiyyenin</a:t>
            </a:r>
            <a:r>
              <a:rPr lang="tr-TR" dirty="0"/>
              <a:t> aksine zat lafzını Allah’a izafe ederek kullanmışlardır. </a:t>
            </a:r>
          </a:p>
        </p:txBody>
      </p:sp>
    </p:spTree>
    <p:extLst>
      <p:ext uri="{BB962C8B-B14F-4D97-AF65-F5344CB8AC3E}">
        <p14:creationId xmlns:p14="http://schemas.microsoft.com/office/powerpoint/2010/main" val="208355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SELEFİLİK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r>
              <a:rPr lang="tr-TR" b="1" dirty="0"/>
              <a:t>D. Klasik Dönem </a:t>
            </a:r>
            <a:r>
              <a:rPr lang="tr-TR" b="1" dirty="0" err="1"/>
              <a:t>Selefiliği</a:t>
            </a:r>
            <a:endParaRPr lang="tr-TR" b="1" dirty="0"/>
          </a:p>
          <a:p>
            <a:r>
              <a:rPr lang="tr-TR" dirty="0"/>
              <a:t>Hicri VI. Asırdan itibaren </a:t>
            </a:r>
            <a:r>
              <a:rPr lang="tr-TR" dirty="0" err="1"/>
              <a:t>Selefiyye</a:t>
            </a:r>
            <a:r>
              <a:rPr lang="tr-TR" dirty="0"/>
              <a:t> etkinliğini kaybetmiş </a:t>
            </a:r>
            <a:r>
              <a:rPr lang="tr-TR" dirty="0" err="1"/>
              <a:t>Eş’ari</a:t>
            </a:r>
            <a:r>
              <a:rPr lang="tr-TR" dirty="0"/>
              <a:t> ve </a:t>
            </a:r>
            <a:r>
              <a:rPr lang="tr-TR" dirty="0" err="1"/>
              <a:t>Ma’türidi’nin</a:t>
            </a:r>
            <a:r>
              <a:rPr lang="tr-TR" dirty="0"/>
              <a:t> öncülüğünde </a:t>
            </a:r>
            <a:r>
              <a:rPr lang="tr-TR" dirty="0" err="1"/>
              <a:t>ehl</a:t>
            </a:r>
            <a:r>
              <a:rPr lang="tr-TR" dirty="0"/>
              <a:t>-i sünnet kelam metodu ön plana çıkmıştır. </a:t>
            </a:r>
          </a:p>
          <a:p>
            <a:r>
              <a:rPr lang="tr-TR" dirty="0"/>
              <a:t>Hicri VIII. Asırda ise (m. 1300) </a:t>
            </a:r>
            <a:r>
              <a:rPr lang="tr-TR" dirty="0" err="1"/>
              <a:t>İbn</a:t>
            </a:r>
            <a:r>
              <a:rPr lang="tr-TR" dirty="0"/>
              <a:t> </a:t>
            </a:r>
            <a:r>
              <a:rPr lang="tr-TR" dirty="0" err="1"/>
              <a:t>Teymiyye</a:t>
            </a:r>
            <a:r>
              <a:rPr lang="tr-TR" dirty="0"/>
              <a:t> (ö. 1328) ve </a:t>
            </a:r>
            <a:r>
              <a:rPr lang="tr-TR" dirty="0" err="1"/>
              <a:t>İbnü’l-Kayyim</a:t>
            </a:r>
            <a:r>
              <a:rPr lang="tr-TR" dirty="0"/>
              <a:t> el-</a:t>
            </a:r>
            <a:r>
              <a:rPr lang="tr-TR" dirty="0" err="1"/>
              <a:t>Cevziyye</a:t>
            </a:r>
            <a:r>
              <a:rPr lang="tr-TR" dirty="0"/>
              <a:t> (1350) aracılığıyla </a:t>
            </a:r>
            <a:r>
              <a:rPr lang="tr-TR" dirty="0" err="1"/>
              <a:t>selefiyye</a:t>
            </a:r>
            <a:r>
              <a:rPr lang="tr-TR" dirty="0"/>
              <a:t> sistematik bir mezhebe dönüşmüştür.</a:t>
            </a:r>
          </a:p>
          <a:p>
            <a:r>
              <a:rPr lang="tr-TR" b="1" dirty="0" err="1">
                <a:solidFill>
                  <a:srgbClr val="C00000"/>
                </a:solidFill>
              </a:rPr>
              <a:t>İbn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Teymiyye</a:t>
            </a:r>
            <a:r>
              <a:rPr lang="tr-TR" b="1" dirty="0">
                <a:solidFill>
                  <a:srgbClr val="C00000"/>
                </a:solidFill>
              </a:rPr>
              <a:t> ve Önemi</a:t>
            </a:r>
          </a:p>
          <a:p>
            <a:r>
              <a:rPr lang="tr-TR" dirty="0" err="1"/>
              <a:t>İbn</a:t>
            </a:r>
            <a:r>
              <a:rPr lang="tr-TR" dirty="0"/>
              <a:t> </a:t>
            </a:r>
            <a:r>
              <a:rPr lang="tr-TR" dirty="0" err="1"/>
              <a:t>Teymiyye</a:t>
            </a:r>
            <a:r>
              <a:rPr lang="tr-TR" dirty="0"/>
              <a:t> </a:t>
            </a:r>
            <a:r>
              <a:rPr lang="tr-TR" dirty="0" err="1"/>
              <a:t>mütekaddimun</a:t>
            </a:r>
            <a:r>
              <a:rPr lang="tr-TR" dirty="0"/>
              <a:t> </a:t>
            </a:r>
            <a:r>
              <a:rPr lang="tr-TR" dirty="0" err="1"/>
              <a:t>selefiyyeyi</a:t>
            </a:r>
            <a:r>
              <a:rPr lang="tr-TR" dirty="0"/>
              <a:t> başlatmıştır.</a:t>
            </a:r>
          </a:p>
          <a:p>
            <a:r>
              <a:rPr lang="tr-TR" dirty="0"/>
              <a:t>Ona göre; </a:t>
            </a:r>
            <a:r>
              <a:rPr lang="tr-TR" dirty="0" err="1"/>
              <a:t>itikadi</a:t>
            </a:r>
            <a:r>
              <a:rPr lang="tr-TR" dirty="0"/>
              <a:t> konularda akla kesinlikle başvurulmaması gerektiğini çünkü Allah bu konuları peygamberine eksiksiz açıklamıştır. </a:t>
            </a:r>
          </a:p>
          <a:p>
            <a:r>
              <a:rPr lang="tr-TR" b="1" dirty="0" err="1">
                <a:solidFill>
                  <a:srgbClr val="C00000"/>
                </a:solidFill>
              </a:rPr>
              <a:t>İbn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Teymiyye’nin</a:t>
            </a:r>
            <a:r>
              <a:rPr lang="tr-TR" b="1" dirty="0">
                <a:solidFill>
                  <a:srgbClr val="C00000"/>
                </a:solidFill>
              </a:rPr>
              <a:t> Sonraki Dönem Takipçileri</a:t>
            </a:r>
          </a:p>
          <a:p>
            <a:r>
              <a:rPr lang="tr-TR" dirty="0"/>
              <a:t>Muhammed </a:t>
            </a:r>
            <a:r>
              <a:rPr lang="tr-TR" dirty="0" err="1"/>
              <a:t>Abduh</a:t>
            </a:r>
            <a:r>
              <a:rPr lang="tr-TR" dirty="0"/>
              <a:t> (1905), </a:t>
            </a:r>
            <a:r>
              <a:rPr lang="tr-TR" dirty="0" err="1"/>
              <a:t>Reşid</a:t>
            </a:r>
            <a:r>
              <a:rPr lang="tr-TR" dirty="0"/>
              <a:t> Rıza (1935); Musa </a:t>
            </a:r>
            <a:r>
              <a:rPr lang="tr-TR" dirty="0" err="1"/>
              <a:t>Carullah</a:t>
            </a:r>
            <a:r>
              <a:rPr lang="tr-TR" dirty="0"/>
              <a:t> (1949).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56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itapla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9_TF02787940_TF02787940.potx" id="{28172E8D-EAD7-4AC2-8B44-6816FF20E00E}" vid="{89738596-E4E7-4B62-90A4-7590996B647A}"/>
    </a:ext>
  </a:extLst>
</a:theme>
</file>

<file path=ppt/theme/theme2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4873beb7-5857-4685-be1f-d57550cc96cc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1472</Words>
  <Application>Microsoft Office PowerPoint</Application>
  <PresentationFormat>Özel</PresentationFormat>
  <Paragraphs>124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Kitaplar 16 x 9</vt:lpstr>
      <vt:lpstr>KELAM TARİHİ</vt:lpstr>
      <vt:lpstr>          SELEFİLİK</vt:lpstr>
      <vt:lpstr>          SELEFİLİK</vt:lpstr>
      <vt:lpstr>          SELEFİLİK</vt:lpstr>
      <vt:lpstr>          SELEFİLİK</vt:lpstr>
      <vt:lpstr>          SELEFİLİK</vt:lpstr>
      <vt:lpstr>          SELEFİLİK</vt:lpstr>
      <vt:lpstr>          SELEFİLİK</vt:lpstr>
      <vt:lpstr>          SELEFİLİK</vt:lpstr>
      <vt:lpstr>          SELEFİLİK</vt:lpstr>
      <vt:lpstr>          SELEFİLİK</vt:lpstr>
      <vt:lpstr>          SELEFİLİK</vt:lpstr>
      <vt:lpstr>          SELEFİLİK</vt:lpstr>
      <vt:lpstr>          SELEFİLİK</vt:lpstr>
      <vt:lpstr>          SELEFİLİK</vt:lpstr>
      <vt:lpstr>          SELEFİLİK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2021-02-21T16:18:26Z</dcterms:created>
  <dcterms:modified xsi:type="dcterms:W3CDTF">2023-04-09T20:20:30Z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