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36"/>
  </p:notesMasterIdLst>
  <p:handoutMasterIdLst>
    <p:handoutMasterId r:id="rId37"/>
  </p:handoutMasterIdLst>
  <p:sldIdLst>
    <p:sldId id="264" r:id="rId5"/>
    <p:sldId id="323"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Lst>
  <p:sldSz cx="12188825" cy="6858000"/>
  <p:notesSz cx="6858000" cy="9144000"/>
  <p:defaultTextStyle>
    <a:defPPr rtl="0">
      <a:defRPr lang="tr-T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Açık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84" autoAdjust="0"/>
  </p:normalViewPr>
  <p:slideViewPr>
    <p:cSldViewPr showGuides="1">
      <p:cViewPr varScale="1">
        <p:scale>
          <a:sx n="62" d="100"/>
          <a:sy n="62" d="100"/>
        </p:scale>
        <p:origin x="832" y="52"/>
      </p:cViewPr>
      <p:guideLst>
        <p:guide pos="3839"/>
        <p:guide orient="horz" pos="2160"/>
      </p:guideLst>
    </p:cSldViewPr>
  </p:slideViewPr>
  <p:outlineViewPr>
    <p:cViewPr>
      <p:scale>
        <a:sx n="33" d="100"/>
        <a:sy n="33" d="100"/>
      </p:scale>
      <p:origin x="0" y="-17972"/>
    </p:cViewPr>
  </p:outlineViewPr>
  <p:notesTextViewPr>
    <p:cViewPr>
      <p:scale>
        <a:sx n="1" d="1"/>
        <a:sy n="1" d="1"/>
      </p:scale>
      <p:origin x="0" y="0"/>
    </p:cViewPr>
  </p:notesTextViewPr>
  <p:notesViewPr>
    <p:cSldViewPr>
      <p:cViewPr varScale="1">
        <p:scale>
          <a:sx n="90" d="100"/>
          <a:sy n="90" d="100"/>
        </p:scale>
        <p:origin x="37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tr-TR" dirty="0">
              <a:solidFill>
                <a:schemeClr val="tx2"/>
              </a:solidFill>
            </a:endParaRPr>
          </a:p>
        </p:txBody>
      </p:sp>
      <p:sp>
        <p:nvSpPr>
          <p:cNvPr id="3" name="Tarih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06766E61-8483-4E85-A7AA-B03676934E74}" type="datetime1">
              <a:rPr lang="tr-TR" smtClean="0">
                <a:solidFill>
                  <a:schemeClr val="tx2"/>
                </a:solidFill>
              </a:rPr>
              <a:pPr algn="r" rtl="0"/>
              <a:t>29.05.2023</a:t>
            </a:fld>
            <a:endParaRPr lang="tr-TR" dirty="0">
              <a:solidFill>
                <a:schemeClr val="tx2"/>
              </a:solidFill>
            </a:endParaRPr>
          </a:p>
        </p:txBody>
      </p:sp>
      <p:sp>
        <p:nvSpPr>
          <p:cNvPr id="4" name="Alt 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tr-TR" dirty="0">
              <a:solidFill>
                <a:schemeClr val="tx2"/>
              </a:solidFill>
            </a:endParaRP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tr-TR" smtClean="0">
                <a:solidFill>
                  <a:schemeClr val="tx2"/>
                </a:solidFill>
              </a:rPr>
              <a:pPr algn="r" rtl="0"/>
              <a:t>‹#›</a:t>
            </a:fld>
            <a:endParaRPr lang="tr-T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tr-TR" noProof="0" dirty="0"/>
          </a:p>
        </p:txBody>
      </p:sp>
      <p:sp>
        <p:nvSpPr>
          <p:cNvPr id="3" name="Tarih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D4890AD5-4316-40C1-84C6-5DB9875CE083}" type="datetime1">
              <a:rPr lang="tr-TR" smtClean="0"/>
              <a:pPr/>
              <a:t>29.05.2023</a:t>
            </a:fld>
            <a:endParaRPr lang="tr-TR" dirty="0"/>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6" name="Alt 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tr-TR" smtClean="0"/>
              <a:pPr/>
              <a:t>‹#›</a:t>
            </a:fld>
            <a:endParaRPr lang="tr-T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tr-TR" noProof="0"/>
              <a:t>Asıl başlık stilini düzenlemek için tıklayın</a:t>
            </a:r>
            <a:endParaRPr lang="tr-TR" noProof="0" dirty="0"/>
          </a:p>
        </p:txBody>
      </p:sp>
      <p:sp>
        <p:nvSpPr>
          <p:cNvPr id="3" name="Alt Başlık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tr-TR" noProof="0"/>
              <a:t>Asıl alt başlık stilini düzenlemek için tıklayın</a:t>
            </a:r>
            <a:endParaRPr lang="tr-TR"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p:txBody>
          <a:bodyPr vert="eaVert" rtlCol="0"/>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fld id="{D2393C2F-276E-45A2-A26D-280D43F4DEC0}" type="datetime1">
              <a:rPr lang="tr-TR" smtClean="0"/>
              <a:pPr/>
              <a:t>29.05.2023</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591C5AD9-787D-40FA-8A4D-16A055B9AF81}" type="slidenum">
              <a:rPr lang="tr-TR" noProof="0" smtClean="0"/>
              <a:t>‹#›</a:t>
            </a:fld>
            <a:endParaRPr lang="tr-TR"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852633" y="274638"/>
            <a:ext cx="1422030" cy="5897561"/>
          </a:xfrm>
        </p:spPr>
        <p:txBody>
          <a:bodyPr vert="eaVert" rtlCol="0"/>
          <a:lstStyle>
            <a:lvl1pPr rtl="0">
              <a:defRPr/>
            </a:lvl1pPr>
          </a:lstStyle>
          <a:p>
            <a:pPr rtl="0"/>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a:xfrm>
            <a:off x="1117309" y="274638"/>
            <a:ext cx="8532178" cy="5897561"/>
          </a:xfrm>
        </p:spPr>
        <p:txBody>
          <a:bodyPr vert="eaVert" rtlCol="0"/>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fld id="{6EE73423-0FCB-43D8-A89E-348919C940EF}" type="datetime1">
              <a:rPr lang="tr-TR" smtClean="0"/>
              <a:pPr/>
              <a:t>29.05.2023</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591C5AD9-787D-40FA-8A4D-16A055B9AF81}" type="slidenum">
              <a:rPr lang="tr-TR" noProof="0" smtClean="0"/>
              <a:t>‹#›</a:t>
            </a:fld>
            <a:endParaRPr lang="tr-TR"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a:t>Asıl başlık stilini düzenlemek için tıklayın</a:t>
            </a:r>
            <a:endParaRPr lang="tr-TR" noProof="0" dirty="0"/>
          </a:p>
        </p:txBody>
      </p:sp>
      <p:sp>
        <p:nvSpPr>
          <p:cNvPr id="3" name="İçerik Yer Tutucusu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fld id="{D9CD94FF-AF33-4AFA-A6D6-D15D6E4AF075}" type="datetime1">
              <a:rPr lang="tr-TR" smtClean="0"/>
              <a:pPr/>
              <a:t>29.05.2023</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DA60BA0E-20D0-4E7C-B286-26C960A6788F}" type="slidenum">
              <a:rPr lang="tr-TR" noProof="0" smtClean="0"/>
              <a:t>‹#›</a:t>
            </a:fld>
            <a:endParaRPr lang="tr-TR"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tr-TR" noProof="0"/>
              <a:t>Asıl başlık stilini düzenlemek için tıklayın</a:t>
            </a:r>
            <a:endParaRPr lang="tr-TR" noProof="0" dirty="0"/>
          </a:p>
        </p:txBody>
      </p:sp>
      <p:sp>
        <p:nvSpPr>
          <p:cNvPr id="3" name="Metin Yer Tutucusu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tr-TR" noProof="0"/>
              <a:t>Asıl metin stillerini düzenle</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a:t>Asıl başlık stilini düzenlemek için tıklayın</a:t>
            </a:r>
            <a:endParaRPr lang="tr-TR" noProof="0" dirty="0"/>
          </a:p>
        </p:txBody>
      </p:sp>
      <p:sp>
        <p:nvSpPr>
          <p:cNvPr id="3" name="İçerik Yer Tutucusu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İçerik Yer Tutucusu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Tarih Yer Tutucusu 4"/>
          <p:cNvSpPr>
            <a:spLocks noGrp="1"/>
          </p:cNvSpPr>
          <p:nvPr>
            <p:ph type="dt" sz="half" idx="10"/>
          </p:nvPr>
        </p:nvSpPr>
        <p:spPr/>
        <p:txBody>
          <a:bodyPr rtlCol="0"/>
          <a:lstStyle>
            <a:lvl1pPr>
              <a:defRPr/>
            </a:lvl1pPr>
          </a:lstStyle>
          <a:p>
            <a:fld id="{4260B1F9-9B61-4E5E-BE20-BD0526E05453}" type="datetime1">
              <a:rPr lang="tr-TR" smtClean="0"/>
              <a:pPr/>
              <a:t>29.05.2023</a:t>
            </a:fld>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EB37DED6-D4C7-42EE-AB49-D2E39E64FDE4}" type="slidenum">
              <a:rPr lang="tr-TR" noProof="0" smtClean="0"/>
              <a:t>‹#›</a:t>
            </a:fld>
            <a:endParaRPr lang="tr-TR"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lgn="l" rtl="0">
              <a:defRPr/>
            </a:lvl1pPr>
          </a:lstStyle>
          <a:p>
            <a:pPr rtl="0"/>
            <a:r>
              <a:rPr lang="tr-TR" noProof="0"/>
              <a:t>Asıl başlık stilini düzenlemek için tıklayın</a:t>
            </a:r>
            <a:endParaRPr lang="tr-TR" noProof="0" dirty="0"/>
          </a:p>
        </p:txBody>
      </p:sp>
      <p:sp>
        <p:nvSpPr>
          <p:cNvPr id="3" name="Metin Yer Tutucusu 2"/>
          <p:cNvSpPr>
            <a:spLocks noGrp="1"/>
          </p:cNvSpPr>
          <p:nvPr>
            <p:ph type="body" idx="1"/>
          </p:nvPr>
        </p:nvSpPr>
        <p:spPr>
          <a:xfrm>
            <a:off x="1121372" y="1608835"/>
            <a:ext cx="4973041" cy="753363"/>
          </a:xfrm>
        </p:spPr>
        <p:txBody>
          <a:bodyPr rtlCol="0" anchor="b">
            <a:noAutofit/>
          </a:bodyPr>
          <a:lstStyle>
            <a:lvl1pPr marL="0" indent="0" algn="l" rtl="0">
              <a:spcBef>
                <a:spcPts val="0"/>
              </a:spcBef>
              <a:buNone/>
              <a:defRPr sz="20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tr-TR" noProof="0"/>
              <a:t>Asıl metin stillerini düzenle</a:t>
            </a:r>
          </a:p>
        </p:txBody>
      </p:sp>
      <p:sp>
        <p:nvSpPr>
          <p:cNvPr id="4" name="İçerik Yer Tutucusu 3"/>
          <p:cNvSpPr>
            <a:spLocks noGrp="1"/>
          </p:cNvSpPr>
          <p:nvPr>
            <p:ph sz="half" idx="2"/>
          </p:nvPr>
        </p:nvSpPr>
        <p:spPr>
          <a:xfrm>
            <a:off x="1117309" y="2590800"/>
            <a:ext cx="4977104" cy="3581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Metin Yer Tutucusu 4"/>
          <p:cNvSpPr>
            <a:spLocks noGrp="1"/>
          </p:cNvSpPr>
          <p:nvPr>
            <p:ph type="body" sz="quarter" idx="3"/>
          </p:nvPr>
        </p:nvSpPr>
        <p:spPr>
          <a:xfrm>
            <a:off x="6301622" y="1608836"/>
            <a:ext cx="4973041" cy="753362"/>
          </a:xfrm>
        </p:spPr>
        <p:txBody>
          <a:bodyPr rtlCol="0" anchor="b">
            <a:noAutofit/>
          </a:bodyPr>
          <a:lstStyle>
            <a:lvl1pPr marL="0" indent="0" algn="l" rtl="0">
              <a:spcBef>
                <a:spcPts val="0"/>
              </a:spcBef>
              <a:buNone/>
              <a:defRPr sz="20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tr-TR" noProof="0"/>
              <a:t>Asıl metin stillerini düzenle</a:t>
            </a:r>
          </a:p>
        </p:txBody>
      </p:sp>
      <p:sp>
        <p:nvSpPr>
          <p:cNvPr id="6" name="İçerik Yer Tutucusu 5"/>
          <p:cNvSpPr>
            <a:spLocks noGrp="1"/>
          </p:cNvSpPr>
          <p:nvPr>
            <p:ph sz="quarter" idx="4"/>
          </p:nvPr>
        </p:nvSpPr>
        <p:spPr>
          <a:xfrm>
            <a:off x="6297559" y="2590800"/>
            <a:ext cx="4977104" cy="3581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7" name="Tarih Yer Tutucusu 6"/>
          <p:cNvSpPr>
            <a:spLocks noGrp="1"/>
          </p:cNvSpPr>
          <p:nvPr>
            <p:ph type="dt" sz="half" idx="10"/>
          </p:nvPr>
        </p:nvSpPr>
        <p:spPr/>
        <p:txBody>
          <a:bodyPr rtlCol="0"/>
          <a:lstStyle>
            <a:lvl1pPr>
              <a:defRPr/>
            </a:lvl1pPr>
          </a:lstStyle>
          <a:p>
            <a:fld id="{874B9DD9-F15D-4B9F-93EF-364AA77EACFA}" type="datetime1">
              <a:rPr lang="tr-TR" smtClean="0"/>
              <a:pPr/>
              <a:t>29.05.2023</a:t>
            </a:fld>
            <a:endParaRPr lang="tr-TR" dirty="0"/>
          </a:p>
        </p:txBody>
      </p:sp>
      <p:sp>
        <p:nvSpPr>
          <p:cNvPr id="8" name="Alt Bilgi Yer Tutucusu 7"/>
          <p:cNvSpPr>
            <a:spLocks noGrp="1"/>
          </p:cNvSpPr>
          <p:nvPr>
            <p:ph type="ftr" sz="quarter" idx="11"/>
          </p:nvPr>
        </p:nvSpPr>
        <p:spPr/>
        <p:txBody>
          <a:bodyPr rtlCol="0"/>
          <a:lstStyle/>
          <a:p>
            <a:pPr rtl="0"/>
            <a:endParaRPr lang="tr-TR" noProof="0" dirty="0"/>
          </a:p>
        </p:txBody>
      </p:sp>
      <p:sp>
        <p:nvSpPr>
          <p:cNvPr id="9" name="Slayt Numarası Yer Tutucusu 8"/>
          <p:cNvSpPr>
            <a:spLocks noGrp="1"/>
          </p:cNvSpPr>
          <p:nvPr>
            <p:ph type="sldNum" sz="quarter" idx="12"/>
          </p:nvPr>
        </p:nvSpPr>
        <p:spPr/>
        <p:txBody>
          <a:bodyPr rtlCol="0"/>
          <a:lstStyle/>
          <a:p>
            <a:pPr rtl="0"/>
            <a:fld id="{EB37DED6-D4C7-42EE-AB49-D2E39E64FDE4}" type="slidenum">
              <a:rPr lang="tr-TR" noProof="0" smtClean="0"/>
              <a:t>‹#›</a:t>
            </a:fld>
            <a:endParaRPr lang="tr-TR"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a:t>Asıl başlık stilini düzenlemek için tıklayın</a:t>
            </a:r>
            <a:endParaRPr lang="tr-TR" noProof="0" dirty="0"/>
          </a:p>
        </p:txBody>
      </p:sp>
      <p:sp>
        <p:nvSpPr>
          <p:cNvPr id="3" name="Tarih Yer Tutucusu 2"/>
          <p:cNvSpPr>
            <a:spLocks noGrp="1"/>
          </p:cNvSpPr>
          <p:nvPr>
            <p:ph type="dt" sz="half" idx="10"/>
          </p:nvPr>
        </p:nvSpPr>
        <p:spPr/>
        <p:txBody>
          <a:bodyPr rtlCol="0"/>
          <a:lstStyle>
            <a:lvl1pPr>
              <a:defRPr/>
            </a:lvl1pPr>
          </a:lstStyle>
          <a:p>
            <a:fld id="{79802B63-CB18-4428-940D-76000F7D0D7F}" type="datetime1">
              <a:rPr lang="tr-TR" smtClean="0"/>
              <a:pPr/>
              <a:t>29.05.2023</a:t>
            </a:fld>
            <a:endParaRPr lang="tr-TR" dirty="0"/>
          </a:p>
        </p:txBody>
      </p:sp>
      <p:sp>
        <p:nvSpPr>
          <p:cNvPr id="4" name="Alt Bilgi Yer Tutucusu 3"/>
          <p:cNvSpPr>
            <a:spLocks noGrp="1"/>
          </p:cNvSpPr>
          <p:nvPr>
            <p:ph type="ftr" sz="quarter" idx="11"/>
          </p:nvPr>
        </p:nvSpPr>
        <p:spPr/>
        <p:txBody>
          <a:bodyPr rtlCol="0"/>
          <a:lstStyle/>
          <a:p>
            <a:pPr rtl="0"/>
            <a:endParaRPr lang="tr-TR" noProof="0" dirty="0"/>
          </a:p>
        </p:txBody>
      </p:sp>
      <p:sp>
        <p:nvSpPr>
          <p:cNvPr id="5" name="Slayt Numarası Yer Tutucusu 4"/>
          <p:cNvSpPr>
            <a:spLocks noGrp="1"/>
          </p:cNvSpPr>
          <p:nvPr>
            <p:ph type="sldNum" sz="quarter" idx="12"/>
          </p:nvPr>
        </p:nvSpPr>
        <p:spPr/>
        <p:txBody>
          <a:bodyPr rtlCol="0"/>
          <a:lstStyle/>
          <a:p>
            <a:pPr rtl="0"/>
            <a:fld id="{EB37DED6-D4C7-42EE-AB49-D2E39E64FDE4}" type="slidenum">
              <a:rPr lang="tr-TR" noProof="0" smtClean="0"/>
              <a:t>‹#›</a:t>
            </a:fld>
            <a:endParaRPr lang="tr-TR"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lvl1pPr>
              <a:defRPr/>
            </a:lvl1pPr>
          </a:lstStyle>
          <a:p>
            <a:fld id="{4A3D9A3A-F2D1-49D2-9940-81A32FD4BC1B}" type="datetime1">
              <a:rPr lang="tr-TR" smtClean="0"/>
              <a:pPr/>
              <a:t>29.05.2023</a:t>
            </a:fld>
            <a:endParaRPr lang="tr-TR" dirty="0"/>
          </a:p>
        </p:txBody>
      </p:sp>
      <p:sp>
        <p:nvSpPr>
          <p:cNvPr id="3" name="Alt Bilgi Yer Tutucusu 2"/>
          <p:cNvSpPr>
            <a:spLocks noGrp="1"/>
          </p:cNvSpPr>
          <p:nvPr>
            <p:ph type="ftr" sz="quarter" idx="11"/>
          </p:nvPr>
        </p:nvSpPr>
        <p:spPr/>
        <p:txBody>
          <a:bodyPr rtlCol="0"/>
          <a:lstStyle/>
          <a:p>
            <a:pPr rtl="0"/>
            <a:endParaRPr lang="tr-TR" noProof="0" dirty="0"/>
          </a:p>
        </p:txBody>
      </p:sp>
      <p:sp>
        <p:nvSpPr>
          <p:cNvPr id="4" name="Slayt Numarası Yer Tutucusu 3"/>
          <p:cNvSpPr>
            <a:spLocks noGrp="1"/>
          </p:cNvSpPr>
          <p:nvPr>
            <p:ph type="sldNum" sz="quarter" idx="12"/>
          </p:nvPr>
        </p:nvSpPr>
        <p:spPr/>
        <p:txBody>
          <a:bodyPr rtlCol="0"/>
          <a:lstStyle/>
          <a:p>
            <a:pPr rtl="0"/>
            <a:fld id="{EB37DED6-D4C7-42EE-AB49-D2E39E64FDE4}" type="slidenum">
              <a:rPr lang="tr-TR" noProof="0" smtClean="0"/>
              <a:t>‹#›</a:t>
            </a:fld>
            <a:endParaRPr lang="tr-TR"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Resim Yazılı İçerik">
    <p:spTree>
      <p:nvGrpSpPr>
        <p:cNvPr id="1" name=""/>
        <p:cNvGrpSpPr/>
        <p:nvPr/>
      </p:nvGrpSpPr>
      <p:grpSpPr>
        <a:xfrm>
          <a:off x="0" y="0"/>
          <a:ext cx="0" cy="0"/>
          <a:chOff x="0" y="0"/>
          <a:chExt cx="0" cy="0"/>
        </a:xfrm>
      </p:grpSpPr>
      <p:sp>
        <p:nvSpPr>
          <p:cNvPr id="8" name="Dikdörtgen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 name="Başlık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tr-TR" noProof="0"/>
              <a:t>Asıl başlık stilini düzenlemek için tıklayın</a:t>
            </a:r>
            <a:endParaRPr lang="tr-TR" noProof="0" dirty="0"/>
          </a:p>
        </p:txBody>
      </p:sp>
      <p:sp>
        <p:nvSpPr>
          <p:cNvPr id="3" name="İçerik Yer Tutucusu 2"/>
          <p:cNvSpPr>
            <a:spLocks noGrp="1"/>
          </p:cNvSpPr>
          <p:nvPr>
            <p:ph idx="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Metin Yer Tutucusu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tr-TR" noProof="0"/>
              <a:t>Asıl metin stillerini düzenle</a:t>
            </a:r>
          </a:p>
        </p:txBody>
      </p:sp>
      <p:sp>
        <p:nvSpPr>
          <p:cNvPr id="5" name="Tarih Yer Tutucusu 4"/>
          <p:cNvSpPr>
            <a:spLocks noGrp="1"/>
          </p:cNvSpPr>
          <p:nvPr>
            <p:ph type="dt" sz="half" idx="10"/>
          </p:nvPr>
        </p:nvSpPr>
        <p:spPr/>
        <p:txBody>
          <a:bodyPr rtlCol="0"/>
          <a:lstStyle>
            <a:lvl1pPr>
              <a:defRPr/>
            </a:lvl1pPr>
          </a:lstStyle>
          <a:p>
            <a:fld id="{9A7729AD-F7C7-473C-BE4B-248522DE8F48}" type="datetime1">
              <a:rPr lang="tr-TR" smtClean="0"/>
              <a:pPr/>
              <a:t>29.05.2023</a:t>
            </a:fld>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2DFBB78A-01B4-41F2-96B0-677A4A282832}" type="slidenum">
              <a:rPr lang="tr-TR" noProof="0" smtClean="0"/>
              <a:t>‹#›</a:t>
            </a:fld>
            <a:endParaRPr lang="tr-TR"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Resim Yazılı Resim">
    <p:spTree>
      <p:nvGrpSpPr>
        <p:cNvPr id="1" name=""/>
        <p:cNvGrpSpPr/>
        <p:nvPr/>
      </p:nvGrpSpPr>
      <p:grpSpPr>
        <a:xfrm>
          <a:off x="0" y="0"/>
          <a:ext cx="0" cy="0"/>
          <a:chOff x="0" y="0"/>
          <a:chExt cx="0" cy="0"/>
        </a:xfrm>
      </p:grpSpPr>
      <p:sp>
        <p:nvSpPr>
          <p:cNvPr id="8" name="Dikdörtgen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 name="Başlık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tr-TR" noProof="0"/>
              <a:t>Asıl başlık stilini düzenlemek için tıklayın</a:t>
            </a:r>
            <a:endParaRPr lang="tr-TR" noProof="0" dirty="0"/>
          </a:p>
        </p:txBody>
      </p:sp>
      <p:sp>
        <p:nvSpPr>
          <p:cNvPr id="3" name="Resim Yer Tutucusu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tr-TR" noProof="0"/>
              <a:t>Resim eklemek için simgeye tıklayın</a:t>
            </a:r>
            <a:endParaRPr lang="tr-TR" noProof="0" dirty="0"/>
          </a:p>
        </p:txBody>
      </p:sp>
      <p:sp>
        <p:nvSpPr>
          <p:cNvPr id="4" name="Metin Yer Tutucusu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tr-TR" noProof="0"/>
              <a:t>Asıl metin stillerini düzenle</a:t>
            </a:r>
          </a:p>
        </p:txBody>
      </p:sp>
      <p:sp>
        <p:nvSpPr>
          <p:cNvPr id="5" name="Tarih Yer Tutucusu 4"/>
          <p:cNvSpPr>
            <a:spLocks noGrp="1"/>
          </p:cNvSpPr>
          <p:nvPr>
            <p:ph type="dt" sz="half" idx="10"/>
          </p:nvPr>
        </p:nvSpPr>
        <p:spPr/>
        <p:txBody>
          <a:bodyPr rtlCol="0"/>
          <a:lstStyle>
            <a:lvl1pPr>
              <a:defRPr/>
            </a:lvl1pPr>
          </a:lstStyle>
          <a:p>
            <a:fld id="{FCFCCC71-70BB-43D3-97CB-6EEE61369627}" type="datetime1">
              <a:rPr lang="tr-TR" smtClean="0"/>
              <a:pPr/>
              <a:t>29.05.2023</a:t>
            </a:fld>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2DFBB78A-01B4-41F2-96B0-677A4A282832}" type="slidenum">
              <a:rPr lang="tr-TR" noProof="0" smtClean="0"/>
              <a:t>‹#›</a:t>
            </a:fld>
            <a:endParaRPr lang="tr-TR"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Dikdörtgen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 name="Başlık Yer Tutucusu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tr-TR" noProof="0" dirty="0"/>
              <a:t>Asıl başlık stili için tıklatın</a:t>
            </a:r>
          </a:p>
        </p:txBody>
      </p:sp>
      <p:sp>
        <p:nvSpPr>
          <p:cNvPr id="3" name="Metin Yer Tutucusu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4" name="Tarih Yer Tutucusu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4E217E46-B403-4530-8B5B-57B5C1217BD3}" type="datetime1">
              <a:rPr lang="tr-TR" smtClean="0"/>
              <a:pPr/>
              <a:t>29.05.2023</a:t>
            </a:fld>
            <a:endParaRPr lang="tr-TR" dirty="0"/>
          </a:p>
        </p:txBody>
      </p:sp>
      <p:sp>
        <p:nvSpPr>
          <p:cNvPr id="5" name="Alt Bilgi Yer Tutucusu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tr-TR" noProof="0" dirty="0"/>
          </a:p>
        </p:txBody>
      </p:sp>
      <p:sp>
        <p:nvSpPr>
          <p:cNvPr id="6" name="Slayt Numarası Yer Tutucusu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tr-TR" smtClean="0"/>
              <a:pPr/>
              <a:t>‹#›</a:t>
            </a:fld>
            <a:endParaRPr lang="tr-TR"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2383" y="3212976"/>
            <a:ext cx="7008574" cy="1584450"/>
          </a:xfrm>
        </p:spPr>
        <p:txBody>
          <a:bodyPr rtlCol="0"/>
          <a:lstStyle/>
          <a:p>
            <a:pPr rtl="0"/>
            <a:r>
              <a:rPr lang="tr-TR" dirty="0"/>
              <a:t>KELAM TARİHİ</a:t>
            </a:r>
            <a:endParaRPr lang="en-US" dirty="0"/>
          </a:p>
        </p:txBody>
      </p:sp>
      <p:sp>
        <p:nvSpPr>
          <p:cNvPr id="3" name="Alt Başlık 2"/>
          <p:cNvSpPr>
            <a:spLocks noGrp="1"/>
          </p:cNvSpPr>
          <p:nvPr>
            <p:ph type="subTitle" idx="1"/>
          </p:nvPr>
        </p:nvSpPr>
        <p:spPr/>
        <p:txBody>
          <a:bodyPr rtlCol="0"/>
          <a:lstStyle/>
          <a:p>
            <a:pPr rtl="0"/>
            <a:r>
              <a:rPr lang="tr-TR" dirty="0"/>
              <a:t>DR. ÖĞR. ÜYESİ FİKRULLAH ÇAKMAK</a:t>
            </a:r>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YENİ İLMİ KELAM</a:t>
            </a:r>
            <a:endParaRPr lang="tr-TR" sz="3600" b="1" dirty="0"/>
          </a:p>
        </p:txBody>
      </p:sp>
      <p:sp>
        <p:nvSpPr>
          <p:cNvPr id="14" name="İçerik Yer Tutucusu 13"/>
          <p:cNvSpPr>
            <a:spLocks noGrp="1"/>
          </p:cNvSpPr>
          <p:nvPr>
            <p:ph idx="1"/>
          </p:nvPr>
        </p:nvSpPr>
        <p:spPr/>
        <p:txBody>
          <a:bodyPr rtlCol="0">
            <a:normAutofit/>
          </a:bodyPr>
          <a:lstStyle/>
          <a:p>
            <a:r>
              <a:rPr lang="tr-TR" b="1" dirty="0"/>
              <a:t>A. YENİ İLMİ KELAM DÖNEMİNİ HAZIRLAYAN DURUMLAR</a:t>
            </a:r>
          </a:p>
          <a:p>
            <a:r>
              <a:rPr lang="tr-TR" b="1" dirty="0">
                <a:solidFill>
                  <a:srgbClr val="C00000"/>
                </a:solidFill>
              </a:rPr>
              <a:t>5. Kelamda İhya Yenileşme Hareketi (Yeni İlmi Kelam)</a:t>
            </a:r>
          </a:p>
          <a:p>
            <a:r>
              <a:rPr lang="tr-TR" dirty="0"/>
              <a:t>Anlatılan sebeplerden dolayı kelamın da kendini yenileme ihtiyacının olduğu vurgulanmıştır. Bu harekete “Yeni İlmi </a:t>
            </a:r>
            <a:r>
              <a:rPr lang="tr-TR" dirty="0" err="1"/>
              <a:t>Kelam”denir</a:t>
            </a:r>
            <a:r>
              <a:rPr lang="tr-TR" dirty="0"/>
              <a:t>. </a:t>
            </a:r>
          </a:p>
          <a:p>
            <a:r>
              <a:rPr lang="tr-TR" dirty="0"/>
              <a:t>İhya hareketleri en çok kelam alanında yaşanmıştır. Bunun sebebi </a:t>
            </a:r>
            <a:r>
              <a:rPr lang="tr-TR" dirty="0" err="1"/>
              <a:t>islam</a:t>
            </a:r>
            <a:r>
              <a:rPr lang="tr-TR" dirty="0"/>
              <a:t> dininin temel inanç esaslarını savunma konumunda olan kelam ilminin bu konuda çokça yetersiz kaldığı düşüncesidir. </a:t>
            </a:r>
          </a:p>
        </p:txBody>
      </p:sp>
    </p:spTree>
    <p:extLst>
      <p:ext uri="{BB962C8B-B14F-4D97-AF65-F5344CB8AC3E}">
        <p14:creationId xmlns:p14="http://schemas.microsoft.com/office/powerpoint/2010/main" val="188075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YENİ İLMİ KELAM</a:t>
            </a:r>
            <a:endParaRPr lang="tr-TR" sz="3600" b="1" dirty="0"/>
          </a:p>
        </p:txBody>
      </p:sp>
      <p:sp>
        <p:nvSpPr>
          <p:cNvPr id="14" name="İçerik Yer Tutucusu 13"/>
          <p:cNvSpPr>
            <a:spLocks noGrp="1"/>
          </p:cNvSpPr>
          <p:nvPr>
            <p:ph idx="1"/>
          </p:nvPr>
        </p:nvSpPr>
        <p:spPr/>
        <p:txBody>
          <a:bodyPr rtlCol="0">
            <a:normAutofit/>
          </a:bodyPr>
          <a:lstStyle/>
          <a:p>
            <a:r>
              <a:rPr lang="tr-TR" b="1" dirty="0"/>
              <a:t>A. YENİ İLMİ KELAM DÖNEMİNİ HAZIRLAYAN DURUMLAR</a:t>
            </a:r>
          </a:p>
          <a:p>
            <a:r>
              <a:rPr lang="tr-TR" b="1" dirty="0">
                <a:solidFill>
                  <a:srgbClr val="C00000"/>
                </a:solidFill>
              </a:rPr>
              <a:t>5. Kelamda İhya Yenileşme Hareketi (Yeni İlmi Kelam)</a:t>
            </a:r>
          </a:p>
          <a:p>
            <a:r>
              <a:rPr lang="tr-TR" dirty="0"/>
              <a:t>Anlatılan sebeplerden dolayı kelamın da kendini yenileme ihtiyacının olduğu vurgulanmıştır. Bu harekete “Yeni İlmi </a:t>
            </a:r>
            <a:r>
              <a:rPr lang="tr-TR" dirty="0" err="1"/>
              <a:t>Kelam”denir</a:t>
            </a:r>
            <a:r>
              <a:rPr lang="tr-TR" dirty="0"/>
              <a:t>. </a:t>
            </a:r>
          </a:p>
          <a:p>
            <a:r>
              <a:rPr lang="tr-TR" dirty="0"/>
              <a:t>İhya hareketleri en çok kelam alanında yaşanmıştır. Bunun sebebi </a:t>
            </a:r>
            <a:r>
              <a:rPr lang="tr-TR" dirty="0" err="1"/>
              <a:t>islam</a:t>
            </a:r>
            <a:r>
              <a:rPr lang="tr-TR" dirty="0"/>
              <a:t> dininin temel inanç esaslarını savunma konumunda olan kelam ilminin bu konuda çokça yetersiz kaldığı düşüncesidir. </a:t>
            </a:r>
          </a:p>
        </p:txBody>
      </p:sp>
    </p:spTree>
    <p:extLst>
      <p:ext uri="{BB962C8B-B14F-4D97-AF65-F5344CB8AC3E}">
        <p14:creationId xmlns:p14="http://schemas.microsoft.com/office/powerpoint/2010/main" val="256142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YENİ İLMİ KELAM</a:t>
            </a:r>
            <a:endParaRPr lang="tr-TR" sz="3600" b="1" dirty="0"/>
          </a:p>
        </p:txBody>
      </p:sp>
      <p:sp>
        <p:nvSpPr>
          <p:cNvPr id="14" name="İçerik Yer Tutucusu 13"/>
          <p:cNvSpPr>
            <a:spLocks noGrp="1"/>
          </p:cNvSpPr>
          <p:nvPr>
            <p:ph idx="1"/>
          </p:nvPr>
        </p:nvSpPr>
        <p:spPr/>
        <p:txBody>
          <a:bodyPr rtlCol="0">
            <a:normAutofit fontScale="92500" lnSpcReduction="10000"/>
          </a:bodyPr>
          <a:lstStyle/>
          <a:p>
            <a:r>
              <a:rPr lang="tr-TR" b="1" dirty="0"/>
              <a:t>B. YENİ İLMİ KELAM DÖNEMİNİN ÖNEMLİ TEMSİLCİLERİ</a:t>
            </a:r>
          </a:p>
          <a:p>
            <a:r>
              <a:rPr lang="tr-TR" b="1" dirty="0">
                <a:solidFill>
                  <a:srgbClr val="C00000"/>
                </a:solidFill>
              </a:rPr>
              <a:t>1. </a:t>
            </a:r>
            <a:r>
              <a:rPr lang="tr-TR" b="1" dirty="0" err="1">
                <a:solidFill>
                  <a:srgbClr val="C00000"/>
                </a:solidFill>
              </a:rPr>
              <a:t>Seyyid</a:t>
            </a:r>
            <a:r>
              <a:rPr lang="tr-TR" b="1" dirty="0">
                <a:solidFill>
                  <a:srgbClr val="C00000"/>
                </a:solidFill>
              </a:rPr>
              <a:t> </a:t>
            </a:r>
            <a:r>
              <a:rPr lang="tr-TR" b="1" dirty="0" err="1">
                <a:solidFill>
                  <a:srgbClr val="C00000"/>
                </a:solidFill>
              </a:rPr>
              <a:t>Ahmed</a:t>
            </a:r>
            <a:r>
              <a:rPr lang="tr-TR" b="1" dirty="0">
                <a:solidFill>
                  <a:srgbClr val="C00000"/>
                </a:solidFill>
              </a:rPr>
              <a:t> Han (1817-1898)</a:t>
            </a:r>
          </a:p>
          <a:p>
            <a:r>
              <a:rPr lang="tr-TR" b="1" i="1" dirty="0"/>
              <a:t>Akılcılık</a:t>
            </a:r>
          </a:p>
          <a:p>
            <a:r>
              <a:rPr lang="tr-TR" dirty="0"/>
              <a:t>İslâm’ın akılla uzlaştığını kabul eden </a:t>
            </a:r>
            <a:r>
              <a:rPr lang="tr-TR" dirty="0" err="1"/>
              <a:t>Ahmed</a:t>
            </a:r>
            <a:r>
              <a:rPr lang="tr-TR" dirty="0"/>
              <a:t> Han, 19. yüzyıl Avrupa akılcılığı ve tabiat felsefesinin geniş ölçüde tesirinde kalmıştır.</a:t>
            </a:r>
          </a:p>
          <a:p>
            <a:r>
              <a:rPr lang="tr-TR" dirty="0"/>
              <a:t>Radikal İslâmî yorumu canlandırmak yerine, Ortaçağ İslâm filozoflarının </a:t>
            </a:r>
            <a:r>
              <a:rPr lang="tr-TR" dirty="0" err="1"/>
              <a:t>sudûr</a:t>
            </a:r>
            <a:r>
              <a:rPr lang="tr-TR" dirty="0"/>
              <a:t> görüşünü yoruma tâbi tutarak benimsemiş ve Allah’ı ilk sebep şeklinde ifade etmiştir</a:t>
            </a:r>
          </a:p>
          <a:p>
            <a:r>
              <a:rPr lang="tr-TR" dirty="0" err="1"/>
              <a:t>Ahmed</a:t>
            </a:r>
            <a:r>
              <a:rPr lang="tr-TR" dirty="0"/>
              <a:t> Han, Batı akılcılığına dayanarak İslâm’ı kendi şahsî yorum ve fikirleriyle uzlaştırmaya çalışmıştır.</a:t>
            </a:r>
          </a:p>
        </p:txBody>
      </p:sp>
    </p:spTree>
    <p:extLst>
      <p:ext uri="{BB962C8B-B14F-4D97-AF65-F5344CB8AC3E}">
        <p14:creationId xmlns:p14="http://schemas.microsoft.com/office/powerpoint/2010/main" val="262153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YENİ İLMİ KELAM</a:t>
            </a:r>
            <a:endParaRPr lang="tr-TR" sz="3600" b="1" dirty="0"/>
          </a:p>
        </p:txBody>
      </p:sp>
      <p:sp>
        <p:nvSpPr>
          <p:cNvPr id="14" name="İçerik Yer Tutucusu 13"/>
          <p:cNvSpPr>
            <a:spLocks noGrp="1"/>
          </p:cNvSpPr>
          <p:nvPr>
            <p:ph idx="1"/>
          </p:nvPr>
        </p:nvSpPr>
        <p:spPr/>
        <p:txBody>
          <a:bodyPr rtlCol="0">
            <a:normAutofit fontScale="77500" lnSpcReduction="20000"/>
          </a:bodyPr>
          <a:lstStyle/>
          <a:p>
            <a:r>
              <a:rPr lang="tr-TR" b="1" dirty="0"/>
              <a:t>B. YENİ İLMİ KELAM DÖNEMİNİN ÖNEMLİ TEMSİLCİLERİ</a:t>
            </a:r>
          </a:p>
          <a:p>
            <a:r>
              <a:rPr lang="tr-TR" b="1" dirty="0">
                <a:solidFill>
                  <a:srgbClr val="C00000"/>
                </a:solidFill>
              </a:rPr>
              <a:t>1. </a:t>
            </a:r>
            <a:r>
              <a:rPr lang="tr-TR" b="1" dirty="0" err="1">
                <a:solidFill>
                  <a:srgbClr val="C00000"/>
                </a:solidFill>
              </a:rPr>
              <a:t>Seyyid</a:t>
            </a:r>
            <a:r>
              <a:rPr lang="tr-TR" b="1" dirty="0">
                <a:solidFill>
                  <a:srgbClr val="C00000"/>
                </a:solidFill>
              </a:rPr>
              <a:t> </a:t>
            </a:r>
            <a:r>
              <a:rPr lang="tr-TR" b="1" dirty="0" err="1">
                <a:solidFill>
                  <a:srgbClr val="C00000"/>
                </a:solidFill>
              </a:rPr>
              <a:t>Ahmed</a:t>
            </a:r>
            <a:r>
              <a:rPr lang="tr-TR" b="1" dirty="0">
                <a:solidFill>
                  <a:srgbClr val="C00000"/>
                </a:solidFill>
              </a:rPr>
              <a:t> Han (1817-1898)</a:t>
            </a:r>
          </a:p>
          <a:p>
            <a:r>
              <a:rPr lang="tr-TR" b="1" i="1" dirty="0"/>
              <a:t>Tabiata Uyma</a:t>
            </a:r>
          </a:p>
          <a:p>
            <a:r>
              <a:rPr lang="tr-TR" dirty="0"/>
              <a:t>İnanç sistemlerini değerlendirirken “tabiata uyma” ilkesini kabul etmiş ve İslâm’ın bu ölçüye en çok uyan bir din olduğu sonucuna varmıştır.</a:t>
            </a:r>
          </a:p>
          <a:p>
            <a:r>
              <a:rPr lang="tr-TR" dirty="0"/>
              <a:t>Ona göre kâinatta sebep-sonuç prensibi hâkimdir ve kâinat bu prensibe bağlı olarak yönetilir.</a:t>
            </a:r>
          </a:p>
          <a:p>
            <a:r>
              <a:rPr lang="tr-TR" dirty="0"/>
              <a:t>Allah, tabiat kanunlarını yaratmış ve kesinliğe bağlamıştır; bu yüzden kâinatta bu kanunlara aykırı hiçbir şey cereyan etmez.</a:t>
            </a:r>
          </a:p>
          <a:p>
            <a:r>
              <a:rPr lang="tr-TR" b="1" i="1" dirty="0"/>
              <a:t>Tabiat Sebep Sonuç ve Mucizeler</a:t>
            </a:r>
          </a:p>
          <a:p>
            <a:r>
              <a:rPr lang="tr-TR" dirty="0" err="1"/>
              <a:t>Ahmed</a:t>
            </a:r>
            <a:r>
              <a:rPr lang="tr-TR" dirty="0"/>
              <a:t> Han, peygamberlerin </a:t>
            </a:r>
            <a:r>
              <a:rPr lang="tr-TR" dirty="0" err="1"/>
              <a:t>mûcizelerini</a:t>
            </a:r>
            <a:r>
              <a:rPr lang="tr-TR" dirty="0"/>
              <a:t> ve </a:t>
            </a:r>
            <a:r>
              <a:rPr lang="tr-TR" dirty="0" err="1"/>
              <a:t>velîlerin</a:t>
            </a:r>
            <a:r>
              <a:rPr lang="tr-TR" dirty="0"/>
              <a:t> kerametlerini kabul etmeyip bunlarla ilgili nasları tabiat</a:t>
            </a:r>
          </a:p>
        </p:txBody>
      </p:sp>
    </p:spTree>
    <p:extLst>
      <p:ext uri="{BB962C8B-B14F-4D97-AF65-F5344CB8AC3E}">
        <p14:creationId xmlns:p14="http://schemas.microsoft.com/office/powerpoint/2010/main" val="340469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YENİ İLMİ KELAM</a:t>
            </a:r>
            <a:endParaRPr lang="tr-TR" sz="3600" b="1" dirty="0"/>
          </a:p>
        </p:txBody>
      </p:sp>
      <p:sp>
        <p:nvSpPr>
          <p:cNvPr id="14" name="İçerik Yer Tutucusu 13"/>
          <p:cNvSpPr>
            <a:spLocks noGrp="1"/>
          </p:cNvSpPr>
          <p:nvPr>
            <p:ph idx="1"/>
          </p:nvPr>
        </p:nvSpPr>
        <p:spPr/>
        <p:txBody>
          <a:bodyPr rtlCol="0">
            <a:normAutofit fontScale="70000" lnSpcReduction="20000"/>
          </a:bodyPr>
          <a:lstStyle/>
          <a:p>
            <a:r>
              <a:rPr lang="tr-TR" b="1" dirty="0"/>
              <a:t>B. YENİ İLMİ KELAM DÖNEMİNİN ÖNEMLİ TEMSİLCİLERİ</a:t>
            </a:r>
          </a:p>
          <a:p>
            <a:r>
              <a:rPr lang="tr-TR" b="1" dirty="0">
                <a:solidFill>
                  <a:srgbClr val="C00000"/>
                </a:solidFill>
              </a:rPr>
              <a:t>1. </a:t>
            </a:r>
            <a:r>
              <a:rPr lang="tr-TR" b="1" dirty="0" err="1">
                <a:solidFill>
                  <a:srgbClr val="C00000"/>
                </a:solidFill>
              </a:rPr>
              <a:t>Seyyid</a:t>
            </a:r>
            <a:r>
              <a:rPr lang="tr-TR" b="1" dirty="0">
                <a:solidFill>
                  <a:srgbClr val="C00000"/>
                </a:solidFill>
              </a:rPr>
              <a:t> </a:t>
            </a:r>
            <a:r>
              <a:rPr lang="tr-TR" b="1" dirty="0" err="1">
                <a:solidFill>
                  <a:srgbClr val="C00000"/>
                </a:solidFill>
              </a:rPr>
              <a:t>Ahmed</a:t>
            </a:r>
            <a:r>
              <a:rPr lang="tr-TR" b="1" dirty="0">
                <a:solidFill>
                  <a:srgbClr val="C00000"/>
                </a:solidFill>
              </a:rPr>
              <a:t> Han (1817-1898)</a:t>
            </a:r>
          </a:p>
          <a:p>
            <a:r>
              <a:rPr lang="tr-TR" b="1" i="1" dirty="0"/>
              <a:t>Vahiy</a:t>
            </a:r>
          </a:p>
          <a:p>
            <a:r>
              <a:rPr lang="tr-TR" dirty="0"/>
              <a:t>vahiy tabii bir olaydır ve peygamberin melek vasıtasıyla değil, kendi sahip olduğu istidatla ilâhî kelâmı duyması halidir</a:t>
            </a:r>
          </a:p>
          <a:p>
            <a:r>
              <a:rPr lang="tr-TR" b="1" i="1" dirty="0"/>
              <a:t>Nübüvvet</a:t>
            </a:r>
          </a:p>
          <a:p>
            <a:r>
              <a:rPr lang="tr-TR" dirty="0"/>
              <a:t>Allah tarafından verilen nübüvvet de peygamberin fizik yapısına bağlı bir özelliktir.</a:t>
            </a:r>
          </a:p>
          <a:p>
            <a:r>
              <a:rPr lang="tr-TR" b="1" i="1" dirty="0"/>
              <a:t>Hadis ve Kur’an Anlayışı</a:t>
            </a:r>
          </a:p>
          <a:p>
            <a:r>
              <a:rPr lang="tr-TR" dirty="0"/>
              <a:t>Onun, dinin anlaşılmasında Kur’an’la yetinen bir telakkiye sahip olduğu anlaşılmaktadır.</a:t>
            </a:r>
          </a:p>
          <a:p>
            <a:r>
              <a:rPr lang="tr-TR" dirty="0"/>
              <a:t>Kur’an-ı Kerim’deki dünyevi hükümleri dinin bir parçası olarak görmeyen </a:t>
            </a:r>
            <a:r>
              <a:rPr lang="tr-TR" dirty="0" err="1"/>
              <a:t>Ahmed</a:t>
            </a:r>
            <a:r>
              <a:rPr lang="tr-TR" dirty="0"/>
              <a:t> Han, hadis-i şeriflerin kabulünde akıl ve tabiata uyum kriterini getirmiş, bu uyumu bulamadığı hadisleri reddetmiştir.</a:t>
            </a:r>
          </a:p>
        </p:txBody>
      </p:sp>
    </p:spTree>
    <p:extLst>
      <p:ext uri="{BB962C8B-B14F-4D97-AF65-F5344CB8AC3E}">
        <p14:creationId xmlns:p14="http://schemas.microsoft.com/office/powerpoint/2010/main" val="17294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YENİ İLMİ KELAM</a:t>
            </a:r>
            <a:endParaRPr lang="tr-TR" sz="3600" b="1" dirty="0"/>
          </a:p>
        </p:txBody>
      </p:sp>
      <p:sp>
        <p:nvSpPr>
          <p:cNvPr id="14" name="İçerik Yer Tutucusu 13"/>
          <p:cNvSpPr>
            <a:spLocks noGrp="1"/>
          </p:cNvSpPr>
          <p:nvPr>
            <p:ph idx="1"/>
          </p:nvPr>
        </p:nvSpPr>
        <p:spPr/>
        <p:txBody>
          <a:bodyPr rtlCol="0">
            <a:normAutofit fontScale="62500" lnSpcReduction="20000"/>
          </a:bodyPr>
          <a:lstStyle/>
          <a:p>
            <a:r>
              <a:rPr lang="tr-TR" b="1" dirty="0"/>
              <a:t>B. YENİ İLMİ KELAM DÖNEMİNİN ÖNEMLİ TEMSİLCİLERİ</a:t>
            </a:r>
          </a:p>
          <a:p>
            <a:r>
              <a:rPr lang="tr-TR" b="1" dirty="0">
                <a:solidFill>
                  <a:srgbClr val="C00000"/>
                </a:solidFill>
              </a:rPr>
              <a:t>1. </a:t>
            </a:r>
            <a:r>
              <a:rPr lang="tr-TR" b="1" dirty="0" err="1">
                <a:solidFill>
                  <a:srgbClr val="C00000"/>
                </a:solidFill>
              </a:rPr>
              <a:t>Seyyid</a:t>
            </a:r>
            <a:r>
              <a:rPr lang="tr-TR" b="1" dirty="0">
                <a:solidFill>
                  <a:srgbClr val="C00000"/>
                </a:solidFill>
              </a:rPr>
              <a:t> </a:t>
            </a:r>
            <a:r>
              <a:rPr lang="tr-TR" b="1" dirty="0" err="1">
                <a:solidFill>
                  <a:srgbClr val="C00000"/>
                </a:solidFill>
              </a:rPr>
              <a:t>Ahmed</a:t>
            </a:r>
            <a:r>
              <a:rPr lang="tr-TR" b="1" dirty="0">
                <a:solidFill>
                  <a:srgbClr val="C00000"/>
                </a:solidFill>
              </a:rPr>
              <a:t> Han (1817-1898)</a:t>
            </a:r>
          </a:p>
          <a:p>
            <a:r>
              <a:rPr lang="tr-TR" b="1" i="1" dirty="0"/>
              <a:t>Fıkıh Tefsir ve Diğer İlimler</a:t>
            </a:r>
          </a:p>
          <a:p>
            <a:r>
              <a:rPr lang="tr-TR" dirty="0" err="1"/>
              <a:t>Ahmed</a:t>
            </a:r>
            <a:r>
              <a:rPr lang="tr-TR" dirty="0"/>
              <a:t> Han’ın, Protestan reformuna benzer bir hareketin İslam dünyasında gelişmesini arzu ettiği hissedilmektedir. Bu ilimler yeniden münakaşa edilmelidir. </a:t>
            </a:r>
          </a:p>
          <a:p>
            <a:r>
              <a:rPr lang="tr-TR" b="1" i="1" dirty="0"/>
              <a:t>Siyaset Din</a:t>
            </a:r>
          </a:p>
          <a:p>
            <a:r>
              <a:rPr lang="tr-TR" dirty="0"/>
              <a:t>Siyasetin dinden ayrılması </a:t>
            </a:r>
            <a:r>
              <a:rPr lang="tr-TR" dirty="0" err="1"/>
              <a:t>Ahmed</a:t>
            </a:r>
            <a:r>
              <a:rPr lang="tr-TR" dirty="0"/>
              <a:t> Han’ın önemle üzerinde durduğu konulardan biridir.</a:t>
            </a:r>
          </a:p>
          <a:p>
            <a:r>
              <a:rPr lang="tr-TR" dirty="0"/>
              <a:t>Ona göre Müslümanlar hiçbir devirde vahye dayanarak siyaset yapmamışlardır.</a:t>
            </a:r>
          </a:p>
          <a:p>
            <a:r>
              <a:rPr lang="tr-TR" dirty="0"/>
              <a:t>Daha sonra da hiç kimse siyasî meselelerle ilgili hadislerin ilâhî vahyin bir kısmı olduğunu düşünmemiştir.</a:t>
            </a:r>
          </a:p>
          <a:p>
            <a:r>
              <a:rPr lang="tr-TR" dirty="0"/>
              <a:t>Hint Müslümanlarını İslâm dünyasının diğer bölgelerinden, özellikle Osmanlı ülkesinden ayrı tutmuş, dolayısıyla da cihanşümul bir İslâm hilâfetine karşı çıkmıştır.</a:t>
            </a:r>
          </a:p>
          <a:p>
            <a:r>
              <a:rPr lang="tr-TR" dirty="0"/>
              <a:t>Laik İslam tezinin öncüsü sayılır.</a:t>
            </a:r>
          </a:p>
        </p:txBody>
      </p:sp>
    </p:spTree>
    <p:extLst>
      <p:ext uri="{BB962C8B-B14F-4D97-AF65-F5344CB8AC3E}">
        <p14:creationId xmlns:p14="http://schemas.microsoft.com/office/powerpoint/2010/main" val="312701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YENİ İLMİ KELAM</a:t>
            </a:r>
            <a:endParaRPr lang="tr-TR" sz="3600" b="1" dirty="0"/>
          </a:p>
        </p:txBody>
      </p:sp>
      <p:sp>
        <p:nvSpPr>
          <p:cNvPr id="14" name="İçerik Yer Tutucusu 13"/>
          <p:cNvSpPr>
            <a:spLocks noGrp="1"/>
          </p:cNvSpPr>
          <p:nvPr>
            <p:ph idx="1"/>
          </p:nvPr>
        </p:nvSpPr>
        <p:spPr/>
        <p:txBody>
          <a:bodyPr rtlCol="0">
            <a:normAutofit fontScale="92500" lnSpcReduction="10000"/>
          </a:bodyPr>
          <a:lstStyle/>
          <a:p>
            <a:r>
              <a:rPr lang="tr-TR" b="1" dirty="0"/>
              <a:t>B. YENİ İLMİ KELAM DÖNEMİNİN ÖNEMLİ TEMSİLCİLERİ</a:t>
            </a:r>
          </a:p>
          <a:p>
            <a:r>
              <a:rPr lang="tr-TR" b="1" dirty="0">
                <a:solidFill>
                  <a:srgbClr val="C00000"/>
                </a:solidFill>
              </a:rPr>
              <a:t>1. </a:t>
            </a:r>
            <a:r>
              <a:rPr lang="tr-TR" b="1" dirty="0" err="1">
                <a:solidFill>
                  <a:srgbClr val="C00000"/>
                </a:solidFill>
              </a:rPr>
              <a:t>Seyyid</a:t>
            </a:r>
            <a:r>
              <a:rPr lang="tr-TR" b="1" dirty="0">
                <a:solidFill>
                  <a:srgbClr val="C00000"/>
                </a:solidFill>
              </a:rPr>
              <a:t> </a:t>
            </a:r>
            <a:r>
              <a:rPr lang="tr-TR" b="1" dirty="0" err="1">
                <a:solidFill>
                  <a:srgbClr val="C00000"/>
                </a:solidFill>
              </a:rPr>
              <a:t>Ahmed</a:t>
            </a:r>
            <a:r>
              <a:rPr lang="tr-TR" b="1" dirty="0">
                <a:solidFill>
                  <a:srgbClr val="C00000"/>
                </a:solidFill>
              </a:rPr>
              <a:t> Han (1817-1898)</a:t>
            </a:r>
          </a:p>
          <a:p>
            <a:r>
              <a:rPr lang="tr-TR" b="1" i="1" dirty="0" err="1"/>
              <a:t>Ahmed</a:t>
            </a:r>
            <a:r>
              <a:rPr lang="tr-TR" b="1" i="1" dirty="0"/>
              <a:t> Han ve Dini İhya</a:t>
            </a:r>
          </a:p>
          <a:p>
            <a:r>
              <a:rPr lang="tr-TR" dirty="0" err="1"/>
              <a:t>Ahmed</a:t>
            </a:r>
            <a:r>
              <a:rPr lang="tr-TR" dirty="0"/>
              <a:t> Han, tüm bu fikirleriyle ilk İslamcılar arasında aykırı bir konuma sahip olmuştur. Onun dini ihya eden değil, bilakis tahrip eden birisi olduğu ileri sürülmüştür. </a:t>
            </a:r>
            <a:r>
              <a:rPr lang="tr-TR" dirty="0" err="1"/>
              <a:t>Efgânî</a:t>
            </a:r>
            <a:r>
              <a:rPr lang="tr-TR" dirty="0"/>
              <a:t> ve </a:t>
            </a:r>
            <a:r>
              <a:rPr lang="tr-TR" dirty="0" err="1"/>
              <a:t>Abduh</a:t>
            </a:r>
            <a:r>
              <a:rPr lang="tr-TR" dirty="0"/>
              <a:t> onu; İngiliz sömürgeciliğine hizmet etmekle suçlamışlardır.</a:t>
            </a:r>
          </a:p>
          <a:p>
            <a:r>
              <a:rPr lang="tr-TR" b="1" i="1" dirty="0" err="1"/>
              <a:t>Ahmed</a:t>
            </a:r>
            <a:r>
              <a:rPr lang="tr-TR" b="1" i="1" dirty="0"/>
              <a:t> Han ve Sonraki </a:t>
            </a:r>
            <a:r>
              <a:rPr lang="tr-TR" b="1" i="1" dirty="0" err="1"/>
              <a:t>Modernislet</a:t>
            </a:r>
            <a:endParaRPr lang="tr-TR" b="1" i="1" dirty="0"/>
          </a:p>
          <a:p>
            <a:r>
              <a:rPr lang="tr-TR" dirty="0" err="1"/>
              <a:t>Ahmed</a:t>
            </a:r>
            <a:r>
              <a:rPr lang="tr-TR" dirty="0"/>
              <a:t> Han’ın Kur’an ile ilgili görüşleri daha sonraki </a:t>
            </a:r>
            <a:r>
              <a:rPr lang="tr-TR" dirty="0" err="1"/>
              <a:t>modernistleri</a:t>
            </a:r>
            <a:r>
              <a:rPr lang="tr-TR" dirty="0"/>
              <a:t> oldukça fazla etkilemiştir. Onun mucizeler hakkındaki düşünceleri bu duruma uygun bir örnektir.</a:t>
            </a:r>
          </a:p>
        </p:txBody>
      </p:sp>
    </p:spTree>
    <p:extLst>
      <p:ext uri="{BB962C8B-B14F-4D97-AF65-F5344CB8AC3E}">
        <p14:creationId xmlns:p14="http://schemas.microsoft.com/office/powerpoint/2010/main" val="110985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YENİ İLMİ KELAM</a:t>
            </a:r>
            <a:endParaRPr lang="tr-TR" sz="3600" b="1" dirty="0"/>
          </a:p>
        </p:txBody>
      </p:sp>
      <p:sp>
        <p:nvSpPr>
          <p:cNvPr id="14" name="İçerik Yer Tutucusu 13"/>
          <p:cNvSpPr>
            <a:spLocks noGrp="1"/>
          </p:cNvSpPr>
          <p:nvPr>
            <p:ph idx="1"/>
          </p:nvPr>
        </p:nvSpPr>
        <p:spPr/>
        <p:txBody>
          <a:bodyPr rtlCol="0">
            <a:normAutofit fontScale="77500" lnSpcReduction="20000"/>
          </a:bodyPr>
          <a:lstStyle/>
          <a:p>
            <a:r>
              <a:rPr lang="tr-TR" b="1" dirty="0"/>
              <a:t>B. YENİ İLMİ KELAM DÖNEMİNİN ÖNEMLİ TEMSİLCİLERİ</a:t>
            </a:r>
          </a:p>
          <a:p>
            <a:r>
              <a:rPr lang="tr-TR" b="1" dirty="0">
                <a:solidFill>
                  <a:srgbClr val="C00000"/>
                </a:solidFill>
              </a:rPr>
              <a:t>1. </a:t>
            </a:r>
            <a:r>
              <a:rPr lang="tr-TR" b="1" dirty="0" err="1">
                <a:solidFill>
                  <a:srgbClr val="C00000"/>
                </a:solidFill>
              </a:rPr>
              <a:t>Seyyid</a:t>
            </a:r>
            <a:r>
              <a:rPr lang="tr-TR" b="1" dirty="0">
                <a:solidFill>
                  <a:srgbClr val="C00000"/>
                </a:solidFill>
              </a:rPr>
              <a:t> </a:t>
            </a:r>
            <a:r>
              <a:rPr lang="tr-TR" b="1" dirty="0" err="1">
                <a:solidFill>
                  <a:srgbClr val="C00000"/>
                </a:solidFill>
              </a:rPr>
              <a:t>Ahmed</a:t>
            </a:r>
            <a:r>
              <a:rPr lang="tr-TR" b="1" dirty="0">
                <a:solidFill>
                  <a:srgbClr val="C00000"/>
                </a:solidFill>
              </a:rPr>
              <a:t> Han (1817-1898)</a:t>
            </a:r>
          </a:p>
          <a:p>
            <a:r>
              <a:rPr lang="tr-TR" b="1" i="1" dirty="0" err="1"/>
              <a:t>Ahmed</a:t>
            </a:r>
            <a:r>
              <a:rPr lang="tr-TR" b="1" i="1" dirty="0"/>
              <a:t> Han ve Metafizik Olaylar</a:t>
            </a:r>
          </a:p>
          <a:p>
            <a:r>
              <a:rPr lang="tr-TR" dirty="0" err="1"/>
              <a:t>Ahmed</a:t>
            </a:r>
            <a:r>
              <a:rPr lang="tr-TR" dirty="0"/>
              <a:t> Han, </a:t>
            </a:r>
            <a:r>
              <a:rPr lang="tr-TR" dirty="0" err="1"/>
              <a:t>mirâcı</a:t>
            </a:r>
            <a:r>
              <a:rPr lang="tr-TR" dirty="0"/>
              <a:t> rüya olarak yorumlamış, Kur’an’da geçen cinleri dağ adamları olarak tanımlamış, Kızıldeniz’in Musa Peygamber için yarılışını basit bir </a:t>
            </a:r>
            <a:r>
              <a:rPr lang="tr-TR" dirty="0" err="1"/>
              <a:t>med</a:t>
            </a:r>
            <a:r>
              <a:rPr lang="tr-TR" dirty="0"/>
              <a:t>-cezir hadisesi olarak açıklamıştır.</a:t>
            </a:r>
          </a:p>
          <a:p>
            <a:r>
              <a:rPr lang="tr-TR" b="1" i="1" dirty="0" err="1"/>
              <a:t>Ahmed</a:t>
            </a:r>
            <a:r>
              <a:rPr lang="tr-TR" b="1" i="1" dirty="0"/>
              <a:t> Han ve </a:t>
            </a:r>
            <a:r>
              <a:rPr lang="tr-TR" b="1" i="1" dirty="0" err="1"/>
              <a:t>Kurancılık</a:t>
            </a:r>
            <a:endParaRPr lang="tr-TR" b="1" i="1" dirty="0"/>
          </a:p>
          <a:p>
            <a:r>
              <a:rPr lang="tr-TR" dirty="0" err="1"/>
              <a:t>Ahmed</a:t>
            </a:r>
            <a:r>
              <a:rPr lang="tr-TR" dirty="0"/>
              <a:t> Han Kur’an hükümlerinde “dinî-dünyevî” ayrımını yapar. Ona göre bunlardan dünyevî olanlar zamana uygun olarak değişebilir. Faizin ancak fakirden alındığında günah sayılacağını, hırsıza el kesme cezasının cezaevi sistemini yürütemeyen geri kalmış ülke ve hükümetler için geçerli olacağını, cihadın ise sadece savunma amaçlı yapılacağını ileri sürer. Onun bu düşünceleri Hindistan ve alt kıtasında etkili olan </a:t>
            </a:r>
            <a:r>
              <a:rPr lang="tr-TR" dirty="0" err="1"/>
              <a:t>Kur’ancılık</a:t>
            </a:r>
            <a:r>
              <a:rPr lang="tr-TR" dirty="0"/>
              <a:t> (</a:t>
            </a:r>
            <a:r>
              <a:rPr lang="tr-TR" dirty="0" err="1"/>
              <a:t>Kur’âniyyûn</a:t>
            </a:r>
            <a:r>
              <a:rPr lang="tr-TR" dirty="0"/>
              <a:t>) akımını ciddi manada etkilemiştir.</a:t>
            </a:r>
          </a:p>
        </p:txBody>
      </p:sp>
    </p:spTree>
    <p:extLst>
      <p:ext uri="{BB962C8B-B14F-4D97-AF65-F5344CB8AC3E}">
        <p14:creationId xmlns:p14="http://schemas.microsoft.com/office/powerpoint/2010/main" val="16738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YENİ İLMİ KELAM</a:t>
            </a:r>
            <a:endParaRPr lang="tr-TR" sz="3600" b="1" dirty="0"/>
          </a:p>
        </p:txBody>
      </p:sp>
      <p:sp>
        <p:nvSpPr>
          <p:cNvPr id="14" name="İçerik Yer Tutucusu 13"/>
          <p:cNvSpPr>
            <a:spLocks noGrp="1"/>
          </p:cNvSpPr>
          <p:nvPr>
            <p:ph idx="1"/>
          </p:nvPr>
        </p:nvSpPr>
        <p:spPr/>
        <p:txBody>
          <a:bodyPr rtlCol="0">
            <a:normAutofit fontScale="92500" lnSpcReduction="20000"/>
          </a:bodyPr>
          <a:lstStyle/>
          <a:p>
            <a:r>
              <a:rPr lang="tr-TR" b="1" dirty="0"/>
              <a:t>B. YENİ İLMİ KELAM DÖNEMİNİN ÖNEMLİ TEMSİLCİLERİ</a:t>
            </a:r>
          </a:p>
          <a:p>
            <a:r>
              <a:rPr lang="tr-TR" b="1" dirty="0">
                <a:solidFill>
                  <a:srgbClr val="C00000"/>
                </a:solidFill>
              </a:rPr>
              <a:t>2. Muhammed </a:t>
            </a:r>
            <a:r>
              <a:rPr lang="tr-TR" b="1" dirty="0" err="1">
                <a:solidFill>
                  <a:srgbClr val="C00000"/>
                </a:solidFill>
              </a:rPr>
              <a:t>Abduh</a:t>
            </a:r>
            <a:r>
              <a:rPr lang="tr-TR" b="1" dirty="0">
                <a:solidFill>
                  <a:srgbClr val="C00000"/>
                </a:solidFill>
              </a:rPr>
              <a:t> (1849-1905)</a:t>
            </a:r>
          </a:p>
          <a:p>
            <a:r>
              <a:rPr lang="tr-TR" b="1" i="1" dirty="0"/>
              <a:t>Hayatı</a:t>
            </a:r>
          </a:p>
          <a:p>
            <a:r>
              <a:rPr lang="tr-TR" dirty="0"/>
              <a:t>Muhammed </a:t>
            </a:r>
            <a:r>
              <a:rPr lang="tr-TR" dirty="0" err="1"/>
              <a:t>Abduh</a:t>
            </a:r>
            <a:r>
              <a:rPr lang="tr-TR" dirty="0"/>
              <a:t> 1849 yılında Mısır'ın Nil deltasının bir köyünde dünyaya gelmiştir. Babası Hayrullah Efendi, muhtemelen Türk kökenlidir.</a:t>
            </a:r>
          </a:p>
          <a:p>
            <a:r>
              <a:rPr lang="tr-TR" b="1" i="1" dirty="0" err="1"/>
              <a:t>Afgani</a:t>
            </a:r>
            <a:r>
              <a:rPr lang="tr-TR" b="1" i="1" dirty="0"/>
              <a:t> </a:t>
            </a:r>
            <a:r>
              <a:rPr lang="tr-TR" b="1" i="1" dirty="0" err="1"/>
              <a:t>Abduh</a:t>
            </a:r>
            <a:r>
              <a:rPr lang="tr-TR" b="1" i="1" dirty="0"/>
              <a:t> İlişkisi</a:t>
            </a:r>
          </a:p>
          <a:p>
            <a:r>
              <a:rPr lang="tr-TR" dirty="0" err="1"/>
              <a:t>Afgani</a:t>
            </a:r>
            <a:r>
              <a:rPr lang="tr-TR" dirty="0"/>
              <a:t>, </a:t>
            </a:r>
            <a:r>
              <a:rPr lang="tr-TR" dirty="0" err="1"/>
              <a:t>Abduh'ta</a:t>
            </a:r>
            <a:r>
              <a:rPr lang="tr-TR" dirty="0"/>
              <a:t> büyük bir tesir bırakmış, ona felsefi-tasavvufi bir kavrayış kazandırmış, dini ıslahat yapmak, Batının, Müslümanları sömürmesine mani olmak gayretini uyandırmıştır.</a:t>
            </a:r>
          </a:p>
          <a:p>
            <a:r>
              <a:rPr lang="tr-TR" dirty="0"/>
              <a:t>Ancak </a:t>
            </a:r>
            <a:r>
              <a:rPr lang="tr-TR" dirty="0" err="1"/>
              <a:t>Abduh</a:t>
            </a:r>
            <a:r>
              <a:rPr lang="tr-TR" dirty="0"/>
              <a:t> “Devrimci” </a:t>
            </a:r>
            <a:r>
              <a:rPr lang="tr-TR" dirty="0" err="1"/>
              <a:t>Afgani’nin</a:t>
            </a:r>
            <a:r>
              <a:rPr lang="tr-TR" dirty="0"/>
              <a:t> talebesi bir “</a:t>
            </a:r>
            <a:r>
              <a:rPr lang="tr-TR" dirty="0" err="1"/>
              <a:t>muslih</a:t>
            </a:r>
            <a:r>
              <a:rPr lang="tr-TR" dirty="0"/>
              <a:t>” olma yolundadır.</a:t>
            </a:r>
          </a:p>
        </p:txBody>
      </p:sp>
    </p:spTree>
    <p:extLst>
      <p:ext uri="{BB962C8B-B14F-4D97-AF65-F5344CB8AC3E}">
        <p14:creationId xmlns:p14="http://schemas.microsoft.com/office/powerpoint/2010/main" val="15436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YENİ İLMİ KELAM</a:t>
            </a:r>
            <a:endParaRPr lang="tr-TR" sz="3600" b="1" dirty="0"/>
          </a:p>
        </p:txBody>
      </p:sp>
      <p:sp>
        <p:nvSpPr>
          <p:cNvPr id="14" name="İçerik Yer Tutucusu 13"/>
          <p:cNvSpPr>
            <a:spLocks noGrp="1"/>
          </p:cNvSpPr>
          <p:nvPr>
            <p:ph idx="1"/>
          </p:nvPr>
        </p:nvSpPr>
        <p:spPr/>
        <p:txBody>
          <a:bodyPr rtlCol="0">
            <a:normAutofit fontScale="92500" lnSpcReduction="10000"/>
          </a:bodyPr>
          <a:lstStyle/>
          <a:p>
            <a:r>
              <a:rPr lang="tr-TR" b="1" dirty="0"/>
              <a:t>B. YENİ İLMİ KELAM DÖNEMİNİN ÖNEMLİ TEMSİLCİLERİ</a:t>
            </a:r>
          </a:p>
          <a:p>
            <a:r>
              <a:rPr lang="tr-TR" b="1" dirty="0">
                <a:solidFill>
                  <a:srgbClr val="C00000"/>
                </a:solidFill>
              </a:rPr>
              <a:t>2. Muhammed </a:t>
            </a:r>
            <a:r>
              <a:rPr lang="tr-TR" b="1" dirty="0" err="1">
                <a:solidFill>
                  <a:srgbClr val="C00000"/>
                </a:solidFill>
              </a:rPr>
              <a:t>Abduh</a:t>
            </a:r>
            <a:r>
              <a:rPr lang="tr-TR" b="1" dirty="0">
                <a:solidFill>
                  <a:srgbClr val="C00000"/>
                </a:solidFill>
              </a:rPr>
              <a:t> (1849-1905)</a:t>
            </a:r>
          </a:p>
          <a:p>
            <a:r>
              <a:rPr lang="tr-TR" b="1" i="1" dirty="0" err="1"/>
              <a:t>Urvetul</a:t>
            </a:r>
            <a:r>
              <a:rPr lang="tr-TR" b="1" i="1" dirty="0"/>
              <a:t> </a:t>
            </a:r>
            <a:r>
              <a:rPr lang="tr-TR" b="1" i="1" dirty="0" err="1"/>
              <a:t>Vuska</a:t>
            </a:r>
            <a:r>
              <a:rPr lang="tr-TR" b="1" i="1" dirty="0"/>
              <a:t> Cemiyeti ve Dergisi</a:t>
            </a:r>
          </a:p>
          <a:p>
            <a:r>
              <a:rPr lang="tr-TR" dirty="0" err="1"/>
              <a:t>Afgani</a:t>
            </a:r>
            <a:r>
              <a:rPr lang="tr-TR" dirty="0"/>
              <a:t> ile birlikte </a:t>
            </a:r>
            <a:r>
              <a:rPr lang="tr-TR" dirty="0" err="1"/>
              <a:t>paris’te</a:t>
            </a:r>
            <a:r>
              <a:rPr lang="tr-TR" dirty="0"/>
              <a:t> Şark milletlerinin birlikteliğini sağlayıp emperyalizme karşı mücadele etmek ve özel olarak da Mısır’ı İngiliz işgalinden kurtarmak amacında olan kurdukları cemiyet</a:t>
            </a:r>
          </a:p>
          <a:p>
            <a:r>
              <a:rPr lang="tr-TR" b="1" i="1" dirty="0" err="1"/>
              <a:t>Abduh</a:t>
            </a:r>
            <a:r>
              <a:rPr lang="tr-TR" b="1" i="1" dirty="0"/>
              <a:t> ve Sömürgenin Yıkılışının Sebebi</a:t>
            </a:r>
          </a:p>
          <a:p>
            <a:r>
              <a:rPr lang="tr-TR" dirty="0" err="1"/>
              <a:t>Afgani</a:t>
            </a:r>
            <a:r>
              <a:rPr lang="tr-TR" dirty="0"/>
              <a:t> sömürge ve istibdat rejimlerinden kurtulmadıkça eğitim ve ıslahın hiçbir işe yaramayacağına inanıyorken </a:t>
            </a:r>
            <a:r>
              <a:rPr lang="tr-TR" dirty="0" err="1"/>
              <a:t>Abduh</a:t>
            </a:r>
            <a:r>
              <a:rPr lang="tr-TR" dirty="0"/>
              <a:t>, sömürge ve istibdadın yok olmasını, eğitim ve öğretimin bir sonucu olarak görüyordu.</a:t>
            </a:r>
          </a:p>
        </p:txBody>
      </p:sp>
    </p:spTree>
    <p:extLst>
      <p:ext uri="{BB962C8B-B14F-4D97-AF65-F5344CB8AC3E}">
        <p14:creationId xmlns:p14="http://schemas.microsoft.com/office/powerpoint/2010/main" val="265467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YENİ İLMİ KELAM</a:t>
            </a:r>
            <a:endParaRPr lang="tr-TR" sz="3600" b="1" dirty="0"/>
          </a:p>
        </p:txBody>
      </p:sp>
      <p:sp>
        <p:nvSpPr>
          <p:cNvPr id="14" name="İçerik Yer Tutucusu 13"/>
          <p:cNvSpPr>
            <a:spLocks noGrp="1"/>
          </p:cNvSpPr>
          <p:nvPr>
            <p:ph idx="1"/>
          </p:nvPr>
        </p:nvSpPr>
        <p:spPr/>
        <p:txBody>
          <a:bodyPr rtlCol="0">
            <a:normAutofit/>
          </a:bodyPr>
          <a:lstStyle/>
          <a:p>
            <a:r>
              <a:rPr lang="tr-TR" b="1" dirty="0"/>
              <a:t>A. YENİ İLMİ KELAM DÖNEMİNİ HAZIRLAYAN DURUMLAR</a:t>
            </a:r>
          </a:p>
          <a:p>
            <a:r>
              <a:rPr lang="tr-TR" b="1" dirty="0">
                <a:solidFill>
                  <a:srgbClr val="C00000"/>
                </a:solidFill>
              </a:rPr>
              <a:t>1. Batı Dünyasındaki Değişimler </a:t>
            </a:r>
          </a:p>
          <a:p>
            <a:r>
              <a:rPr lang="tr-TR" dirty="0" err="1"/>
              <a:t>Rönesansla</a:t>
            </a:r>
            <a:r>
              <a:rPr lang="tr-TR" dirty="0"/>
              <a:t> birlikti batıda özgürlükler alanı genişlemiş bazı bilimsel verilerin tartışıldığı bir iklim oluşmuştur.</a:t>
            </a:r>
          </a:p>
          <a:p>
            <a:r>
              <a:rPr lang="tr-TR" dirty="0"/>
              <a:t>Nikolas </a:t>
            </a:r>
            <a:r>
              <a:rPr lang="tr-TR" dirty="0" err="1"/>
              <a:t>Kopernik’in</a:t>
            </a:r>
            <a:r>
              <a:rPr lang="tr-TR" dirty="0"/>
              <a:t> (ö. 1543) “Göksel Kürelerin Devinimleri Üzerine” eserinde dünya merkezli bir evren anlayışı yerine güneş merkezli bir evren anlayışını ispatladı. </a:t>
            </a:r>
            <a:r>
              <a:rPr lang="tr-TR" dirty="0" err="1"/>
              <a:t>Johannes</a:t>
            </a:r>
            <a:r>
              <a:rPr lang="tr-TR" dirty="0"/>
              <a:t> Kepler (ö. 1630) gezegenlerin matematiksel bir kural çerçevesinde hareket ettiğini keşfetti. Bu gelişmeler </a:t>
            </a:r>
            <a:r>
              <a:rPr lang="tr-TR" dirty="0" err="1"/>
              <a:t>İsaac</a:t>
            </a:r>
            <a:r>
              <a:rPr lang="tr-TR" dirty="0"/>
              <a:t> Newton’un (ö. 1687) evrensel yer çekimi kuvveti teorisine dayanak sağladı.</a:t>
            </a:r>
          </a:p>
        </p:txBody>
      </p:sp>
    </p:spTree>
    <p:extLst>
      <p:ext uri="{BB962C8B-B14F-4D97-AF65-F5344CB8AC3E}">
        <p14:creationId xmlns:p14="http://schemas.microsoft.com/office/powerpoint/2010/main" val="310940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YENİ İLMİ KELAM</a:t>
            </a:r>
            <a:endParaRPr lang="tr-TR" sz="3600" b="1" dirty="0"/>
          </a:p>
        </p:txBody>
      </p:sp>
      <p:sp>
        <p:nvSpPr>
          <p:cNvPr id="14" name="İçerik Yer Tutucusu 13"/>
          <p:cNvSpPr>
            <a:spLocks noGrp="1"/>
          </p:cNvSpPr>
          <p:nvPr>
            <p:ph idx="1"/>
          </p:nvPr>
        </p:nvSpPr>
        <p:spPr/>
        <p:txBody>
          <a:bodyPr rtlCol="0">
            <a:normAutofit fontScale="92500" lnSpcReduction="20000"/>
          </a:bodyPr>
          <a:lstStyle/>
          <a:p>
            <a:r>
              <a:rPr lang="tr-TR" b="1" dirty="0"/>
              <a:t>B. YENİ İLMİ KELAM DÖNEMİNİN ÖNEMLİ TEMSİLCİLERİ</a:t>
            </a:r>
          </a:p>
          <a:p>
            <a:r>
              <a:rPr lang="tr-TR" b="1" dirty="0">
                <a:solidFill>
                  <a:srgbClr val="C00000"/>
                </a:solidFill>
              </a:rPr>
              <a:t>2. Muhammed </a:t>
            </a:r>
            <a:r>
              <a:rPr lang="tr-TR" b="1" dirty="0" err="1">
                <a:solidFill>
                  <a:srgbClr val="C00000"/>
                </a:solidFill>
              </a:rPr>
              <a:t>Abduh</a:t>
            </a:r>
            <a:r>
              <a:rPr lang="tr-TR" b="1" dirty="0">
                <a:solidFill>
                  <a:srgbClr val="C00000"/>
                </a:solidFill>
              </a:rPr>
              <a:t> (1849-1905)</a:t>
            </a:r>
          </a:p>
          <a:p>
            <a:r>
              <a:rPr lang="tr-TR" b="1" i="1" dirty="0" err="1"/>
              <a:t>Abduh</a:t>
            </a:r>
            <a:r>
              <a:rPr lang="tr-TR" b="1" i="1" dirty="0"/>
              <a:t> ve </a:t>
            </a:r>
            <a:r>
              <a:rPr lang="tr-TR" b="1" i="1" dirty="0" err="1"/>
              <a:t>Selefilik</a:t>
            </a:r>
            <a:endParaRPr lang="tr-TR" b="1" i="1" dirty="0"/>
          </a:p>
          <a:p>
            <a:r>
              <a:rPr lang="tr-TR" dirty="0"/>
              <a:t>Muhammed </a:t>
            </a:r>
            <a:r>
              <a:rPr lang="tr-TR" dirty="0" err="1"/>
              <a:t>Abduh</a:t>
            </a:r>
            <a:r>
              <a:rPr lang="tr-TR" dirty="0"/>
              <a:t> tıpkı </a:t>
            </a:r>
            <a:r>
              <a:rPr lang="tr-TR" dirty="0" err="1"/>
              <a:t>selefilerin</a:t>
            </a:r>
            <a:r>
              <a:rPr lang="tr-TR" dirty="0"/>
              <a:t> yaptığı gibi, dini aslına ircadan, selefe dönüşten, dini bidatlerden temizlemekten, taklidi retten bahsetmiştir. Bu durun onun </a:t>
            </a:r>
            <a:r>
              <a:rPr lang="tr-TR" dirty="0" err="1"/>
              <a:t>İbn</a:t>
            </a:r>
            <a:r>
              <a:rPr lang="tr-TR" dirty="0"/>
              <a:t> </a:t>
            </a:r>
            <a:r>
              <a:rPr lang="tr-TR" dirty="0" err="1"/>
              <a:t>Teymiye</a:t>
            </a:r>
            <a:r>
              <a:rPr lang="tr-TR" dirty="0"/>
              <a:t> ve </a:t>
            </a:r>
            <a:r>
              <a:rPr lang="tr-TR" dirty="0" err="1"/>
              <a:t>Vahhabiliğin</a:t>
            </a:r>
            <a:r>
              <a:rPr lang="tr-TR" dirty="0"/>
              <a:t> bir temsilcisi olarak görülmesine neden olmuş, selefi olarak anılmasını beraberinde getirmiştir.  </a:t>
            </a:r>
          </a:p>
          <a:p>
            <a:r>
              <a:rPr lang="tr-TR" b="1" i="1" dirty="0" err="1"/>
              <a:t>Abduh’a</a:t>
            </a:r>
            <a:r>
              <a:rPr lang="tr-TR" b="1" i="1" dirty="0"/>
              <a:t> Göre Selefe Dönüş</a:t>
            </a:r>
          </a:p>
          <a:p>
            <a:r>
              <a:rPr lang="tr-TR" dirty="0" err="1"/>
              <a:t>Abduh’a</a:t>
            </a:r>
            <a:r>
              <a:rPr lang="tr-TR" dirty="0"/>
              <a:t> göre selefe dönüş, kurumsallaşmış dine olan bir tepkiyi ifade etmekte, yeniden öze, ruha dönüş ve böylece yaratıcı kuvvetleri yeniden keşif anlamına gelmektedir.</a:t>
            </a:r>
          </a:p>
        </p:txBody>
      </p:sp>
    </p:spTree>
    <p:extLst>
      <p:ext uri="{BB962C8B-B14F-4D97-AF65-F5344CB8AC3E}">
        <p14:creationId xmlns:p14="http://schemas.microsoft.com/office/powerpoint/2010/main" val="202763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YENİ İLMİ KELAM</a:t>
            </a:r>
            <a:endParaRPr lang="tr-TR" sz="3600" b="1" dirty="0"/>
          </a:p>
        </p:txBody>
      </p:sp>
      <p:sp>
        <p:nvSpPr>
          <p:cNvPr id="14" name="İçerik Yer Tutucusu 13"/>
          <p:cNvSpPr>
            <a:spLocks noGrp="1"/>
          </p:cNvSpPr>
          <p:nvPr>
            <p:ph idx="1"/>
          </p:nvPr>
        </p:nvSpPr>
        <p:spPr/>
        <p:txBody>
          <a:bodyPr rtlCol="0">
            <a:normAutofit fontScale="70000" lnSpcReduction="20000"/>
          </a:bodyPr>
          <a:lstStyle/>
          <a:p>
            <a:r>
              <a:rPr lang="tr-TR" b="1" dirty="0"/>
              <a:t>B. YENİ İLMİ KELAM DÖNEMİNİN ÖNEMLİ TEMSİLCİLERİ</a:t>
            </a:r>
          </a:p>
          <a:p>
            <a:r>
              <a:rPr lang="tr-TR" b="1" dirty="0">
                <a:solidFill>
                  <a:srgbClr val="C00000"/>
                </a:solidFill>
              </a:rPr>
              <a:t>2. Muhammed </a:t>
            </a:r>
            <a:r>
              <a:rPr lang="tr-TR" b="1" dirty="0" err="1">
                <a:solidFill>
                  <a:srgbClr val="C00000"/>
                </a:solidFill>
              </a:rPr>
              <a:t>Abduh</a:t>
            </a:r>
            <a:r>
              <a:rPr lang="tr-TR" b="1" dirty="0">
                <a:solidFill>
                  <a:srgbClr val="C00000"/>
                </a:solidFill>
              </a:rPr>
              <a:t> (1849-1905)</a:t>
            </a:r>
          </a:p>
          <a:p>
            <a:r>
              <a:rPr lang="tr-TR" b="1" i="1" dirty="0" err="1"/>
              <a:t>Abduh’a</a:t>
            </a:r>
            <a:r>
              <a:rPr lang="tr-TR" b="1" i="1" dirty="0"/>
              <a:t> Göre Taklit</a:t>
            </a:r>
          </a:p>
          <a:p>
            <a:r>
              <a:rPr lang="tr-TR" dirty="0"/>
              <a:t>Muhammed </a:t>
            </a:r>
            <a:r>
              <a:rPr lang="tr-TR" dirty="0" err="1"/>
              <a:t>Abduh’ta</a:t>
            </a:r>
            <a:r>
              <a:rPr lang="tr-TR" dirty="0"/>
              <a:t> ise taklidi ret, düşünceyi özgürleştirmenin dini bir dayanağı olarak kullanılmaktadır. </a:t>
            </a:r>
          </a:p>
          <a:p>
            <a:r>
              <a:rPr lang="tr-TR" dirty="0" err="1"/>
              <a:t>Abduh’a</a:t>
            </a:r>
            <a:r>
              <a:rPr lang="tr-TR" dirty="0"/>
              <a:t> göre toplumsal ıslahın temel şartlarından biri, yüzyıllardan beri üst üste yığılan nasların bir tarafa bırakılarak, aklın âlemi kavrayan iktidarı ile bütün meselelerin ve bütün görüşlerin serbest tenkit ve tartışmasının yapılmasıdır. Ona göre aklın hakimiyetinin birinci manası, fikri taklidin bağlarından kurtarıp özgürlüğe kavuşturmaktır.</a:t>
            </a:r>
          </a:p>
          <a:p>
            <a:r>
              <a:rPr lang="tr-TR" dirty="0" err="1"/>
              <a:t>Abduh</a:t>
            </a:r>
            <a:r>
              <a:rPr lang="tr-TR" dirty="0"/>
              <a:t>, taklidi reddetmek, bidatlerden dini arındırmak suretiyle toplumsal değişimi ve bunun gerektirdiği fikri yeniliği temellendirmek istemektedir. Taklidin reddi ile birlikte insanın özgür düşüncesine bırakılan alan, </a:t>
            </a:r>
            <a:r>
              <a:rPr lang="tr-TR" dirty="0" err="1"/>
              <a:t>Abduh</a:t>
            </a:r>
            <a:r>
              <a:rPr lang="tr-TR" dirty="0"/>
              <a:t> tarafından, İslam’ın temel inançlarına ters düşmeyen çağdaş değişimlerin gerektirdiği modern düşünce ürünleriyle doldurulmaktadır. Nitekim onun bidatleri reddi de İslam düşüncesinde çağdaş ilmi anlayışlara uygun olmayan unsurlardan dinin temizlenmesi anlamını taşımaktadır</a:t>
            </a:r>
          </a:p>
        </p:txBody>
      </p:sp>
    </p:spTree>
    <p:extLst>
      <p:ext uri="{BB962C8B-B14F-4D97-AF65-F5344CB8AC3E}">
        <p14:creationId xmlns:p14="http://schemas.microsoft.com/office/powerpoint/2010/main" val="47082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YENİ İLMİ KELAM</a:t>
            </a:r>
            <a:endParaRPr lang="tr-TR" sz="3600" b="1" dirty="0"/>
          </a:p>
        </p:txBody>
      </p:sp>
      <p:sp>
        <p:nvSpPr>
          <p:cNvPr id="14" name="İçerik Yer Tutucusu 13"/>
          <p:cNvSpPr>
            <a:spLocks noGrp="1"/>
          </p:cNvSpPr>
          <p:nvPr>
            <p:ph idx="1"/>
          </p:nvPr>
        </p:nvSpPr>
        <p:spPr/>
        <p:txBody>
          <a:bodyPr rtlCol="0">
            <a:normAutofit fontScale="70000" lnSpcReduction="20000"/>
          </a:bodyPr>
          <a:lstStyle/>
          <a:p>
            <a:r>
              <a:rPr lang="tr-TR" b="1" dirty="0"/>
              <a:t>B. YENİ İLMİ KELAM DÖNEMİNİN ÖNEMLİ TEMSİLCİLERİ</a:t>
            </a:r>
          </a:p>
          <a:p>
            <a:r>
              <a:rPr lang="tr-TR" b="1" dirty="0">
                <a:solidFill>
                  <a:srgbClr val="C00000"/>
                </a:solidFill>
              </a:rPr>
              <a:t>2. Muhammed </a:t>
            </a:r>
            <a:r>
              <a:rPr lang="tr-TR" b="1" dirty="0" err="1">
                <a:solidFill>
                  <a:srgbClr val="C00000"/>
                </a:solidFill>
              </a:rPr>
              <a:t>Abduh</a:t>
            </a:r>
            <a:r>
              <a:rPr lang="tr-TR" b="1" dirty="0">
                <a:solidFill>
                  <a:srgbClr val="C00000"/>
                </a:solidFill>
              </a:rPr>
              <a:t> (1849-1905)</a:t>
            </a:r>
          </a:p>
          <a:p>
            <a:r>
              <a:rPr lang="tr-TR" b="1" i="1" dirty="0"/>
              <a:t>Dini Islahta Dört Aşama</a:t>
            </a:r>
          </a:p>
          <a:p>
            <a:pPr lvl="0"/>
            <a:r>
              <a:rPr lang="tr-TR" dirty="0"/>
              <a:t>Kur’an’a dönmek, onun eğitimi ile meşgul olmaktır.</a:t>
            </a:r>
          </a:p>
          <a:p>
            <a:pPr lvl="0"/>
            <a:r>
              <a:rPr lang="tr-TR" dirty="0"/>
              <a:t>Bidat ve hurafelerle mücadele etmektir.</a:t>
            </a:r>
          </a:p>
          <a:p>
            <a:pPr lvl="0"/>
            <a:r>
              <a:rPr lang="tr-TR" dirty="0"/>
              <a:t>Akıl ile din arasındaki bağları ortaya koymak, </a:t>
            </a:r>
          </a:p>
          <a:p>
            <a:pPr lvl="0"/>
            <a:r>
              <a:rPr lang="tr-TR" dirty="0"/>
              <a:t>Çağdaş bilimin müspet yönleri ile İslâmî nasları bağdaştırmak</a:t>
            </a:r>
          </a:p>
          <a:p>
            <a:r>
              <a:rPr lang="tr-TR" b="1" i="1" dirty="0" err="1"/>
              <a:t>Abduh</a:t>
            </a:r>
            <a:r>
              <a:rPr lang="tr-TR" b="1" i="1" dirty="0"/>
              <a:t>, Modernleşme ve </a:t>
            </a:r>
            <a:r>
              <a:rPr lang="tr-TR" b="1" i="1" dirty="0" err="1"/>
              <a:t>Selefilik</a:t>
            </a:r>
            <a:endParaRPr lang="tr-TR" b="1" i="1" dirty="0"/>
          </a:p>
          <a:p>
            <a:r>
              <a:rPr lang="tr-TR" dirty="0" err="1"/>
              <a:t>Abduh’un</a:t>
            </a:r>
            <a:r>
              <a:rPr lang="tr-TR" dirty="0"/>
              <a:t> selefe dönüş, taklidi ret ve bidatlerden dini temizleme girişimi bütün yönleriyle ele alındığı zaman bir çağdaşlaşma, modernleşme, dini düşüncede yenilik unsurları taşımaktadır. </a:t>
            </a:r>
            <a:r>
              <a:rPr lang="tr-TR" dirty="0" err="1"/>
              <a:t>Abduh</a:t>
            </a:r>
            <a:r>
              <a:rPr lang="tr-TR" dirty="0"/>
              <a:t> bu bağlamda ortaya koyduğu düşüncelerle </a:t>
            </a:r>
            <a:r>
              <a:rPr lang="tr-TR" dirty="0" err="1"/>
              <a:t>selefilikten</a:t>
            </a:r>
            <a:r>
              <a:rPr lang="tr-TR" dirty="0"/>
              <a:t>, </a:t>
            </a:r>
            <a:r>
              <a:rPr lang="tr-TR" dirty="0" err="1"/>
              <a:t>ihyacılıktan</a:t>
            </a:r>
            <a:r>
              <a:rPr lang="tr-TR" dirty="0"/>
              <a:t> ayrılmakta İslami </a:t>
            </a:r>
            <a:r>
              <a:rPr lang="tr-TR" dirty="0" err="1"/>
              <a:t>modernizmin</a:t>
            </a:r>
            <a:r>
              <a:rPr lang="tr-TR" dirty="0"/>
              <a:t> ilk temsilcilerinden birini temsil etmektedir.</a:t>
            </a:r>
          </a:p>
        </p:txBody>
      </p:sp>
    </p:spTree>
    <p:extLst>
      <p:ext uri="{BB962C8B-B14F-4D97-AF65-F5344CB8AC3E}">
        <p14:creationId xmlns:p14="http://schemas.microsoft.com/office/powerpoint/2010/main" val="8740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YENİ İLMİ KELAM</a:t>
            </a:r>
            <a:endParaRPr lang="tr-TR" sz="3600" b="1" dirty="0"/>
          </a:p>
        </p:txBody>
      </p:sp>
      <p:sp>
        <p:nvSpPr>
          <p:cNvPr id="14" name="İçerik Yer Tutucusu 13"/>
          <p:cNvSpPr>
            <a:spLocks noGrp="1"/>
          </p:cNvSpPr>
          <p:nvPr>
            <p:ph idx="1"/>
          </p:nvPr>
        </p:nvSpPr>
        <p:spPr/>
        <p:txBody>
          <a:bodyPr rtlCol="0">
            <a:normAutofit fontScale="70000" lnSpcReduction="20000"/>
          </a:bodyPr>
          <a:lstStyle/>
          <a:p>
            <a:r>
              <a:rPr lang="tr-TR" b="1" dirty="0"/>
              <a:t>B. YENİ İLMİ KELAM DÖNEMİNİN ÖNEMLİ TEMSİLCİLERİ</a:t>
            </a:r>
          </a:p>
          <a:p>
            <a:r>
              <a:rPr lang="tr-TR" b="1" dirty="0">
                <a:solidFill>
                  <a:srgbClr val="C00000"/>
                </a:solidFill>
              </a:rPr>
              <a:t>2. Muhammed </a:t>
            </a:r>
            <a:r>
              <a:rPr lang="tr-TR" b="1" dirty="0" err="1">
                <a:solidFill>
                  <a:srgbClr val="C00000"/>
                </a:solidFill>
              </a:rPr>
              <a:t>Abduh</a:t>
            </a:r>
            <a:r>
              <a:rPr lang="tr-TR" b="1" dirty="0">
                <a:solidFill>
                  <a:srgbClr val="C00000"/>
                </a:solidFill>
              </a:rPr>
              <a:t> (1849-1905)</a:t>
            </a:r>
          </a:p>
          <a:p>
            <a:r>
              <a:rPr lang="tr-TR" b="1" i="1" dirty="0" err="1"/>
              <a:t>Abduhta</a:t>
            </a:r>
            <a:r>
              <a:rPr lang="tr-TR" b="1" i="1" dirty="0"/>
              <a:t> İnsan </a:t>
            </a:r>
          </a:p>
          <a:p>
            <a:r>
              <a:rPr lang="tr-TR" dirty="0" err="1"/>
              <a:t>Abduh</a:t>
            </a:r>
            <a:r>
              <a:rPr lang="tr-TR" dirty="0"/>
              <a:t> bir taraftan batı düşüncesindeki insanın merkezi konumunu İslam’la birleştirmek isterken diğer taraftan, İslam’ın esaslarından hareketle insanın kendi kendine yeterli doğal bir varlık olarak merkezileştirilmesini sınırlamak istemektedir.</a:t>
            </a:r>
          </a:p>
          <a:p>
            <a:r>
              <a:rPr lang="tr-TR" b="1" i="1" dirty="0" err="1"/>
              <a:t>Abduh</a:t>
            </a:r>
            <a:r>
              <a:rPr lang="tr-TR" b="1" i="1" dirty="0"/>
              <a:t> ve Din Islah </a:t>
            </a:r>
          </a:p>
          <a:p>
            <a:r>
              <a:rPr lang="tr-TR" dirty="0"/>
              <a:t>Başka bir ifade ile </a:t>
            </a:r>
            <a:r>
              <a:rPr lang="tr-TR" dirty="0" err="1"/>
              <a:t>Abduh</a:t>
            </a:r>
            <a:r>
              <a:rPr lang="tr-TR" dirty="0"/>
              <a:t> tüm ilgisini, dini anlayışta bir reform düşüncesine değil, Müslümanların </a:t>
            </a:r>
            <a:r>
              <a:rPr lang="tr-TR" dirty="0" err="1"/>
              <a:t>rönesansına</a:t>
            </a:r>
            <a:r>
              <a:rPr lang="tr-TR" dirty="0"/>
              <a:t> yoğunlaştırmıştır.  </a:t>
            </a:r>
          </a:p>
          <a:p>
            <a:r>
              <a:rPr lang="tr-TR" b="1" i="1" dirty="0" err="1"/>
              <a:t>Abduh</a:t>
            </a:r>
            <a:r>
              <a:rPr lang="tr-TR" b="1" i="1" dirty="0"/>
              <a:t> ve İlim</a:t>
            </a:r>
          </a:p>
          <a:p>
            <a:r>
              <a:rPr lang="tr-TR" dirty="0" err="1"/>
              <a:t>Abduh’a</a:t>
            </a:r>
            <a:r>
              <a:rPr lang="tr-TR" dirty="0"/>
              <a:t> göre önce ferdin ruhunu yücelten dini ve ilmi donanıma ihtiyaç duyulmaktadır. </a:t>
            </a:r>
            <a:r>
              <a:rPr lang="tr-TR" dirty="0" err="1"/>
              <a:t>İlmu’l-hayati’l-beşeriyye</a:t>
            </a:r>
            <a:r>
              <a:rPr lang="tr-TR" dirty="0"/>
              <a:t> ile </a:t>
            </a:r>
            <a:r>
              <a:rPr lang="tr-TR" dirty="0" err="1"/>
              <a:t>ilmu</a:t>
            </a:r>
            <a:r>
              <a:rPr lang="tr-TR" dirty="0"/>
              <a:t> </a:t>
            </a:r>
            <a:r>
              <a:rPr lang="tr-TR" dirty="0" err="1"/>
              <a:t>edebi’n-nefs</a:t>
            </a:r>
            <a:r>
              <a:rPr lang="tr-TR" dirty="0"/>
              <a:t> bu yüzden Müslümanların ihtiyaç duydukları ilimlerin başında gelmektedir.</a:t>
            </a:r>
          </a:p>
        </p:txBody>
      </p:sp>
    </p:spTree>
    <p:extLst>
      <p:ext uri="{BB962C8B-B14F-4D97-AF65-F5344CB8AC3E}">
        <p14:creationId xmlns:p14="http://schemas.microsoft.com/office/powerpoint/2010/main" val="139299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YENİ İLMİ KELAM</a:t>
            </a:r>
            <a:endParaRPr lang="tr-TR" sz="3600" b="1" dirty="0"/>
          </a:p>
        </p:txBody>
      </p:sp>
      <p:sp>
        <p:nvSpPr>
          <p:cNvPr id="14" name="İçerik Yer Tutucusu 13"/>
          <p:cNvSpPr>
            <a:spLocks noGrp="1"/>
          </p:cNvSpPr>
          <p:nvPr>
            <p:ph idx="1"/>
          </p:nvPr>
        </p:nvSpPr>
        <p:spPr/>
        <p:txBody>
          <a:bodyPr rtlCol="0">
            <a:normAutofit fontScale="92500" lnSpcReduction="10000"/>
          </a:bodyPr>
          <a:lstStyle/>
          <a:p>
            <a:r>
              <a:rPr lang="tr-TR" b="1" dirty="0"/>
              <a:t>B. YENİ İLMİ KELAM DÖNEMİNİN ÖNEMLİ TEMSİLCİLERİ</a:t>
            </a:r>
          </a:p>
          <a:p>
            <a:r>
              <a:rPr lang="tr-TR" b="1" dirty="0">
                <a:solidFill>
                  <a:srgbClr val="C00000"/>
                </a:solidFill>
              </a:rPr>
              <a:t>2. Muhammed </a:t>
            </a:r>
            <a:r>
              <a:rPr lang="tr-TR" b="1" dirty="0" err="1">
                <a:solidFill>
                  <a:srgbClr val="C00000"/>
                </a:solidFill>
              </a:rPr>
              <a:t>Abduh</a:t>
            </a:r>
            <a:r>
              <a:rPr lang="tr-TR" b="1" dirty="0">
                <a:solidFill>
                  <a:srgbClr val="C00000"/>
                </a:solidFill>
              </a:rPr>
              <a:t> (1849-1905)</a:t>
            </a:r>
          </a:p>
          <a:p>
            <a:r>
              <a:rPr lang="tr-TR" b="1" i="1" dirty="0" err="1"/>
              <a:t>Tevhid</a:t>
            </a:r>
            <a:endParaRPr lang="tr-TR" b="1" i="1" dirty="0"/>
          </a:p>
          <a:p>
            <a:r>
              <a:rPr lang="tr-TR" dirty="0" err="1"/>
              <a:t>Abduh</a:t>
            </a:r>
            <a:r>
              <a:rPr lang="tr-TR" dirty="0"/>
              <a:t> Allah’ın birliği ve tekliğini, evrenin tek ve biricik hakimi olan Allah anlayışını yeniden İslam ahlakının merkezine yerleştirme gayesini gütmüştür. Çünkü ona göre İslam, tevhit prensibi ile birlikte sadece şekli putperestliği kaldırmamış, aynı zamanda manaca putperestliğe benzeyen her türlü unsurun da kökünü kazımıştır.</a:t>
            </a:r>
          </a:p>
          <a:p>
            <a:r>
              <a:rPr lang="tr-TR" dirty="0" err="1"/>
              <a:t>Abduh</a:t>
            </a:r>
            <a:r>
              <a:rPr lang="tr-TR" dirty="0"/>
              <a:t>, tevhit prensibini, insan hürriyetinin, toplum huzurunun, eşitliğin, ilmi zihniyetin, bu zihniyetin en önemli düşmanı olan taklit zincirinin kırılmasının biricik teolojik temeli olarak görmektedir.</a:t>
            </a:r>
          </a:p>
        </p:txBody>
      </p:sp>
    </p:spTree>
    <p:extLst>
      <p:ext uri="{BB962C8B-B14F-4D97-AF65-F5344CB8AC3E}">
        <p14:creationId xmlns:p14="http://schemas.microsoft.com/office/powerpoint/2010/main" val="95981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YENİ İLMİ KELAM</a:t>
            </a:r>
            <a:endParaRPr lang="tr-TR" sz="3600" b="1" dirty="0"/>
          </a:p>
        </p:txBody>
      </p:sp>
      <p:sp>
        <p:nvSpPr>
          <p:cNvPr id="14" name="İçerik Yer Tutucusu 13"/>
          <p:cNvSpPr>
            <a:spLocks noGrp="1"/>
          </p:cNvSpPr>
          <p:nvPr>
            <p:ph idx="1"/>
          </p:nvPr>
        </p:nvSpPr>
        <p:spPr/>
        <p:txBody>
          <a:bodyPr rtlCol="0">
            <a:normAutofit fontScale="92500" lnSpcReduction="20000"/>
          </a:bodyPr>
          <a:lstStyle/>
          <a:p>
            <a:r>
              <a:rPr lang="tr-TR" b="1" dirty="0"/>
              <a:t>B. YENİ İLMİ KELAM DÖNEMİNİN ÖNEMLİ TEMSİLCİLERİ</a:t>
            </a:r>
          </a:p>
          <a:p>
            <a:r>
              <a:rPr lang="tr-TR" b="1" dirty="0">
                <a:solidFill>
                  <a:srgbClr val="C00000"/>
                </a:solidFill>
              </a:rPr>
              <a:t>2. Muhammed </a:t>
            </a:r>
            <a:r>
              <a:rPr lang="tr-TR" b="1" dirty="0" err="1">
                <a:solidFill>
                  <a:srgbClr val="C00000"/>
                </a:solidFill>
              </a:rPr>
              <a:t>Abduh</a:t>
            </a:r>
            <a:r>
              <a:rPr lang="tr-TR" b="1" dirty="0">
                <a:solidFill>
                  <a:srgbClr val="C00000"/>
                </a:solidFill>
              </a:rPr>
              <a:t> (1849-1905)</a:t>
            </a:r>
          </a:p>
          <a:p>
            <a:r>
              <a:rPr lang="tr-TR" b="1" i="1" dirty="0" err="1"/>
              <a:t>Sünnetullah</a:t>
            </a:r>
            <a:r>
              <a:rPr lang="tr-TR" b="1" i="1" dirty="0"/>
              <a:t>, Determinizm</a:t>
            </a:r>
          </a:p>
          <a:p>
            <a:r>
              <a:rPr lang="tr-TR" dirty="0" err="1"/>
              <a:t>Abduh</a:t>
            </a:r>
            <a:r>
              <a:rPr lang="tr-TR" dirty="0"/>
              <a:t> tevhit inancına dayanarak tabiatın belli bir düzen içinde hareketini de temellendirmektedir. Muhammed </a:t>
            </a:r>
            <a:r>
              <a:rPr lang="tr-TR" dirty="0" err="1"/>
              <a:t>Abduh</a:t>
            </a:r>
            <a:r>
              <a:rPr lang="tr-TR" dirty="0"/>
              <a:t> </a:t>
            </a:r>
            <a:r>
              <a:rPr lang="tr-TR" dirty="0" err="1"/>
              <a:t>Kur’ani</a:t>
            </a:r>
            <a:r>
              <a:rPr lang="tr-TR" dirty="0"/>
              <a:t> bir kavram olan ‘</a:t>
            </a:r>
            <a:r>
              <a:rPr lang="tr-TR" dirty="0" err="1"/>
              <a:t>sünnetullah’tan</a:t>
            </a:r>
            <a:r>
              <a:rPr lang="tr-TR" dirty="0"/>
              <a:t> hareket etmek suretiyle doğal olayların tabi olduğu kanunların, varlık ve hayatın idamesindeki önemli yerini sıkça vurgulamaktadır</a:t>
            </a:r>
          </a:p>
          <a:p>
            <a:r>
              <a:rPr lang="tr-TR" dirty="0" err="1"/>
              <a:t>Abduh</a:t>
            </a:r>
            <a:r>
              <a:rPr lang="tr-TR" dirty="0"/>
              <a:t> determinizmi bir düzenleyici ilke olarak kabul etmektedir. Başka bir ifade ile onun determinizmi, bir varlık felsefesi oluşturma çabası değildir. O, ilmi ve beşeri bir gelişme için tabiata ve insana hür bir alan bırakmanın zorunluluğuna inanmaktadır.</a:t>
            </a:r>
          </a:p>
        </p:txBody>
      </p:sp>
    </p:spTree>
    <p:extLst>
      <p:ext uri="{BB962C8B-B14F-4D97-AF65-F5344CB8AC3E}">
        <p14:creationId xmlns:p14="http://schemas.microsoft.com/office/powerpoint/2010/main" val="163680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YENİ İLMİ KELAM</a:t>
            </a:r>
            <a:endParaRPr lang="tr-TR" sz="3600" b="1" dirty="0"/>
          </a:p>
        </p:txBody>
      </p:sp>
      <p:sp>
        <p:nvSpPr>
          <p:cNvPr id="14" name="İçerik Yer Tutucusu 13"/>
          <p:cNvSpPr>
            <a:spLocks noGrp="1"/>
          </p:cNvSpPr>
          <p:nvPr>
            <p:ph idx="1"/>
          </p:nvPr>
        </p:nvSpPr>
        <p:spPr/>
        <p:txBody>
          <a:bodyPr rtlCol="0">
            <a:normAutofit fontScale="85000" lnSpcReduction="20000"/>
          </a:bodyPr>
          <a:lstStyle/>
          <a:p>
            <a:r>
              <a:rPr lang="tr-TR" b="1" dirty="0"/>
              <a:t>B. YENİ İLMİ KELAM DÖNEMİNİN ÖNEMLİ TEMSİLCİLERİ</a:t>
            </a:r>
          </a:p>
          <a:p>
            <a:r>
              <a:rPr lang="tr-TR" b="1" dirty="0">
                <a:solidFill>
                  <a:srgbClr val="C00000"/>
                </a:solidFill>
              </a:rPr>
              <a:t>2. Muhammed </a:t>
            </a:r>
            <a:r>
              <a:rPr lang="tr-TR" b="1" dirty="0" err="1">
                <a:solidFill>
                  <a:srgbClr val="C00000"/>
                </a:solidFill>
              </a:rPr>
              <a:t>Abduh</a:t>
            </a:r>
            <a:r>
              <a:rPr lang="tr-TR" b="1" dirty="0">
                <a:solidFill>
                  <a:srgbClr val="C00000"/>
                </a:solidFill>
              </a:rPr>
              <a:t> (1849-1905)</a:t>
            </a:r>
          </a:p>
          <a:p>
            <a:r>
              <a:rPr lang="tr-TR" b="1" i="1" dirty="0"/>
              <a:t>Nübüvvet</a:t>
            </a:r>
          </a:p>
          <a:p>
            <a:r>
              <a:rPr lang="tr-TR" dirty="0"/>
              <a:t>Muhammed </a:t>
            </a:r>
            <a:r>
              <a:rPr lang="tr-TR" dirty="0" err="1"/>
              <a:t>Abduh</a:t>
            </a:r>
            <a:r>
              <a:rPr lang="tr-TR" dirty="0"/>
              <a:t> peygamberliğin imkanını açıklamaya çalışırken insan fıtratının temiz yaratılışı fikrinden hareket etmekte, ‘temiz fıtratla’ nübüvvet arasında bir ilgi kurmaktadır.</a:t>
            </a:r>
          </a:p>
          <a:p>
            <a:r>
              <a:rPr lang="tr-TR" dirty="0"/>
              <a:t>Ona göre insan kötülüğe meyyal olarak yaratılmamıştır. Tam aksine iyilik insan fıtratına yerleştirilmiştir.</a:t>
            </a:r>
          </a:p>
          <a:p>
            <a:r>
              <a:rPr lang="tr-TR" dirty="0"/>
              <a:t>Fıtrat bizzat kendi olarak bir Kadir-i </a:t>
            </a:r>
            <a:r>
              <a:rPr lang="tr-TR" dirty="0" err="1"/>
              <a:t>Mutlak’ın</a:t>
            </a:r>
            <a:r>
              <a:rPr lang="tr-TR" dirty="0"/>
              <a:t> varlığını ‘bilmeye’ yatkındır.</a:t>
            </a:r>
          </a:p>
          <a:p>
            <a:r>
              <a:rPr lang="tr-TR" dirty="0"/>
              <a:t>Düşünürümüze göre, nübüvvetin maksadı iman inşa etmek, iyilik empoze etmek, fazileti kurmak değildir; zaten fıtrattan verilmiş iyilik ve güzellik duygularını açığa vurmaktır.</a:t>
            </a:r>
          </a:p>
        </p:txBody>
      </p:sp>
    </p:spTree>
    <p:extLst>
      <p:ext uri="{BB962C8B-B14F-4D97-AF65-F5344CB8AC3E}">
        <p14:creationId xmlns:p14="http://schemas.microsoft.com/office/powerpoint/2010/main" val="43572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YENİ İLMİ KELAM</a:t>
            </a:r>
            <a:endParaRPr lang="tr-TR" sz="3600" b="1" dirty="0"/>
          </a:p>
        </p:txBody>
      </p:sp>
      <p:sp>
        <p:nvSpPr>
          <p:cNvPr id="14" name="İçerik Yer Tutucusu 13"/>
          <p:cNvSpPr>
            <a:spLocks noGrp="1"/>
          </p:cNvSpPr>
          <p:nvPr>
            <p:ph idx="1"/>
          </p:nvPr>
        </p:nvSpPr>
        <p:spPr/>
        <p:txBody>
          <a:bodyPr rtlCol="0">
            <a:normAutofit fontScale="85000" lnSpcReduction="10000"/>
          </a:bodyPr>
          <a:lstStyle/>
          <a:p>
            <a:r>
              <a:rPr lang="tr-TR" b="1" dirty="0"/>
              <a:t>B. YENİ İLMİ KELAM DÖNEMİNİN ÖNEMLİ TEMSİLCİLERİ</a:t>
            </a:r>
          </a:p>
          <a:p>
            <a:r>
              <a:rPr lang="tr-TR" b="1" dirty="0">
                <a:solidFill>
                  <a:srgbClr val="C00000"/>
                </a:solidFill>
              </a:rPr>
              <a:t>2. Muhammed </a:t>
            </a:r>
            <a:r>
              <a:rPr lang="tr-TR" b="1" dirty="0" err="1">
                <a:solidFill>
                  <a:srgbClr val="C00000"/>
                </a:solidFill>
              </a:rPr>
              <a:t>Abduh</a:t>
            </a:r>
            <a:r>
              <a:rPr lang="tr-TR" b="1" dirty="0">
                <a:solidFill>
                  <a:srgbClr val="C00000"/>
                </a:solidFill>
              </a:rPr>
              <a:t> (1849-1905)</a:t>
            </a:r>
          </a:p>
          <a:p>
            <a:r>
              <a:rPr lang="tr-TR" b="1" i="1" dirty="0"/>
              <a:t>Nübüvvet</a:t>
            </a:r>
          </a:p>
          <a:p>
            <a:r>
              <a:rPr lang="tr-TR" dirty="0"/>
              <a:t>O, peygamberi ilahi keremle donatılan biri olarak görmektedir. Ona göre nebi, ilim ve amel yönünden hak üzere yaratılmış insandır. Bu yüzden hikmet gereği yalnızca hak olanı bilmektedir. Nebinin bu özelliği, sonradan öğrenilmiş fikir ve düşünceler cinsinden değil, fıtratından kaynaklanmaktadır.</a:t>
            </a:r>
          </a:p>
          <a:p>
            <a:r>
              <a:rPr lang="tr-TR" dirty="0"/>
              <a:t>Vahyin süreç psikolojisini ortaya koymaya çalışması ve vahiy sürecinde peygamberin rolü üzerinde durmasıdır.</a:t>
            </a:r>
          </a:p>
          <a:p>
            <a:r>
              <a:rPr lang="tr-TR" dirty="0" err="1"/>
              <a:t>Abduh’un</a:t>
            </a:r>
            <a:r>
              <a:rPr lang="tr-TR" dirty="0"/>
              <a:t> bu görüşüdür ki </a:t>
            </a:r>
            <a:r>
              <a:rPr lang="tr-TR" dirty="0" err="1"/>
              <a:t>Fazlur</a:t>
            </a:r>
            <a:r>
              <a:rPr lang="tr-TR" dirty="0"/>
              <a:t> Rahman tarafından geliştirilerek Kur’an’ın tarihselliğinin felsefi temeli haline getirilmiştir. </a:t>
            </a:r>
            <a:r>
              <a:rPr lang="tr-TR" dirty="0" err="1"/>
              <a:t>Fazlur</a:t>
            </a:r>
            <a:r>
              <a:rPr lang="tr-TR" dirty="0"/>
              <a:t> Rahman’a göre vahiy, fikir ve söz olarak Peygamber’in ruhunda ve zihninde doğmuştur.</a:t>
            </a:r>
          </a:p>
        </p:txBody>
      </p:sp>
    </p:spTree>
    <p:extLst>
      <p:ext uri="{BB962C8B-B14F-4D97-AF65-F5344CB8AC3E}">
        <p14:creationId xmlns:p14="http://schemas.microsoft.com/office/powerpoint/2010/main" val="143391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YENİ İLMİ KELAM</a:t>
            </a:r>
            <a:endParaRPr lang="tr-TR" sz="3600" b="1" dirty="0"/>
          </a:p>
        </p:txBody>
      </p:sp>
      <p:sp>
        <p:nvSpPr>
          <p:cNvPr id="14" name="İçerik Yer Tutucusu 13"/>
          <p:cNvSpPr>
            <a:spLocks noGrp="1"/>
          </p:cNvSpPr>
          <p:nvPr>
            <p:ph idx="1"/>
          </p:nvPr>
        </p:nvSpPr>
        <p:spPr/>
        <p:txBody>
          <a:bodyPr rtlCol="0">
            <a:normAutofit fontScale="92500"/>
          </a:bodyPr>
          <a:lstStyle/>
          <a:p>
            <a:r>
              <a:rPr lang="tr-TR" b="1" dirty="0"/>
              <a:t>B. YENİ İLMİ KELAM DÖNEMİNİN ÖNEMLİ TEMSİLCİLERİ</a:t>
            </a:r>
          </a:p>
          <a:p>
            <a:r>
              <a:rPr lang="tr-TR" b="1" dirty="0">
                <a:solidFill>
                  <a:srgbClr val="C00000"/>
                </a:solidFill>
              </a:rPr>
              <a:t>2. Muhammed </a:t>
            </a:r>
            <a:r>
              <a:rPr lang="tr-TR" b="1" dirty="0" err="1">
                <a:solidFill>
                  <a:srgbClr val="C00000"/>
                </a:solidFill>
              </a:rPr>
              <a:t>Abduh</a:t>
            </a:r>
            <a:r>
              <a:rPr lang="tr-TR" b="1" dirty="0">
                <a:solidFill>
                  <a:srgbClr val="C00000"/>
                </a:solidFill>
              </a:rPr>
              <a:t> (1849-1905)</a:t>
            </a:r>
          </a:p>
          <a:p>
            <a:r>
              <a:rPr lang="tr-TR" b="1" i="1" dirty="0"/>
              <a:t>Nübüvvet</a:t>
            </a:r>
          </a:p>
          <a:p>
            <a:r>
              <a:rPr lang="tr-TR" dirty="0" err="1"/>
              <a:t>Abduh</a:t>
            </a:r>
            <a:r>
              <a:rPr lang="tr-TR" dirty="0"/>
              <a:t> nübüvveti, ‘manevi ihtiyaç’ düsturu ile açıklamaktadır. Ona göre peygamberler gönderilmesi, manevi bir ihtiyaçtan dolayıdır</a:t>
            </a:r>
          </a:p>
          <a:p>
            <a:r>
              <a:rPr lang="tr-TR" dirty="0"/>
              <a:t>İnsanlara dünya işlerini, ticareti, devlet yönetimini, geçim yollarını öğretmek, nübüvvetin gayelerinden değildir. Bu yüzden pratik hayatın tafsilatı, rızık kazanma ve aklın, insan iradesinin, kâinatın ve sosyal hayatın sırlarını, gereklerini keşfetmede takınacağı tavır, Risalet’in kapsamı dışındadır. Bunlar beşeri bilgi türündendir.</a:t>
            </a:r>
          </a:p>
        </p:txBody>
      </p:sp>
    </p:spTree>
    <p:extLst>
      <p:ext uri="{BB962C8B-B14F-4D97-AF65-F5344CB8AC3E}">
        <p14:creationId xmlns:p14="http://schemas.microsoft.com/office/powerpoint/2010/main" val="420536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YENİ İLMİ KELAM</a:t>
            </a:r>
            <a:endParaRPr lang="tr-TR" sz="3600" b="1" dirty="0"/>
          </a:p>
        </p:txBody>
      </p:sp>
      <p:sp>
        <p:nvSpPr>
          <p:cNvPr id="14" name="İçerik Yer Tutucusu 13"/>
          <p:cNvSpPr>
            <a:spLocks noGrp="1"/>
          </p:cNvSpPr>
          <p:nvPr>
            <p:ph idx="1"/>
          </p:nvPr>
        </p:nvSpPr>
        <p:spPr/>
        <p:txBody>
          <a:bodyPr rtlCol="0">
            <a:normAutofit fontScale="70000" lnSpcReduction="20000"/>
          </a:bodyPr>
          <a:lstStyle/>
          <a:p>
            <a:r>
              <a:rPr lang="tr-TR" b="1" dirty="0"/>
              <a:t>B. YENİ İLMİ KELAM DÖNEMİNİN ÖNEMLİ TEMSİLCİLERİ</a:t>
            </a:r>
          </a:p>
          <a:p>
            <a:r>
              <a:rPr lang="tr-TR" b="1" dirty="0">
                <a:solidFill>
                  <a:srgbClr val="C00000"/>
                </a:solidFill>
              </a:rPr>
              <a:t>2. Muhammed </a:t>
            </a:r>
            <a:r>
              <a:rPr lang="tr-TR" b="1" dirty="0" err="1">
                <a:solidFill>
                  <a:srgbClr val="C00000"/>
                </a:solidFill>
              </a:rPr>
              <a:t>Abduh</a:t>
            </a:r>
            <a:r>
              <a:rPr lang="tr-TR" b="1" dirty="0">
                <a:solidFill>
                  <a:srgbClr val="C00000"/>
                </a:solidFill>
              </a:rPr>
              <a:t> (1849-1905)</a:t>
            </a:r>
          </a:p>
          <a:p>
            <a:r>
              <a:rPr lang="tr-TR" b="1" i="1" dirty="0"/>
              <a:t>Din Tekamül Vahiy</a:t>
            </a:r>
          </a:p>
          <a:p>
            <a:r>
              <a:rPr lang="tr-TR" dirty="0" err="1"/>
              <a:t>Abduh</a:t>
            </a:r>
            <a:r>
              <a:rPr lang="tr-TR" dirty="0"/>
              <a:t>, nübüvvetin insan aklı önünde bir engel gibi algılanmasına mani olmak maksadıyla, dinlerin tekamül ettiği tezini gündeme getirmektedir.</a:t>
            </a:r>
          </a:p>
          <a:p>
            <a:r>
              <a:rPr lang="tr-TR" dirty="0"/>
              <a:t>Akıl ve vahiy uyumundan bahsederken bir tür akıl ve vahiy ayrımı da yapmaktadır. Ona göre akıl, insana neyi yapması neyi yapmaması gerektiğini söylerken vahiy o şeyi niçin yapması veya yapmaması gerektiğinin ardında yatan ikna edici mantığı bildirmektedir.  </a:t>
            </a:r>
          </a:p>
          <a:p>
            <a:r>
              <a:rPr lang="tr-TR" dirty="0"/>
              <a:t>İlk dinler, sert ve kesin kurallar koymuş, insanların duyu organlarına hitap etmiş ve peygamberlerin çarpıcı mucizelerine dikkati çekmişlerdi. İnsanlık bu iptidai safhayı aştığında kalbe </a:t>
            </a:r>
            <a:r>
              <a:rPr lang="tr-TR" dirty="0" err="1"/>
              <a:t>hitab</a:t>
            </a:r>
            <a:r>
              <a:rPr lang="tr-TR" dirty="0"/>
              <a:t> eden, ruhun sırlarından bahseden bir din gelmiştir. Bu din, takipçilerinden riyazet hayatı yaşamalarını ve dünyayı hor görmelerini istemiştir. Buna rağmen çok geçmeden insanlar bu dinin öğretilerini tahrif etmiş, şahsi ihtiyaç ve çıkarlarına uygun bir şekle sokmuşlardır. Son olarak akli olgunluğu esas alan İslâmiyet gelmiştir.</a:t>
            </a:r>
          </a:p>
        </p:txBody>
      </p:sp>
    </p:spTree>
    <p:extLst>
      <p:ext uri="{BB962C8B-B14F-4D97-AF65-F5344CB8AC3E}">
        <p14:creationId xmlns:p14="http://schemas.microsoft.com/office/powerpoint/2010/main" val="322331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YENİ İLMİ KELAM</a:t>
            </a:r>
            <a:endParaRPr lang="tr-TR" sz="3600" b="1" dirty="0"/>
          </a:p>
        </p:txBody>
      </p:sp>
      <p:sp>
        <p:nvSpPr>
          <p:cNvPr id="14" name="İçerik Yer Tutucusu 13"/>
          <p:cNvSpPr>
            <a:spLocks noGrp="1"/>
          </p:cNvSpPr>
          <p:nvPr>
            <p:ph idx="1"/>
          </p:nvPr>
        </p:nvSpPr>
        <p:spPr/>
        <p:txBody>
          <a:bodyPr rtlCol="0">
            <a:normAutofit fontScale="92500" lnSpcReduction="20000"/>
          </a:bodyPr>
          <a:lstStyle/>
          <a:p>
            <a:r>
              <a:rPr lang="tr-TR" b="1" dirty="0"/>
              <a:t>A. YENİ İLMİ KELAM DÖNEMİNİ HAZIRLAYAN DURUMLAR</a:t>
            </a:r>
          </a:p>
          <a:p>
            <a:r>
              <a:rPr lang="tr-TR" b="1" dirty="0">
                <a:solidFill>
                  <a:srgbClr val="C00000"/>
                </a:solidFill>
              </a:rPr>
              <a:t>1. Batı Dünyasındaki Değişimler </a:t>
            </a:r>
          </a:p>
          <a:p>
            <a:r>
              <a:rPr lang="tr-TR" dirty="0" err="1"/>
              <a:t>Auguste</a:t>
            </a:r>
            <a:r>
              <a:rPr lang="tr-TR" dirty="0"/>
              <a:t> </a:t>
            </a:r>
            <a:r>
              <a:rPr lang="tr-TR" dirty="0" err="1"/>
              <a:t>Comte</a:t>
            </a:r>
            <a:r>
              <a:rPr lang="tr-TR" dirty="0"/>
              <a:t> (ö. 1857) daha sonra gözlem ve deneye dayanmayan bütün metafiziksel ve teolojik kabulleri dışlayan bir görüşü ortaya koydu. </a:t>
            </a:r>
            <a:r>
              <a:rPr lang="tr-TR" dirty="0" err="1"/>
              <a:t>Comte</a:t>
            </a:r>
            <a:r>
              <a:rPr lang="tr-TR" dirty="0"/>
              <a:t> insanlığı “teolojik”, “metafizik” ve “pozitif” evre şeklinde 3 evreye ayırdı. Ortaçağa kadar devam eden teolojik evrede olgular manevi değerlere dayandırılırken, 1789 Fransız devrimine kadar devam eden metafizik evrede olgular soyut kuvvetlerle açıklanmaktadır. Son evre olan “pozitif” evrede ise olgular gözlenebilir bir zeminle açıklanmıştır. Bu evre insanın gelmiş olduğu en üst seviyedir. </a:t>
            </a:r>
          </a:p>
          <a:p>
            <a:r>
              <a:rPr lang="tr-TR" dirty="0"/>
              <a:t>Batıdaki bu gelişmeler bir takım temel kabulleri değiştirmiş insanın merkeze alındığı, deney ve gözleme dayalı bilgi anlayışının kabullenildiği bir düşünce tarzı ortaya çıkmıştır.</a:t>
            </a:r>
          </a:p>
        </p:txBody>
      </p:sp>
    </p:spTree>
    <p:extLst>
      <p:ext uri="{BB962C8B-B14F-4D97-AF65-F5344CB8AC3E}">
        <p14:creationId xmlns:p14="http://schemas.microsoft.com/office/powerpoint/2010/main" val="239626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YENİ İLMİ KELAM</a:t>
            </a:r>
            <a:endParaRPr lang="tr-TR" sz="3600" b="1" dirty="0"/>
          </a:p>
        </p:txBody>
      </p:sp>
      <p:sp>
        <p:nvSpPr>
          <p:cNvPr id="14" name="İçerik Yer Tutucusu 13"/>
          <p:cNvSpPr>
            <a:spLocks noGrp="1"/>
          </p:cNvSpPr>
          <p:nvPr>
            <p:ph idx="1"/>
          </p:nvPr>
        </p:nvSpPr>
        <p:spPr/>
        <p:txBody>
          <a:bodyPr rtlCol="0">
            <a:normAutofit fontScale="85000" lnSpcReduction="10000"/>
          </a:bodyPr>
          <a:lstStyle/>
          <a:p>
            <a:r>
              <a:rPr lang="tr-TR" b="1" dirty="0"/>
              <a:t>B. YENİ İLMİ KELAM DÖNEMİNİN ÖNEMLİ TEMSİLCİLERİ</a:t>
            </a:r>
          </a:p>
          <a:p>
            <a:r>
              <a:rPr lang="tr-TR" b="1" dirty="0">
                <a:solidFill>
                  <a:srgbClr val="C00000"/>
                </a:solidFill>
              </a:rPr>
              <a:t>3. </a:t>
            </a:r>
            <a:r>
              <a:rPr lang="tr-TR" b="1" dirty="0" err="1">
                <a:solidFill>
                  <a:srgbClr val="C00000"/>
                </a:solidFill>
              </a:rPr>
              <a:t>Abdüllatif</a:t>
            </a:r>
            <a:r>
              <a:rPr lang="tr-TR" b="1" dirty="0">
                <a:solidFill>
                  <a:srgbClr val="C00000"/>
                </a:solidFill>
              </a:rPr>
              <a:t> </a:t>
            </a:r>
            <a:r>
              <a:rPr lang="tr-TR" b="1" dirty="0" err="1">
                <a:solidFill>
                  <a:srgbClr val="C00000"/>
                </a:solidFill>
              </a:rPr>
              <a:t>Harputi</a:t>
            </a:r>
            <a:endParaRPr lang="tr-TR" b="1" dirty="0">
              <a:solidFill>
                <a:srgbClr val="C00000"/>
              </a:solidFill>
            </a:endParaRPr>
          </a:p>
          <a:p>
            <a:r>
              <a:rPr lang="tr-TR" dirty="0"/>
              <a:t>Kelam ilminin modern batı felsefesini takip etmesi gerektiğini ifade etmektedir. </a:t>
            </a:r>
          </a:p>
          <a:p>
            <a:r>
              <a:rPr lang="tr-TR" dirty="0"/>
              <a:t>Eseri: </a:t>
            </a:r>
            <a:r>
              <a:rPr lang="tr-TR" dirty="0" err="1"/>
              <a:t>Tenkihul</a:t>
            </a:r>
            <a:r>
              <a:rPr lang="tr-TR" dirty="0"/>
              <a:t> Kelam. Eserde İslam dininin modern bilimsel verilere aykırı düşmediğini savunmuştur. </a:t>
            </a:r>
          </a:p>
          <a:p>
            <a:r>
              <a:rPr lang="tr-TR" dirty="0" err="1"/>
              <a:t>Vesail’in</a:t>
            </a:r>
            <a:r>
              <a:rPr lang="tr-TR" dirty="0"/>
              <a:t> değiştiğini ifade etmiştir. </a:t>
            </a:r>
          </a:p>
          <a:p>
            <a:r>
              <a:rPr lang="tr-TR" b="1" dirty="0">
                <a:solidFill>
                  <a:srgbClr val="C00000"/>
                </a:solidFill>
              </a:rPr>
              <a:t>4. İzmirli İsmail Hakkı</a:t>
            </a:r>
          </a:p>
          <a:p>
            <a:r>
              <a:rPr lang="tr-TR" dirty="0"/>
              <a:t>Osmanlının son döneminde yetişmiştir. </a:t>
            </a:r>
          </a:p>
          <a:p>
            <a:r>
              <a:rPr lang="tr-TR" dirty="0"/>
              <a:t>Eseri: Yeni İlmi Kelam. Tamamlanmamış bir eserdir. Eser modern bilim ve felsefe ile yakından irtibatlı bir eser görünümü </a:t>
            </a:r>
            <a:r>
              <a:rPr lang="tr-TR" dirty="0" err="1"/>
              <a:t>arzetmektedir</a:t>
            </a:r>
            <a:r>
              <a:rPr lang="tr-TR" dirty="0"/>
              <a:t>. </a:t>
            </a:r>
          </a:p>
        </p:txBody>
      </p:sp>
    </p:spTree>
    <p:extLst>
      <p:ext uri="{BB962C8B-B14F-4D97-AF65-F5344CB8AC3E}">
        <p14:creationId xmlns:p14="http://schemas.microsoft.com/office/powerpoint/2010/main" val="86322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YENİ İLMİ KELAM</a:t>
            </a:r>
            <a:endParaRPr lang="tr-TR" sz="3600" b="1" dirty="0"/>
          </a:p>
        </p:txBody>
      </p:sp>
      <p:sp>
        <p:nvSpPr>
          <p:cNvPr id="14" name="İçerik Yer Tutucusu 13"/>
          <p:cNvSpPr>
            <a:spLocks noGrp="1"/>
          </p:cNvSpPr>
          <p:nvPr>
            <p:ph idx="1"/>
          </p:nvPr>
        </p:nvSpPr>
        <p:spPr/>
        <p:txBody>
          <a:bodyPr rtlCol="0">
            <a:normAutofit fontScale="85000" lnSpcReduction="20000"/>
          </a:bodyPr>
          <a:lstStyle/>
          <a:p>
            <a:r>
              <a:rPr lang="tr-TR" b="1" dirty="0"/>
              <a:t>C. YENİ İLM-İ KELAM DÖNEMİ LİTERATÜRÜ</a:t>
            </a:r>
          </a:p>
          <a:p>
            <a:r>
              <a:rPr lang="tr-TR" dirty="0"/>
              <a:t>Ali Fuat </a:t>
            </a:r>
            <a:r>
              <a:rPr lang="tr-TR" dirty="0" err="1"/>
              <a:t>Başgil</a:t>
            </a:r>
            <a:r>
              <a:rPr lang="tr-TR" dirty="0"/>
              <a:t>: Din ve Laiklik</a:t>
            </a:r>
          </a:p>
          <a:p>
            <a:r>
              <a:rPr lang="tr-TR" dirty="0" err="1"/>
              <a:t>Cemaleddin</a:t>
            </a:r>
            <a:r>
              <a:rPr lang="tr-TR" dirty="0"/>
              <a:t> </a:t>
            </a:r>
            <a:r>
              <a:rPr lang="tr-TR" dirty="0" err="1"/>
              <a:t>Efgani</a:t>
            </a:r>
            <a:r>
              <a:rPr lang="tr-TR" dirty="0"/>
              <a:t>: </a:t>
            </a:r>
            <a:r>
              <a:rPr lang="tr-TR" dirty="0" err="1"/>
              <a:t>Tabiatçılığı</a:t>
            </a:r>
            <a:r>
              <a:rPr lang="tr-TR" dirty="0"/>
              <a:t> </a:t>
            </a:r>
            <a:r>
              <a:rPr lang="tr-TR" dirty="0" err="1"/>
              <a:t>Red</a:t>
            </a:r>
            <a:endParaRPr lang="tr-TR" dirty="0"/>
          </a:p>
          <a:p>
            <a:r>
              <a:rPr lang="tr-TR" dirty="0" err="1"/>
              <a:t>Ferid</a:t>
            </a:r>
            <a:r>
              <a:rPr lang="tr-TR" dirty="0"/>
              <a:t> Kam: </a:t>
            </a:r>
            <a:r>
              <a:rPr lang="tr-TR" dirty="0" err="1"/>
              <a:t>İlm</a:t>
            </a:r>
            <a:r>
              <a:rPr lang="tr-TR" dirty="0"/>
              <a:t>-i </a:t>
            </a:r>
            <a:r>
              <a:rPr lang="tr-TR" dirty="0" err="1"/>
              <a:t>Ma</a:t>
            </a:r>
            <a:r>
              <a:rPr lang="tr-TR" dirty="0"/>
              <a:t> </a:t>
            </a:r>
            <a:r>
              <a:rPr lang="tr-TR" dirty="0" err="1"/>
              <a:t>Ba’de’t-Tabia</a:t>
            </a:r>
            <a:endParaRPr lang="tr-TR" dirty="0"/>
          </a:p>
          <a:p>
            <a:r>
              <a:rPr lang="tr-TR" dirty="0"/>
              <a:t>Abdullah </a:t>
            </a:r>
            <a:r>
              <a:rPr lang="tr-TR" dirty="0" err="1"/>
              <a:t>Harputi</a:t>
            </a:r>
            <a:r>
              <a:rPr lang="tr-TR" dirty="0"/>
              <a:t>: </a:t>
            </a:r>
            <a:r>
              <a:rPr lang="tr-TR" dirty="0" err="1"/>
              <a:t>Tenkihul</a:t>
            </a:r>
            <a:r>
              <a:rPr lang="tr-TR" dirty="0"/>
              <a:t> Kelam</a:t>
            </a:r>
          </a:p>
          <a:p>
            <a:r>
              <a:rPr lang="tr-TR" dirty="0" err="1"/>
              <a:t>Filipeli</a:t>
            </a:r>
            <a:r>
              <a:rPr lang="tr-TR" dirty="0"/>
              <a:t> </a:t>
            </a:r>
            <a:r>
              <a:rPr lang="tr-TR" dirty="0" err="1"/>
              <a:t>Ahmed</a:t>
            </a:r>
            <a:r>
              <a:rPr lang="tr-TR" dirty="0"/>
              <a:t> Hilmi: Yeni İlmi </a:t>
            </a:r>
            <a:r>
              <a:rPr lang="tr-TR" dirty="0" err="1"/>
              <a:t>Akaid</a:t>
            </a:r>
            <a:endParaRPr lang="tr-TR" dirty="0"/>
          </a:p>
          <a:p>
            <a:r>
              <a:rPr lang="tr-TR" dirty="0"/>
              <a:t>İzmirli İsmail Hakkı: Yeni İlmi Kelam</a:t>
            </a:r>
          </a:p>
          <a:p>
            <a:r>
              <a:rPr lang="tr-TR" dirty="0"/>
              <a:t>Muhammed </a:t>
            </a:r>
            <a:r>
              <a:rPr lang="tr-TR" dirty="0" err="1"/>
              <a:t>Abduh</a:t>
            </a:r>
            <a:r>
              <a:rPr lang="tr-TR" dirty="0"/>
              <a:t>: </a:t>
            </a:r>
            <a:r>
              <a:rPr lang="tr-TR" dirty="0" err="1"/>
              <a:t>Risaletüt</a:t>
            </a:r>
            <a:r>
              <a:rPr lang="tr-TR" dirty="0"/>
              <a:t> </a:t>
            </a:r>
            <a:r>
              <a:rPr lang="tr-TR" dirty="0" err="1"/>
              <a:t>Tevhid</a:t>
            </a:r>
            <a:r>
              <a:rPr lang="tr-TR" dirty="0"/>
              <a:t>. İslam dininin temel prensiplerini basit ve öz bir şekilde anlatan bir risaledir. </a:t>
            </a:r>
          </a:p>
          <a:p>
            <a:r>
              <a:rPr lang="tr-TR" dirty="0" err="1"/>
              <a:t>Şibli</a:t>
            </a:r>
            <a:r>
              <a:rPr lang="tr-TR" dirty="0"/>
              <a:t> </a:t>
            </a:r>
            <a:r>
              <a:rPr lang="tr-TR" dirty="0" err="1"/>
              <a:t>Numani</a:t>
            </a:r>
            <a:r>
              <a:rPr lang="tr-TR" dirty="0"/>
              <a:t>: Kelamı </a:t>
            </a:r>
            <a:r>
              <a:rPr lang="tr-TR" dirty="0" err="1"/>
              <a:t>Cedid</a:t>
            </a:r>
            <a:r>
              <a:rPr lang="tr-TR" dirty="0"/>
              <a:t>. Ateizme karşı yeni bir kelam oluşturulması gerekir. </a:t>
            </a:r>
          </a:p>
        </p:txBody>
      </p:sp>
    </p:spTree>
    <p:extLst>
      <p:ext uri="{BB962C8B-B14F-4D97-AF65-F5344CB8AC3E}">
        <p14:creationId xmlns:p14="http://schemas.microsoft.com/office/powerpoint/2010/main" val="335207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YENİ İLMİ KELAM</a:t>
            </a:r>
            <a:endParaRPr lang="tr-TR" sz="3600" b="1" dirty="0"/>
          </a:p>
        </p:txBody>
      </p:sp>
      <p:sp>
        <p:nvSpPr>
          <p:cNvPr id="14" name="İçerik Yer Tutucusu 13"/>
          <p:cNvSpPr>
            <a:spLocks noGrp="1"/>
          </p:cNvSpPr>
          <p:nvPr>
            <p:ph idx="1"/>
          </p:nvPr>
        </p:nvSpPr>
        <p:spPr/>
        <p:txBody>
          <a:bodyPr rtlCol="0">
            <a:normAutofit fontScale="70000" lnSpcReduction="20000"/>
          </a:bodyPr>
          <a:lstStyle/>
          <a:p>
            <a:r>
              <a:rPr lang="tr-TR" b="1" dirty="0"/>
              <a:t>A. YENİ İLMİ KELAM DÖNEMİNİ HAZIRLAYAN DURUMLAR</a:t>
            </a:r>
          </a:p>
          <a:p>
            <a:r>
              <a:rPr lang="tr-TR" b="1" dirty="0">
                <a:solidFill>
                  <a:srgbClr val="C00000"/>
                </a:solidFill>
              </a:rPr>
              <a:t>1. Batı Dünyasındaki Değişimler </a:t>
            </a:r>
          </a:p>
          <a:p>
            <a:r>
              <a:rPr lang="tr-TR" dirty="0"/>
              <a:t>Bu gelişmeler batıda modernleşme hareketleriyle materyalizmin ve pozitivizmin patlamasına sebebiyet verdi.</a:t>
            </a:r>
          </a:p>
          <a:p>
            <a:r>
              <a:rPr lang="tr-TR" dirty="0"/>
              <a:t>Zaman içerisinde Diyalektik Materyalizm </a:t>
            </a:r>
            <a:r>
              <a:rPr lang="tr-TR" dirty="0" err="1"/>
              <a:t>Hegel</a:t>
            </a:r>
            <a:r>
              <a:rPr lang="tr-TR" dirty="0"/>
              <a:t> ve Marks’ın etkisiyle güçlenmiştir.</a:t>
            </a:r>
          </a:p>
          <a:p>
            <a:r>
              <a:rPr lang="tr-TR" dirty="0"/>
              <a:t>Hayata ilahi müdahaleyi reddeden, her şeyi rasyonel akılla açıklamaya çalışan pozitivizm, yaratılışı reddedip evrimi öne çıkaran </a:t>
            </a:r>
            <a:r>
              <a:rPr lang="tr-TR" dirty="0" err="1"/>
              <a:t>darvinizm</a:t>
            </a:r>
            <a:r>
              <a:rPr lang="tr-TR" dirty="0"/>
              <a:t>, ahlaki-dini his ve değerleri reddedip insanı benlik fiziksel akla indirgeyen </a:t>
            </a:r>
            <a:r>
              <a:rPr lang="tr-TR" dirty="0" err="1"/>
              <a:t>Freudizm</a:t>
            </a:r>
            <a:r>
              <a:rPr lang="tr-TR" dirty="0"/>
              <a:t> gibi akımlar yoğunlaşmıştır. </a:t>
            </a:r>
          </a:p>
          <a:p>
            <a:r>
              <a:rPr lang="tr-TR" dirty="0"/>
              <a:t>Aynı şekilde </a:t>
            </a:r>
            <a:r>
              <a:rPr lang="tr-TR" dirty="0" err="1"/>
              <a:t>Friedrich</a:t>
            </a:r>
            <a:r>
              <a:rPr lang="tr-TR" dirty="0"/>
              <a:t> Nietzsche (ö. 1900) ile başladığı düşünülen, varlığın değer ve anlamdan yoksunluğunu savunan, genel geçer hiçbir doğruyu kabul etmeyen, yerleşik düzene başkaldırıyı ifade eden, pozitivist ve maddeci bir tutumla devlet, din, aile otoritesine karşı çıkmayı temel düstur olarak kabul eden Nihilizm ortaya çıkmıştır. </a:t>
            </a:r>
          </a:p>
          <a:p>
            <a:r>
              <a:rPr lang="tr-TR" dirty="0"/>
              <a:t>Bu gelişmeler aynı zamanda metafizik tartışmalarına da etki etti. </a:t>
            </a:r>
          </a:p>
        </p:txBody>
      </p:sp>
    </p:spTree>
    <p:extLst>
      <p:ext uri="{BB962C8B-B14F-4D97-AF65-F5344CB8AC3E}">
        <p14:creationId xmlns:p14="http://schemas.microsoft.com/office/powerpoint/2010/main" val="148451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YENİ İLMİ KELAM</a:t>
            </a:r>
            <a:endParaRPr lang="tr-TR" sz="3600" b="1" dirty="0"/>
          </a:p>
        </p:txBody>
      </p:sp>
      <p:sp>
        <p:nvSpPr>
          <p:cNvPr id="14" name="İçerik Yer Tutucusu 13"/>
          <p:cNvSpPr>
            <a:spLocks noGrp="1"/>
          </p:cNvSpPr>
          <p:nvPr>
            <p:ph idx="1"/>
          </p:nvPr>
        </p:nvSpPr>
        <p:spPr/>
        <p:txBody>
          <a:bodyPr rtlCol="0">
            <a:normAutofit fontScale="92500"/>
          </a:bodyPr>
          <a:lstStyle/>
          <a:p>
            <a:r>
              <a:rPr lang="tr-TR" b="1" dirty="0"/>
              <a:t>A. YENİ İLMİ KELAM DÖNEMİNİ HAZIRLAYAN DURUMLAR</a:t>
            </a:r>
          </a:p>
          <a:p>
            <a:pPr lvl="0"/>
            <a:r>
              <a:rPr lang="tr-TR" b="1" dirty="0">
                <a:solidFill>
                  <a:srgbClr val="C00000"/>
                </a:solidFill>
              </a:rPr>
              <a:t>2. Batı Dünyasındaki Değişimlerin İslam Dünyasına Etkisi</a:t>
            </a:r>
          </a:p>
          <a:p>
            <a:r>
              <a:rPr lang="tr-TR" dirty="0"/>
              <a:t>Batı dünyasında ortaya çıkan bu düşünceler İslam dünyasını da etkilemiştir. </a:t>
            </a:r>
          </a:p>
          <a:p>
            <a:r>
              <a:rPr lang="tr-TR" dirty="0"/>
              <a:t>Batıdaki bu gelişmeler Aristo mantığı ve Yunan felsefe geleneği üzerine kurulu kelam ispat geleneğinin yetersizliği ortaya çıkarmıştır.</a:t>
            </a:r>
          </a:p>
          <a:p>
            <a:r>
              <a:rPr lang="tr-TR" dirty="0"/>
              <a:t>Bu durumu fark eden alimler İslam inancını çağdaş inkarcı akımlara karşı korunaklı hale getirmek ve din-bilim çatışmasını ortadan kaldırmak maksadıyla yeni bir kelam arayışı içine girmişlerdir.</a:t>
            </a:r>
          </a:p>
        </p:txBody>
      </p:sp>
    </p:spTree>
    <p:extLst>
      <p:ext uri="{BB962C8B-B14F-4D97-AF65-F5344CB8AC3E}">
        <p14:creationId xmlns:p14="http://schemas.microsoft.com/office/powerpoint/2010/main" val="252638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YENİ İLMİ KELAM</a:t>
            </a:r>
            <a:endParaRPr lang="tr-TR" sz="3600" b="1" dirty="0"/>
          </a:p>
        </p:txBody>
      </p:sp>
      <p:sp>
        <p:nvSpPr>
          <p:cNvPr id="14" name="İçerik Yer Tutucusu 13"/>
          <p:cNvSpPr>
            <a:spLocks noGrp="1"/>
          </p:cNvSpPr>
          <p:nvPr>
            <p:ph idx="1"/>
          </p:nvPr>
        </p:nvSpPr>
        <p:spPr/>
        <p:txBody>
          <a:bodyPr rtlCol="0">
            <a:normAutofit/>
          </a:bodyPr>
          <a:lstStyle/>
          <a:p>
            <a:r>
              <a:rPr lang="tr-TR" b="1" dirty="0"/>
              <a:t>A. YENİ İLMİ KELAM DÖNEMİNİ HAZIRLAYAN DURUMLAR</a:t>
            </a:r>
          </a:p>
          <a:p>
            <a:r>
              <a:rPr lang="tr-TR" b="1" dirty="0">
                <a:solidFill>
                  <a:srgbClr val="C00000"/>
                </a:solidFill>
              </a:rPr>
              <a:t>3. İslam Dünyasının Batıyı Tanıması</a:t>
            </a:r>
          </a:p>
          <a:p>
            <a:r>
              <a:rPr lang="tr-TR" dirty="0"/>
              <a:t>Osmanlı ve Türkiye cumhuriyetinde geri kalmışlığın sebepleri araştırılmakta ve bu doğrultuda Batılılaşma hareketleri başlamıştır. </a:t>
            </a:r>
          </a:p>
          <a:p>
            <a:r>
              <a:rPr lang="tr-TR" b="1" i="1" dirty="0"/>
              <a:t>3.1. Osmanlıda Batılılaşma</a:t>
            </a:r>
          </a:p>
          <a:p>
            <a:r>
              <a:rPr lang="tr-TR" dirty="0"/>
              <a:t>Osmanlı’da Batı’ya yöneliş sadece askeri ve teknoloji alanında olmamış bunun yanında sosyal hayatta da hissedilmiştir. </a:t>
            </a:r>
          </a:p>
        </p:txBody>
      </p:sp>
    </p:spTree>
    <p:extLst>
      <p:ext uri="{BB962C8B-B14F-4D97-AF65-F5344CB8AC3E}">
        <p14:creationId xmlns:p14="http://schemas.microsoft.com/office/powerpoint/2010/main" val="10059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YENİ İLMİ KELAM</a:t>
            </a:r>
            <a:endParaRPr lang="tr-TR" sz="3600" b="1" dirty="0"/>
          </a:p>
        </p:txBody>
      </p:sp>
      <p:sp>
        <p:nvSpPr>
          <p:cNvPr id="14" name="İçerik Yer Tutucusu 13"/>
          <p:cNvSpPr>
            <a:spLocks noGrp="1"/>
          </p:cNvSpPr>
          <p:nvPr>
            <p:ph idx="1"/>
          </p:nvPr>
        </p:nvSpPr>
        <p:spPr/>
        <p:txBody>
          <a:bodyPr rtlCol="0">
            <a:normAutofit fontScale="85000" lnSpcReduction="20000"/>
          </a:bodyPr>
          <a:lstStyle/>
          <a:p>
            <a:r>
              <a:rPr lang="tr-TR" b="1" dirty="0"/>
              <a:t>A. YENİ İLMİ KELAM DÖNEMİNİ HAZIRLAYAN DURUMLAR</a:t>
            </a:r>
          </a:p>
          <a:p>
            <a:r>
              <a:rPr lang="tr-TR" b="1" dirty="0">
                <a:solidFill>
                  <a:srgbClr val="C00000"/>
                </a:solidFill>
              </a:rPr>
              <a:t>3. İslam Dünyasının Batıyı Tanıması</a:t>
            </a:r>
          </a:p>
          <a:p>
            <a:r>
              <a:rPr lang="tr-TR" b="1" i="1" dirty="0"/>
              <a:t>3.2. Bu Batılılaşma Hareketlerinin Adları</a:t>
            </a:r>
          </a:p>
          <a:p>
            <a:r>
              <a:rPr lang="tr-TR" dirty="0" err="1"/>
              <a:t>Teceddüd</a:t>
            </a:r>
            <a:r>
              <a:rPr lang="tr-TR" dirty="0"/>
              <a:t>, ıslahat, </a:t>
            </a:r>
            <a:r>
              <a:rPr lang="tr-TR" dirty="0" err="1"/>
              <a:t>tanzimat</a:t>
            </a:r>
            <a:r>
              <a:rPr lang="tr-TR" dirty="0"/>
              <a:t>, asrileşme, muasırlaşma, modernleşme, </a:t>
            </a:r>
            <a:r>
              <a:rPr lang="tr-TR" dirty="0" err="1"/>
              <a:t>terakkiyatı</a:t>
            </a:r>
            <a:r>
              <a:rPr lang="tr-TR" dirty="0"/>
              <a:t> cedide.</a:t>
            </a:r>
          </a:p>
          <a:p>
            <a:r>
              <a:rPr lang="tr-TR" dirty="0"/>
              <a:t>Bu dönemde en çok kullanılan kelime alafranga. </a:t>
            </a:r>
          </a:p>
          <a:p>
            <a:r>
              <a:rPr lang="tr-TR" b="1" i="1" dirty="0"/>
              <a:t>3.3. Müslüman Alimler Batıyı iki şekilde tanımıştır</a:t>
            </a:r>
          </a:p>
          <a:p>
            <a:r>
              <a:rPr lang="tr-TR" dirty="0"/>
              <a:t>1) Batının geliştirmiş olduğu teknoloji vb. modern imkanlar. Bu tanıyış bir hayranlık ve sempati </a:t>
            </a:r>
            <a:r>
              <a:rPr lang="tr-TR" dirty="0" err="1"/>
              <a:t>tanıyışıır</a:t>
            </a:r>
            <a:r>
              <a:rPr lang="tr-TR" dirty="0"/>
              <a:t>.</a:t>
            </a:r>
          </a:p>
          <a:p>
            <a:r>
              <a:rPr lang="tr-TR" dirty="0"/>
              <a:t>2) Batının İslam dünyasındaki işgal, sömürü hareketlerini görme. Bu bakış belli ölçüde nefrete ve birinci bakışa ihtiyatlı yaklaşılmasını beraberinde getirmiştir. </a:t>
            </a:r>
          </a:p>
        </p:txBody>
      </p:sp>
    </p:spTree>
    <p:extLst>
      <p:ext uri="{BB962C8B-B14F-4D97-AF65-F5344CB8AC3E}">
        <p14:creationId xmlns:p14="http://schemas.microsoft.com/office/powerpoint/2010/main" val="169303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YENİ İLMİ KELAM</a:t>
            </a:r>
            <a:endParaRPr lang="tr-TR" sz="3600" b="1" dirty="0"/>
          </a:p>
        </p:txBody>
      </p:sp>
      <p:sp>
        <p:nvSpPr>
          <p:cNvPr id="14" name="İçerik Yer Tutucusu 13"/>
          <p:cNvSpPr>
            <a:spLocks noGrp="1"/>
          </p:cNvSpPr>
          <p:nvPr>
            <p:ph idx="1"/>
          </p:nvPr>
        </p:nvSpPr>
        <p:spPr/>
        <p:txBody>
          <a:bodyPr rtlCol="0">
            <a:normAutofit fontScale="62500" lnSpcReduction="20000"/>
          </a:bodyPr>
          <a:lstStyle/>
          <a:p>
            <a:r>
              <a:rPr lang="tr-TR" b="1" dirty="0"/>
              <a:t>A. YENİ İLMİ KELAM DÖNEMİNİ HAZIRLAYAN DURUMLAR</a:t>
            </a:r>
          </a:p>
          <a:p>
            <a:r>
              <a:rPr lang="tr-TR" b="1" dirty="0">
                <a:solidFill>
                  <a:srgbClr val="C00000"/>
                </a:solidFill>
              </a:rPr>
              <a:t>4. Kelam İlmindeki Yenilik Arayışları</a:t>
            </a:r>
          </a:p>
          <a:p>
            <a:r>
              <a:rPr lang="tr-TR" dirty="0"/>
              <a:t>19. </a:t>
            </a:r>
            <a:r>
              <a:rPr lang="tr-TR" dirty="0" err="1"/>
              <a:t>yy’da</a:t>
            </a:r>
            <a:r>
              <a:rPr lang="tr-TR" dirty="0"/>
              <a:t> İslam dünyasının geri kalmasıyla birlikte Müslüman alimler dini anlayışı sorgulamaya başlamışlardır.</a:t>
            </a:r>
          </a:p>
          <a:p>
            <a:r>
              <a:rPr lang="tr-TR" dirty="0"/>
              <a:t>Bu sorgulama sonucunda “kelam ilminin artık yenilenmesi gerektiği” şeklinde bir fikir gelişmiştir.</a:t>
            </a:r>
          </a:p>
          <a:p>
            <a:r>
              <a:rPr lang="tr-TR" b="1" i="1" dirty="0"/>
              <a:t>4.1. Neden Yeni Kelam</a:t>
            </a:r>
          </a:p>
          <a:p>
            <a:r>
              <a:rPr lang="tr-TR" dirty="0"/>
              <a:t>1) Batıda ilim felsefe anlayışının artık değişmesi</a:t>
            </a:r>
          </a:p>
          <a:p>
            <a:r>
              <a:rPr lang="tr-TR" dirty="0"/>
              <a:t>2) </a:t>
            </a:r>
            <a:r>
              <a:rPr lang="tr-TR" dirty="0" err="1"/>
              <a:t>Kelam’da</a:t>
            </a:r>
            <a:r>
              <a:rPr lang="tr-TR" dirty="0"/>
              <a:t> kullanılan Aristo felsefesinin artık yerini deney ve tecrübenin alması</a:t>
            </a:r>
          </a:p>
          <a:p>
            <a:r>
              <a:rPr lang="tr-TR" dirty="0"/>
              <a:t>3) Kelamcıların kitaplarında muhatap olarak kabul ettikleri “</a:t>
            </a:r>
            <a:r>
              <a:rPr lang="tr-TR" dirty="0" err="1"/>
              <a:t>Sufestaniyye</a:t>
            </a:r>
            <a:r>
              <a:rPr lang="tr-TR" dirty="0"/>
              <a:t>, </a:t>
            </a:r>
            <a:r>
              <a:rPr lang="tr-TR" dirty="0" err="1"/>
              <a:t>dehriyye</a:t>
            </a:r>
            <a:r>
              <a:rPr lang="tr-TR" dirty="0"/>
              <a:t>” gibi grupların yerini “materyalist pozitivist” akımların alması. </a:t>
            </a:r>
          </a:p>
          <a:p>
            <a:r>
              <a:rPr lang="tr-TR" dirty="0"/>
              <a:t>Bu sebeplerden </a:t>
            </a:r>
            <a:r>
              <a:rPr lang="tr-TR" dirty="0" err="1"/>
              <a:t>Kelam’ın</a:t>
            </a:r>
            <a:r>
              <a:rPr lang="tr-TR" dirty="0"/>
              <a:t> eski Yunan felsefesi yerine yeni Batı felsefesi ve metodolojisine daha yakın bir diyalog içinde olması gerektiği vurgulanmıştır. </a:t>
            </a:r>
          </a:p>
        </p:txBody>
      </p:sp>
    </p:spTree>
    <p:extLst>
      <p:ext uri="{BB962C8B-B14F-4D97-AF65-F5344CB8AC3E}">
        <p14:creationId xmlns:p14="http://schemas.microsoft.com/office/powerpoint/2010/main" val="248340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YENİ İLMİ KELAM</a:t>
            </a:r>
            <a:endParaRPr lang="tr-TR" sz="3600" b="1" dirty="0"/>
          </a:p>
        </p:txBody>
      </p:sp>
      <p:sp>
        <p:nvSpPr>
          <p:cNvPr id="14" name="İçerik Yer Tutucusu 13"/>
          <p:cNvSpPr>
            <a:spLocks noGrp="1"/>
          </p:cNvSpPr>
          <p:nvPr>
            <p:ph idx="1"/>
          </p:nvPr>
        </p:nvSpPr>
        <p:spPr/>
        <p:txBody>
          <a:bodyPr rtlCol="0">
            <a:normAutofit/>
          </a:bodyPr>
          <a:lstStyle/>
          <a:p>
            <a:r>
              <a:rPr lang="tr-TR" b="1" dirty="0"/>
              <a:t>A. YENİ İLMİ KELAM DÖNEMİNİ HAZIRLAYAN DURUMLAR</a:t>
            </a:r>
          </a:p>
          <a:p>
            <a:r>
              <a:rPr lang="tr-TR" b="1" dirty="0">
                <a:solidFill>
                  <a:srgbClr val="C00000"/>
                </a:solidFill>
              </a:rPr>
              <a:t>4. Kelam İlmindeki Yenilik Arayışları</a:t>
            </a:r>
          </a:p>
          <a:p>
            <a:r>
              <a:rPr lang="tr-TR" b="1" i="1" dirty="0"/>
              <a:t>4.2. </a:t>
            </a:r>
            <a:r>
              <a:rPr lang="tr-TR" b="1" i="1" dirty="0" err="1"/>
              <a:t>Tecdid</a:t>
            </a:r>
            <a:r>
              <a:rPr lang="tr-TR" b="1" i="1" dirty="0"/>
              <a:t> ve İhya Hareketlerinin Başlaması</a:t>
            </a:r>
          </a:p>
          <a:p>
            <a:r>
              <a:rPr lang="tr-TR" dirty="0"/>
              <a:t>Batının modernleşmesi, teknoloji ve bilimde öne geçmesi İslam dünyasında ihya hareketlerini başlatmıştır. </a:t>
            </a:r>
          </a:p>
          <a:p>
            <a:r>
              <a:rPr lang="tr-TR" dirty="0" err="1"/>
              <a:t>Seyyid</a:t>
            </a:r>
            <a:r>
              <a:rPr lang="tr-TR" dirty="0"/>
              <a:t> </a:t>
            </a:r>
            <a:r>
              <a:rPr lang="tr-TR" dirty="0" err="1"/>
              <a:t>Ahmed</a:t>
            </a:r>
            <a:r>
              <a:rPr lang="tr-TR" dirty="0"/>
              <a:t> Han, Muhammed </a:t>
            </a:r>
            <a:r>
              <a:rPr lang="tr-TR" dirty="0" err="1"/>
              <a:t>Abduh</a:t>
            </a:r>
            <a:r>
              <a:rPr lang="tr-TR" dirty="0"/>
              <a:t>, Muhammed İkbal, Reşit Rıza, M. Akif Ersoy, Said Halim Paşa bu isimlerdendir. </a:t>
            </a:r>
          </a:p>
        </p:txBody>
      </p:sp>
    </p:spTree>
    <p:extLst>
      <p:ext uri="{BB962C8B-B14F-4D97-AF65-F5344CB8AC3E}">
        <p14:creationId xmlns:p14="http://schemas.microsoft.com/office/powerpoint/2010/main" val="207547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itaplar 16 x 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19_TF02787940_TF02787940.potx" id="{28172E8D-EAD7-4AC2-8B44-6816FF20E00E}" vid="{89738596-E4E7-4B62-90A4-7590996B647A}"/>
    </a:ext>
  </a:extLst>
</a:theme>
</file>

<file path=ppt/theme/theme2.xml><?xml version="1.0" encoding="utf-8"?>
<a:theme xmlns:a="http://schemas.openxmlformats.org/drawingml/2006/main" name="Office Teması">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eması">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01D382-32B0-43EE-932C-28906AF37617}">
  <ds:schemaRefs>
    <ds:schemaRef ds:uri="http://www.w3.org/XML/1998/namespace"/>
    <ds:schemaRef ds:uri="http://purl.org/dc/elements/1.1/"/>
    <ds:schemaRef ds:uri="http://purl.org/dc/terms/"/>
    <ds:schemaRef ds:uri="http://schemas.microsoft.com/office/2006/metadata/properties"/>
    <ds:schemaRef ds:uri="http://schemas.microsoft.com/office/2006/documentManagement/types"/>
    <ds:schemaRef ds:uri="4873beb7-5857-4685-be1f-d57550cc96cc"/>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Mavi kitap yığını sunusu (geniş ekran)</Template>
  <TotalTime>0</TotalTime>
  <Words>3230</Words>
  <Application>Microsoft Office PowerPoint</Application>
  <PresentationFormat>Özel</PresentationFormat>
  <Paragraphs>225</Paragraphs>
  <Slides>31</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31</vt:i4>
      </vt:variant>
    </vt:vector>
  </HeadingPairs>
  <TitlesOfParts>
    <vt:vector size="34" baseType="lpstr">
      <vt:lpstr>Arial</vt:lpstr>
      <vt:lpstr>Century Gothic</vt:lpstr>
      <vt:lpstr>Kitaplar 16 x 9</vt:lpstr>
      <vt:lpstr>KELAM TARİHİ</vt:lpstr>
      <vt:lpstr>          YENİ İLMİ KELAM</vt:lpstr>
      <vt:lpstr>          YENİ İLMİ KELAM</vt:lpstr>
      <vt:lpstr>          YENİ İLMİ KELAM</vt:lpstr>
      <vt:lpstr>          YENİ İLMİ KELAM</vt:lpstr>
      <vt:lpstr>          YENİ İLMİ KELAM</vt:lpstr>
      <vt:lpstr>          YENİ İLMİ KELAM</vt:lpstr>
      <vt:lpstr>          YENİ İLMİ KELAM</vt:lpstr>
      <vt:lpstr>          YENİ İLMİ KELAM</vt:lpstr>
      <vt:lpstr>          YENİ İLMİ KELAM</vt:lpstr>
      <vt:lpstr>          YENİ İLMİ KELAM</vt:lpstr>
      <vt:lpstr>          YENİ İLMİ KELAM</vt:lpstr>
      <vt:lpstr>          YENİ İLMİ KELAM</vt:lpstr>
      <vt:lpstr>          YENİ İLMİ KELAM</vt:lpstr>
      <vt:lpstr>          YENİ İLMİ KELAM</vt:lpstr>
      <vt:lpstr>          YENİ İLMİ KELAM</vt:lpstr>
      <vt:lpstr>          YENİ İLMİ KELAM</vt:lpstr>
      <vt:lpstr>          YENİ İLMİ KELAM</vt:lpstr>
      <vt:lpstr>          YENİ İLMİ KELAM</vt:lpstr>
      <vt:lpstr>          YENİ İLMİ KELAM</vt:lpstr>
      <vt:lpstr>          YENİ İLMİ KELAM</vt:lpstr>
      <vt:lpstr>          YENİ İLMİ KELAM</vt:lpstr>
      <vt:lpstr>          YENİ İLMİ KELAM</vt:lpstr>
      <vt:lpstr>          YENİ İLMİ KELAM</vt:lpstr>
      <vt:lpstr>          YENİ İLMİ KELAM</vt:lpstr>
      <vt:lpstr>          YENİ İLMİ KELAM</vt:lpstr>
      <vt:lpstr>          YENİ İLMİ KELAM</vt:lpstr>
      <vt:lpstr>          YENİ İLMİ KELAM</vt:lpstr>
      <vt:lpstr>          YENİ İLMİ KELAM</vt:lpstr>
      <vt:lpstr>          YENİ İLMİ KELAM</vt:lpstr>
      <vt:lpstr>          YENİ İLMİ KELAM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2021-02-21T16:18:26Z</dcterms:created>
  <dcterms:modified xsi:type="dcterms:W3CDTF">2023-05-28T22:06:19Z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