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8"/>
  </p:notesMasterIdLst>
  <p:handoutMasterIdLst>
    <p:handoutMasterId r:id="rId29"/>
  </p:handoutMasterIdLst>
  <p:sldIdLst>
    <p:sldId id="264"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84" autoAdjust="0"/>
  </p:normalViewPr>
  <p:slideViewPr>
    <p:cSldViewPr showGuides="1">
      <p:cViewPr varScale="1">
        <p:scale>
          <a:sx n="62" d="100"/>
          <a:sy n="62" d="100"/>
        </p:scale>
        <p:origin x="832" y="52"/>
      </p:cViewPr>
      <p:guideLst>
        <p:guide pos="3839"/>
        <p:guide orient="horz" pos="2160"/>
      </p:guideLst>
    </p:cSldViewPr>
  </p:slideViewPr>
  <p:outlineViewPr>
    <p:cViewPr>
      <p:scale>
        <a:sx n="33" d="100"/>
        <a:sy n="33" d="100"/>
      </p:scale>
      <p:origin x="0" y="-17972"/>
    </p:cViewPr>
  </p:outlin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22.05.2023</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22.05.2023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22.05.2023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22.05.2023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22.05.2023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22.05.2023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22.05.2023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22.05.2023</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22.05.2023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22.05.2023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22.05.2023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22.05.2023</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584450"/>
          </a:xfrm>
        </p:spPr>
        <p:txBody>
          <a:bodyPr rtlCol="0"/>
          <a:lstStyle/>
          <a:p>
            <a:pPr rtl="0"/>
            <a:r>
              <a:rPr lang="tr-TR" dirty="0"/>
              <a:t>KELAM TARİHİ</a:t>
            </a:r>
            <a:endParaRPr lang="en-US" dirty="0"/>
          </a:p>
        </p:txBody>
      </p:sp>
      <p:sp>
        <p:nvSpPr>
          <p:cNvPr id="3" name="Alt Başlık 2"/>
          <p:cNvSpPr>
            <a:spLocks noGrp="1"/>
          </p:cNvSpPr>
          <p:nvPr>
            <p:ph type="subTitle" idx="1"/>
          </p:nvPr>
        </p:nvSpPr>
        <p:spPr/>
        <p:txBody>
          <a:bodyPr rtlCol="0"/>
          <a:lstStyle/>
          <a:p>
            <a:pPr rtl="0"/>
            <a:r>
              <a:rPr lang="tr-TR" dirty="0"/>
              <a:t>DR. ÖĞR. ÜYESİ FİKRULLAH ÇAKMAK</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C. OSMANLI DÖNEMİ KELAMIN İÇERİĞİ</a:t>
            </a:r>
          </a:p>
          <a:p>
            <a:r>
              <a:rPr lang="tr-TR" b="1" dirty="0">
                <a:solidFill>
                  <a:srgbClr val="C00000"/>
                </a:solidFill>
              </a:rPr>
              <a:t>Osmanlı’nın </a:t>
            </a:r>
            <a:r>
              <a:rPr lang="tr-TR" b="1" dirty="0" err="1">
                <a:solidFill>
                  <a:srgbClr val="C00000"/>
                </a:solidFill>
              </a:rPr>
              <a:t>İtikadi</a:t>
            </a:r>
            <a:r>
              <a:rPr lang="tr-TR" b="1" dirty="0">
                <a:solidFill>
                  <a:srgbClr val="C00000"/>
                </a:solidFill>
              </a:rPr>
              <a:t> Mezhebi: </a:t>
            </a:r>
            <a:r>
              <a:rPr lang="tr-TR" b="1" dirty="0" err="1">
                <a:solidFill>
                  <a:srgbClr val="C00000"/>
                </a:solidFill>
              </a:rPr>
              <a:t>Matüridi</a:t>
            </a:r>
            <a:r>
              <a:rPr lang="tr-TR" b="1" dirty="0">
                <a:solidFill>
                  <a:srgbClr val="C00000"/>
                </a:solidFill>
              </a:rPr>
              <a:t> mi </a:t>
            </a:r>
            <a:r>
              <a:rPr lang="tr-TR" b="1" dirty="0" err="1">
                <a:solidFill>
                  <a:srgbClr val="C00000"/>
                </a:solidFill>
              </a:rPr>
              <a:t>Eş’ari</a:t>
            </a:r>
            <a:r>
              <a:rPr lang="tr-TR" b="1" dirty="0">
                <a:solidFill>
                  <a:srgbClr val="C00000"/>
                </a:solidFill>
              </a:rPr>
              <a:t> mi?</a:t>
            </a:r>
          </a:p>
          <a:p>
            <a:r>
              <a:rPr lang="tr-TR" dirty="0"/>
              <a:t>Osmanlı tek boyutlu bir yapıdan ziyade tarihsel miras güçlü bir medeniyetle dönüştürmüş çok yönlü bir medeniyet ve düşünce biçimi oluşturmuştur. Davudi Kayseri, Molla </a:t>
            </a:r>
            <a:r>
              <a:rPr lang="tr-TR" dirty="0" err="1"/>
              <a:t>Fenari</a:t>
            </a:r>
            <a:r>
              <a:rPr lang="tr-TR" dirty="0"/>
              <a:t>, Ali Kuşçu, Nasirüddin et-</a:t>
            </a:r>
            <a:r>
              <a:rPr lang="tr-TR" dirty="0" err="1"/>
              <a:t>Tusi</a:t>
            </a:r>
            <a:r>
              <a:rPr lang="tr-TR" dirty="0"/>
              <a:t> bu dönüşümün örnekleridir. </a:t>
            </a:r>
          </a:p>
          <a:p>
            <a:r>
              <a:rPr lang="tr-TR" dirty="0"/>
              <a:t>Çok kültürlü Osmanlı yapısını medreselerde okutulan kitaplar üzerinden çözmek mümkün değildir. </a:t>
            </a:r>
          </a:p>
        </p:txBody>
      </p:sp>
    </p:spTree>
    <p:extLst>
      <p:ext uri="{BB962C8B-B14F-4D97-AF65-F5344CB8AC3E}">
        <p14:creationId xmlns:p14="http://schemas.microsoft.com/office/powerpoint/2010/main" val="255196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C. OSMANLI DÖNEMİ KELAMIN İÇERİĞİ</a:t>
            </a:r>
          </a:p>
          <a:p>
            <a:r>
              <a:rPr lang="tr-TR" b="1" i="1" dirty="0" err="1">
                <a:solidFill>
                  <a:srgbClr val="C00000"/>
                </a:solidFill>
              </a:rPr>
              <a:t>Matüridilik</a:t>
            </a:r>
            <a:r>
              <a:rPr lang="tr-TR" b="1" i="1" dirty="0">
                <a:solidFill>
                  <a:srgbClr val="C00000"/>
                </a:solidFill>
              </a:rPr>
              <a:t> Geri Plana mı İtilmiştir</a:t>
            </a:r>
          </a:p>
          <a:p>
            <a:r>
              <a:rPr lang="tr-TR" dirty="0"/>
              <a:t>Osmanlıda </a:t>
            </a:r>
            <a:r>
              <a:rPr lang="tr-TR" dirty="0" err="1"/>
              <a:t>Eşariliğin</a:t>
            </a:r>
            <a:r>
              <a:rPr lang="tr-TR" dirty="0"/>
              <a:t> ön plana çıkarılıp </a:t>
            </a:r>
            <a:r>
              <a:rPr lang="tr-TR" dirty="0" err="1"/>
              <a:t>Matüridiliğin</a:t>
            </a:r>
            <a:r>
              <a:rPr lang="tr-TR" dirty="0"/>
              <a:t> geri plana itildiği düşüncesini ihtiyatla karşılamak gerekir. </a:t>
            </a:r>
          </a:p>
          <a:p>
            <a:r>
              <a:rPr lang="tr-TR" dirty="0" err="1"/>
              <a:t>Matüridiliğin</a:t>
            </a:r>
            <a:r>
              <a:rPr lang="tr-TR" dirty="0"/>
              <a:t> geri plana itildiği iddiasını </a:t>
            </a:r>
            <a:r>
              <a:rPr lang="tr-TR" dirty="0" err="1"/>
              <a:t>Matüridiliğin</a:t>
            </a:r>
            <a:r>
              <a:rPr lang="tr-TR" dirty="0"/>
              <a:t> felsefi alt yapısını zayıf olduğu fikrine de dayandıramayız. </a:t>
            </a:r>
          </a:p>
          <a:p>
            <a:r>
              <a:rPr lang="tr-TR" dirty="0"/>
              <a:t>Ayrıca coğrafi uzaklık da bu iddiayı desteklemek için yeterli bir argüman değildir. </a:t>
            </a:r>
          </a:p>
          <a:p>
            <a:r>
              <a:rPr lang="tr-TR" dirty="0"/>
              <a:t>Örneğin tekvin sıfatı üzerinden yapılan tartışmalara bakıldığında bunu görmekteyiz. Bu tartışmalarda daha çok Hanefi çizgisinin ön plana çıktığı görülmektedir. </a:t>
            </a:r>
            <a:r>
              <a:rPr lang="tr-TR" dirty="0" err="1"/>
              <a:t>Akidetü’t-Tahavi</a:t>
            </a:r>
            <a:r>
              <a:rPr lang="tr-TR" dirty="0"/>
              <a:t> şerhleri buna ön güzel örnektir. </a:t>
            </a:r>
          </a:p>
        </p:txBody>
      </p:sp>
    </p:spTree>
    <p:extLst>
      <p:ext uri="{BB962C8B-B14F-4D97-AF65-F5344CB8AC3E}">
        <p14:creationId xmlns:p14="http://schemas.microsoft.com/office/powerpoint/2010/main" val="21906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C. OSMANLI DÖNEMİ KELAMIN İÇERİĞİ</a:t>
            </a:r>
          </a:p>
          <a:p>
            <a:r>
              <a:rPr lang="tr-TR" b="1" i="1" dirty="0">
                <a:solidFill>
                  <a:srgbClr val="C00000"/>
                </a:solidFill>
              </a:rPr>
              <a:t>Osmanlı Kelamında Mutezile Etkisi</a:t>
            </a:r>
          </a:p>
          <a:p>
            <a:r>
              <a:rPr lang="tr-TR" dirty="0" err="1"/>
              <a:t>Mihne</a:t>
            </a:r>
            <a:r>
              <a:rPr lang="tr-TR" dirty="0"/>
              <a:t> olaylarından sonra </a:t>
            </a:r>
            <a:r>
              <a:rPr lang="tr-TR" dirty="0" err="1"/>
              <a:t>Mu’tezile’nin</a:t>
            </a:r>
            <a:r>
              <a:rPr lang="tr-TR" dirty="0"/>
              <a:t> etkisini yitirdiği, gücünü </a:t>
            </a:r>
            <a:r>
              <a:rPr lang="tr-TR" dirty="0" err="1"/>
              <a:t>ehl</a:t>
            </a:r>
            <a:r>
              <a:rPr lang="tr-TR" dirty="0"/>
              <a:t>-i hadise kaptırdığı iddiası da tamamıyla doğru değildir. Özellikle Razi döneminde </a:t>
            </a:r>
            <a:r>
              <a:rPr lang="tr-TR" dirty="0" err="1"/>
              <a:t>Harizm</a:t>
            </a:r>
            <a:r>
              <a:rPr lang="tr-TR" dirty="0"/>
              <a:t> bölgesinde güçlü bir Hanefi-</a:t>
            </a:r>
            <a:r>
              <a:rPr lang="tr-TR" dirty="0" err="1"/>
              <a:t>Mu’tezile</a:t>
            </a:r>
            <a:r>
              <a:rPr lang="tr-TR" dirty="0"/>
              <a:t> damarı oluşmuştur. Bu damar daha sonra farklı yollarla Anadolu’ya da ulaşmıştır. </a:t>
            </a:r>
          </a:p>
          <a:p>
            <a:r>
              <a:rPr lang="tr-TR" dirty="0"/>
              <a:t>Osmanlı döneminde yazılan eserlerde özellikle varlık ve tabiat konularında </a:t>
            </a:r>
            <a:r>
              <a:rPr lang="tr-TR" dirty="0" err="1"/>
              <a:t>red</a:t>
            </a:r>
            <a:r>
              <a:rPr lang="tr-TR" dirty="0"/>
              <a:t> amacıyla </a:t>
            </a:r>
            <a:r>
              <a:rPr lang="tr-TR" dirty="0" err="1"/>
              <a:t>Mu’tezili</a:t>
            </a:r>
            <a:r>
              <a:rPr lang="tr-TR" dirty="0"/>
              <a:t> tezler dile getirilmiştir. Felsefi yöntemle yazılan ilk kelam eseri sayılabilecek </a:t>
            </a:r>
            <a:r>
              <a:rPr lang="tr-TR" dirty="0" err="1"/>
              <a:t>Nasüriddin</a:t>
            </a:r>
            <a:r>
              <a:rPr lang="tr-TR" dirty="0"/>
              <a:t> et-</a:t>
            </a:r>
            <a:r>
              <a:rPr lang="tr-TR" dirty="0" err="1"/>
              <a:t>Tusi’nin</a:t>
            </a:r>
            <a:r>
              <a:rPr lang="tr-TR" dirty="0"/>
              <a:t> et-</a:t>
            </a:r>
            <a:r>
              <a:rPr lang="tr-TR" dirty="0" err="1"/>
              <a:t>Tecrid</a:t>
            </a:r>
            <a:r>
              <a:rPr lang="tr-TR" dirty="0"/>
              <a:t> eserinde bu durum görünmektedir. </a:t>
            </a:r>
          </a:p>
          <a:p>
            <a:r>
              <a:rPr lang="tr-TR" dirty="0"/>
              <a:t>Aynı şekilde </a:t>
            </a:r>
            <a:r>
              <a:rPr lang="tr-TR" dirty="0" err="1"/>
              <a:t>Keşşaf’ın</a:t>
            </a:r>
            <a:r>
              <a:rPr lang="tr-TR" dirty="0"/>
              <a:t> haşiyelerinde de </a:t>
            </a:r>
            <a:r>
              <a:rPr lang="tr-TR" dirty="0" err="1"/>
              <a:t>Mu’tezili</a:t>
            </a:r>
            <a:r>
              <a:rPr lang="tr-TR" dirty="0"/>
              <a:t> görüşler dile getirilmiş ve eleştirilmiştir. </a:t>
            </a:r>
          </a:p>
          <a:p>
            <a:r>
              <a:rPr lang="tr-TR" dirty="0"/>
              <a:t>Ayrıca bu dönemde </a:t>
            </a:r>
            <a:r>
              <a:rPr lang="tr-TR" dirty="0" err="1"/>
              <a:t>Mutezile’yi</a:t>
            </a:r>
            <a:r>
              <a:rPr lang="tr-TR" dirty="0"/>
              <a:t> eleştiren müstakil eserler de yazılmıştır. </a:t>
            </a:r>
            <a:r>
              <a:rPr lang="tr-TR" dirty="0" err="1"/>
              <a:t>İbn</a:t>
            </a:r>
            <a:r>
              <a:rPr lang="tr-TR" dirty="0"/>
              <a:t> Kemal, </a:t>
            </a:r>
            <a:r>
              <a:rPr lang="tr-TR" dirty="0" err="1"/>
              <a:t>Debbaği</a:t>
            </a:r>
            <a:r>
              <a:rPr lang="tr-TR" dirty="0"/>
              <a:t>, Süleyman Fevzi Paşa, İsmail </a:t>
            </a:r>
            <a:r>
              <a:rPr lang="tr-TR" dirty="0" err="1"/>
              <a:t>Gelenbevi</a:t>
            </a:r>
            <a:r>
              <a:rPr lang="tr-TR" dirty="0"/>
              <a:t>, Mustafa Sabri Efendi gibi isimler özel eserleriyle </a:t>
            </a:r>
            <a:r>
              <a:rPr lang="tr-TR" dirty="0" err="1"/>
              <a:t>Mu’tezile’yi</a:t>
            </a:r>
            <a:r>
              <a:rPr lang="tr-TR" dirty="0"/>
              <a:t> eleştirmişlerdir. </a:t>
            </a:r>
          </a:p>
        </p:txBody>
      </p:sp>
    </p:spTree>
    <p:extLst>
      <p:ext uri="{BB962C8B-B14F-4D97-AF65-F5344CB8AC3E}">
        <p14:creationId xmlns:p14="http://schemas.microsoft.com/office/powerpoint/2010/main" val="28954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D. OSMANLI DÖNEMİ KELAM-TASAVVUF İLİŞKİSİ</a:t>
            </a:r>
          </a:p>
          <a:p>
            <a:r>
              <a:rPr lang="tr-TR" b="1" dirty="0">
                <a:solidFill>
                  <a:srgbClr val="C00000"/>
                </a:solidFill>
              </a:rPr>
              <a:t>Vahdet-i </a:t>
            </a:r>
            <a:r>
              <a:rPr lang="tr-TR" b="1" dirty="0" err="1">
                <a:solidFill>
                  <a:srgbClr val="C00000"/>
                </a:solidFill>
              </a:rPr>
              <a:t>Vücud</a:t>
            </a:r>
            <a:r>
              <a:rPr lang="tr-TR" b="1" dirty="0">
                <a:solidFill>
                  <a:srgbClr val="C00000"/>
                </a:solidFill>
              </a:rPr>
              <a:t> Eleştirileri</a:t>
            </a:r>
          </a:p>
          <a:p>
            <a:r>
              <a:rPr lang="tr-TR" dirty="0"/>
              <a:t>Osmanlı’da özellikle halk inancını besleyen metinlerde vahdet-i vücutçu eğilim görünmektedir. </a:t>
            </a:r>
          </a:p>
          <a:p>
            <a:r>
              <a:rPr lang="tr-TR" dirty="0"/>
              <a:t> Yazıcıoğlu kardeşlerden Mehmet’in (ö. 1451) </a:t>
            </a:r>
            <a:r>
              <a:rPr lang="tr-TR" dirty="0" err="1"/>
              <a:t>Muhammediyye</a:t>
            </a:r>
            <a:r>
              <a:rPr lang="tr-TR" dirty="0"/>
              <a:t>, </a:t>
            </a:r>
            <a:r>
              <a:rPr lang="tr-TR" dirty="0" err="1"/>
              <a:t>Ahmed</a:t>
            </a:r>
            <a:r>
              <a:rPr lang="tr-TR" dirty="0"/>
              <a:t> </a:t>
            </a:r>
            <a:r>
              <a:rPr lang="tr-TR" dirty="0" err="1"/>
              <a:t>Bican’ın</a:t>
            </a:r>
            <a:r>
              <a:rPr lang="tr-TR" dirty="0"/>
              <a:t> (ö. 1466) </a:t>
            </a:r>
            <a:r>
              <a:rPr lang="tr-TR" dirty="0" err="1"/>
              <a:t>Envarü’l-Aşikin</a:t>
            </a:r>
            <a:r>
              <a:rPr lang="tr-TR" dirty="0"/>
              <a:t>, Kadı </a:t>
            </a:r>
            <a:r>
              <a:rPr lang="tr-TR" dirty="0" err="1"/>
              <a:t>İyaz’ın</a:t>
            </a:r>
            <a:r>
              <a:rPr lang="tr-TR" dirty="0"/>
              <a:t> (ö. 1149) Şifa-i Şerif ve Mızraklı İlmihal gibi eserler bu eğilimi yansıtan eserlerdir. </a:t>
            </a:r>
          </a:p>
          <a:p>
            <a:r>
              <a:rPr lang="tr-TR" dirty="0"/>
              <a:t>Osmanlı’da vahdet-i vücuda karşı bir gelenek oluşmuş ve karşılıklı reddiyeler yazılmıştır. Daha </a:t>
            </a:r>
            <a:r>
              <a:rPr lang="tr-TR" dirty="0" err="1"/>
              <a:t>sünni</a:t>
            </a:r>
            <a:r>
              <a:rPr lang="tr-TR" dirty="0"/>
              <a:t> bir tasavvufi anlayış oluşturmak amacıyla bu eğilime </a:t>
            </a:r>
            <a:r>
              <a:rPr lang="tr-TR" dirty="0" err="1"/>
              <a:t>kelami</a:t>
            </a:r>
            <a:r>
              <a:rPr lang="tr-TR" dirty="0"/>
              <a:t> açıdan reddiyeler yazılmıştır. </a:t>
            </a:r>
          </a:p>
        </p:txBody>
      </p:sp>
    </p:spTree>
    <p:extLst>
      <p:ext uri="{BB962C8B-B14F-4D97-AF65-F5344CB8AC3E}">
        <p14:creationId xmlns:p14="http://schemas.microsoft.com/office/powerpoint/2010/main" val="351447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D. OSMANLI DÖNEMİ KELAM-TASAVVUF İLİŞKİSİ</a:t>
            </a:r>
          </a:p>
          <a:p>
            <a:r>
              <a:rPr lang="tr-TR" b="1" dirty="0">
                <a:solidFill>
                  <a:srgbClr val="C00000"/>
                </a:solidFill>
              </a:rPr>
              <a:t>Vahdet-i </a:t>
            </a:r>
            <a:r>
              <a:rPr lang="tr-TR" b="1" dirty="0" err="1">
                <a:solidFill>
                  <a:srgbClr val="C00000"/>
                </a:solidFill>
              </a:rPr>
              <a:t>Vücud</a:t>
            </a:r>
            <a:r>
              <a:rPr lang="tr-TR" b="1" dirty="0">
                <a:solidFill>
                  <a:srgbClr val="C00000"/>
                </a:solidFill>
              </a:rPr>
              <a:t> Eleştirileri</a:t>
            </a:r>
          </a:p>
          <a:p>
            <a:r>
              <a:rPr lang="tr-TR" dirty="0"/>
              <a:t>Örneğin Kadızadeler ve </a:t>
            </a:r>
            <a:r>
              <a:rPr lang="tr-TR" dirty="0" err="1"/>
              <a:t>Sivasiler</a:t>
            </a:r>
            <a:r>
              <a:rPr lang="tr-TR" dirty="0"/>
              <a:t> arasındaki tartışmalarda bu tasavvufi meseleler ön plandadır. </a:t>
            </a:r>
          </a:p>
          <a:p>
            <a:r>
              <a:rPr lang="tr-TR" dirty="0"/>
              <a:t>Ali el-Kari, Alaeddin el-Buhari (ö. 1438), Mustafa Sabri Efendi  gibi isimler varlık, vahdet-i </a:t>
            </a:r>
            <a:r>
              <a:rPr lang="tr-TR" dirty="0" err="1"/>
              <a:t>vücud</a:t>
            </a:r>
            <a:r>
              <a:rPr lang="tr-TR" dirty="0"/>
              <a:t> vb. tasavvufi konularda eleştiriler getirmişlerdir. Buna karşı Molla </a:t>
            </a:r>
            <a:r>
              <a:rPr lang="tr-TR" dirty="0" err="1"/>
              <a:t>Fenari</a:t>
            </a:r>
            <a:r>
              <a:rPr lang="tr-TR" dirty="0"/>
              <a:t>, </a:t>
            </a:r>
            <a:r>
              <a:rPr lang="tr-TR" dirty="0" err="1"/>
              <a:t>Abdulgani</a:t>
            </a:r>
            <a:r>
              <a:rPr lang="tr-TR" dirty="0"/>
              <a:t> En-</a:t>
            </a:r>
            <a:r>
              <a:rPr lang="tr-TR" dirty="0" err="1"/>
              <a:t>Nablusi</a:t>
            </a:r>
            <a:r>
              <a:rPr lang="tr-TR" dirty="0"/>
              <a:t>, Ferit Kam, Muhammed Ali Ayni gibi isimler bu eleştirilere cevaplar vermişlerdir. </a:t>
            </a:r>
          </a:p>
          <a:p>
            <a:r>
              <a:rPr lang="tr-TR" dirty="0"/>
              <a:t>II. Murat döneminde </a:t>
            </a:r>
            <a:r>
              <a:rPr lang="tr-TR" dirty="0" err="1"/>
              <a:t>Cürcani</a:t>
            </a:r>
            <a:r>
              <a:rPr lang="tr-TR" dirty="0"/>
              <a:t> ve </a:t>
            </a:r>
            <a:r>
              <a:rPr lang="tr-TR" dirty="0" err="1"/>
              <a:t>Teftazani’nin</a:t>
            </a:r>
            <a:r>
              <a:rPr lang="tr-TR" dirty="0"/>
              <a:t> talebeleri Osmanlı ülkesine geldiği ve bu tartışmalara katıldıkları bilinmektedir. Özellikle </a:t>
            </a:r>
            <a:r>
              <a:rPr lang="tr-TR" dirty="0" err="1"/>
              <a:t>Cürcani’nin</a:t>
            </a:r>
            <a:r>
              <a:rPr lang="tr-TR" dirty="0"/>
              <a:t> tasavvufa karşı görüşlerinin </a:t>
            </a:r>
            <a:r>
              <a:rPr lang="tr-TR" dirty="0" err="1"/>
              <a:t>Teftazani’ye</a:t>
            </a:r>
            <a:r>
              <a:rPr lang="tr-TR" dirty="0"/>
              <a:t> göre daha ılımlı olması onun görüşlerinin Osmanlı’da daha fazla kabul görmesini sağlamıştır. </a:t>
            </a:r>
          </a:p>
        </p:txBody>
      </p:sp>
    </p:spTree>
    <p:extLst>
      <p:ext uri="{BB962C8B-B14F-4D97-AF65-F5344CB8AC3E}">
        <p14:creationId xmlns:p14="http://schemas.microsoft.com/office/powerpoint/2010/main" val="15808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E. SULTANLARIN KELAM TARTIŞMALARINA KATILMASI</a:t>
            </a:r>
          </a:p>
          <a:p>
            <a:r>
              <a:rPr lang="tr-TR" dirty="0"/>
              <a:t>1300 – 1453 arası sultanlarla ilim adamları arasında daha mesafeli bir ilişki vardır. Ancak 1453’ten sonra alimlerin </a:t>
            </a:r>
            <a:r>
              <a:rPr lang="tr-TR" dirty="0" err="1"/>
              <a:t>hükümeta</a:t>
            </a:r>
            <a:r>
              <a:rPr lang="tr-TR" dirty="0"/>
              <a:t> bağlı bir bürokrata dönüşmesi bu alimler üzerinde iktidarın daha etkili olmasını sağlamıştır. </a:t>
            </a:r>
          </a:p>
          <a:p>
            <a:r>
              <a:rPr lang="tr-TR" dirty="0"/>
              <a:t>Örneğin </a:t>
            </a:r>
            <a:r>
              <a:rPr lang="tr-TR" dirty="0" err="1"/>
              <a:t>Taşköprülüzade</a:t>
            </a:r>
            <a:r>
              <a:rPr lang="tr-TR" dirty="0"/>
              <a:t> Osmanlı alimlerini anlattığı biyografi türü eserini sultanların durumuna göre şekillendirmiştir. </a:t>
            </a:r>
          </a:p>
          <a:p>
            <a:r>
              <a:rPr lang="tr-TR" dirty="0"/>
              <a:t>Yine bu dönemde </a:t>
            </a:r>
            <a:r>
              <a:rPr lang="tr-TR" dirty="0" err="1"/>
              <a:t>pekçok</a:t>
            </a:r>
            <a:r>
              <a:rPr lang="tr-TR" dirty="0"/>
              <a:t> ilim adamı eserlerine sultanlara ithaf ederek yazmıştır. Özellikle Fatih, II. Bayezid, Yavuz Selim ve Kanuni dönemlerinde bu açıkça görülür. </a:t>
            </a:r>
          </a:p>
        </p:txBody>
      </p:sp>
    </p:spTree>
    <p:extLst>
      <p:ext uri="{BB962C8B-B14F-4D97-AF65-F5344CB8AC3E}">
        <p14:creationId xmlns:p14="http://schemas.microsoft.com/office/powerpoint/2010/main" val="23981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E. SULTANLARIN KELAM TARTIŞMALARINA KATILMASI</a:t>
            </a:r>
          </a:p>
          <a:p>
            <a:r>
              <a:rPr lang="tr-TR" dirty="0"/>
              <a:t>Bu dönemler ayrıca şerh ve haşiye döneminin en canlı yıllarıdır. Molla </a:t>
            </a:r>
            <a:r>
              <a:rPr lang="tr-TR" dirty="0" err="1"/>
              <a:t>Fenari</a:t>
            </a:r>
            <a:r>
              <a:rPr lang="tr-TR" dirty="0"/>
              <a:t>, Kadızade Rumi, Ali Kuşçu, </a:t>
            </a:r>
            <a:r>
              <a:rPr lang="tr-TR" dirty="0" err="1"/>
              <a:t>Fethullah</a:t>
            </a:r>
            <a:r>
              <a:rPr lang="tr-TR" dirty="0"/>
              <a:t> </a:t>
            </a:r>
            <a:r>
              <a:rPr lang="tr-TR" dirty="0" err="1"/>
              <a:t>Şirvani</a:t>
            </a:r>
            <a:r>
              <a:rPr lang="tr-TR" dirty="0"/>
              <a:t>, Hasan Çelebi, Hocazade </a:t>
            </a:r>
            <a:r>
              <a:rPr lang="tr-TR" dirty="0" err="1"/>
              <a:t>Musluhiddin</a:t>
            </a:r>
            <a:r>
              <a:rPr lang="tr-TR" dirty="0"/>
              <a:t>, Molla Lutfi, </a:t>
            </a:r>
            <a:r>
              <a:rPr lang="tr-TR" dirty="0" err="1"/>
              <a:t>Hatibzade</a:t>
            </a:r>
            <a:r>
              <a:rPr lang="tr-TR" dirty="0"/>
              <a:t>, Kara </a:t>
            </a:r>
            <a:r>
              <a:rPr lang="tr-TR" dirty="0" err="1"/>
              <a:t>Seydi</a:t>
            </a:r>
            <a:r>
              <a:rPr lang="tr-TR" dirty="0"/>
              <a:t>-i </a:t>
            </a:r>
            <a:r>
              <a:rPr lang="tr-TR" dirty="0" err="1"/>
              <a:t>Hamidi</a:t>
            </a:r>
            <a:r>
              <a:rPr lang="tr-TR" dirty="0"/>
              <a:t>, </a:t>
            </a:r>
            <a:r>
              <a:rPr lang="tr-TR" dirty="0" err="1"/>
              <a:t>İbn</a:t>
            </a:r>
            <a:r>
              <a:rPr lang="tr-TR" dirty="0"/>
              <a:t> Kemal bu dönemlerin önemli alimleridir. </a:t>
            </a:r>
          </a:p>
          <a:p>
            <a:r>
              <a:rPr lang="tr-TR" dirty="0"/>
              <a:t>Özellikle Fatih bu ilmi çalışmalara önem vermiş, İstanbul’u bir ilim merkezi haline getirmeye çalışmıştır. Alaeddin et-</a:t>
            </a:r>
            <a:r>
              <a:rPr lang="tr-TR" dirty="0" err="1"/>
              <a:t>Tusi</a:t>
            </a:r>
            <a:r>
              <a:rPr lang="tr-TR" dirty="0"/>
              <a:t>, Ali Kuşçu gibi isimlerden kadim meselelere (</a:t>
            </a:r>
            <a:r>
              <a:rPr lang="tr-TR" dirty="0" err="1"/>
              <a:t>kelami</a:t>
            </a:r>
            <a:r>
              <a:rPr lang="tr-TR" dirty="0"/>
              <a:t>, felsefi) yönelik eserler yazmalarını istemiştir. Fatih sarayda tartışmalı ilim meclisleri oluşturmuş ve bunları izlemiş, hakemlerin takdirine göre kazananlara ikramlarda bulunmuştur. </a:t>
            </a:r>
          </a:p>
          <a:p>
            <a:r>
              <a:rPr lang="tr-TR" dirty="0"/>
              <a:t>Fatih ayrıca sahn-ı seman medreselerinde Osmanlı kelam geleneğini besleyen eserler okutulmasını emretmiştir. </a:t>
            </a:r>
          </a:p>
        </p:txBody>
      </p:sp>
    </p:spTree>
    <p:extLst>
      <p:ext uri="{BB962C8B-B14F-4D97-AF65-F5344CB8AC3E}">
        <p14:creationId xmlns:p14="http://schemas.microsoft.com/office/powerpoint/2010/main" val="40151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E. SULTANLARIN KELAM TARTIŞMALARINA KATILMASI</a:t>
            </a:r>
          </a:p>
          <a:p>
            <a:r>
              <a:rPr lang="tr-TR" dirty="0"/>
              <a:t>Fatih aynı zamanda Grek ve Batı düşüncesine de ilgi duymuştur. Bu ilgi onun Bizans Hümanistleri arasında da sempatiyle karşılanmasını sağlamıştır. Bu da Osmanlı ile Batı düşünürleri arasında özellikle kelam ve felsefe merkezli etkileşimi güçlendirmiştir. </a:t>
            </a:r>
          </a:p>
          <a:p>
            <a:r>
              <a:rPr lang="tr-TR" dirty="0"/>
              <a:t>Fatih döneminde patrik </a:t>
            </a:r>
            <a:r>
              <a:rPr lang="tr-TR" dirty="0" err="1"/>
              <a:t>Gennadios</a:t>
            </a:r>
            <a:r>
              <a:rPr lang="tr-TR" dirty="0"/>
              <a:t> </a:t>
            </a:r>
            <a:r>
              <a:rPr lang="tr-TR" dirty="0" err="1"/>
              <a:t>Scholarios</a:t>
            </a:r>
            <a:r>
              <a:rPr lang="tr-TR" dirty="0"/>
              <a:t> (ö. 1473) ile tartışmış ve ondan Hıristiyanlık öğretisi hakkında kitap yazmasını istemiş ve “İmanın ikrarı” adlı meşhur eser ortaya çıkmıştır.  Fatih Patrik III. </a:t>
            </a:r>
            <a:r>
              <a:rPr lang="tr-TR" dirty="0" err="1"/>
              <a:t>Maksim’den</a:t>
            </a:r>
            <a:r>
              <a:rPr lang="tr-TR" dirty="0"/>
              <a:t> Akide metnini </a:t>
            </a:r>
            <a:r>
              <a:rPr lang="tr-TR" dirty="0" err="1"/>
              <a:t>şerhetmesini</a:t>
            </a:r>
            <a:r>
              <a:rPr lang="tr-TR" dirty="0"/>
              <a:t> istemiştir. Yine onun döneminde Trabzonlu George (ö. 1486) Osmanlı Hıristiyanlığı oluşturmak maksadıyla Fatih’ten Hıristiyanlık İnancının Doğruluğu başlıklı bir kitap hazırlatması istemiştir. </a:t>
            </a:r>
          </a:p>
        </p:txBody>
      </p:sp>
    </p:spTree>
    <p:extLst>
      <p:ext uri="{BB962C8B-B14F-4D97-AF65-F5344CB8AC3E}">
        <p14:creationId xmlns:p14="http://schemas.microsoft.com/office/powerpoint/2010/main" val="30560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F. OSMANLI DÖNEMİNDE KELAM KARŞITLIĞI</a:t>
            </a:r>
          </a:p>
          <a:p>
            <a:r>
              <a:rPr lang="tr-TR" dirty="0"/>
              <a:t>Osmanlı döneminde kelam ve felsefenin iç içe geçmesi kelama yönelik eleştirileri de beraberinde getirmiştir. Bu eleştiriler Kelam ve Akaidi birbirinden ayırma sonucunu doğurmuştur. </a:t>
            </a:r>
          </a:p>
          <a:p>
            <a:r>
              <a:rPr lang="tr-TR" dirty="0"/>
              <a:t>Örneğin </a:t>
            </a:r>
            <a:r>
              <a:rPr lang="tr-TR" dirty="0" err="1"/>
              <a:t>Saçaklızade</a:t>
            </a:r>
            <a:r>
              <a:rPr lang="tr-TR" dirty="0"/>
              <a:t> (ö. 1732) Kelamı akli ilimlerden, akaidi ise şeri ilimlerden saymış, orta derecede kelam öğretimini farz-ı </a:t>
            </a:r>
            <a:r>
              <a:rPr lang="tr-TR" dirty="0" err="1"/>
              <a:t>kifaye</a:t>
            </a:r>
            <a:r>
              <a:rPr lang="tr-TR" dirty="0"/>
              <a:t> belli ölçüde felsefi kelamı ise yasaklamıştır. </a:t>
            </a:r>
          </a:p>
          <a:p>
            <a:r>
              <a:rPr lang="tr-TR" dirty="0"/>
              <a:t>Bu dönemde kelamı </a:t>
            </a:r>
            <a:r>
              <a:rPr lang="tr-TR" dirty="0" err="1"/>
              <a:t>akaidden</a:t>
            </a:r>
            <a:r>
              <a:rPr lang="tr-TR" dirty="0"/>
              <a:t> ayıran eserler de yazılmıştır. </a:t>
            </a:r>
            <a:r>
              <a:rPr lang="tr-TR" dirty="0" err="1"/>
              <a:t>Senûsi</a:t>
            </a:r>
            <a:r>
              <a:rPr lang="tr-TR" dirty="0"/>
              <a:t> “</a:t>
            </a:r>
            <a:r>
              <a:rPr lang="tr-TR" dirty="0" err="1"/>
              <a:t>Ümmü’l-berahin</a:t>
            </a:r>
            <a:r>
              <a:rPr lang="tr-TR" dirty="0"/>
              <a:t>”, </a:t>
            </a:r>
            <a:r>
              <a:rPr lang="tr-TR" dirty="0" err="1"/>
              <a:t>İbnü’l-Hümam</a:t>
            </a:r>
            <a:r>
              <a:rPr lang="tr-TR" dirty="0"/>
              <a:t> “el-</a:t>
            </a:r>
            <a:r>
              <a:rPr lang="tr-TR" dirty="0" err="1"/>
              <a:t>Musayere</a:t>
            </a:r>
            <a:r>
              <a:rPr lang="tr-TR" dirty="0"/>
              <a:t>”, </a:t>
            </a:r>
            <a:r>
              <a:rPr lang="tr-TR" dirty="0" err="1"/>
              <a:t>Lekani</a:t>
            </a:r>
            <a:r>
              <a:rPr lang="tr-TR" dirty="0"/>
              <a:t> “</a:t>
            </a:r>
            <a:r>
              <a:rPr lang="tr-TR" dirty="0" err="1"/>
              <a:t>Cevheretü’t-Tevhid</a:t>
            </a:r>
            <a:r>
              <a:rPr lang="tr-TR" dirty="0"/>
              <a:t>” bu tür eserlerdendir. </a:t>
            </a:r>
          </a:p>
        </p:txBody>
      </p:sp>
    </p:spTree>
    <p:extLst>
      <p:ext uri="{BB962C8B-B14F-4D97-AF65-F5344CB8AC3E}">
        <p14:creationId xmlns:p14="http://schemas.microsoft.com/office/powerpoint/2010/main" val="37695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F. OSMANLI DÖNEMİNDE KELAM KARŞITLIĞI</a:t>
            </a:r>
          </a:p>
          <a:p>
            <a:r>
              <a:rPr lang="tr-TR" dirty="0" err="1"/>
              <a:t>Birgivi</a:t>
            </a:r>
            <a:r>
              <a:rPr lang="tr-TR" dirty="0"/>
              <a:t> kelamın fazla öğretilmesini haram olduğunu söylerken belli kişilerin kelam öğrenebileceğini söylemiştir. Osmanlı’da </a:t>
            </a:r>
            <a:r>
              <a:rPr lang="tr-TR" dirty="0" err="1"/>
              <a:t>Birgivi’nin</a:t>
            </a:r>
            <a:r>
              <a:rPr lang="tr-TR" dirty="0"/>
              <a:t> temsil ettiği bir </a:t>
            </a:r>
            <a:r>
              <a:rPr lang="tr-TR" dirty="0" err="1"/>
              <a:t>İbn</a:t>
            </a:r>
            <a:r>
              <a:rPr lang="tr-TR" dirty="0"/>
              <a:t> </a:t>
            </a:r>
            <a:r>
              <a:rPr lang="tr-TR" dirty="0" err="1"/>
              <a:t>Teymiyyeci</a:t>
            </a:r>
            <a:r>
              <a:rPr lang="tr-TR" dirty="0"/>
              <a:t> bir akım da vardır. Hatta bu akımın XVII. Yüzyılda </a:t>
            </a:r>
            <a:r>
              <a:rPr lang="tr-TR" dirty="0" err="1"/>
              <a:t>Kadızadelileri</a:t>
            </a:r>
            <a:r>
              <a:rPr lang="tr-TR" dirty="0"/>
              <a:t>, XVIII. Yüzyılda </a:t>
            </a:r>
            <a:r>
              <a:rPr lang="tr-TR" dirty="0" err="1"/>
              <a:t>Vehhabiliği</a:t>
            </a:r>
            <a:r>
              <a:rPr lang="tr-TR" dirty="0"/>
              <a:t> doğurduğu daha sonra ise XX. Yüzyılda </a:t>
            </a:r>
            <a:r>
              <a:rPr lang="tr-TR" dirty="0" err="1"/>
              <a:t>Cemaleddin</a:t>
            </a:r>
            <a:r>
              <a:rPr lang="tr-TR" dirty="0"/>
              <a:t> </a:t>
            </a:r>
            <a:r>
              <a:rPr lang="tr-TR" dirty="0" err="1"/>
              <a:t>Efgani</a:t>
            </a:r>
            <a:r>
              <a:rPr lang="tr-TR" dirty="0"/>
              <a:t> ve Muhammed </a:t>
            </a:r>
            <a:r>
              <a:rPr lang="tr-TR" dirty="0" err="1"/>
              <a:t>Abduh’a</a:t>
            </a:r>
            <a:r>
              <a:rPr lang="tr-TR" dirty="0"/>
              <a:t> kadar ulaştığı belirtilir. Ancak bu iddiaya ihtiyatlı yaklaşmak gerekir. </a:t>
            </a:r>
          </a:p>
          <a:p>
            <a:r>
              <a:rPr lang="tr-TR" dirty="0"/>
              <a:t>Bu dönemde kelama olan muhalefet </a:t>
            </a:r>
            <a:r>
              <a:rPr lang="tr-TR" dirty="0" err="1"/>
              <a:t>fıkhu’l-ekber</a:t>
            </a:r>
            <a:r>
              <a:rPr lang="tr-TR" dirty="0"/>
              <a:t> şerhleri üzerinden de yürütülmüştür. Örneği Kanuni dönemi alimi İshak er-Rumi medrese müfredatının </a:t>
            </a:r>
            <a:r>
              <a:rPr lang="tr-TR" dirty="0" err="1"/>
              <a:t>Fıkhu’l-ekber’in</a:t>
            </a:r>
            <a:r>
              <a:rPr lang="tr-TR" dirty="0"/>
              <a:t> içeriğiyle örtüşmediğini daha tevhidi, Kur’an ve sünnet temelli bir çizginin devam ettirilmesi gerektiğini ifade etmiştir. </a:t>
            </a:r>
          </a:p>
          <a:p>
            <a:r>
              <a:rPr lang="tr-TR" dirty="0"/>
              <a:t>Hasan Kafi </a:t>
            </a:r>
            <a:r>
              <a:rPr lang="tr-TR" dirty="0" err="1"/>
              <a:t>Akhisari</a:t>
            </a:r>
            <a:r>
              <a:rPr lang="tr-TR" dirty="0"/>
              <a:t> (ö. 1615) kelamı sapık felsefeciler ve zındık </a:t>
            </a:r>
            <a:r>
              <a:rPr lang="tr-TR" dirty="0" err="1"/>
              <a:t>sufilere</a:t>
            </a:r>
            <a:r>
              <a:rPr lang="tr-TR" dirty="0"/>
              <a:t> kapatmış ve kelama </a:t>
            </a:r>
            <a:r>
              <a:rPr lang="tr-TR" dirty="0" err="1"/>
              <a:t>tevhid</a:t>
            </a:r>
            <a:r>
              <a:rPr lang="tr-TR" dirty="0"/>
              <a:t> ilmi demiştir. Ona göre Ebu Hanife ve tabiilerinin uğraştığı bu tür kelamı faaliyet </a:t>
            </a:r>
            <a:r>
              <a:rPr lang="tr-TR" dirty="0" err="1"/>
              <a:t>usulu’d</a:t>
            </a:r>
            <a:r>
              <a:rPr lang="tr-TR" dirty="0"/>
              <a:t>-din olarak isimlendirilebilir. </a:t>
            </a:r>
          </a:p>
        </p:txBody>
      </p:sp>
    </p:spTree>
    <p:extLst>
      <p:ext uri="{BB962C8B-B14F-4D97-AF65-F5344CB8AC3E}">
        <p14:creationId xmlns:p14="http://schemas.microsoft.com/office/powerpoint/2010/main" val="225176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A. OSMANLI DÖNEMİ KELAM DÜŞÜNCESİNİ HAZIRLAYAN ŞARTLAR</a:t>
            </a:r>
          </a:p>
          <a:p>
            <a:r>
              <a:rPr lang="tr-TR" dirty="0"/>
              <a:t>Osmanlı dönemi kelamı Fahreddin er-Razi ile başlayan ve İslam düşüncesinin şerh ve haşiyelerle yeniden üretildiği uzun bir süreci kapsamaktadır.</a:t>
            </a:r>
          </a:p>
          <a:p>
            <a:r>
              <a:rPr lang="tr-TR" b="1" dirty="0" err="1">
                <a:solidFill>
                  <a:srgbClr val="C00000"/>
                </a:solidFill>
              </a:rPr>
              <a:t>Gazzali’nin</a:t>
            </a:r>
            <a:r>
              <a:rPr lang="tr-TR" b="1" dirty="0">
                <a:solidFill>
                  <a:srgbClr val="C00000"/>
                </a:solidFill>
              </a:rPr>
              <a:t> Felsefe Eleştirisi ve Kelamın Alanının Genişlemesi (Felsefi Kelam)</a:t>
            </a:r>
          </a:p>
          <a:p>
            <a:r>
              <a:rPr lang="tr-TR" dirty="0"/>
              <a:t>Kelam ilk dönemde </a:t>
            </a:r>
            <a:r>
              <a:rPr lang="tr-TR" dirty="0" err="1"/>
              <a:t>uluhiyyet</a:t>
            </a:r>
            <a:r>
              <a:rPr lang="tr-TR" dirty="0"/>
              <a:t> konularına ağırlık vermiştir. </a:t>
            </a:r>
            <a:r>
              <a:rPr lang="tr-TR" dirty="0" err="1"/>
              <a:t>Gazzali’nin</a:t>
            </a:r>
            <a:r>
              <a:rPr lang="tr-TR" dirty="0"/>
              <a:t> felsefeyi eleştirileri ile birlikte kelamın konusu bütün varlık alanını konu olarak belirlemiştir. Bu da kelamın içerik ve yöntem olarak genişlemesini sağlamıştır. </a:t>
            </a:r>
          </a:p>
          <a:p>
            <a:r>
              <a:rPr lang="tr-TR" dirty="0"/>
              <a:t>Özellikle Razi ekolünün etkisiyle kelam; bilim-felsefe diline, kelamcı ise hakikat </a:t>
            </a:r>
            <a:r>
              <a:rPr lang="tr-TR" dirty="0" err="1"/>
              <a:t>arayışçısına</a:t>
            </a:r>
            <a:r>
              <a:rPr lang="tr-TR" dirty="0"/>
              <a:t> dönüşmüştür</a:t>
            </a:r>
          </a:p>
        </p:txBody>
      </p:sp>
    </p:spTree>
    <p:extLst>
      <p:ext uri="{BB962C8B-B14F-4D97-AF65-F5344CB8AC3E}">
        <p14:creationId xmlns:p14="http://schemas.microsoft.com/office/powerpoint/2010/main" val="3109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G. OSMANLI MEDRESELERİNDE KELAM EĞİTİMİ</a:t>
            </a:r>
          </a:p>
          <a:p>
            <a:r>
              <a:rPr lang="tr-TR" dirty="0" err="1"/>
              <a:t>İtikadi</a:t>
            </a:r>
            <a:r>
              <a:rPr lang="tr-TR" dirty="0"/>
              <a:t> anlayış sadece bireyi değil toplumu da etkilediğinden dolayı Osmanlı medeniyetini anlamak amacıyla </a:t>
            </a:r>
            <a:r>
              <a:rPr lang="tr-TR" dirty="0" err="1"/>
              <a:t>itikadi</a:t>
            </a:r>
            <a:r>
              <a:rPr lang="tr-TR" dirty="0"/>
              <a:t> anlayışı bilmek önemlidir. Bunun içinde bu </a:t>
            </a:r>
            <a:r>
              <a:rPr lang="tr-TR" dirty="0" err="1"/>
              <a:t>itikadi</a:t>
            </a:r>
            <a:r>
              <a:rPr lang="tr-TR" dirty="0"/>
              <a:t> anlayışın öğretildiği medreselerin müfredatı önemlidir. </a:t>
            </a:r>
          </a:p>
          <a:p>
            <a:r>
              <a:rPr lang="tr-TR" dirty="0"/>
              <a:t>Osmanlı medreselerinde kelam eğitimin her dönemde aynı şekilde devam ettiği söylenemez. </a:t>
            </a:r>
          </a:p>
          <a:p>
            <a:r>
              <a:rPr lang="tr-TR" dirty="0"/>
              <a:t>Eğitimler üç temel metin türü üzerinde ilerlemiştir. Özet metinler: </a:t>
            </a:r>
            <a:r>
              <a:rPr lang="tr-TR" dirty="0" err="1"/>
              <a:t>iktisar</a:t>
            </a:r>
            <a:r>
              <a:rPr lang="tr-TR" dirty="0"/>
              <a:t>, orta metinler: </a:t>
            </a:r>
            <a:r>
              <a:rPr lang="tr-TR" dirty="0" err="1"/>
              <a:t>iktisad</a:t>
            </a:r>
            <a:r>
              <a:rPr lang="tr-TR" dirty="0"/>
              <a:t>, hacimli metinler: </a:t>
            </a:r>
            <a:r>
              <a:rPr lang="tr-TR" dirty="0" err="1"/>
              <a:t>istiksa</a:t>
            </a:r>
            <a:r>
              <a:rPr lang="tr-TR" dirty="0"/>
              <a:t>.</a:t>
            </a:r>
          </a:p>
          <a:p>
            <a:r>
              <a:rPr lang="tr-TR" dirty="0"/>
              <a:t>Birinci tür metinlerde deliller zikredilmeden sadece konular (</a:t>
            </a:r>
            <a:r>
              <a:rPr lang="tr-TR" dirty="0" err="1"/>
              <a:t>mesail</a:t>
            </a:r>
            <a:r>
              <a:rPr lang="tr-TR" dirty="0"/>
              <a:t>) anlatılır. İkinci tür metinde deliller verilerek konular anlatılır. Üçüncü tür metinlerde ise karşıt fikirler de ortaya konularak meseleler tahkik edilir. </a:t>
            </a:r>
          </a:p>
        </p:txBody>
      </p:sp>
    </p:spTree>
    <p:extLst>
      <p:ext uri="{BB962C8B-B14F-4D97-AF65-F5344CB8AC3E}">
        <p14:creationId xmlns:p14="http://schemas.microsoft.com/office/powerpoint/2010/main" val="13846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G. OSMANLI MEDRESELERİNDE KELAM EĞİTİMİ</a:t>
            </a:r>
          </a:p>
          <a:p>
            <a:r>
              <a:rPr lang="tr-TR" dirty="0"/>
              <a:t>Mevcut gelenekte okutulan eserlerin çoğunun </a:t>
            </a:r>
            <a:r>
              <a:rPr lang="tr-TR" dirty="0" err="1"/>
              <a:t>Eş’ari</a:t>
            </a:r>
            <a:r>
              <a:rPr lang="tr-TR" dirty="0"/>
              <a:t> geleneğinde olduğu görülmektedir. </a:t>
            </a:r>
          </a:p>
          <a:p>
            <a:r>
              <a:rPr lang="tr-TR" dirty="0" err="1"/>
              <a:t>İktisar</a:t>
            </a:r>
            <a:r>
              <a:rPr lang="tr-TR" dirty="0"/>
              <a:t> mertebesinde: </a:t>
            </a:r>
            <a:r>
              <a:rPr lang="tr-TR" dirty="0" err="1"/>
              <a:t>Nesefi</a:t>
            </a:r>
            <a:r>
              <a:rPr lang="tr-TR" dirty="0"/>
              <a:t> “</a:t>
            </a:r>
            <a:r>
              <a:rPr lang="tr-TR" dirty="0" err="1"/>
              <a:t>Akaid</a:t>
            </a:r>
            <a:r>
              <a:rPr lang="tr-TR" dirty="0"/>
              <a:t>”</a:t>
            </a:r>
          </a:p>
          <a:p>
            <a:r>
              <a:rPr lang="tr-TR" dirty="0" err="1"/>
              <a:t>İktisad</a:t>
            </a:r>
            <a:r>
              <a:rPr lang="tr-TR" dirty="0"/>
              <a:t> alt basamağında: </a:t>
            </a:r>
            <a:r>
              <a:rPr lang="tr-TR" dirty="0" err="1"/>
              <a:t>Teftazani</a:t>
            </a:r>
            <a:r>
              <a:rPr lang="tr-TR" dirty="0"/>
              <a:t> “</a:t>
            </a:r>
            <a:r>
              <a:rPr lang="tr-TR" dirty="0" err="1"/>
              <a:t>Şerhu’l-Akaid</a:t>
            </a:r>
            <a:r>
              <a:rPr lang="tr-TR" dirty="0"/>
              <a:t>”, Hayali “</a:t>
            </a:r>
            <a:r>
              <a:rPr lang="tr-TR" dirty="0" err="1"/>
              <a:t>Şerhu’l-Akaid</a:t>
            </a:r>
            <a:r>
              <a:rPr lang="tr-TR" dirty="0"/>
              <a:t> Haşiyesi”</a:t>
            </a:r>
          </a:p>
          <a:p>
            <a:r>
              <a:rPr lang="tr-TR" dirty="0" err="1"/>
              <a:t>İktisad</a:t>
            </a:r>
            <a:r>
              <a:rPr lang="tr-TR" dirty="0"/>
              <a:t> orta basamak: </a:t>
            </a:r>
            <a:r>
              <a:rPr lang="tr-TR" dirty="0" err="1"/>
              <a:t>Devvani</a:t>
            </a:r>
            <a:r>
              <a:rPr lang="tr-TR" dirty="0"/>
              <a:t> “</a:t>
            </a:r>
            <a:r>
              <a:rPr lang="tr-TR" dirty="0" err="1"/>
              <a:t>İsbat</a:t>
            </a:r>
            <a:r>
              <a:rPr lang="tr-TR" dirty="0"/>
              <a:t>-ı </a:t>
            </a:r>
            <a:r>
              <a:rPr lang="tr-TR" dirty="0" err="1"/>
              <a:t>vacib</a:t>
            </a:r>
            <a:r>
              <a:rPr lang="tr-TR" dirty="0"/>
              <a:t>”, “</a:t>
            </a:r>
            <a:r>
              <a:rPr lang="tr-TR" dirty="0" err="1"/>
              <a:t>Şerhu’l-Akaidi’l-Adudiye</a:t>
            </a:r>
            <a:r>
              <a:rPr lang="tr-TR" dirty="0"/>
              <a:t> (Akaidi Celali) ve onun </a:t>
            </a:r>
            <a:r>
              <a:rPr lang="tr-TR" dirty="0" err="1"/>
              <a:t>talikatı</a:t>
            </a:r>
            <a:r>
              <a:rPr lang="tr-TR" dirty="0"/>
              <a:t>. (</a:t>
            </a:r>
            <a:r>
              <a:rPr lang="tr-TR" dirty="0" err="1"/>
              <a:t>İci’nin</a:t>
            </a:r>
            <a:r>
              <a:rPr lang="tr-TR" dirty="0"/>
              <a:t> akaidi üzerine </a:t>
            </a:r>
            <a:r>
              <a:rPr lang="tr-TR" dirty="0" err="1"/>
              <a:t>Devvaninin</a:t>
            </a:r>
            <a:r>
              <a:rPr lang="tr-TR" dirty="0"/>
              <a:t> yazdığı şerh).</a:t>
            </a:r>
          </a:p>
          <a:p>
            <a:r>
              <a:rPr lang="tr-TR" dirty="0" err="1"/>
              <a:t>İktisad</a:t>
            </a:r>
            <a:r>
              <a:rPr lang="tr-TR" dirty="0"/>
              <a:t> üst basamak: </a:t>
            </a:r>
            <a:r>
              <a:rPr lang="tr-TR" dirty="0" err="1"/>
              <a:t>İci</a:t>
            </a:r>
            <a:r>
              <a:rPr lang="tr-TR" dirty="0"/>
              <a:t>: el-</a:t>
            </a:r>
            <a:r>
              <a:rPr lang="tr-TR" dirty="0" err="1"/>
              <a:t>Mevakıf</a:t>
            </a:r>
            <a:r>
              <a:rPr lang="tr-TR" dirty="0"/>
              <a:t>, </a:t>
            </a:r>
            <a:r>
              <a:rPr lang="tr-TR" dirty="0" err="1"/>
              <a:t>Teftazani</a:t>
            </a:r>
            <a:r>
              <a:rPr lang="tr-TR" dirty="0"/>
              <a:t>: </a:t>
            </a:r>
            <a:r>
              <a:rPr lang="tr-TR" dirty="0" err="1"/>
              <a:t>Şerhu’l-Mekasıd</a:t>
            </a:r>
            <a:endParaRPr lang="tr-TR" dirty="0"/>
          </a:p>
          <a:p>
            <a:r>
              <a:rPr lang="tr-TR" dirty="0" err="1"/>
              <a:t>İstiksa</a:t>
            </a:r>
            <a:r>
              <a:rPr lang="tr-TR" dirty="0"/>
              <a:t>: </a:t>
            </a:r>
            <a:r>
              <a:rPr lang="tr-TR" dirty="0" err="1"/>
              <a:t>Cürcani</a:t>
            </a:r>
            <a:r>
              <a:rPr lang="tr-TR" dirty="0"/>
              <a:t>: </a:t>
            </a:r>
            <a:r>
              <a:rPr lang="tr-TR" dirty="0" err="1"/>
              <a:t>Şerhü’l-Mevakıf</a:t>
            </a:r>
            <a:r>
              <a:rPr lang="tr-TR" dirty="0"/>
              <a:t> </a:t>
            </a:r>
          </a:p>
          <a:p>
            <a:r>
              <a:rPr lang="tr-TR" dirty="0"/>
              <a:t>Osmanlı Medreselerinde Kanuni’ye kadar </a:t>
            </a:r>
            <a:r>
              <a:rPr lang="tr-TR" dirty="0" err="1"/>
              <a:t>Cürcani’nin</a:t>
            </a:r>
            <a:r>
              <a:rPr lang="tr-TR" dirty="0"/>
              <a:t> eserleri esas alınmıştır. XVII. Yüzyıldan sonra ise </a:t>
            </a:r>
            <a:r>
              <a:rPr lang="tr-TR" dirty="0" err="1"/>
              <a:t>Teftazani’nin</a:t>
            </a:r>
            <a:r>
              <a:rPr lang="tr-TR" dirty="0"/>
              <a:t> eserleri ön plana çıkmıştır. </a:t>
            </a:r>
          </a:p>
        </p:txBody>
      </p:sp>
    </p:spTree>
    <p:extLst>
      <p:ext uri="{BB962C8B-B14F-4D97-AF65-F5344CB8AC3E}">
        <p14:creationId xmlns:p14="http://schemas.microsoft.com/office/powerpoint/2010/main" val="75637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H. OSMANLI DÖNEMİ KELAMIN EVRELERİ</a:t>
            </a:r>
          </a:p>
          <a:p>
            <a:r>
              <a:rPr lang="tr-TR" b="1" dirty="0" err="1">
                <a:solidFill>
                  <a:srgbClr val="C00000"/>
                </a:solidFill>
              </a:rPr>
              <a:t>Selçuklu’dan</a:t>
            </a:r>
            <a:r>
              <a:rPr lang="tr-TR" b="1" dirty="0">
                <a:solidFill>
                  <a:srgbClr val="C00000"/>
                </a:solidFill>
              </a:rPr>
              <a:t> Osmanlı’ya Geçiş Dönemi</a:t>
            </a:r>
          </a:p>
          <a:p>
            <a:r>
              <a:rPr lang="tr-TR" dirty="0"/>
              <a:t>Büyük oranda Razi mektebiyle şekillenen ve tahkikin bir yöntem olarak </a:t>
            </a:r>
            <a:r>
              <a:rPr lang="tr-TR" dirty="0" err="1"/>
              <a:t>benisendiği</a:t>
            </a:r>
            <a:r>
              <a:rPr lang="tr-TR" dirty="0"/>
              <a:t> dönemdir. Bu dönemde kelam ve felsefe temelli nazari disiplinlerde bir terkibin olduğu dönemdir. Bu dönemde sultanların etkisi sınırlıdır.</a:t>
            </a:r>
          </a:p>
          <a:p>
            <a:r>
              <a:rPr lang="tr-TR" b="1" dirty="0">
                <a:solidFill>
                  <a:srgbClr val="C00000"/>
                </a:solidFill>
              </a:rPr>
              <a:t>Fatih Dönemi</a:t>
            </a:r>
          </a:p>
          <a:p>
            <a:r>
              <a:rPr lang="tr-TR" dirty="0"/>
              <a:t>Fatih’in etkisiyle İstanbul merkezli bilimsel hareketliliğin kelama yansıdığı dönem. Bu dönemde alimler kelam ve felsefenin mirasını devam ettirmişlerdir. Bu dönem XVIII. Yüzyıl duraklama dönemine kadar devam eder. Bu dönemin önemli isimleri: </a:t>
            </a:r>
            <a:r>
              <a:rPr lang="tr-TR" dirty="0" err="1"/>
              <a:t>Beyazizade</a:t>
            </a:r>
            <a:r>
              <a:rPr lang="tr-TR" dirty="0"/>
              <a:t>, Kara Halil </a:t>
            </a:r>
            <a:r>
              <a:rPr lang="tr-TR" dirty="0" err="1"/>
              <a:t>Tirevi</a:t>
            </a:r>
            <a:r>
              <a:rPr lang="tr-TR" dirty="0"/>
              <a:t>, Abdülkadir Arif Efendi, Esad </a:t>
            </a:r>
            <a:r>
              <a:rPr lang="tr-TR" dirty="0" err="1"/>
              <a:t>Yanyevi</a:t>
            </a:r>
            <a:r>
              <a:rPr lang="tr-TR" dirty="0"/>
              <a:t>, Abdülgani en-</a:t>
            </a:r>
            <a:r>
              <a:rPr lang="tr-TR" dirty="0" err="1"/>
              <a:t>Nablusi</a:t>
            </a:r>
            <a:r>
              <a:rPr lang="tr-TR" dirty="0"/>
              <a:t>, </a:t>
            </a:r>
            <a:r>
              <a:rPr lang="tr-TR" dirty="0" err="1"/>
              <a:t>Saçaklızade</a:t>
            </a:r>
            <a:r>
              <a:rPr lang="tr-TR" dirty="0"/>
              <a:t>, Mehmet </a:t>
            </a:r>
            <a:r>
              <a:rPr lang="tr-TR" dirty="0" err="1"/>
              <a:t>Akkirmani</a:t>
            </a:r>
            <a:r>
              <a:rPr lang="tr-TR" dirty="0"/>
              <a:t>, Ebu Said Hadimi, İsmail </a:t>
            </a:r>
            <a:r>
              <a:rPr lang="tr-TR" dirty="0" err="1"/>
              <a:t>Gelenbevi</a:t>
            </a:r>
            <a:r>
              <a:rPr lang="tr-TR" dirty="0"/>
              <a:t>.</a:t>
            </a:r>
          </a:p>
        </p:txBody>
      </p:sp>
    </p:spTree>
    <p:extLst>
      <p:ext uri="{BB962C8B-B14F-4D97-AF65-F5344CB8AC3E}">
        <p14:creationId xmlns:p14="http://schemas.microsoft.com/office/powerpoint/2010/main" val="24113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a:xfrm>
            <a:off x="1117309" y="1701800"/>
            <a:ext cx="10157354" cy="4895552"/>
          </a:xfrm>
        </p:spPr>
        <p:txBody>
          <a:bodyPr rtlCol="0">
            <a:normAutofit fontScale="70000" lnSpcReduction="20000"/>
          </a:bodyPr>
          <a:lstStyle/>
          <a:p>
            <a:r>
              <a:rPr lang="tr-TR" b="1" dirty="0"/>
              <a:t>H. OSMANLI DÖNEMİ KELAMIN EVRELERİ</a:t>
            </a:r>
          </a:p>
          <a:p>
            <a:r>
              <a:rPr lang="tr-TR" b="1" dirty="0">
                <a:solidFill>
                  <a:srgbClr val="C00000"/>
                </a:solidFill>
              </a:rPr>
              <a:t>Yeni İlmi Kelam Dönemi</a:t>
            </a:r>
          </a:p>
          <a:p>
            <a:r>
              <a:rPr lang="tr-TR" dirty="0"/>
              <a:t>XIX. yüzyılın sonlarında başlayan ve pek çok yeni fikri barındıran dönemdir. Batılılaşma ve modernleşme hareketlerinin, Pozitivist düşüncelerin ön plana çıktığı dönemdir. </a:t>
            </a:r>
          </a:p>
          <a:p>
            <a:r>
              <a:rPr lang="tr-TR" dirty="0"/>
              <a:t>Bu dönemde İslami ilimlerin metot ve muhtevası üzerinde durulmuş ve Kelam ilmide bundan nasibini almıştır. </a:t>
            </a:r>
          </a:p>
          <a:p>
            <a:r>
              <a:rPr lang="tr-TR" dirty="0"/>
              <a:t>Abdullah </a:t>
            </a:r>
            <a:r>
              <a:rPr lang="tr-TR" dirty="0" err="1"/>
              <a:t>Harputi</a:t>
            </a:r>
            <a:r>
              <a:rPr lang="tr-TR" dirty="0"/>
              <a:t> ve İzmirli İsmail Hakkı’nın önderliğinde yürüyen bu harekette kelam ilmi genel yapısı bozulmadan güncelleme faaliyetine girişilmiştir. </a:t>
            </a:r>
          </a:p>
          <a:p>
            <a:r>
              <a:rPr lang="tr-TR" dirty="0"/>
              <a:t>Ancak dönemin sosyal ve siyasi koşulları nedeniyle bu dönem akamete uğramıştır. </a:t>
            </a:r>
          </a:p>
          <a:p>
            <a:r>
              <a:rPr lang="tr-TR" dirty="0"/>
              <a:t>Bu dönemde </a:t>
            </a:r>
            <a:r>
              <a:rPr lang="tr-TR" dirty="0" err="1"/>
              <a:t>Darul’l-Funun</a:t>
            </a:r>
            <a:r>
              <a:rPr lang="tr-TR" dirty="0"/>
              <a:t> İlahiyat Fakültesi Mecmuası, </a:t>
            </a:r>
            <a:r>
              <a:rPr lang="tr-TR" dirty="0" err="1"/>
              <a:t>Beyanü’l</a:t>
            </a:r>
            <a:r>
              <a:rPr lang="tr-TR" dirty="0"/>
              <a:t>-Hak, Sırat-ı Müstakim/</a:t>
            </a:r>
            <a:r>
              <a:rPr lang="tr-TR" dirty="0" err="1"/>
              <a:t>Sebilür’r-Reşad</a:t>
            </a:r>
            <a:r>
              <a:rPr lang="tr-TR" dirty="0"/>
              <a:t> gibi dergiler aracılığıyla kelam konularına dair yazılar yazılmıştır. </a:t>
            </a:r>
          </a:p>
          <a:p>
            <a:r>
              <a:rPr lang="tr-TR" dirty="0"/>
              <a:t>Bu dönemin öncü isimleri: Mustafa Sabri Efendi, </a:t>
            </a:r>
            <a:r>
              <a:rPr lang="tr-TR" dirty="0" err="1"/>
              <a:t>Ahmed</a:t>
            </a:r>
            <a:r>
              <a:rPr lang="tr-TR" dirty="0"/>
              <a:t> Hamdi Aksekili, Manastırlı İsmail Hakkı, </a:t>
            </a:r>
            <a:r>
              <a:rPr lang="tr-TR" dirty="0" err="1"/>
              <a:t>Sırri</a:t>
            </a:r>
            <a:r>
              <a:rPr lang="tr-TR" dirty="0"/>
              <a:t> </a:t>
            </a:r>
            <a:r>
              <a:rPr lang="tr-TR" dirty="0" err="1"/>
              <a:t>Giridi</a:t>
            </a:r>
            <a:r>
              <a:rPr lang="tr-TR" dirty="0"/>
              <a:t>, </a:t>
            </a:r>
            <a:r>
              <a:rPr lang="tr-TR" dirty="0" err="1"/>
              <a:t>Şehbenderzade</a:t>
            </a:r>
            <a:r>
              <a:rPr lang="tr-TR" dirty="0"/>
              <a:t>, Mehmet Akif, Ömer Nasuhi Bilmen, Arapkirli Hüseyin Avni, Mehmet Şerafettin </a:t>
            </a:r>
            <a:r>
              <a:rPr lang="tr-TR" dirty="0" err="1"/>
              <a:t>Yaltkaya</a:t>
            </a:r>
            <a:r>
              <a:rPr lang="tr-TR" dirty="0"/>
              <a:t>, </a:t>
            </a:r>
            <a:r>
              <a:rPr lang="tr-TR" dirty="0" err="1"/>
              <a:t>Abdüllatif</a:t>
            </a:r>
            <a:r>
              <a:rPr lang="tr-TR" dirty="0"/>
              <a:t> </a:t>
            </a:r>
            <a:r>
              <a:rPr lang="tr-TR" dirty="0" err="1"/>
              <a:t>Harputi</a:t>
            </a:r>
            <a:r>
              <a:rPr lang="tr-TR" dirty="0"/>
              <a:t>.</a:t>
            </a:r>
          </a:p>
        </p:txBody>
      </p:sp>
    </p:spTree>
    <p:extLst>
      <p:ext uri="{BB962C8B-B14F-4D97-AF65-F5344CB8AC3E}">
        <p14:creationId xmlns:p14="http://schemas.microsoft.com/office/powerpoint/2010/main" val="357058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A. OSMANLI DÖNEMİ KELAM DÜŞÜNCESİNİ HAZIRLAYAN ŞARTLAR</a:t>
            </a:r>
          </a:p>
          <a:p>
            <a:r>
              <a:rPr lang="tr-TR" b="1" dirty="0" err="1">
                <a:solidFill>
                  <a:srgbClr val="C00000"/>
                </a:solidFill>
              </a:rPr>
              <a:t>Gazzali’nin</a:t>
            </a:r>
            <a:r>
              <a:rPr lang="tr-TR" b="1" dirty="0">
                <a:solidFill>
                  <a:srgbClr val="C00000"/>
                </a:solidFill>
              </a:rPr>
              <a:t> Felsefe Eleştirisi ve Kelamın Alanının Genişlemesi (Felsefi Kelam)</a:t>
            </a:r>
          </a:p>
          <a:p>
            <a:r>
              <a:rPr lang="tr-TR" dirty="0"/>
              <a:t>Bu dönüşüm esnasında felsefenin metafizik imaları temizlenerek teorik açısından tüm içeriği kelama alınmıştır. Hatta kelam doğa bilimlerinin bir parçasına dönüşmüştür. Bu bağlamda mantık, fizik, astronomi, optik, teorik coğrafya vb. konular artmıştır. </a:t>
            </a:r>
          </a:p>
          <a:p>
            <a:r>
              <a:rPr lang="tr-TR" dirty="0"/>
              <a:t>Bu dönem kelamı sadece </a:t>
            </a:r>
            <a:r>
              <a:rPr lang="tr-TR" dirty="0" err="1"/>
              <a:t>usulu’d</a:t>
            </a:r>
            <a:r>
              <a:rPr lang="tr-TR" dirty="0"/>
              <a:t>-din temelli bir kelam olmayıp bilim-felsefe mirasını taşıyan bir kelamdır. </a:t>
            </a:r>
          </a:p>
          <a:p>
            <a:r>
              <a:rPr lang="tr-TR" b="1" dirty="0">
                <a:solidFill>
                  <a:srgbClr val="C00000"/>
                </a:solidFill>
              </a:rPr>
              <a:t>Kelamın Dönüşüne Etki Eden Alimler</a:t>
            </a:r>
          </a:p>
          <a:p>
            <a:r>
              <a:rPr lang="tr-TR" dirty="0"/>
              <a:t>Fahreddin er-Razi (ö. 1210), Seyfeddin el-</a:t>
            </a:r>
            <a:r>
              <a:rPr lang="tr-TR" dirty="0" err="1"/>
              <a:t>Âmidi</a:t>
            </a:r>
            <a:r>
              <a:rPr lang="tr-TR" dirty="0"/>
              <a:t> (ö. 1233), Nasirüddin et-</a:t>
            </a:r>
            <a:r>
              <a:rPr lang="tr-TR" dirty="0" err="1"/>
              <a:t>Tûsî</a:t>
            </a:r>
            <a:r>
              <a:rPr lang="tr-TR" dirty="0"/>
              <a:t> (ö. 1283), </a:t>
            </a:r>
            <a:r>
              <a:rPr lang="tr-TR" dirty="0" err="1"/>
              <a:t>Siraceddin</a:t>
            </a:r>
            <a:r>
              <a:rPr lang="tr-TR" dirty="0"/>
              <a:t> el-</a:t>
            </a:r>
            <a:r>
              <a:rPr lang="tr-TR" dirty="0" err="1"/>
              <a:t>Urmevi</a:t>
            </a:r>
            <a:r>
              <a:rPr lang="tr-TR" dirty="0"/>
              <a:t> (ö. 1283), Kadı el-</a:t>
            </a:r>
            <a:r>
              <a:rPr lang="tr-TR" dirty="0" err="1"/>
              <a:t>Beydavi</a:t>
            </a:r>
            <a:r>
              <a:rPr lang="tr-TR" dirty="0"/>
              <a:t> (ö. 1286); Şemseddin es-</a:t>
            </a:r>
            <a:r>
              <a:rPr lang="tr-TR" dirty="0" err="1"/>
              <a:t>Semerkandi</a:t>
            </a:r>
            <a:r>
              <a:rPr lang="tr-TR" dirty="0"/>
              <a:t> (ö. 1301), </a:t>
            </a:r>
            <a:r>
              <a:rPr lang="tr-TR" dirty="0" err="1"/>
              <a:t>Adudüddin</a:t>
            </a:r>
            <a:r>
              <a:rPr lang="tr-TR" dirty="0"/>
              <a:t> el-</a:t>
            </a:r>
            <a:r>
              <a:rPr lang="tr-TR" dirty="0" err="1"/>
              <a:t>İci</a:t>
            </a:r>
            <a:r>
              <a:rPr lang="tr-TR" dirty="0"/>
              <a:t> (ö. 1355), </a:t>
            </a:r>
            <a:r>
              <a:rPr lang="tr-TR" dirty="0" err="1"/>
              <a:t>Kutbüddin</a:t>
            </a:r>
            <a:r>
              <a:rPr lang="tr-TR" dirty="0"/>
              <a:t> er-Razi (ö. 1365), </a:t>
            </a:r>
            <a:r>
              <a:rPr lang="tr-TR" dirty="0" err="1"/>
              <a:t>Sadeddin</a:t>
            </a:r>
            <a:r>
              <a:rPr lang="tr-TR" dirty="0"/>
              <a:t> et-</a:t>
            </a:r>
            <a:r>
              <a:rPr lang="tr-TR" dirty="0" err="1"/>
              <a:t>Taftazani</a:t>
            </a:r>
            <a:r>
              <a:rPr lang="tr-TR" dirty="0"/>
              <a:t> (ö. 1390), </a:t>
            </a:r>
            <a:r>
              <a:rPr lang="tr-TR" dirty="0" err="1"/>
              <a:t>Seyyid</a:t>
            </a:r>
            <a:r>
              <a:rPr lang="tr-TR" dirty="0"/>
              <a:t> Şerif el-</a:t>
            </a:r>
            <a:r>
              <a:rPr lang="tr-TR" dirty="0" err="1"/>
              <a:t>Cürcani</a:t>
            </a:r>
            <a:r>
              <a:rPr lang="tr-TR" dirty="0"/>
              <a:t> (ö. 1413).</a:t>
            </a:r>
          </a:p>
          <a:p>
            <a:endParaRPr lang="tr-TR" dirty="0"/>
          </a:p>
        </p:txBody>
      </p:sp>
    </p:spTree>
    <p:extLst>
      <p:ext uri="{BB962C8B-B14F-4D97-AF65-F5344CB8AC3E}">
        <p14:creationId xmlns:p14="http://schemas.microsoft.com/office/powerpoint/2010/main" val="398003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OSMANLI DÖNEMİ KELAM DÜŞÜNCESİNİ HAZIRLAYAN ŞARTLAR</a:t>
            </a:r>
          </a:p>
          <a:p>
            <a:r>
              <a:rPr lang="tr-TR" b="1" dirty="0">
                <a:solidFill>
                  <a:srgbClr val="C00000"/>
                </a:solidFill>
              </a:rPr>
              <a:t>Felsefi Kelamın Osmanlı’ya Nakli</a:t>
            </a:r>
          </a:p>
          <a:p>
            <a:r>
              <a:rPr lang="tr-TR" dirty="0" err="1"/>
              <a:t>Selçuklu’larda</a:t>
            </a:r>
            <a:r>
              <a:rPr lang="tr-TR" dirty="0"/>
              <a:t> başlayan bu felsefi kelam geleneği klasik konuları da koruyarak Osmanlı’ya intikal etmiştir.</a:t>
            </a:r>
          </a:p>
          <a:p>
            <a:r>
              <a:rPr lang="tr-TR" b="1" dirty="0">
                <a:solidFill>
                  <a:srgbClr val="C00000"/>
                </a:solidFill>
              </a:rPr>
              <a:t>Osmanlı Dönemi Kelamı (Kelam-Felsefe ve Tasavvufun </a:t>
            </a:r>
            <a:r>
              <a:rPr lang="tr-TR" b="1" dirty="0" err="1">
                <a:solidFill>
                  <a:srgbClr val="C00000"/>
                </a:solidFill>
              </a:rPr>
              <a:t>Mezci</a:t>
            </a:r>
            <a:r>
              <a:rPr lang="tr-TR" b="1" dirty="0">
                <a:solidFill>
                  <a:srgbClr val="C00000"/>
                </a:solidFill>
              </a:rPr>
              <a:t> / Karıştırılması)</a:t>
            </a:r>
          </a:p>
          <a:p>
            <a:r>
              <a:rPr lang="tr-TR" dirty="0"/>
              <a:t>Osmanlı dönemi kelamında felsefenin yanında tasavvufun da kelama </a:t>
            </a:r>
            <a:r>
              <a:rPr lang="tr-TR" dirty="0" err="1"/>
              <a:t>mezci</a:t>
            </a:r>
            <a:r>
              <a:rPr lang="tr-TR" dirty="0"/>
              <a:t> söz konusudur. Özellikle Razi ekolünün tasavvufa yakınlığı Osmanlı’da vahdet-i vücutçu damarın gelişmesini sağlamıştır. Böylece Osmanlı; felsefi, </a:t>
            </a:r>
            <a:r>
              <a:rPr lang="tr-TR" dirty="0" err="1"/>
              <a:t>kelami</a:t>
            </a:r>
            <a:r>
              <a:rPr lang="tr-TR" dirty="0"/>
              <a:t>, </a:t>
            </a:r>
            <a:r>
              <a:rPr lang="tr-TR" dirty="0" err="1"/>
              <a:t>sufi</a:t>
            </a:r>
            <a:r>
              <a:rPr lang="tr-TR" dirty="0"/>
              <a:t> hatta </a:t>
            </a:r>
            <a:r>
              <a:rPr lang="tr-TR" dirty="0" err="1"/>
              <a:t>işraki</a:t>
            </a:r>
            <a:r>
              <a:rPr lang="tr-TR" dirty="0"/>
              <a:t> çizgilerin kesiştiği bir kavşağa dönüşmüştür. </a:t>
            </a:r>
          </a:p>
          <a:p>
            <a:endParaRPr lang="tr-TR" dirty="0"/>
          </a:p>
        </p:txBody>
      </p:sp>
    </p:spTree>
    <p:extLst>
      <p:ext uri="{BB962C8B-B14F-4D97-AF65-F5344CB8AC3E}">
        <p14:creationId xmlns:p14="http://schemas.microsoft.com/office/powerpoint/2010/main" val="234021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A. OSMANLI DÖNEMİ KELAM DÜŞÜNCESİNİ HAZIRLAYAN ŞARTLAR</a:t>
            </a:r>
          </a:p>
          <a:p>
            <a:r>
              <a:rPr lang="tr-TR" b="1" dirty="0">
                <a:solidFill>
                  <a:srgbClr val="C00000"/>
                </a:solidFill>
              </a:rPr>
              <a:t>Osmanlı Dönemi Kelamın Öncü İsimleri</a:t>
            </a:r>
          </a:p>
          <a:p>
            <a:r>
              <a:rPr lang="tr-TR" dirty="0"/>
              <a:t>Osmanlı dönemi kelamının kelam-felsefe-tasavvuf temelli eklektik yapısı Osmanlı eğitim sisteminin de kurucuları olan Davud-i Kayseri ve Molla </a:t>
            </a:r>
            <a:r>
              <a:rPr lang="tr-TR" dirty="0" err="1"/>
              <a:t>Fenari’de</a:t>
            </a:r>
            <a:r>
              <a:rPr lang="tr-TR" dirty="0"/>
              <a:t> görülmektedir. </a:t>
            </a:r>
          </a:p>
          <a:p>
            <a:r>
              <a:rPr lang="tr-TR" b="1" dirty="0">
                <a:solidFill>
                  <a:srgbClr val="C00000"/>
                </a:solidFill>
              </a:rPr>
              <a:t>Davud-i Kayseri ve Kelam-Felsefe-Tasavvuf Karışımı</a:t>
            </a:r>
          </a:p>
          <a:p>
            <a:r>
              <a:rPr lang="tr-TR" dirty="0"/>
              <a:t>Kayseri; Selçuklu döneminde gelişen felsefi kelam geleneğini özümsemiştir. </a:t>
            </a:r>
          </a:p>
          <a:p>
            <a:r>
              <a:rPr lang="tr-TR" dirty="0" err="1"/>
              <a:t>İbn</a:t>
            </a:r>
            <a:r>
              <a:rPr lang="tr-TR" dirty="0"/>
              <a:t> </a:t>
            </a:r>
            <a:r>
              <a:rPr lang="tr-TR" dirty="0" err="1"/>
              <a:t>Sertak</a:t>
            </a:r>
            <a:r>
              <a:rPr lang="tr-TR" dirty="0"/>
              <a:t> aracılığıyla </a:t>
            </a:r>
            <a:r>
              <a:rPr lang="tr-TR" dirty="0" err="1"/>
              <a:t>Meraga</a:t>
            </a:r>
            <a:r>
              <a:rPr lang="tr-TR" dirty="0"/>
              <a:t> matematik ve astronomi okuluna, </a:t>
            </a:r>
            <a:r>
              <a:rPr lang="tr-TR" dirty="0" err="1"/>
              <a:t>Abdurrezzak</a:t>
            </a:r>
            <a:r>
              <a:rPr lang="tr-TR" dirty="0"/>
              <a:t> el-</a:t>
            </a:r>
            <a:r>
              <a:rPr lang="tr-TR" dirty="0" err="1"/>
              <a:t>Kaşani</a:t>
            </a:r>
            <a:r>
              <a:rPr lang="tr-TR" dirty="0"/>
              <a:t> (ö. 1335) yoluyla ise </a:t>
            </a:r>
            <a:r>
              <a:rPr lang="tr-TR" dirty="0" err="1"/>
              <a:t>Sadreddin</a:t>
            </a:r>
            <a:r>
              <a:rPr lang="tr-TR" dirty="0"/>
              <a:t> </a:t>
            </a:r>
            <a:r>
              <a:rPr lang="tr-TR" dirty="0" err="1"/>
              <a:t>Konevi</a:t>
            </a:r>
            <a:r>
              <a:rPr lang="tr-TR" dirty="0"/>
              <a:t> (ö. 1274) ve </a:t>
            </a:r>
            <a:r>
              <a:rPr lang="tr-TR" dirty="0" err="1"/>
              <a:t>İbnü’l</a:t>
            </a:r>
            <a:r>
              <a:rPr lang="tr-TR" dirty="0"/>
              <a:t>-Arabi’ye (ö. 1240) bağlıdır. </a:t>
            </a:r>
          </a:p>
          <a:p>
            <a:r>
              <a:rPr lang="tr-TR" dirty="0"/>
              <a:t>Örneğin Kayseri kelam sıfatını incelediği risalede felsefi, tasavvufi hatta </a:t>
            </a:r>
            <a:r>
              <a:rPr lang="tr-TR" dirty="0" err="1"/>
              <a:t>işraki</a:t>
            </a:r>
            <a:r>
              <a:rPr lang="tr-TR" dirty="0"/>
              <a:t> terimlerden istifade ederken, zaman konusunu işlediği eserinde ise antik döneme kadar giden görüşleri gözden geçirmiştir</a:t>
            </a:r>
          </a:p>
          <a:p>
            <a:endParaRPr lang="tr-TR" dirty="0"/>
          </a:p>
        </p:txBody>
      </p:sp>
    </p:spTree>
    <p:extLst>
      <p:ext uri="{BB962C8B-B14F-4D97-AF65-F5344CB8AC3E}">
        <p14:creationId xmlns:p14="http://schemas.microsoft.com/office/powerpoint/2010/main" val="30606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OSMANLI DÖNEMİ KELAM DÜŞÜNCESİNİ HAZIRLAYAN ŞARTLAR</a:t>
            </a:r>
          </a:p>
          <a:p>
            <a:r>
              <a:rPr lang="tr-TR" b="1" dirty="0">
                <a:solidFill>
                  <a:srgbClr val="C00000"/>
                </a:solidFill>
              </a:rPr>
              <a:t>Molla </a:t>
            </a:r>
            <a:r>
              <a:rPr lang="tr-TR" b="1" dirty="0" err="1">
                <a:solidFill>
                  <a:srgbClr val="C00000"/>
                </a:solidFill>
              </a:rPr>
              <a:t>Fenari</a:t>
            </a:r>
            <a:r>
              <a:rPr lang="tr-TR" b="1" dirty="0">
                <a:solidFill>
                  <a:srgbClr val="C00000"/>
                </a:solidFill>
              </a:rPr>
              <a:t> ve Kelam-Felsefe-Tasavvuf Karışımı</a:t>
            </a:r>
          </a:p>
          <a:p>
            <a:r>
              <a:rPr lang="tr-TR" dirty="0"/>
              <a:t>Molla </a:t>
            </a:r>
            <a:r>
              <a:rPr lang="tr-TR" dirty="0" err="1"/>
              <a:t>Fenari</a:t>
            </a:r>
            <a:r>
              <a:rPr lang="tr-TR" dirty="0"/>
              <a:t>; Cisimlerin oluşumunun atomlardan veya heyuladan oluştuğunu söylerken aynı zamanda alemin bekasının sürekli yaratmayla olduğunu bu noktada </a:t>
            </a:r>
            <a:r>
              <a:rPr lang="tr-TR" dirty="0" err="1"/>
              <a:t>Mu’tezile’nin</a:t>
            </a:r>
            <a:r>
              <a:rPr lang="tr-TR" dirty="0"/>
              <a:t> </a:t>
            </a:r>
            <a:r>
              <a:rPr lang="tr-TR" dirty="0" err="1"/>
              <a:t>kümun</a:t>
            </a:r>
            <a:r>
              <a:rPr lang="tr-TR" dirty="0"/>
              <a:t>-zuhur teorisini desteklemiştir.</a:t>
            </a:r>
          </a:p>
          <a:p>
            <a:r>
              <a:rPr lang="tr-TR" dirty="0" err="1"/>
              <a:t>İbn</a:t>
            </a:r>
            <a:r>
              <a:rPr lang="tr-TR" dirty="0"/>
              <a:t> Arabi’den etkilenmesi sonucu Cennet ve Cehennemin asıl itibariyle yaratılmış olduğu, ayrıntılar itibariyle yaratılmamış olduğunu dile getirmiştir. </a:t>
            </a:r>
          </a:p>
          <a:p>
            <a:r>
              <a:rPr lang="tr-TR" dirty="0"/>
              <a:t>İsmail </a:t>
            </a:r>
            <a:r>
              <a:rPr lang="tr-TR" dirty="0" err="1"/>
              <a:t>Gelenbevi</a:t>
            </a:r>
            <a:r>
              <a:rPr lang="tr-TR" dirty="0"/>
              <a:t> ve Ali Kuşçu gibi dönemin alimlerinde de aynı durumlara rastlanmaktadır.</a:t>
            </a:r>
          </a:p>
        </p:txBody>
      </p:sp>
    </p:spTree>
    <p:extLst>
      <p:ext uri="{BB962C8B-B14F-4D97-AF65-F5344CB8AC3E}">
        <p14:creationId xmlns:p14="http://schemas.microsoft.com/office/powerpoint/2010/main" val="33271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B. OSMANLI DÖNEMİ KELAMININ TEMEL YAPISI: SENTEZ VE TERKİP</a:t>
            </a:r>
          </a:p>
          <a:p>
            <a:r>
              <a:rPr lang="tr-TR" b="1" dirty="0"/>
              <a:t>B</a:t>
            </a:r>
            <a:r>
              <a:rPr lang="tr-TR" b="1" dirty="0">
                <a:solidFill>
                  <a:srgbClr val="C00000"/>
                </a:solidFill>
              </a:rPr>
              <a:t>u Dönem Kelamındaki İçerik ve Yöntem Değişikliği</a:t>
            </a:r>
          </a:p>
          <a:p>
            <a:r>
              <a:rPr lang="tr-TR" dirty="0"/>
              <a:t>Bu dönemde önceki tartışmalar devam etmekle birlikte kelamın içeriği ve yönteminde ciddi değişiklikler olmuştur:</a:t>
            </a:r>
          </a:p>
          <a:p>
            <a:r>
              <a:rPr lang="tr-TR" dirty="0"/>
              <a:t>Kelamın ağırlık merkezi felsefi ontoloji (umur-u amme) ve kozmoloji (cevher-araz) olmuştur. </a:t>
            </a:r>
          </a:p>
          <a:p>
            <a:r>
              <a:rPr lang="tr-TR" dirty="0"/>
              <a:t>Farklı ekollerin fikirleri arasında uzlaşı noktası aranmıştır. Örneğin </a:t>
            </a:r>
            <a:r>
              <a:rPr lang="tr-TR" dirty="0" err="1"/>
              <a:t>İbn</a:t>
            </a:r>
            <a:r>
              <a:rPr lang="tr-TR" dirty="0"/>
              <a:t> Kemal fail-i muhtar Tanrı ile </a:t>
            </a:r>
            <a:r>
              <a:rPr lang="tr-TR" dirty="0" err="1"/>
              <a:t>mucib</a:t>
            </a:r>
            <a:r>
              <a:rPr lang="tr-TR" dirty="0"/>
              <a:t> bizzat Tanrı arasında “</a:t>
            </a:r>
            <a:r>
              <a:rPr lang="tr-TR" dirty="0" err="1"/>
              <a:t>mucib</a:t>
            </a:r>
            <a:r>
              <a:rPr lang="tr-TR" dirty="0"/>
              <a:t> fail” fikrini ortaya atmıştır. </a:t>
            </a:r>
          </a:p>
          <a:p>
            <a:r>
              <a:rPr lang="tr-TR" dirty="0"/>
              <a:t>Bu dönemde her alime göre değişen yöntemler uygulanmıştır. </a:t>
            </a:r>
          </a:p>
        </p:txBody>
      </p:sp>
    </p:spTree>
    <p:extLst>
      <p:ext uri="{BB962C8B-B14F-4D97-AF65-F5344CB8AC3E}">
        <p14:creationId xmlns:p14="http://schemas.microsoft.com/office/powerpoint/2010/main" val="19731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B. OSMANLI DÖNEMİ KELAMININ TEMEL YAPISI: SENTEZ VE TERKİP</a:t>
            </a:r>
          </a:p>
          <a:p>
            <a:r>
              <a:rPr lang="tr-TR" b="1" dirty="0">
                <a:solidFill>
                  <a:srgbClr val="C00000"/>
                </a:solidFill>
              </a:rPr>
              <a:t>Bu Dönem Kelamındaki İçerik ve Yöntem Değişikliği</a:t>
            </a:r>
          </a:p>
          <a:p>
            <a:r>
              <a:rPr lang="tr-TR" dirty="0"/>
              <a:t>Bu dönemin ortak noktası: Kelam, felsefe ve tasavvuf metafiziği ortak noktasında; astronomi ve matematik gibi disiplinlere </a:t>
            </a:r>
            <a:r>
              <a:rPr lang="tr-TR" dirty="0" err="1"/>
              <a:t>vukufiyet</a:t>
            </a:r>
            <a:r>
              <a:rPr lang="tr-TR" dirty="0"/>
              <a:t>, geleneği özümseme ve birikimi aşma çabası. Örneği Davud-i Kayseri zamanla ilgili eserinde </a:t>
            </a:r>
            <a:r>
              <a:rPr lang="tr-TR" dirty="0" err="1"/>
              <a:t>Grekten</a:t>
            </a:r>
            <a:r>
              <a:rPr lang="tr-TR" dirty="0"/>
              <a:t> itibaren tüm teorileri işlemiş, eleştirilerini dile getirmiş ve kendi tercihini ortaya koymuştur. </a:t>
            </a:r>
          </a:p>
          <a:p>
            <a:r>
              <a:rPr lang="tr-TR" dirty="0" err="1"/>
              <a:t>Müteahhirun</a:t>
            </a:r>
            <a:r>
              <a:rPr lang="tr-TR" dirty="0"/>
              <a:t> döneminde </a:t>
            </a:r>
            <a:r>
              <a:rPr lang="tr-TR" dirty="0" err="1"/>
              <a:t>uluhiyyet</a:t>
            </a:r>
            <a:r>
              <a:rPr lang="tr-TR" dirty="0"/>
              <a:t> vb. gibi an başlıklar altında işlenen konular bu dönemde ayrıntılı ve müstakil bir konu olarak işlenmiştir. Örnek cevher-araz konusu gibi. </a:t>
            </a:r>
          </a:p>
          <a:p>
            <a:r>
              <a:rPr lang="tr-TR" dirty="0"/>
              <a:t>Önceden dolaylı olarak işlenen pek çok konu kelamın mesaili arasına girmiştir.  </a:t>
            </a:r>
          </a:p>
        </p:txBody>
      </p:sp>
    </p:spTree>
    <p:extLst>
      <p:ext uri="{BB962C8B-B14F-4D97-AF65-F5344CB8AC3E}">
        <p14:creationId xmlns:p14="http://schemas.microsoft.com/office/powerpoint/2010/main" val="36381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OSMANLI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B. OSMANLI DÖNEMİ KELAMININ TEMEL YAPISI: SENTEZ VE TERKİP</a:t>
            </a:r>
          </a:p>
          <a:p>
            <a:r>
              <a:rPr lang="tr-TR" b="1" dirty="0">
                <a:solidFill>
                  <a:srgbClr val="C00000"/>
                </a:solidFill>
              </a:rPr>
              <a:t>Bu Dönem Neden Kelamda ve İslam Düşüncesinde Geri Kalmış Dönem Olarak Algılanmıştır</a:t>
            </a:r>
          </a:p>
          <a:p>
            <a:r>
              <a:rPr lang="tr-TR" dirty="0"/>
              <a:t>Bu iddia çok fazla temeli olmayan yüzeysel bir iddiadır. </a:t>
            </a:r>
          </a:p>
          <a:p>
            <a:r>
              <a:rPr lang="tr-TR" dirty="0"/>
              <a:t>Bu dönem teorik disiplinleri birleştiren ve üst bir sentez ve </a:t>
            </a:r>
            <a:r>
              <a:rPr lang="tr-TR" dirty="0" err="1"/>
              <a:t>terkible</a:t>
            </a:r>
            <a:r>
              <a:rPr lang="tr-TR" dirty="0"/>
              <a:t> yazılan eserlerle oluşmuştur. Osmanlı alimleri ilgilendikleri konuları oldukça zorlamış ve detaylara inmişlerdir. </a:t>
            </a:r>
          </a:p>
          <a:p>
            <a:r>
              <a:rPr lang="tr-TR" dirty="0"/>
              <a:t>Bu döneme yönelik yapılan çalışmaların bu derinliği anlamaması bu döneme yönelik ön yargılı bir anlayışın oluşmasını sağlamıştır. </a:t>
            </a:r>
          </a:p>
        </p:txBody>
      </p:sp>
    </p:spTree>
    <p:extLst>
      <p:ext uri="{BB962C8B-B14F-4D97-AF65-F5344CB8AC3E}">
        <p14:creationId xmlns:p14="http://schemas.microsoft.com/office/powerpoint/2010/main" val="39121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2487</Words>
  <Application>Microsoft Office PowerPoint</Application>
  <PresentationFormat>Özel</PresentationFormat>
  <Paragraphs>139</Paragraphs>
  <Slides>23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23</vt:i4>
      </vt:variant>
    </vt:vector>
  </HeadingPairs>
  <TitlesOfParts>
    <vt:vector size="26" baseType="lpstr">
      <vt:lpstr>Arial</vt:lpstr>
      <vt:lpstr>Century Gothic</vt:lpstr>
      <vt:lpstr>Kitaplar 16 x 9</vt:lpstr>
      <vt:lpstr>KELAM TARİHİ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lpstr>          OSMANLI DÖNEMİ KELAMI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2021-02-21T16:18:26Z</dcterms:created>
  <dcterms:modified xsi:type="dcterms:W3CDTF">2023-05-21T23:58:47Z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