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1"/>
  </p:notesMasterIdLst>
  <p:handoutMasterIdLst>
    <p:handoutMasterId r:id="rId22"/>
  </p:handoutMasterIdLst>
  <p:sldIdLst>
    <p:sldId id="264"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Lst>
  <p:sldSz cx="12188825" cy="6858000"/>
  <p:notesSz cx="6858000" cy="9144000"/>
  <p:defaultTextStyle>
    <a:defPPr rtl="0">
      <a:defRPr lang="tr-T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84" autoAdjust="0"/>
  </p:normalViewPr>
  <p:slideViewPr>
    <p:cSldViewPr showGuides="1">
      <p:cViewPr varScale="1">
        <p:scale>
          <a:sx n="62" d="100"/>
          <a:sy n="62" d="100"/>
        </p:scale>
        <p:origin x="832" y="52"/>
      </p:cViewPr>
      <p:guideLst>
        <p:guide pos="3839"/>
        <p:guide orient="horz" pos="2160"/>
      </p:guideLst>
    </p:cSldViewPr>
  </p:slideViewPr>
  <p:outlineViewPr>
    <p:cViewPr>
      <p:scale>
        <a:sx n="33" d="100"/>
        <a:sy n="33" d="100"/>
      </p:scale>
      <p:origin x="0" y="-17972"/>
    </p:cViewPr>
  </p:outlin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tr-TR" dirty="0">
              <a:solidFill>
                <a:schemeClr val="tx2"/>
              </a:solidFill>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6766E61-8483-4E85-A7AA-B03676934E74}" type="datetime1">
              <a:rPr lang="tr-TR" smtClean="0">
                <a:solidFill>
                  <a:schemeClr val="tx2"/>
                </a:solidFill>
              </a:rPr>
              <a:pPr algn="r" rtl="0"/>
              <a:t>15.05.2023</a:t>
            </a:fld>
            <a:endParaRPr lang="tr-TR" dirty="0">
              <a:solidFill>
                <a:schemeClr val="tx2"/>
              </a:solidFill>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tr-TR" dirty="0">
              <a:solidFill>
                <a:schemeClr val="tx2"/>
              </a:solidFill>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tr-TR" smtClean="0">
                <a:solidFill>
                  <a:schemeClr val="tx2"/>
                </a:solidFill>
              </a:rPr>
              <a:pPr algn="r" rtl="0"/>
              <a:t>‹#›</a:t>
            </a:fld>
            <a:endParaRPr lang="tr-T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D4890AD5-4316-40C1-84C6-5DB9875CE083}" type="datetime1">
              <a:rPr lang="tr-TR" smtClean="0"/>
              <a:pPr/>
              <a:t>15.05.2023</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tr-TR" smtClean="0"/>
              <a:pPr/>
              <a:t>‹#›</a:t>
            </a:fld>
            <a:endParaRPr lang="tr-T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tr-TR" noProof="0"/>
              <a:t>Asıl başlık stilini düzenlemek için tıklayın</a:t>
            </a:r>
            <a:endParaRPr lang="tr-TR" noProof="0" dirty="0"/>
          </a:p>
        </p:txBody>
      </p:sp>
      <p:sp>
        <p:nvSpPr>
          <p:cNvPr id="3" name="Alt Başlık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tr-TR" noProof="0"/>
              <a:t>Asıl alt başlık stilini düzenlemek için tıklayın</a:t>
            </a:r>
            <a:endParaRPr lang="tr-T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2393C2F-276E-45A2-A26D-280D43F4DEC0}" type="datetime1">
              <a:rPr lang="tr-TR" smtClean="0"/>
              <a:pPr/>
              <a:t>15.05.2023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1117309" y="274638"/>
            <a:ext cx="8532178" cy="5897561"/>
          </a:xfrm>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6EE73423-0FCB-43D8-A89E-348919C940EF}" type="datetime1">
              <a:rPr lang="tr-TR" smtClean="0"/>
              <a:pPr/>
              <a:t>15.05.2023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9CD94FF-AF33-4AFA-A6D6-D15D6E4AF075}" type="datetime1">
              <a:rPr lang="tr-TR" smtClean="0"/>
              <a:pPr/>
              <a:t>15.05.2023</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DA60BA0E-20D0-4E7C-B286-26C960A6788F}" type="slidenum">
              <a:rPr lang="tr-TR" noProof="0" smtClean="0"/>
              <a:t>‹#›</a:t>
            </a:fld>
            <a:endParaRPr lang="tr-T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tr-TR" noProof="0"/>
              <a:t>Asıl metin stillerini düzenle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lvl1pPr>
              <a:defRPr/>
            </a:lvl1pPr>
          </a:lstStyle>
          <a:p>
            <a:fld id="{4260B1F9-9B61-4E5E-BE20-BD0526E05453}" type="datetime1">
              <a:rPr lang="tr-TR" smtClean="0"/>
              <a:pPr/>
              <a:t>15.05.2023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1121372" y="1608835"/>
            <a:ext cx="4973041" cy="753363"/>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a:t>
            </a:r>
          </a:p>
        </p:txBody>
      </p:sp>
      <p:sp>
        <p:nvSpPr>
          <p:cNvPr id="4" name="İçerik Yer Tutucusu 3"/>
          <p:cNvSpPr>
            <a:spLocks noGrp="1"/>
          </p:cNvSpPr>
          <p:nvPr>
            <p:ph sz="half" idx="2"/>
          </p:nvPr>
        </p:nvSpPr>
        <p:spPr>
          <a:xfrm>
            <a:off x="111730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301622" y="1608836"/>
            <a:ext cx="4973041" cy="753362"/>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a:t>
            </a:r>
          </a:p>
        </p:txBody>
      </p:sp>
      <p:sp>
        <p:nvSpPr>
          <p:cNvPr id="6" name="İçerik Yer Tutucusu 5"/>
          <p:cNvSpPr>
            <a:spLocks noGrp="1"/>
          </p:cNvSpPr>
          <p:nvPr>
            <p:ph sz="quarter" idx="4"/>
          </p:nvPr>
        </p:nvSpPr>
        <p:spPr>
          <a:xfrm>
            <a:off x="629755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874B9DD9-F15D-4B9F-93EF-364AA77EACFA}" type="datetime1">
              <a:rPr lang="tr-TR" smtClean="0"/>
              <a:pPr/>
              <a:t>15.05.2023</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Tarih Yer Tutucusu 2"/>
          <p:cNvSpPr>
            <a:spLocks noGrp="1"/>
          </p:cNvSpPr>
          <p:nvPr>
            <p:ph type="dt" sz="half" idx="10"/>
          </p:nvPr>
        </p:nvSpPr>
        <p:spPr/>
        <p:txBody>
          <a:bodyPr rtlCol="0"/>
          <a:lstStyle>
            <a:lvl1pPr>
              <a:defRPr/>
            </a:lvl1pPr>
          </a:lstStyle>
          <a:p>
            <a:fld id="{79802B63-CB18-4428-940D-76000F7D0D7F}" type="datetime1">
              <a:rPr lang="tr-TR" smtClean="0"/>
              <a:pPr/>
              <a:t>15.05.2023</a:t>
            </a:fld>
            <a:endParaRPr lang="tr-TR"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4A3D9A3A-F2D1-49D2-9940-81A32FD4BC1B}" type="datetime1">
              <a:rPr lang="tr-TR" smtClean="0"/>
              <a:pPr/>
              <a:t>15.05.2023</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9A7729AD-F7C7-473C-BE4B-248522DE8F48}" type="datetime1">
              <a:rPr lang="tr-TR" smtClean="0"/>
              <a:pPr/>
              <a:t>15.05.2023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Resim Yer Tutucus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tr-TR" noProof="0"/>
              <a:t>Resim eklemek için simgeye tıklayın</a:t>
            </a:r>
            <a:endParaRPr lang="tr-TR" noProof="0" dirty="0"/>
          </a:p>
        </p:txBody>
      </p:sp>
      <p:sp>
        <p:nvSpPr>
          <p:cNvPr id="4" name="Metin Yer Tutucusu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FCFCCC71-70BB-43D3-97CB-6EEE61369627}" type="datetime1">
              <a:rPr lang="tr-TR" smtClean="0"/>
              <a:pPr/>
              <a:t>15.05.2023</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tr-TR" noProof="0" dirty="0"/>
              <a:t>Asıl başlık stili için tıklatın</a:t>
            </a:r>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4E217E46-B403-4530-8B5B-57B5C1217BD3}" type="datetime1">
              <a:rPr lang="tr-TR" smtClean="0"/>
              <a:pPr/>
              <a:t>15.05.2023</a:t>
            </a:fld>
            <a:endParaRPr lang="tr-TR" dirty="0"/>
          </a:p>
        </p:txBody>
      </p:sp>
      <p:sp>
        <p:nvSpPr>
          <p:cNvPr id="5" name="Alt 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tr-TR" noProof="0" dirty="0"/>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3212976"/>
            <a:ext cx="7008574" cy="1584450"/>
          </a:xfrm>
        </p:spPr>
        <p:txBody>
          <a:bodyPr rtlCol="0"/>
          <a:lstStyle/>
          <a:p>
            <a:pPr rtl="0"/>
            <a:r>
              <a:rPr lang="tr-TR" dirty="0"/>
              <a:t>KELAM TARİHİ</a:t>
            </a:r>
            <a:endParaRPr lang="en-US" dirty="0"/>
          </a:p>
        </p:txBody>
      </p:sp>
      <p:sp>
        <p:nvSpPr>
          <p:cNvPr id="3" name="Alt Başlık 2"/>
          <p:cNvSpPr>
            <a:spLocks noGrp="1"/>
          </p:cNvSpPr>
          <p:nvPr>
            <p:ph type="subTitle" idx="1"/>
          </p:nvPr>
        </p:nvSpPr>
        <p:spPr/>
        <p:txBody>
          <a:bodyPr rtlCol="0"/>
          <a:lstStyle/>
          <a:p>
            <a:pPr rtl="0"/>
            <a:r>
              <a:rPr lang="tr-TR" dirty="0"/>
              <a:t>DR. ÖĞR. ÜYESİ FİKRULLAH ÇAKMAK</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a:bodyPr>
          <a:lstStyle/>
          <a:p>
            <a:r>
              <a:rPr lang="tr-TR" b="1" dirty="0"/>
              <a:t>A. DÖNEME ADINI VEREN YAZIM TARZLARI: ŞERH VE HAŞİYE DÖNEMİ</a:t>
            </a:r>
          </a:p>
          <a:p>
            <a:r>
              <a:rPr lang="tr-TR" b="1" dirty="0">
                <a:solidFill>
                  <a:srgbClr val="C00000"/>
                </a:solidFill>
              </a:rPr>
              <a:t>Eleştirilere Cevaplar</a:t>
            </a:r>
          </a:p>
          <a:p>
            <a:r>
              <a:rPr lang="tr-TR" dirty="0" err="1"/>
              <a:t>Gazzali</a:t>
            </a:r>
            <a:r>
              <a:rPr lang="tr-TR" dirty="0"/>
              <a:t> ile başlayan, şerh ve haşiye dönemiyle devam eden bu döneme yapılan eleştirilerin haksızlık içerdiğine yönelik yeni çalışmalar söz konusudur. Örnek: İsmail Kara, İlim Bilmez Tarih Hatırlamaz: Şerh ve Haşiye Meselesine Dair Birkaç Not, İstanbul, Dergah Yay. 2011)</a:t>
            </a:r>
          </a:p>
        </p:txBody>
      </p:sp>
    </p:spTree>
    <p:extLst>
      <p:ext uri="{BB962C8B-B14F-4D97-AF65-F5344CB8AC3E}">
        <p14:creationId xmlns:p14="http://schemas.microsoft.com/office/powerpoint/2010/main" val="244557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lnSpcReduction="10000"/>
          </a:bodyPr>
          <a:lstStyle/>
          <a:p>
            <a:r>
              <a:rPr lang="tr-TR" b="1" dirty="0"/>
              <a:t>B. ŞERH VE HAŞİYE DÖNEMİNİN GENEL ÖZELLİKLERİ</a:t>
            </a:r>
          </a:p>
          <a:p>
            <a:r>
              <a:rPr lang="tr-TR" dirty="0"/>
              <a:t>1) Kelam tarihinin en uzun dönemidir. </a:t>
            </a:r>
          </a:p>
          <a:p>
            <a:r>
              <a:rPr lang="tr-TR" dirty="0"/>
              <a:t>2) Fahreddin er-Razi’yle başlayan tahkik döneminde artmış </a:t>
            </a:r>
            <a:r>
              <a:rPr lang="tr-TR" dirty="0" err="1"/>
              <a:t>olsada</a:t>
            </a:r>
            <a:r>
              <a:rPr lang="tr-TR" dirty="0"/>
              <a:t> genel olarak 14-16 yüzyıllar arası şerh ve </a:t>
            </a:r>
            <a:r>
              <a:rPr lang="tr-TR" dirty="0" err="1"/>
              <a:t>haşiyeciliğin</a:t>
            </a:r>
            <a:r>
              <a:rPr lang="tr-TR" dirty="0"/>
              <a:t> en yoğun olduğu dönemdir. </a:t>
            </a:r>
          </a:p>
          <a:p>
            <a:r>
              <a:rPr lang="tr-TR" dirty="0"/>
              <a:t>3) Bu dönemde </a:t>
            </a:r>
            <a:r>
              <a:rPr lang="tr-TR" dirty="0" err="1"/>
              <a:t>pekçok</a:t>
            </a:r>
            <a:r>
              <a:rPr lang="tr-TR" dirty="0"/>
              <a:t> güçlü isim ortaya çıkmıştır. </a:t>
            </a:r>
          </a:p>
          <a:p>
            <a:r>
              <a:rPr lang="tr-TR" dirty="0"/>
              <a:t>4) Bazı şerhle metnin tamamını kapsarken bazıları bir cümlesini bile kapsayabilmektedir.</a:t>
            </a:r>
          </a:p>
          <a:p>
            <a:r>
              <a:rPr lang="tr-TR" dirty="0"/>
              <a:t>5) Yazılan şerhlerin hepsinin orijinal fikirler ürettiği iddia edilemez. Bazıları tekrardan öteye geçememiştir.</a:t>
            </a:r>
          </a:p>
        </p:txBody>
      </p:sp>
    </p:spTree>
    <p:extLst>
      <p:ext uri="{BB962C8B-B14F-4D97-AF65-F5344CB8AC3E}">
        <p14:creationId xmlns:p14="http://schemas.microsoft.com/office/powerpoint/2010/main" val="342102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fontScale="92500"/>
          </a:bodyPr>
          <a:lstStyle/>
          <a:p>
            <a:r>
              <a:rPr lang="tr-TR" b="1" dirty="0"/>
              <a:t>B. ŞERH VE HAŞİYE DÖNEMİNİN GENEL ÖZELLİKLERİ</a:t>
            </a:r>
          </a:p>
          <a:p>
            <a:r>
              <a:rPr lang="tr-TR" dirty="0"/>
              <a:t>6) Şerh ve haşiyeler belli kişiler üzerinde yoğunlaşmıştır. Bunun nedeni de siyasi otoritenin etkisidir. Örneğin Fatih Sultan Mehmet’in entelektüel ilgisi nedeniyle belli metinler üzerinden şerhler yazılmıştır. Hocazade </a:t>
            </a:r>
            <a:r>
              <a:rPr lang="tr-TR" dirty="0" err="1"/>
              <a:t>Muslihuddin</a:t>
            </a:r>
            <a:r>
              <a:rPr lang="tr-TR" dirty="0"/>
              <a:t> (ö. 1488) ve Alaeddin et-</a:t>
            </a:r>
            <a:r>
              <a:rPr lang="tr-TR" dirty="0" err="1"/>
              <a:t>Tusi’nin</a:t>
            </a:r>
            <a:r>
              <a:rPr lang="tr-TR" dirty="0"/>
              <a:t> yazmış olduğu “</a:t>
            </a:r>
            <a:r>
              <a:rPr lang="tr-TR" dirty="0" err="1"/>
              <a:t>Tehafüt</a:t>
            </a:r>
            <a:r>
              <a:rPr lang="tr-TR" dirty="0"/>
              <a:t>” adlı eserler bu etkinin neticesidir. Bu durum Osmanlı’da </a:t>
            </a:r>
            <a:r>
              <a:rPr lang="tr-TR" dirty="0" err="1"/>
              <a:t>Gazzali’yi</a:t>
            </a:r>
            <a:r>
              <a:rPr lang="tr-TR" dirty="0"/>
              <a:t> veya </a:t>
            </a:r>
            <a:r>
              <a:rPr lang="tr-TR" dirty="0" err="1"/>
              <a:t>İbn</a:t>
            </a:r>
            <a:r>
              <a:rPr lang="tr-TR" dirty="0"/>
              <a:t> </a:t>
            </a:r>
            <a:r>
              <a:rPr lang="tr-TR" dirty="0" err="1"/>
              <a:t>Rüşd’ü</a:t>
            </a:r>
            <a:r>
              <a:rPr lang="tr-TR" dirty="0"/>
              <a:t> savunan </a:t>
            </a:r>
            <a:r>
              <a:rPr lang="tr-TR" dirty="0" err="1"/>
              <a:t>tehafüt</a:t>
            </a:r>
            <a:r>
              <a:rPr lang="tr-TR" dirty="0"/>
              <a:t> geleneğini oluşturmuştur. </a:t>
            </a:r>
          </a:p>
          <a:p>
            <a:r>
              <a:rPr lang="tr-TR" dirty="0"/>
              <a:t>7) Bu dönem kelamında Fahreddin er-Razi’nin büyük etkisi görülmektedir. Razi geleneği üzerinden </a:t>
            </a:r>
            <a:r>
              <a:rPr lang="tr-TR" dirty="0" err="1"/>
              <a:t>Teftazani</a:t>
            </a:r>
            <a:r>
              <a:rPr lang="tr-TR" dirty="0"/>
              <a:t>, </a:t>
            </a:r>
            <a:r>
              <a:rPr lang="tr-TR" dirty="0" err="1"/>
              <a:t>Cürcani</a:t>
            </a:r>
            <a:r>
              <a:rPr lang="tr-TR" dirty="0"/>
              <a:t>, Nasirüddin et-</a:t>
            </a:r>
            <a:r>
              <a:rPr lang="tr-TR" dirty="0" err="1"/>
              <a:t>Tusi</a:t>
            </a:r>
            <a:r>
              <a:rPr lang="tr-TR" dirty="0"/>
              <a:t> ve </a:t>
            </a:r>
            <a:r>
              <a:rPr lang="tr-TR" dirty="0" err="1"/>
              <a:t>Celâleddin</a:t>
            </a:r>
            <a:r>
              <a:rPr lang="tr-TR" dirty="0"/>
              <a:t> </a:t>
            </a:r>
            <a:r>
              <a:rPr lang="tr-TR" dirty="0" err="1"/>
              <a:t>ed-Devvani</a:t>
            </a:r>
            <a:r>
              <a:rPr lang="tr-TR" dirty="0"/>
              <a:t> gibi alimler hem ekolü geliştirmiş hem de yeni sorun alanları ve gelenekler oluşturmuşlardır. </a:t>
            </a:r>
          </a:p>
        </p:txBody>
      </p:sp>
    </p:spTree>
    <p:extLst>
      <p:ext uri="{BB962C8B-B14F-4D97-AF65-F5344CB8AC3E}">
        <p14:creationId xmlns:p14="http://schemas.microsoft.com/office/powerpoint/2010/main" val="1056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a:bodyPr>
          <a:lstStyle/>
          <a:p>
            <a:r>
              <a:rPr lang="tr-TR" b="1" dirty="0"/>
              <a:t>B. ŞERH VE HAŞİYE DÖNEMİNİN GENEL ÖZELLİKLERİ</a:t>
            </a:r>
          </a:p>
          <a:p>
            <a:r>
              <a:rPr lang="tr-TR" dirty="0"/>
              <a:t>8) Bu dönemde </a:t>
            </a:r>
            <a:r>
              <a:rPr lang="tr-TR" dirty="0" err="1"/>
              <a:t>mütekaddimun</a:t>
            </a:r>
            <a:r>
              <a:rPr lang="tr-TR" dirty="0"/>
              <a:t> döneminde küçük çapta ele alınan pek çok konu müstakil konulara dönüşmüş ve risaleler yazılmıştır. Bu dönemde varlıkları niteleyen ontolojik kavramlar da (umur-i amme) bağımsız bir gelenek oluşturmuştur. </a:t>
            </a:r>
          </a:p>
          <a:p>
            <a:r>
              <a:rPr lang="tr-TR" dirty="0"/>
              <a:t>9) Özellikle Osmanlı döneminde yoğunlaşan şerh-haşiye döneminde nadide eserler verilmiştir. Bu dönemde şerh-haşiye geleneğine bakarak kelam-felsefe anlayışının durakladığını söylemek mümkün değildir.</a:t>
            </a:r>
          </a:p>
        </p:txBody>
      </p:sp>
    </p:spTree>
    <p:extLst>
      <p:ext uri="{BB962C8B-B14F-4D97-AF65-F5344CB8AC3E}">
        <p14:creationId xmlns:p14="http://schemas.microsoft.com/office/powerpoint/2010/main" val="398030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lnSpcReduction="10000"/>
          </a:bodyPr>
          <a:lstStyle/>
          <a:p>
            <a:r>
              <a:rPr lang="tr-TR" b="1" dirty="0"/>
              <a:t>B. ŞERH VE HAŞİYE DÖNEMİNİN GENEL ÖZELLİKLERİ</a:t>
            </a:r>
          </a:p>
          <a:p>
            <a:r>
              <a:rPr lang="tr-TR" dirty="0"/>
              <a:t>10) Bu dönemde yazılan şerh ve haşiyelerde bilimsel olmayan farklı amaçlarda görünebilmektedir. Ulemanın ilmi gücünü ispat, meydan okuma ve bir meseleyi en üst seviyede </a:t>
            </a:r>
            <a:r>
              <a:rPr lang="tr-TR" dirty="0" err="1"/>
              <a:t>mütala</a:t>
            </a:r>
            <a:r>
              <a:rPr lang="tr-TR" dirty="0"/>
              <a:t> etmek amacıyla da eserler yazılmıştır. </a:t>
            </a:r>
          </a:p>
          <a:p>
            <a:r>
              <a:rPr lang="tr-TR" dirty="0"/>
              <a:t>11) Bu dönemde sadece kelam bağlamında şerh ve haşiye yazılmamış aynı zamanda felsefe bağlamında da bu gelenek devam etmiştir. Örneğin </a:t>
            </a:r>
            <a:r>
              <a:rPr lang="tr-TR" dirty="0" err="1"/>
              <a:t>Esirüddin</a:t>
            </a:r>
            <a:r>
              <a:rPr lang="tr-TR" dirty="0"/>
              <a:t> el-</a:t>
            </a:r>
            <a:r>
              <a:rPr lang="tr-TR" dirty="0" err="1"/>
              <a:t>Ebheri’nin</a:t>
            </a:r>
            <a:r>
              <a:rPr lang="tr-TR" dirty="0"/>
              <a:t> “</a:t>
            </a:r>
            <a:r>
              <a:rPr lang="tr-TR" dirty="0" err="1"/>
              <a:t>Hidayetü’l-hikme</a:t>
            </a:r>
            <a:r>
              <a:rPr lang="tr-TR" dirty="0"/>
              <a:t>” ve Necmeddin el-</a:t>
            </a:r>
            <a:r>
              <a:rPr lang="tr-TR" dirty="0" err="1"/>
              <a:t>Katibi’nin</a:t>
            </a:r>
            <a:r>
              <a:rPr lang="tr-TR" dirty="0"/>
              <a:t> “</a:t>
            </a:r>
            <a:r>
              <a:rPr lang="tr-TR" dirty="0" err="1"/>
              <a:t>Hikmetü’l-ayn</a:t>
            </a:r>
            <a:r>
              <a:rPr lang="tr-TR" dirty="0"/>
              <a:t>” eserleri </a:t>
            </a:r>
            <a:r>
              <a:rPr lang="tr-TR" dirty="0" err="1"/>
              <a:t>kelami</a:t>
            </a:r>
            <a:r>
              <a:rPr lang="tr-TR" dirty="0"/>
              <a:t>-felsefi tartışmaları devam ettirmiştir. </a:t>
            </a:r>
            <a:r>
              <a:rPr lang="tr-TR" dirty="0" err="1"/>
              <a:t>Zemahşeri’nin</a:t>
            </a:r>
            <a:r>
              <a:rPr lang="tr-TR" dirty="0"/>
              <a:t> “El-</a:t>
            </a:r>
            <a:r>
              <a:rPr lang="tr-TR" dirty="0" err="1"/>
              <a:t>Keşşaf”ına</a:t>
            </a:r>
            <a:r>
              <a:rPr lang="tr-TR" dirty="0"/>
              <a:t> yapılan şerh ve haşiyelerde bu bağlamda değerlendirilebilir. </a:t>
            </a:r>
          </a:p>
        </p:txBody>
      </p:sp>
    </p:spTree>
    <p:extLst>
      <p:ext uri="{BB962C8B-B14F-4D97-AF65-F5344CB8AC3E}">
        <p14:creationId xmlns:p14="http://schemas.microsoft.com/office/powerpoint/2010/main" val="392123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C. ŞERH VE HAŞİYE DÖNEMİNİN ÖNEMLİ İSİMLERİ</a:t>
            </a:r>
          </a:p>
          <a:p>
            <a:r>
              <a:rPr lang="tr-TR" dirty="0"/>
              <a:t>1) </a:t>
            </a:r>
            <a:r>
              <a:rPr lang="tr-TR" dirty="0" err="1"/>
              <a:t>Adudiddin</a:t>
            </a:r>
            <a:r>
              <a:rPr lang="tr-TR" dirty="0"/>
              <a:t> el-</a:t>
            </a:r>
            <a:r>
              <a:rPr lang="tr-TR" dirty="0" err="1"/>
              <a:t>İci</a:t>
            </a:r>
            <a:r>
              <a:rPr lang="tr-TR" dirty="0"/>
              <a:t> (1355): el-</a:t>
            </a:r>
            <a:r>
              <a:rPr lang="tr-TR" dirty="0" err="1"/>
              <a:t>Mevakıf</a:t>
            </a:r>
            <a:r>
              <a:rPr lang="tr-TR" dirty="0"/>
              <a:t> fi İlmi Kelam, </a:t>
            </a:r>
            <a:r>
              <a:rPr lang="tr-TR" dirty="0" err="1"/>
              <a:t>Cevahirü’l</a:t>
            </a:r>
            <a:r>
              <a:rPr lang="tr-TR" dirty="0"/>
              <a:t>-Kelam</a:t>
            </a:r>
          </a:p>
          <a:p>
            <a:r>
              <a:rPr lang="tr-TR" dirty="0"/>
              <a:t>2) </a:t>
            </a:r>
            <a:r>
              <a:rPr lang="tr-TR" dirty="0" err="1"/>
              <a:t>Sa’deddin</a:t>
            </a:r>
            <a:r>
              <a:rPr lang="tr-TR" dirty="0"/>
              <a:t> et-</a:t>
            </a:r>
            <a:r>
              <a:rPr lang="tr-TR" dirty="0" err="1"/>
              <a:t>Teftazani</a:t>
            </a:r>
            <a:r>
              <a:rPr lang="tr-TR" dirty="0"/>
              <a:t> (1390): el-</a:t>
            </a:r>
            <a:r>
              <a:rPr lang="tr-TR" dirty="0" err="1"/>
              <a:t>Mekasıd</a:t>
            </a:r>
            <a:r>
              <a:rPr lang="tr-TR" dirty="0"/>
              <a:t>, </a:t>
            </a:r>
            <a:r>
              <a:rPr lang="tr-TR" dirty="0" err="1"/>
              <a:t>Şerhü’l-Akaid</a:t>
            </a:r>
            <a:endParaRPr lang="tr-TR" dirty="0"/>
          </a:p>
          <a:p>
            <a:r>
              <a:rPr lang="tr-TR" dirty="0"/>
              <a:t>3) </a:t>
            </a:r>
            <a:r>
              <a:rPr lang="tr-TR" dirty="0" err="1"/>
              <a:t>Seyyid</a:t>
            </a:r>
            <a:r>
              <a:rPr lang="tr-TR" dirty="0"/>
              <a:t> Şerif el-</a:t>
            </a:r>
            <a:r>
              <a:rPr lang="tr-TR" dirty="0" err="1"/>
              <a:t>Cürcani</a:t>
            </a:r>
            <a:r>
              <a:rPr lang="tr-TR" dirty="0"/>
              <a:t> (1413): </a:t>
            </a:r>
            <a:r>
              <a:rPr lang="tr-TR" dirty="0" err="1"/>
              <a:t>Şerhü’l-Mevakıf</a:t>
            </a:r>
            <a:r>
              <a:rPr lang="tr-TR" dirty="0"/>
              <a:t>, et-</a:t>
            </a:r>
            <a:r>
              <a:rPr lang="tr-TR" dirty="0" err="1"/>
              <a:t>Ta’rifat</a:t>
            </a:r>
            <a:r>
              <a:rPr lang="tr-TR" dirty="0"/>
              <a:t> </a:t>
            </a:r>
          </a:p>
          <a:p>
            <a:r>
              <a:rPr lang="tr-TR" dirty="0"/>
              <a:t>4) Nasirüddin et-</a:t>
            </a:r>
            <a:r>
              <a:rPr lang="tr-TR" dirty="0" err="1"/>
              <a:t>Tusi</a:t>
            </a:r>
            <a:r>
              <a:rPr lang="tr-TR" dirty="0"/>
              <a:t> (1274): Şii bir alim olup kelama dair eserleri: </a:t>
            </a:r>
            <a:r>
              <a:rPr lang="tr-TR" dirty="0" err="1"/>
              <a:t>Tecridü’l-İtikad</a:t>
            </a:r>
            <a:endParaRPr lang="tr-TR" dirty="0"/>
          </a:p>
          <a:p>
            <a:r>
              <a:rPr lang="tr-TR" dirty="0"/>
              <a:t>5) </a:t>
            </a:r>
            <a:r>
              <a:rPr lang="tr-TR" dirty="0" err="1"/>
              <a:t>Celaleddin</a:t>
            </a:r>
            <a:r>
              <a:rPr lang="tr-TR" dirty="0"/>
              <a:t> </a:t>
            </a:r>
            <a:r>
              <a:rPr lang="tr-TR" dirty="0" err="1"/>
              <a:t>ed-Devvani</a:t>
            </a:r>
            <a:r>
              <a:rPr lang="tr-TR" dirty="0"/>
              <a:t> (1502): </a:t>
            </a:r>
            <a:r>
              <a:rPr lang="tr-TR" dirty="0" err="1"/>
              <a:t>Şerhü’l-Akaidi’l-Adudiyye</a:t>
            </a:r>
            <a:r>
              <a:rPr lang="tr-TR" dirty="0"/>
              <a:t>. </a:t>
            </a:r>
            <a:r>
              <a:rPr lang="tr-TR" dirty="0" err="1"/>
              <a:t>Tusi’nin</a:t>
            </a:r>
            <a:r>
              <a:rPr lang="tr-TR" dirty="0"/>
              <a:t> eseri üzerine yazdığı: </a:t>
            </a:r>
            <a:r>
              <a:rPr lang="tr-TR" dirty="0" err="1"/>
              <a:t>Haşiyetü’t-Tecrid</a:t>
            </a:r>
            <a:r>
              <a:rPr lang="tr-TR" dirty="0"/>
              <a:t>. </a:t>
            </a:r>
            <a:r>
              <a:rPr lang="tr-TR" dirty="0" err="1"/>
              <a:t>Devvani’nin</a:t>
            </a:r>
            <a:r>
              <a:rPr lang="tr-TR" dirty="0"/>
              <a:t> eserlerinde </a:t>
            </a:r>
            <a:r>
              <a:rPr lang="tr-TR" dirty="0" err="1"/>
              <a:t>Eşarilik</a:t>
            </a:r>
            <a:r>
              <a:rPr lang="tr-TR" dirty="0"/>
              <a:t>, </a:t>
            </a:r>
            <a:r>
              <a:rPr lang="tr-TR" dirty="0" err="1"/>
              <a:t>İşraki</a:t>
            </a:r>
            <a:r>
              <a:rPr lang="tr-TR" dirty="0"/>
              <a:t> felsefesi ve vahdet-i </a:t>
            </a:r>
            <a:r>
              <a:rPr lang="tr-TR" dirty="0" err="1"/>
              <a:t>vücud</a:t>
            </a:r>
            <a:r>
              <a:rPr lang="tr-TR" dirty="0"/>
              <a:t> izlerinin birbirine karıştığı bir karakter izlemektedir. </a:t>
            </a:r>
          </a:p>
        </p:txBody>
      </p:sp>
    </p:spTree>
    <p:extLst>
      <p:ext uri="{BB962C8B-B14F-4D97-AF65-F5344CB8AC3E}">
        <p14:creationId xmlns:p14="http://schemas.microsoft.com/office/powerpoint/2010/main" val="245547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fontScale="62500" lnSpcReduction="20000"/>
          </a:bodyPr>
          <a:lstStyle/>
          <a:p>
            <a:r>
              <a:rPr lang="tr-TR" b="1" dirty="0"/>
              <a:t>D. ŞERH VE HAŞİYE KONUSU YAPILAN ESERLER VE İLGİLİ LİTERATÜR</a:t>
            </a:r>
          </a:p>
          <a:p>
            <a:r>
              <a:rPr lang="tr-TR" dirty="0"/>
              <a:t>1) </a:t>
            </a:r>
            <a:r>
              <a:rPr lang="tr-TR" dirty="0" err="1"/>
              <a:t>Adüdiddin</a:t>
            </a:r>
            <a:r>
              <a:rPr lang="tr-TR" dirty="0"/>
              <a:t> el-</a:t>
            </a:r>
            <a:r>
              <a:rPr lang="tr-TR" dirty="0" err="1"/>
              <a:t>İci</a:t>
            </a:r>
            <a:r>
              <a:rPr lang="tr-TR" dirty="0"/>
              <a:t> / el-</a:t>
            </a:r>
            <a:r>
              <a:rPr lang="tr-TR" dirty="0" err="1"/>
              <a:t>Mevakıf</a:t>
            </a:r>
            <a:r>
              <a:rPr lang="tr-TR" dirty="0"/>
              <a:t>: Bu esere yönelik </a:t>
            </a:r>
            <a:r>
              <a:rPr lang="tr-TR" dirty="0" err="1"/>
              <a:t>Şerhü’l-Mevakıf</a:t>
            </a:r>
            <a:r>
              <a:rPr lang="tr-TR" dirty="0"/>
              <a:t> türü eserler yazılmıştır. En meşhuru </a:t>
            </a:r>
            <a:r>
              <a:rPr lang="tr-TR" dirty="0" err="1"/>
              <a:t>Cürcani’nin</a:t>
            </a:r>
            <a:r>
              <a:rPr lang="tr-TR" dirty="0"/>
              <a:t> eseridir. </a:t>
            </a:r>
          </a:p>
          <a:p>
            <a:r>
              <a:rPr lang="tr-TR" dirty="0"/>
              <a:t>2) Nasirüddin et-</a:t>
            </a:r>
            <a:r>
              <a:rPr lang="tr-TR" dirty="0" err="1"/>
              <a:t>Tusi</a:t>
            </a:r>
            <a:r>
              <a:rPr lang="tr-TR" dirty="0"/>
              <a:t> / </a:t>
            </a:r>
            <a:r>
              <a:rPr lang="tr-TR" dirty="0" err="1"/>
              <a:t>Tecridü’l-İtikad</a:t>
            </a:r>
            <a:r>
              <a:rPr lang="tr-TR" dirty="0"/>
              <a:t>: Şii bir alim alim olan </a:t>
            </a:r>
            <a:r>
              <a:rPr lang="tr-TR" dirty="0" err="1"/>
              <a:t>Tusi’nin</a:t>
            </a:r>
            <a:r>
              <a:rPr lang="tr-TR" dirty="0"/>
              <a:t> bu eserine de birçok şerh yazılmıştır. </a:t>
            </a:r>
          </a:p>
          <a:p>
            <a:r>
              <a:rPr lang="tr-TR" dirty="0"/>
              <a:t>3) </a:t>
            </a:r>
            <a:r>
              <a:rPr lang="tr-TR" dirty="0" err="1"/>
              <a:t>Adüdiddin</a:t>
            </a:r>
            <a:r>
              <a:rPr lang="tr-TR" dirty="0"/>
              <a:t> el-</a:t>
            </a:r>
            <a:r>
              <a:rPr lang="tr-TR" dirty="0" err="1"/>
              <a:t>İci</a:t>
            </a:r>
            <a:r>
              <a:rPr lang="tr-TR" dirty="0"/>
              <a:t> / </a:t>
            </a:r>
            <a:r>
              <a:rPr lang="tr-TR" dirty="0" err="1"/>
              <a:t>Akaidü’l-Adudiyye</a:t>
            </a:r>
            <a:r>
              <a:rPr lang="tr-TR" dirty="0"/>
              <a:t>: Bu eser üzerine yazılan en meşhur şerh </a:t>
            </a:r>
            <a:r>
              <a:rPr lang="tr-TR" dirty="0" err="1"/>
              <a:t>Devvani’nin</a:t>
            </a:r>
            <a:r>
              <a:rPr lang="tr-TR" dirty="0"/>
              <a:t> eseridir. </a:t>
            </a:r>
          </a:p>
          <a:p>
            <a:r>
              <a:rPr lang="tr-TR" dirty="0"/>
              <a:t>4) </a:t>
            </a:r>
            <a:r>
              <a:rPr lang="tr-TR" dirty="0" err="1"/>
              <a:t>Devvani</a:t>
            </a:r>
            <a:r>
              <a:rPr lang="tr-TR" dirty="0"/>
              <a:t> / Risale fi </a:t>
            </a:r>
            <a:r>
              <a:rPr lang="tr-TR" dirty="0" err="1"/>
              <a:t>İsbat</a:t>
            </a:r>
            <a:r>
              <a:rPr lang="tr-TR" dirty="0"/>
              <a:t>-ı </a:t>
            </a:r>
            <a:r>
              <a:rPr lang="tr-TR" dirty="0" err="1"/>
              <a:t>Vacib</a:t>
            </a:r>
            <a:r>
              <a:rPr lang="tr-TR" dirty="0"/>
              <a:t>: </a:t>
            </a:r>
          </a:p>
          <a:p>
            <a:r>
              <a:rPr lang="tr-TR" dirty="0"/>
              <a:t>5) Ebu Hanife / </a:t>
            </a:r>
            <a:r>
              <a:rPr lang="tr-TR" dirty="0" err="1"/>
              <a:t>Fıkhu’l</a:t>
            </a:r>
            <a:r>
              <a:rPr lang="tr-TR" dirty="0"/>
              <a:t>-Ekber: Ebu Hanife’nin bu eserine de birçok şerh yazılmıştır. </a:t>
            </a:r>
          </a:p>
          <a:p>
            <a:r>
              <a:rPr lang="tr-TR" dirty="0"/>
              <a:t>6) Ömer en-</a:t>
            </a:r>
            <a:r>
              <a:rPr lang="tr-TR" dirty="0" err="1"/>
              <a:t>Nesefi</a:t>
            </a:r>
            <a:r>
              <a:rPr lang="tr-TR" dirty="0"/>
              <a:t> / </a:t>
            </a:r>
            <a:r>
              <a:rPr lang="tr-TR" dirty="0" err="1"/>
              <a:t>Akaidü’n-Nesefiyye</a:t>
            </a:r>
            <a:endParaRPr lang="tr-TR" dirty="0"/>
          </a:p>
          <a:p>
            <a:r>
              <a:rPr lang="tr-TR" dirty="0"/>
              <a:t>7) Hızır Bey / </a:t>
            </a:r>
            <a:r>
              <a:rPr lang="tr-TR" dirty="0" err="1"/>
              <a:t>Kasidetü’n-Nuniyye</a:t>
            </a:r>
            <a:r>
              <a:rPr lang="tr-TR" dirty="0"/>
              <a:t>: Manzum bir eser olup </a:t>
            </a:r>
            <a:r>
              <a:rPr lang="tr-TR" dirty="0" err="1"/>
              <a:t>pekçok</a:t>
            </a:r>
            <a:r>
              <a:rPr lang="tr-TR" dirty="0"/>
              <a:t> şerh ve haşiye yazılmıştır. </a:t>
            </a:r>
          </a:p>
          <a:p>
            <a:r>
              <a:rPr lang="tr-TR" dirty="0"/>
              <a:t>8) Ali b. Osman el-</a:t>
            </a:r>
            <a:r>
              <a:rPr lang="tr-TR" dirty="0" err="1"/>
              <a:t>Uşi</a:t>
            </a:r>
            <a:r>
              <a:rPr lang="tr-TR" dirty="0"/>
              <a:t> / </a:t>
            </a:r>
            <a:r>
              <a:rPr lang="tr-TR" dirty="0" err="1"/>
              <a:t>Kasidetü’l-Emali</a:t>
            </a:r>
            <a:r>
              <a:rPr lang="tr-TR" dirty="0"/>
              <a:t>: </a:t>
            </a:r>
            <a:r>
              <a:rPr lang="tr-TR" dirty="0" err="1"/>
              <a:t>Matüridi</a:t>
            </a:r>
            <a:r>
              <a:rPr lang="tr-TR" dirty="0"/>
              <a:t> bir alimdir. Manzum bir eserdir. </a:t>
            </a:r>
          </a:p>
          <a:p>
            <a:r>
              <a:rPr lang="tr-TR" dirty="0"/>
              <a:t>9) </a:t>
            </a:r>
            <a:r>
              <a:rPr lang="tr-TR" dirty="0" err="1"/>
              <a:t>Gazzali</a:t>
            </a:r>
            <a:r>
              <a:rPr lang="tr-TR" dirty="0"/>
              <a:t> / </a:t>
            </a:r>
            <a:r>
              <a:rPr lang="tr-TR" dirty="0" err="1"/>
              <a:t>Tehafütü’l-Felasife</a:t>
            </a:r>
            <a:r>
              <a:rPr lang="tr-TR" dirty="0"/>
              <a:t>: </a:t>
            </a:r>
          </a:p>
        </p:txBody>
      </p:sp>
    </p:spTree>
    <p:extLst>
      <p:ext uri="{BB962C8B-B14F-4D97-AF65-F5344CB8AC3E}">
        <p14:creationId xmlns:p14="http://schemas.microsoft.com/office/powerpoint/2010/main" val="383118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lnSpcReduction="10000"/>
          </a:bodyPr>
          <a:lstStyle/>
          <a:p>
            <a:r>
              <a:rPr lang="tr-TR" b="1" dirty="0"/>
              <a:t>A. DÖNEME ADINI VEREN YAZIM TARZLARI: ŞERH VE HAŞİYE DÖNEMİ</a:t>
            </a:r>
          </a:p>
          <a:p>
            <a:r>
              <a:rPr lang="tr-TR" b="1" dirty="0">
                <a:solidFill>
                  <a:srgbClr val="C00000"/>
                </a:solidFill>
              </a:rPr>
              <a:t>Bu Dönemin Özelliğinin Yazılan Metinlerle İlişkisi </a:t>
            </a:r>
          </a:p>
          <a:p>
            <a:r>
              <a:rPr lang="tr-TR" dirty="0"/>
              <a:t>Bir dönemi anlamak için metinlerin yazılış tarzlarına bakmak gerekir. </a:t>
            </a:r>
          </a:p>
          <a:p>
            <a:r>
              <a:rPr lang="tr-TR" dirty="0"/>
              <a:t>Bu dönemde muhtevayı yenileyen, derinleştiren ya da özetleyen şerh ve haşiye türünden eserler yazılmıştır. </a:t>
            </a:r>
          </a:p>
          <a:p>
            <a:r>
              <a:rPr lang="tr-TR" b="1" dirty="0">
                <a:solidFill>
                  <a:srgbClr val="C00000"/>
                </a:solidFill>
              </a:rPr>
              <a:t>Şerh Nedir</a:t>
            </a:r>
          </a:p>
          <a:p>
            <a:r>
              <a:rPr lang="tr-TR" dirty="0"/>
              <a:t>Bir eserin daha geniş biçimde açıklanması amacıyla yazılmış kitapları ifade eden bir kavramdır. </a:t>
            </a:r>
          </a:p>
          <a:p>
            <a:endParaRPr lang="tr-TR" dirty="0"/>
          </a:p>
        </p:txBody>
      </p:sp>
    </p:spTree>
    <p:extLst>
      <p:ext uri="{BB962C8B-B14F-4D97-AF65-F5344CB8AC3E}">
        <p14:creationId xmlns:p14="http://schemas.microsoft.com/office/powerpoint/2010/main" val="310940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fontScale="92500"/>
          </a:bodyPr>
          <a:lstStyle/>
          <a:p>
            <a:r>
              <a:rPr lang="tr-TR" b="1" dirty="0"/>
              <a:t>A. DÖNEME ADINI VEREN YAZIM TARZLARI: ŞERH VE HAŞİYE DÖNEMİ</a:t>
            </a:r>
          </a:p>
          <a:p>
            <a:r>
              <a:rPr lang="tr-TR" b="1" dirty="0">
                <a:solidFill>
                  <a:srgbClr val="C00000"/>
                </a:solidFill>
              </a:rPr>
              <a:t>Niçin Şerh Yazılır</a:t>
            </a:r>
          </a:p>
          <a:p>
            <a:r>
              <a:rPr lang="tr-TR" dirty="0"/>
              <a:t>Bir ilim dalında yazılan özet metinlerdeki 1) Kapalılığı gidermek 2) Eksikleri kapatmak 3) Hatalara işaret etmek 4) Yeni teoriler geliştirmek 5) Mezhebi görüşü baskın kılmak 6) Dünyevi kazanç elde etmek (otoritenin gözüne girmek) 7) Şöhret kazanmak 8) Adını büyük bir yazarın yanına ekleyip kalıp olmak. </a:t>
            </a:r>
          </a:p>
          <a:p>
            <a:r>
              <a:rPr lang="tr-TR" b="1" dirty="0">
                <a:solidFill>
                  <a:srgbClr val="C00000"/>
                </a:solidFill>
              </a:rPr>
              <a:t>Şerhlerin Ortaya Çıkardığı Olanaklar</a:t>
            </a:r>
          </a:p>
          <a:p>
            <a:r>
              <a:rPr lang="tr-TR" dirty="0" err="1"/>
              <a:t>Şarihler</a:t>
            </a:r>
            <a:r>
              <a:rPr lang="tr-TR" dirty="0"/>
              <a:t> bazen sadece metne bağlı kalmayıp kaynak metni geliştirdiklerinden şerh yazılan bir esere de şerh yazılmıştır. </a:t>
            </a:r>
          </a:p>
        </p:txBody>
      </p:sp>
    </p:spTree>
    <p:extLst>
      <p:ext uri="{BB962C8B-B14F-4D97-AF65-F5344CB8AC3E}">
        <p14:creationId xmlns:p14="http://schemas.microsoft.com/office/powerpoint/2010/main" val="86329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a:bodyPr>
          <a:lstStyle/>
          <a:p>
            <a:r>
              <a:rPr lang="tr-TR" b="1" dirty="0"/>
              <a:t>A. DÖNEME ADINI VEREN YAZIM TARZLARI: ŞERH VE HAŞİYE DÖNEMİ</a:t>
            </a:r>
          </a:p>
          <a:p>
            <a:r>
              <a:rPr lang="tr-TR" b="1" dirty="0">
                <a:solidFill>
                  <a:srgbClr val="C00000"/>
                </a:solidFill>
              </a:rPr>
              <a:t>Haşiye ve </a:t>
            </a:r>
            <a:r>
              <a:rPr lang="tr-TR" b="1" dirty="0" err="1">
                <a:solidFill>
                  <a:srgbClr val="C00000"/>
                </a:solidFill>
              </a:rPr>
              <a:t>Ta’lik</a:t>
            </a:r>
            <a:r>
              <a:rPr lang="tr-TR" b="1" dirty="0">
                <a:solidFill>
                  <a:srgbClr val="C00000"/>
                </a:solidFill>
              </a:rPr>
              <a:t> Nedir</a:t>
            </a:r>
          </a:p>
          <a:p>
            <a:r>
              <a:rPr lang="tr-TR" dirty="0"/>
              <a:t>Haşiye: Şerhlere dair yapılan açıklama, eleştiri ve ilave tarzı notlardan oluşan eserlerdir. Şerh metnin tamamını açıklarken haşiyeler genelde bir bölümünü açıklar.</a:t>
            </a:r>
          </a:p>
          <a:p>
            <a:r>
              <a:rPr lang="tr-TR" dirty="0"/>
              <a:t>Talik: Metni daha iyi anlamak için sayfa kenarına yazılan ve yazarın bir bazı görüşlerini notlar halinde toplayan eserlere denir.</a:t>
            </a:r>
          </a:p>
        </p:txBody>
      </p:sp>
    </p:spTree>
    <p:extLst>
      <p:ext uri="{BB962C8B-B14F-4D97-AF65-F5344CB8AC3E}">
        <p14:creationId xmlns:p14="http://schemas.microsoft.com/office/powerpoint/2010/main" val="867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lnSpcReduction="10000"/>
          </a:bodyPr>
          <a:lstStyle/>
          <a:p>
            <a:r>
              <a:rPr lang="tr-TR" b="1" dirty="0"/>
              <a:t>A. DÖNEME ADINI VEREN YAZIM TARZLARI: ŞERH VE HAŞİYE DÖNEMİ</a:t>
            </a:r>
          </a:p>
          <a:p>
            <a:r>
              <a:rPr lang="tr-TR" b="1" dirty="0"/>
              <a:t>Şerh Çeşitleri</a:t>
            </a:r>
          </a:p>
          <a:p>
            <a:r>
              <a:rPr lang="tr-TR" dirty="0"/>
              <a:t>1) Kale – </a:t>
            </a:r>
            <a:r>
              <a:rPr lang="tr-TR" dirty="0" err="1"/>
              <a:t>Ekulü</a:t>
            </a:r>
            <a:r>
              <a:rPr lang="tr-TR" dirty="0"/>
              <a:t> Şerhi: Şerhe konu olan metnin tamamının veya şerh içinde kısmen verildiği şerhler.</a:t>
            </a:r>
          </a:p>
          <a:p>
            <a:r>
              <a:rPr lang="tr-TR" dirty="0"/>
              <a:t>2) </a:t>
            </a:r>
            <a:r>
              <a:rPr lang="tr-TR" dirty="0" err="1"/>
              <a:t>Kavlühu</a:t>
            </a:r>
            <a:r>
              <a:rPr lang="tr-TR" dirty="0"/>
              <a:t> Şerhi: </a:t>
            </a:r>
            <a:r>
              <a:rPr lang="tr-TR" dirty="0" err="1"/>
              <a:t>Şarih</a:t>
            </a:r>
            <a:r>
              <a:rPr lang="tr-TR" dirty="0"/>
              <a:t> asıl metnin sadece şerhe konu olan kısmını verir ve sonra kendi görüşünü ifade eder.</a:t>
            </a:r>
          </a:p>
          <a:p>
            <a:r>
              <a:rPr lang="tr-TR" dirty="0"/>
              <a:t>3) </a:t>
            </a:r>
            <a:r>
              <a:rPr lang="tr-TR" dirty="0" err="1"/>
              <a:t>Memzuc</a:t>
            </a:r>
            <a:r>
              <a:rPr lang="tr-TR" dirty="0"/>
              <a:t> Şerh: Metin veya şerhin birbirine karıştırıldığı şerhlerdir. Bu tür eserlerde metnin şerhe karışmaması için bir takım işaretler kullanılmıştır.</a:t>
            </a:r>
          </a:p>
        </p:txBody>
      </p:sp>
    </p:spTree>
    <p:extLst>
      <p:ext uri="{BB962C8B-B14F-4D97-AF65-F5344CB8AC3E}">
        <p14:creationId xmlns:p14="http://schemas.microsoft.com/office/powerpoint/2010/main" val="239614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A. DÖNEME ADINI VEREN YAZIM TARZLARI: ŞERH VE HAŞİYE DÖNEMİ</a:t>
            </a:r>
          </a:p>
          <a:p>
            <a:r>
              <a:rPr lang="tr-TR" b="1" dirty="0" err="1">
                <a:solidFill>
                  <a:srgbClr val="C00000"/>
                </a:solidFill>
              </a:rPr>
              <a:t>Şerhçiliğin</a:t>
            </a:r>
            <a:r>
              <a:rPr lang="tr-TR" b="1" dirty="0">
                <a:solidFill>
                  <a:srgbClr val="C00000"/>
                </a:solidFill>
              </a:rPr>
              <a:t> Faydaları</a:t>
            </a:r>
          </a:p>
          <a:p>
            <a:r>
              <a:rPr lang="tr-TR" dirty="0"/>
              <a:t>1) Birçok bilimsel işlem kullanılmasını sağlamıştır. 2) Metnin muhtevasını etraflıca incelendiği ve derinleştirildiği eserler olmuştur. 3) Metnin içindeki bilgi günün imkan ve anlama koşulları çerçevesinde yeniden üretilir. 4) Bilginin sürekliliği sağlanır 5) Doğru bilgiye ulaşmaya veya ortaya konulan bilginin doğruluğu ortaya koymaya yarar.</a:t>
            </a:r>
          </a:p>
          <a:p>
            <a:r>
              <a:rPr lang="tr-TR" b="1" dirty="0">
                <a:solidFill>
                  <a:srgbClr val="C00000"/>
                </a:solidFill>
              </a:rPr>
              <a:t>Örnek</a:t>
            </a:r>
          </a:p>
          <a:p>
            <a:r>
              <a:rPr lang="tr-TR" dirty="0" err="1"/>
              <a:t>Nesefî</a:t>
            </a:r>
            <a:r>
              <a:rPr lang="tr-TR" dirty="0"/>
              <a:t> Akaidi üzerine: </a:t>
            </a:r>
            <a:r>
              <a:rPr lang="tr-TR" dirty="0" err="1"/>
              <a:t>Teftâzâni</a:t>
            </a:r>
            <a:r>
              <a:rPr lang="tr-TR" dirty="0"/>
              <a:t> bir şerh yazmıştır. Onun şerhi üzerine </a:t>
            </a:r>
            <a:r>
              <a:rPr lang="tr-TR" dirty="0" err="1"/>
              <a:t>Hayâlî</a:t>
            </a:r>
            <a:r>
              <a:rPr lang="tr-TR" dirty="0"/>
              <a:t> bir haşiye yazmıştır. </a:t>
            </a:r>
            <a:r>
              <a:rPr lang="tr-TR" dirty="0" err="1"/>
              <a:t>Hayâlî’nin</a:t>
            </a:r>
            <a:r>
              <a:rPr lang="tr-TR" dirty="0"/>
              <a:t> haşiye üzerine ize </a:t>
            </a:r>
            <a:r>
              <a:rPr lang="tr-TR" dirty="0" err="1"/>
              <a:t>Siyalkûti</a:t>
            </a:r>
            <a:r>
              <a:rPr lang="tr-TR" dirty="0"/>
              <a:t> </a:t>
            </a:r>
            <a:r>
              <a:rPr lang="tr-TR" dirty="0" err="1"/>
              <a:t>bbir</a:t>
            </a:r>
            <a:r>
              <a:rPr lang="tr-TR" dirty="0"/>
              <a:t> </a:t>
            </a:r>
            <a:r>
              <a:rPr lang="tr-TR" dirty="0" err="1"/>
              <a:t>ta’likat</a:t>
            </a:r>
            <a:r>
              <a:rPr lang="tr-TR" dirty="0"/>
              <a:t> yazmıştır.</a:t>
            </a:r>
          </a:p>
        </p:txBody>
      </p:sp>
    </p:spTree>
    <p:extLst>
      <p:ext uri="{BB962C8B-B14F-4D97-AF65-F5344CB8AC3E}">
        <p14:creationId xmlns:p14="http://schemas.microsoft.com/office/powerpoint/2010/main" val="276409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fontScale="85000" lnSpcReduction="10000"/>
          </a:bodyPr>
          <a:lstStyle/>
          <a:p>
            <a:r>
              <a:rPr lang="tr-TR" b="1" dirty="0"/>
              <a:t>A. DÖNEME ADINI VEREN YAZIM TARZLARI: ŞERH VE HAŞİYE DÖNEMİ</a:t>
            </a:r>
          </a:p>
          <a:p>
            <a:r>
              <a:rPr lang="tr-TR" b="1" dirty="0">
                <a:solidFill>
                  <a:srgbClr val="C00000"/>
                </a:solidFill>
              </a:rPr>
              <a:t>Şerh ve Haşiye İle İlgili Diğer Kavramlar</a:t>
            </a:r>
          </a:p>
          <a:p>
            <a:r>
              <a:rPr lang="tr-TR" dirty="0"/>
              <a:t>Şerh: Önceden var olan bir eseri esas alarak daha geniş bir şekilde açıklama.</a:t>
            </a:r>
          </a:p>
          <a:p>
            <a:r>
              <a:rPr lang="tr-TR" dirty="0"/>
              <a:t>Haşiye (</a:t>
            </a:r>
            <a:r>
              <a:rPr lang="tr-TR" dirty="0" err="1"/>
              <a:t>havaşi</a:t>
            </a:r>
            <a:r>
              <a:rPr lang="tr-TR" dirty="0"/>
              <a:t>, tahşiye, hamiş, derkenar): Bir eseri kısmi açıklama veya </a:t>
            </a:r>
            <a:r>
              <a:rPr lang="tr-TR" dirty="0" err="1"/>
              <a:t>şerhedilmiş</a:t>
            </a:r>
            <a:r>
              <a:rPr lang="tr-TR" dirty="0"/>
              <a:t> bir esere açıklamalar ekleme. </a:t>
            </a:r>
          </a:p>
          <a:p>
            <a:r>
              <a:rPr lang="tr-TR" dirty="0"/>
              <a:t>Talik (talika, </a:t>
            </a:r>
            <a:r>
              <a:rPr lang="tr-TR" dirty="0" err="1"/>
              <a:t>talikat</a:t>
            </a:r>
            <a:r>
              <a:rPr lang="tr-TR" dirty="0"/>
              <a:t>): Bir eserin daha iyi anlaşılması için çeşitli notlar ekleme. </a:t>
            </a:r>
          </a:p>
          <a:p>
            <a:r>
              <a:rPr lang="tr-TR" dirty="0"/>
              <a:t>İhtisar: Metni basitleştirme, özetleme.</a:t>
            </a:r>
          </a:p>
          <a:p>
            <a:r>
              <a:rPr lang="tr-TR" dirty="0" err="1"/>
              <a:t>Tehzih</a:t>
            </a:r>
            <a:r>
              <a:rPr lang="tr-TR" dirty="0"/>
              <a:t> (</a:t>
            </a:r>
            <a:r>
              <a:rPr lang="tr-TR" dirty="0" err="1"/>
              <a:t>tenkih</a:t>
            </a:r>
            <a:r>
              <a:rPr lang="tr-TR" dirty="0"/>
              <a:t>): Bir eserin ana fikri çerçevesinde yeniden düzenleyip yazma.</a:t>
            </a:r>
          </a:p>
          <a:p>
            <a:r>
              <a:rPr lang="tr-TR" dirty="0" err="1"/>
              <a:t>Tecrid</a:t>
            </a:r>
            <a:r>
              <a:rPr lang="tr-TR" dirty="0"/>
              <a:t>: Bir eseri belli bir usulle kısaltma</a:t>
            </a:r>
          </a:p>
        </p:txBody>
      </p:sp>
    </p:spTree>
    <p:extLst>
      <p:ext uri="{BB962C8B-B14F-4D97-AF65-F5344CB8AC3E}">
        <p14:creationId xmlns:p14="http://schemas.microsoft.com/office/powerpoint/2010/main" val="119673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fontScale="92500" lnSpcReduction="10000"/>
          </a:bodyPr>
          <a:lstStyle/>
          <a:p>
            <a:r>
              <a:rPr lang="tr-TR" b="1" dirty="0"/>
              <a:t>A. DÖNEME ADINI VEREN YAZIM TARZLARI: ŞERH VE HAŞİYE DÖNEMİ</a:t>
            </a:r>
          </a:p>
          <a:p>
            <a:r>
              <a:rPr lang="tr-TR" b="1" dirty="0">
                <a:solidFill>
                  <a:srgbClr val="C00000"/>
                </a:solidFill>
              </a:rPr>
              <a:t>Şerh ve Haşiye Geleneğine Eleştiriler</a:t>
            </a:r>
          </a:p>
          <a:p>
            <a:r>
              <a:rPr lang="tr-TR" dirty="0"/>
              <a:t>Şerh ve haşiye geleneğine özellikle oryantalistler olmak üzere bir takım eleştiriler getirilmiştir. Özellikle Selçukluyla başlayan ve Osmanlı ile devam eden şerh geleneği bu dönemler üzerinden eleştirilir. Bu eleştiriler şöyledir:</a:t>
            </a:r>
          </a:p>
          <a:p>
            <a:r>
              <a:rPr lang="tr-TR" dirty="0"/>
              <a:t>1) Bir mezhebin görüşünün katılaşmasını ve klişe çerçeveler içinde bir düşüncenin kötürümleşmesini sağlamıştır. </a:t>
            </a:r>
          </a:p>
          <a:p>
            <a:r>
              <a:rPr lang="tr-TR" dirty="0"/>
              <a:t>2) Dönemin daha skolastik bir düşünce içerisine girmesine ve kelamcıların yeni konulara ve eleştirel akla uzak durmalarını sebep olmuştur. </a:t>
            </a:r>
          </a:p>
        </p:txBody>
      </p:sp>
    </p:spTree>
    <p:extLst>
      <p:ext uri="{BB962C8B-B14F-4D97-AF65-F5344CB8AC3E}">
        <p14:creationId xmlns:p14="http://schemas.microsoft.com/office/powerpoint/2010/main" val="193674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476672"/>
            <a:ext cx="10157354" cy="1225128"/>
          </a:xfrm>
        </p:spPr>
        <p:txBody>
          <a:bodyPr rtlCol="0">
            <a:normAutofit fontScale="90000"/>
          </a:bodyPr>
          <a:lstStyle/>
          <a:p>
            <a:pPr algn="ct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br>
              <a:rPr lang="tr-TR" b="1" dirty="0"/>
            </a:br>
            <a:r>
              <a:rPr lang="tr-TR" b="1" dirty="0"/>
              <a:t>ŞERH VE HAŞİYE DÖNEMİ KELAMI</a:t>
            </a:r>
            <a:endParaRPr lang="tr-TR" sz="3600" b="1" dirty="0"/>
          </a:p>
        </p:txBody>
      </p:sp>
      <p:sp>
        <p:nvSpPr>
          <p:cNvPr id="14" name="İçerik Yer Tutucusu 13"/>
          <p:cNvSpPr>
            <a:spLocks noGrp="1"/>
          </p:cNvSpPr>
          <p:nvPr>
            <p:ph idx="1"/>
          </p:nvPr>
        </p:nvSpPr>
        <p:spPr/>
        <p:txBody>
          <a:bodyPr rtlCol="0">
            <a:normAutofit/>
          </a:bodyPr>
          <a:lstStyle/>
          <a:p>
            <a:r>
              <a:rPr lang="tr-TR" b="1" dirty="0"/>
              <a:t>A. DÖNEME ADINI VEREN YAZIM TARZLARI: ŞERH VE HAŞİYE DÖNEMİ</a:t>
            </a:r>
          </a:p>
          <a:p>
            <a:r>
              <a:rPr lang="tr-TR" b="1" dirty="0">
                <a:solidFill>
                  <a:srgbClr val="C00000"/>
                </a:solidFill>
              </a:rPr>
              <a:t>Şerh ve Haşiye Geleneğine Eleştiriler</a:t>
            </a:r>
          </a:p>
          <a:p>
            <a:r>
              <a:rPr lang="tr-TR" dirty="0"/>
              <a:t>3) </a:t>
            </a:r>
            <a:r>
              <a:rPr lang="tr-TR" dirty="0" err="1"/>
              <a:t>Kelami</a:t>
            </a:r>
            <a:r>
              <a:rPr lang="tr-TR" dirty="0"/>
              <a:t> düşüncenin hacminin, niteliğinin ve orijinalitesinin azalmasını sağlamıştır.</a:t>
            </a:r>
          </a:p>
          <a:p>
            <a:r>
              <a:rPr lang="tr-TR" dirty="0"/>
              <a:t>4) İslam dünyasında felsefeyi durdurmuştur. </a:t>
            </a:r>
          </a:p>
          <a:p>
            <a:r>
              <a:rPr lang="tr-TR" dirty="0"/>
              <a:t>5) Şerh ve haşiye dönemi İslam dünyasının kayıp halkası ve </a:t>
            </a:r>
            <a:r>
              <a:rPr lang="tr-TR" dirty="0" err="1"/>
              <a:t>kalamın</a:t>
            </a:r>
            <a:r>
              <a:rPr lang="tr-TR" dirty="0"/>
              <a:t> duraklama ve gerileme dönemi olarak adlandırılmıştır. </a:t>
            </a:r>
          </a:p>
          <a:p>
            <a:r>
              <a:rPr lang="tr-TR" dirty="0"/>
              <a:t>6) Özgün kelamcıların yetişmemesini sebep olmuştur.</a:t>
            </a:r>
          </a:p>
        </p:txBody>
      </p:sp>
    </p:spTree>
    <p:extLst>
      <p:ext uri="{BB962C8B-B14F-4D97-AF65-F5344CB8AC3E}">
        <p14:creationId xmlns:p14="http://schemas.microsoft.com/office/powerpoint/2010/main" val="274155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tapla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9_TF02787940_TF02787940.potx" id="{28172E8D-EAD7-4AC2-8B44-6816FF20E00E}" vid="{89738596-E4E7-4B62-90A4-7590996B647A}"/>
    </a:ext>
  </a:extLst>
</a:theme>
</file>

<file path=ppt/theme/theme2.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4873beb7-5857-4685-be1f-d57550cc96cc"/>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Mavi kitap yığını sunusu (geniş ekran)</Template>
  <TotalTime>0</TotalTime>
  <Words>1504</Words>
  <Application>Microsoft Office PowerPoint</Application>
  <PresentationFormat>Özel</PresentationFormat>
  <Paragraphs>95</Paragraphs>
  <Slides>16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16</vt:i4>
      </vt:variant>
    </vt:vector>
  </HeadingPairs>
  <TitlesOfParts>
    <vt:vector size="19" baseType="lpstr">
      <vt:lpstr>Arial</vt:lpstr>
      <vt:lpstr>Century Gothic</vt:lpstr>
      <vt:lpstr>Kitaplar 16 x 9</vt:lpstr>
      <vt:lpstr>KELAM TARİHİ</vt:lpstr>
      <vt:lpstr>          ŞERH VE HAŞİYE DÖNEMİ KELAMI</vt:lpstr>
      <vt:lpstr>          ŞERH VE HAŞİYE DÖNEMİ KELAMI</vt:lpstr>
      <vt:lpstr>          ŞERH VE HAŞİYE DÖNEMİ KELAMI</vt:lpstr>
      <vt:lpstr>          ŞERH VE HAŞİYE DÖNEMİ KELAMI</vt:lpstr>
      <vt:lpstr>          ŞERH VE HAŞİYE DÖNEMİ KELAMI</vt:lpstr>
      <vt:lpstr>          ŞERH VE HAŞİYE DÖNEMİ KELAMI</vt:lpstr>
      <vt:lpstr>          ŞERH VE HAŞİYE DÖNEMİ KELAMI</vt:lpstr>
      <vt:lpstr>          ŞERH VE HAŞİYE DÖNEMİ KELAMI</vt:lpstr>
      <vt:lpstr>          ŞERH VE HAŞİYE DÖNEMİ KELAMI</vt:lpstr>
      <vt:lpstr>          ŞERH VE HAŞİYE DÖNEMİ KELAMI</vt:lpstr>
      <vt:lpstr>          ŞERH VE HAŞİYE DÖNEMİ KELAMI</vt:lpstr>
      <vt:lpstr>          ŞERH VE HAŞİYE DÖNEMİ KELAMI</vt:lpstr>
      <vt:lpstr>          ŞERH VE HAŞİYE DÖNEMİ KELAMI</vt:lpstr>
      <vt:lpstr>          ŞERH VE HAŞİYE DÖNEMİ KELAMI</vt:lpstr>
      <vt:lpstr>          ŞERH VE HAŞİYE DÖNEMİ KELAMI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2021-02-21T16:18:26Z</dcterms:created>
  <dcterms:modified xsi:type="dcterms:W3CDTF">2023-05-15T00:44:54Z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