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3"/>
  </p:notesMasterIdLst>
  <p:handoutMasterIdLst>
    <p:handoutMasterId r:id="rId24"/>
  </p:handoutMasterIdLst>
  <p:sldIdLst>
    <p:sldId id="264"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84" autoAdjust="0"/>
  </p:normalViewPr>
  <p:slideViewPr>
    <p:cSldViewPr showGuides="1">
      <p:cViewPr varScale="1">
        <p:scale>
          <a:sx n="62" d="100"/>
          <a:sy n="62" d="100"/>
        </p:scale>
        <p:origin x="832" y="52"/>
      </p:cViewPr>
      <p:guideLst>
        <p:guide pos="3839"/>
        <p:guide orient="horz" pos="2160"/>
      </p:guideLst>
    </p:cSldViewPr>
  </p:slideViewPr>
  <p:outlineViewPr>
    <p:cViewPr>
      <p:scale>
        <a:sx n="33" d="100"/>
        <a:sy n="33" d="100"/>
      </p:scale>
      <p:origin x="0" y="-17972"/>
    </p:cViewPr>
  </p:outlin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10.05.2023</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10.05.2023</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10.05.2023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10.05.2023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10.05.2023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10.05.2023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10.05.2023</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10.05.2023</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10.05.2023</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10.05.2023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10.05.2023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10.05.2023</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3212976"/>
            <a:ext cx="7008574" cy="1584450"/>
          </a:xfrm>
        </p:spPr>
        <p:txBody>
          <a:bodyPr rtlCol="0"/>
          <a:lstStyle/>
          <a:p>
            <a:pPr rtl="0"/>
            <a:r>
              <a:rPr lang="tr-TR" dirty="0"/>
              <a:t>KELAM TARİHİ</a:t>
            </a:r>
            <a:endParaRPr lang="en-US" dirty="0"/>
          </a:p>
        </p:txBody>
      </p:sp>
      <p:sp>
        <p:nvSpPr>
          <p:cNvPr id="3" name="Alt Başlık 2"/>
          <p:cNvSpPr>
            <a:spLocks noGrp="1"/>
          </p:cNvSpPr>
          <p:nvPr>
            <p:ph type="subTitle" idx="1"/>
          </p:nvPr>
        </p:nvSpPr>
        <p:spPr/>
        <p:txBody>
          <a:bodyPr rtlCol="0"/>
          <a:lstStyle/>
          <a:p>
            <a:pPr rtl="0"/>
            <a:r>
              <a:rPr lang="tr-TR" dirty="0"/>
              <a:t>DR. ÖĞR. ÜYESİ FİKRULLAH ÇAKMAK</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a:bodyPr>
          <a:lstStyle/>
          <a:p>
            <a:r>
              <a:rPr lang="tr-TR" b="1" dirty="0"/>
              <a:t>B. FELSEFİ KELAM SÜRECİ</a:t>
            </a:r>
          </a:p>
          <a:p>
            <a:r>
              <a:rPr lang="tr-TR" b="1" dirty="0" err="1">
                <a:solidFill>
                  <a:srgbClr val="C00000"/>
                </a:solidFill>
              </a:rPr>
              <a:t>Gazzali</a:t>
            </a:r>
            <a:r>
              <a:rPr lang="tr-TR" b="1" dirty="0">
                <a:solidFill>
                  <a:srgbClr val="C00000"/>
                </a:solidFill>
              </a:rPr>
              <a:t> Sonrası  Kelamcıların Felsefe İle İlişkisi</a:t>
            </a:r>
          </a:p>
          <a:p>
            <a:r>
              <a:rPr lang="tr-TR" dirty="0"/>
              <a:t>Bir diğer </a:t>
            </a:r>
            <a:r>
              <a:rPr lang="tr-TR" dirty="0" err="1"/>
              <a:t>Eş’ari</a:t>
            </a:r>
            <a:r>
              <a:rPr lang="tr-TR" dirty="0"/>
              <a:t> kelamcısı Fahreddin er-Razi’de felsefe ile ilişki içerisine girmiştir. </a:t>
            </a:r>
            <a:r>
              <a:rPr lang="tr-TR" dirty="0" err="1"/>
              <a:t>Gazzali</a:t>
            </a:r>
            <a:r>
              <a:rPr lang="tr-TR" dirty="0"/>
              <a:t> ve </a:t>
            </a:r>
            <a:r>
              <a:rPr lang="tr-TR" dirty="0" err="1"/>
              <a:t>İbnü’l-Melahim’den</a:t>
            </a:r>
            <a:r>
              <a:rPr lang="tr-TR" dirty="0"/>
              <a:t> farklı olarak Razi </a:t>
            </a:r>
            <a:r>
              <a:rPr lang="tr-TR" dirty="0" err="1"/>
              <a:t>İbn</a:t>
            </a:r>
            <a:r>
              <a:rPr lang="tr-TR" dirty="0"/>
              <a:t> Sina’ya değer vermiş ve onun birçok eserine şerh yazmıştır. Bununla birlikte yine de </a:t>
            </a:r>
            <a:r>
              <a:rPr lang="tr-TR" dirty="0" err="1"/>
              <a:t>İbn</a:t>
            </a:r>
            <a:r>
              <a:rPr lang="tr-TR" dirty="0"/>
              <a:t> Sina’yı eleştirir. Razi el-</a:t>
            </a:r>
            <a:r>
              <a:rPr lang="tr-TR" dirty="0" err="1"/>
              <a:t>Muhassal</a:t>
            </a:r>
            <a:r>
              <a:rPr lang="tr-TR" dirty="0"/>
              <a:t> adlı eserinde kelamı konuları felsefi bir formatla ele almıştır. Bu eserinde felsefenin konuları arasında olan bilgi ve mantık konularına </a:t>
            </a:r>
            <a:r>
              <a:rPr lang="tr-TR" dirty="0" err="1"/>
              <a:t>semiyyat</a:t>
            </a:r>
            <a:r>
              <a:rPr lang="tr-TR" dirty="0"/>
              <a:t> ve nübüvvet konularından daha fazla yer vermiştir. Bu eseri </a:t>
            </a:r>
            <a:r>
              <a:rPr lang="tr-TR" dirty="0" err="1"/>
              <a:t>yanısıra</a:t>
            </a:r>
            <a:r>
              <a:rPr lang="tr-TR" dirty="0"/>
              <a:t> felsefi yönü ağır basan eserler yazmıştır. </a:t>
            </a:r>
            <a:r>
              <a:rPr lang="tr-TR" dirty="0" err="1"/>
              <a:t>Mebahisu’l-Meşrikiyye</a:t>
            </a:r>
            <a:r>
              <a:rPr lang="tr-TR" dirty="0"/>
              <a:t> ve </a:t>
            </a:r>
            <a:r>
              <a:rPr lang="tr-TR" dirty="0" err="1"/>
              <a:t>Şerhu’l-İşarat</a:t>
            </a:r>
            <a:r>
              <a:rPr lang="tr-TR" dirty="0"/>
              <a:t> bu tür eserlerdendir. </a:t>
            </a:r>
          </a:p>
        </p:txBody>
      </p:sp>
    </p:spTree>
    <p:extLst>
      <p:ext uri="{BB962C8B-B14F-4D97-AF65-F5344CB8AC3E}">
        <p14:creationId xmlns:p14="http://schemas.microsoft.com/office/powerpoint/2010/main" val="22650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85000" lnSpcReduction="10000"/>
          </a:bodyPr>
          <a:lstStyle/>
          <a:p>
            <a:r>
              <a:rPr lang="tr-TR" b="1" dirty="0"/>
              <a:t>B. FELSEFİ KELAM SÜRECİ</a:t>
            </a:r>
          </a:p>
          <a:p>
            <a:r>
              <a:rPr lang="tr-TR" b="1" dirty="0" err="1">
                <a:solidFill>
                  <a:srgbClr val="C00000"/>
                </a:solidFill>
              </a:rPr>
              <a:t>Gazzali</a:t>
            </a:r>
            <a:r>
              <a:rPr lang="tr-TR" b="1" dirty="0">
                <a:solidFill>
                  <a:srgbClr val="C00000"/>
                </a:solidFill>
              </a:rPr>
              <a:t> Sonrası  Kelamcıların Felsefe İle İlişkisi</a:t>
            </a:r>
          </a:p>
          <a:p>
            <a:r>
              <a:rPr lang="tr-TR" dirty="0"/>
              <a:t>er-Razi eserlerinde tahkik adı verilen yönteme kullanmıştır. Bu yöntemde bir mesele hakkında felsefecilerin ve kelamcıların görüşleri delilleriyle ortaya konulması ve daha sonra tetkik edilmesi esastır. Bu yöntemle kelam eserleri içerisinde filozofların ve </a:t>
            </a:r>
            <a:r>
              <a:rPr lang="tr-TR" dirty="0" err="1"/>
              <a:t>Mu’tezile</a:t>
            </a:r>
            <a:r>
              <a:rPr lang="tr-TR" dirty="0"/>
              <a:t> gibi diğer mezheplerin görüşleri zikredilmiş, kabul ve ret konusunda değerlendirmeler yapılmıştır. </a:t>
            </a:r>
          </a:p>
          <a:p>
            <a:r>
              <a:rPr lang="tr-TR" dirty="0"/>
              <a:t>Razi’nin bu uygulaması daha sonraki kelamcılar içinde örnek teşkil etmiştir. Bu yolda yürüyen kelamcılar: Seyfeddin </a:t>
            </a:r>
            <a:r>
              <a:rPr lang="tr-TR" dirty="0" err="1"/>
              <a:t>Amidi</a:t>
            </a:r>
            <a:r>
              <a:rPr lang="tr-TR" dirty="0"/>
              <a:t> (ö. 1233), </a:t>
            </a:r>
            <a:r>
              <a:rPr lang="tr-TR" dirty="0" err="1"/>
              <a:t>Adudüddin</a:t>
            </a:r>
            <a:r>
              <a:rPr lang="tr-TR" dirty="0"/>
              <a:t> el-</a:t>
            </a:r>
            <a:r>
              <a:rPr lang="tr-TR" dirty="0" err="1"/>
              <a:t>İci</a:t>
            </a:r>
            <a:r>
              <a:rPr lang="tr-TR" dirty="0"/>
              <a:t> (1355), </a:t>
            </a:r>
            <a:r>
              <a:rPr lang="tr-TR" dirty="0" err="1"/>
              <a:t>Sa’deddin</a:t>
            </a:r>
            <a:r>
              <a:rPr lang="tr-TR" dirty="0"/>
              <a:t> </a:t>
            </a:r>
            <a:r>
              <a:rPr lang="tr-TR" dirty="0" err="1"/>
              <a:t>Taftazani</a:t>
            </a:r>
            <a:r>
              <a:rPr lang="tr-TR" dirty="0"/>
              <a:t> (ö. 1390), </a:t>
            </a:r>
            <a:r>
              <a:rPr lang="tr-TR" dirty="0" err="1"/>
              <a:t>Seyyid</a:t>
            </a:r>
            <a:r>
              <a:rPr lang="tr-TR" dirty="0"/>
              <a:t> Şerif </a:t>
            </a:r>
            <a:r>
              <a:rPr lang="tr-TR" dirty="0" err="1"/>
              <a:t>Cürcani</a:t>
            </a:r>
            <a:r>
              <a:rPr lang="tr-TR" dirty="0"/>
              <a:t> (ö. 1413). </a:t>
            </a:r>
            <a:r>
              <a:rPr lang="tr-TR" dirty="0" err="1"/>
              <a:t>Razi’in</a:t>
            </a:r>
            <a:r>
              <a:rPr lang="tr-TR" dirty="0"/>
              <a:t> yönteminde sadece kelamcılar değer felsefeciler de etkilenmiş ve böylece kelamın felsefeye, felsefenin de kelama yaklaşması sağlanmıştır. Bu yöntemi kullanan filozoflar: </a:t>
            </a:r>
            <a:r>
              <a:rPr lang="tr-TR" dirty="0" err="1"/>
              <a:t>Esirüddin</a:t>
            </a:r>
            <a:r>
              <a:rPr lang="tr-TR" dirty="0"/>
              <a:t> </a:t>
            </a:r>
            <a:r>
              <a:rPr lang="tr-TR" dirty="0" err="1"/>
              <a:t>Ebheri</a:t>
            </a:r>
            <a:r>
              <a:rPr lang="tr-TR" dirty="0"/>
              <a:t> (ö. 1265), Necmeddin el-Katibi (ö. 1277)</a:t>
            </a:r>
          </a:p>
        </p:txBody>
      </p:sp>
    </p:spTree>
    <p:extLst>
      <p:ext uri="{BB962C8B-B14F-4D97-AF65-F5344CB8AC3E}">
        <p14:creationId xmlns:p14="http://schemas.microsoft.com/office/powerpoint/2010/main" val="196259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C. FELSEFİ KELAMIN TEMEL SORUNLARI</a:t>
            </a:r>
          </a:p>
          <a:p>
            <a:r>
              <a:rPr lang="tr-TR" b="1" dirty="0">
                <a:solidFill>
                  <a:srgbClr val="C00000"/>
                </a:solidFill>
              </a:rPr>
              <a:t>Kelamın İlimler İçerisinde Konumunun Sağlamlaşması</a:t>
            </a:r>
          </a:p>
          <a:p>
            <a:r>
              <a:rPr lang="tr-TR" dirty="0"/>
              <a:t>Felsefi kelam döneminde filozoflarla hesaplaşma kelamın İslam ilimleri içerisinde konumu kuvvetlendirmiştir. </a:t>
            </a:r>
          </a:p>
          <a:p>
            <a:r>
              <a:rPr lang="tr-TR" b="1" i="1" dirty="0" err="1">
                <a:solidFill>
                  <a:srgbClr val="C00000"/>
                </a:solidFill>
              </a:rPr>
              <a:t>Gazzali</a:t>
            </a:r>
            <a:r>
              <a:rPr lang="tr-TR" b="1" i="1" dirty="0">
                <a:solidFill>
                  <a:srgbClr val="C00000"/>
                </a:solidFill>
              </a:rPr>
              <a:t> ve Kelam İlmine Etkisi</a:t>
            </a:r>
          </a:p>
          <a:p>
            <a:r>
              <a:rPr lang="tr-TR" dirty="0" err="1"/>
              <a:t>Gazzali’ye</a:t>
            </a:r>
            <a:r>
              <a:rPr lang="tr-TR" dirty="0"/>
              <a:t> göre kelamın gayesi: 1) İslam inanç esaslarını koruma 2) Eşyanın hakikatini talep </a:t>
            </a:r>
          </a:p>
          <a:p>
            <a:r>
              <a:rPr lang="tr-TR" dirty="0"/>
              <a:t>Kelamın çelişkiler içinde olduğunu düşünüp içeriğinde ve metodolojisinde köklü değişiklikler yapmıştır. </a:t>
            </a:r>
          </a:p>
          <a:p>
            <a:r>
              <a:rPr lang="tr-TR" dirty="0"/>
              <a:t>Kelamı bütün dini ilimlere yönelik ilke koyan bir ilim olarak görmüştür. Örneğin kelamda mükellefiyet ispat edilmekte fıkıh ise buna bağlı hükümler tespit etmektedir. </a:t>
            </a:r>
          </a:p>
          <a:p>
            <a:r>
              <a:rPr lang="tr-TR" dirty="0"/>
              <a:t>Kelamı Mantık ve metafizik içeren üst ilim haline getirmiştir. </a:t>
            </a:r>
          </a:p>
        </p:txBody>
      </p:sp>
    </p:spTree>
    <p:extLst>
      <p:ext uri="{BB962C8B-B14F-4D97-AF65-F5344CB8AC3E}">
        <p14:creationId xmlns:p14="http://schemas.microsoft.com/office/powerpoint/2010/main" val="55735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a:bodyPr>
          <a:lstStyle/>
          <a:p>
            <a:r>
              <a:rPr lang="tr-TR" b="1" dirty="0"/>
              <a:t>C. FELSEFİ KELAMIN TEMEL SORUNLARI</a:t>
            </a:r>
          </a:p>
          <a:p>
            <a:r>
              <a:rPr lang="tr-TR" b="1" i="1" dirty="0">
                <a:solidFill>
                  <a:srgbClr val="C00000"/>
                </a:solidFill>
              </a:rPr>
              <a:t>Razi’nin Kelam İlmine Etkisi</a:t>
            </a:r>
          </a:p>
          <a:p>
            <a:r>
              <a:rPr lang="tr-TR" dirty="0"/>
              <a:t>Kelamı felsefenin verileriyle yeniden tasnif etmiştir.</a:t>
            </a:r>
          </a:p>
          <a:p>
            <a:r>
              <a:rPr lang="tr-TR" b="1" i="1" dirty="0">
                <a:solidFill>
                  <a:srgbClr val="C00000"/>
                </a:solidFill>
              </a:rPr>
              <a:t>Felsefi Kelam Döneminde Kelamdaki Diğer Değişiklikler</a:t>
            </a:r>
          </a:p>
          <a:p>
            <a:r>
              <a:rPr lang="tr-TR" dirty="0"/>
              <a:t>Kelamın ağırlık konuları bilgi ve varlık konusuna kaydırılmıştır. </a:t>
            </a:r>
          </a:p>
          <a:p>
            <a:r>
              <a:rPr lang="tr-TR" dirty="0"/>
              <a:t>Kelamın gayesinde önemli bir değişiklik olmamıştır. </a:t>
            </a:r>
          </a:p>
          <a:p>
            <a:r>
              <a:rPr lang="tr-TR" dirty="0"/>
              <a:t>Bu dönemde kelamın muhatapları genelde felsefeciler özelde İslam filozofları olmuştur</a:t>
            </a:r>
          </a:p>
        </p:txBody>
      </p:sp>
    </p:spTree>
    <p:extLst>
      <p:ext uri="{BB962C8B-B14F-4D97-AF65-F5344CB8AC3E}">
        <p14:creationId xmlns:p14="http://schemas.microsoft.com/office/powerpoint/2010/main" val="127131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D. YÖNTEM</a:t>
            </a:r>
          </a:p>
          <a:p>
            <a:r>
              <a:rPr lang="tr-TR" b="1" dirty="0">
                <a:solidFill>
                  <a:srgbClr val="C00000"/>
                </a:solidFill>
              </a:rPr>
              <a:t>Yöntem Değişikliği</a:t>
            </a:r>
          </a:p>
          <a:p>
            <a:r>
              <a:rPr lang="tr-TR" dirty="0" err="1"/>
              <a:t>Cüveyni’ye</a:t>
            </a:r>
            <a:r>
              <a:rPr lang="tr-TR" dirty="0"/>
              <a:t> kadar kelam yönteminde temelde kullanılan iki esas vardı: Bunlar: duyular ötesini duyulur âleme kıyaslama (</a:t>
            </a:r>
            <a:r>
              <a:rPr lang="tr-TR" dirty="0" err="1"/>
              <a:t>kıyâsü’l-gāib</a:t>
            </a:r>
            <a:r>
              <a:rPr lang="tr-TR" dirty="0"/>
              <a:t> </a:t>
            </a:r>
            <a:r>
              <a:rPr lang="tr-TR" dirty="0" err="1"/>
              <a:t>ale’ş-şâhid</a:t>
            </a:r>
            <a:r>
              <a:rPr lang="tr-TR" dirty="0"/>
              <a:t>), delilin yanlışlığından delille ispatlanmak istenen düşüncenin yanlışlığına hükmetme (</a:t>
            </a:r>
            <a:r>
              <a:rPr lang="tr-TR" dirty="0" err="1"/>
              <a:t>in‘ikāsü’l-edille</a:t>
            </a:r>
            <a:r>
              <a:rPr lang="tr-TR" dirty="0"/>
              <a:t>). </a:t>
            </a:r>
          </a:p>
          <a:p>
            <a:r>
              <a:rPr lang="tr-TR" dirty="0" err="1"/>
              <a:t>Cüveyni</a:t>
            </a:r>
            <a:r>
              <a:rPr lang="tr-TR" dirty="0"/>
              <a:t> ile birlikte bu yöntemler eleştirilmiş Mantık kelamın bir yöntemi haline getirilmiştir. Özellikle </a:t>
            </a:r>
            <a:r>
              <a:rPr lang="tr-TR" dirty="0" err="1"/>
              <a:t>Gazzali</a:t>
            </a:r>
            <a:r>
              <a:rPr lang="tr-TR" dirty="0"/>
              <a:t>, Fahreddin er-Razi başta olmak üzere </a:t>
            </a:r>
            <a:r>
              <a:rPr lang="tr-TR" dirty="0" err="1"/>
              <a:t>müteahhir</a:t>
            </a:r>
            <a:r>
              <a:rPr lang="tr-TR" dirty="0"/>
              <a:t> kelamcılar bu düşünce üzerine olmuşlardır. </a:t>
            </a:r>
          </a:p>
          <a:p>
            <a:r>
              <a:rPr lang="tr-TR" dirty="0"/>
              <a:t>Mantıkta kıyas türleri kelamda etkin şekilde kullanılmıştır. </a:t>
            </a:r>
          </a:p>
          <a:p>
            <a:r>
              <a:rPr lang="tr-TR" dirty="0"/>
              <a:t>Mantığın temel alınması kelamda akla verilen önemi daha da pekiştirmiştir. Örneğin Razi akılla nakil çatıştığında aklın </a:t>
            </a:r>
            <a:r>
              <a:rPr lang="tr-TR" dirty="0" err="1"/>
              <a:t>öncelenerek</a:t>
            </a:r>
            <a:r>
              <a:rPr lang="tr-TR" dirty="0"/>
              <a:t> naklin aklın ışığında yorumlanmasını esas almıştır. </a:t>
            </a:r>
          </a:p>
          <a:p>
            <a:endParaRPr lang="tr-TR" dirty="0"/>
          </a:p>
        </p:txBody>
      </p:sp>
    </p:spTree>
    <p:extLst>
      <p:ext uri="{BB962C8B-B14F-4D97-AF65-F5344CB8AC3E}">
        <p14:creationId xmlns:p14="http://schemas.microsoft.com/office/powerpoint/2010/main" val="275855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D. YÖNTEM</a:t>
            </a:r>
          </a:p>
          <a:p>
            <a:r>
              <a:rPr lang="tr-TR" b="1" dirty="0">
                <a:solidFill>
                  <a:srgbClr val="C00000"/>
                </a:solidFill>
              </a:rPr>
              <a:t>Bilgi</a:t>
            </a:r>
          </a:p>
          <a:p>
            <a:r>
              <a:rPr lang="tr-TR" dirty="0"/>
              <a:t>Felsefi kelamdan önceki dönemdeki bilgi ile ilgili hususlar terkedilmemiş (bilginin mahiyeti, sınırları, kapsamı, kaynakları </a:t>
            </a:r>
            <a:r>
              <a:rPr lang="tr-TR" dirty="0" err="1"/>
              <a:t>vb</a:t>
            </a:r>
            <a:r>
              <a:rPr lang="tr-TR" dirty="0"/>
              <a:t>) bu konulara yenileri eklenmiştir. </a:t>
            </a:r>
          </a:p>
          <a:p>
            <a:r>
              <a:rPr lang="tr-TR" dirty="0"/>
              <a:t>Zorunlu ve kesbi bilgi ayrımına </a:t>
            </a:r>
            <a:r>
              <a:rPr lang="tr-TR" dirty="0" err="1"/>
              <a:t>tasavvurat</a:t>
            </a:r>
            <a:r>
              <a:rPr lang="tr-TR" dirty="0"/>
              <a:t> ve </a:t>
            </a:r>
            <a:r>
              <a:rPr lang="tr-TR" dirty="0" err="1"/>
              <a:t>tasdikat</a:t>
            </a:r>
            <a:r>
              <a:rPr lang="tr-TR" dirty="0"/>
              <a:t> tasnifleri ilave edilmiştir. </a:t>
            </a:r>
          </a:p>
          <a:p>
            <a:r>
              <a:rPr lang="tr-TR" dirty="0"/>
              <a:t>Bilginin kaynakları değişmemiş akıl/nazar mantığın kuralları doğrultusunda önermeler kurulması olarak anlaşılmıştır. </a:t>
            </a:r>
          </a:p>
          <a:p>
            <a:r>
              <a:rPr lang="tr-TR" dirty="0"/>
              <a:t>Önerme ile sonuç arasındaki zorunlu ilişkinin varlığı kabul edilmiştir. Yani öncüller doğru kurulduğunda bilgi zorunlulukla meydana gelir.</a:t>
            </a:r>
          </a:p>
          <a:p>
            <a:endParaRPr lang="tr-TR" dirty="0"/>
          </a:p>
        </p:txBody>
      </p:sp>
    </p:spTree>
    <p:extLst>
      <p:ext uri="{BB962C8B-B14F-4D97-AF65-F5344CB8AC3E}">
        <p14:creationId xmlns:p14="http://schemas.microsoft.com/office/powerpoint/2010/main" val="376483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D. YÖNTEM</a:t>
            </a:r>
          </a:p>
          <a:p>
            <a:r>
              <a:rPr lang="tr-TR" b="1" dirty="0">
                <a:solidFill>
                  <a:srgbClr val="C00000"/>
                </a:solidFill>
              </a:rPr>
              <a:t>Varlık</a:t>
            </a:r>
          </a:p>
          <a:p>
            <a:r>
              <a:rPr lang="tr-TR" dirty="0" err="1"/>
              <a:t>Mütekaddimun</a:t>
            </a:r>
            <a:r>
              <a:rPr lang="tr-TR" dirty="0"/>
              <a:t> döneminde evren anlayışı </a:t>
            </a:r>
            <a:r>
              <a:rPr lang="tr-TR" dirty="0" err="1"/>
              <a:t>atomculuk</a:t>
            </a:r>
            <a:r>
              <a:rPr lang="tr-TR" dirty="0"/>
              <a:t> üzerine kurulmuştur. Felsefi kelam döneminde bu anlayış tamamen terkedilmemiş ancak uzak durulmuştur. Bunun yerine madde suret anlayışı hakim olmuştur. </a:t>
            </a:r>
          </a:p>
          <a:p>
            <a:r>
              <a:rPr lang="tr-TR" dirty="0" err="1"/>
              <a:t>İbn</a:t>
            </a:r>
            <a:r>
              <a:rPr lang="tr-TR" dirty="0"/>
              <a:t> Sina’nın evreni anlama yaklaşımı olan 4 neden nazariyesi kelam uydurulmuştur. </a:t>
            </a:r>
          </a:p>
          <a:p>
            <a:r>
              <a:rPr lang="tr-TR" dirty="0"/>
              <a:t>Maddi neden, </a:t>
            </a:r>
            <a:r>
              <a:rPr lang="tr-TR" dirty="0" err="1"/>
              <a:t>suri</a:t>
            </a:r>
            <a:r>
              <a:rPr lang="tr-TR" dirty="0"/>
              <a:t>/formel neden, fail neden, gaye neden, yakın neden, uzak neden ve tabiat gibi kavramlar varlık anlayışına dahil edilmiştir. Örneğin: </a:t>
            </a:r>
            <a:r>
              <a:rPr lang="tr-TR" dirty="0" err="1"/>
              <a:t>Kanepe’de</a:t>
            </a:r>
            <a:r>
              <a:rPr lang="tr-TR" dirty="0"/>
              <a:t>  kanepe olmak (kanepe şekli) </a:t>
            </a:r>
            <a:r>
              <a:rPr lang="tr-TR" dirty="0" err="1"/>
              <a:t>suri</a:t>
            </a:r>
            <a:r>
              <a:rPr lang="tr-TR" dirty="0"/>
              <a:t> neden, tahta maddi neden, marangoz fail neden, marangozun yapmasındaki niyet ise gaye nedeni olarak ifade edilebilir. Yakın ve uzak neden ise cisimdeki gerçekleşen değişime göre değişir.</a:t>
            </a:r>
          </a:p>
          <a:p>
            <a:r>
              <a:rPr lang="tr-TR" dirty="0"/>
              <a:t>Varlıkla ilgili olarak zaman, mekan, varlık, mahiyet, zorunlu, mümkün, malum, mevcut, varlığın mertebeleri gibi konular daha sıklıkla işlenmiştir.</a:t>
            </a:r>
          </a:p>
        </p:txBody>
      </p:sp>
    </p:spTree>
    <p:extLst>
      <p:ext uri="{BB962C8B-B14F-4D97-AF65-F5344CB8AC3E}">
        <p14:creationId xmlns:p14="http://schemas.microsoft.com/office/powerpoint/2010/main" val="339107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92500"/>
          </a:bodyPr>
          <a:lstStyle/>
          <a:p>
            <a:r>
              <a:rPr lang="tr-TR" b="1" dirty="0"/>
              <a:t>D. YÖNTEM</a:t>
            </a:r>
          </a:p>
          <a:p>
            <a:r>
              <a:rPr lang="tr-TR" b="1" dirty="0">
                <a:solidFill>
                  <a:srgbClr val="C00000"/>
                </a:solidFill>
              </a:rPr>
              <a:t>Allah’ın Zatı ve Sıfatları</a:t>
            </a:r>
          </a:p>
          <a:p>
            <a:r>
              <a:rPr lang="tr-TR" dirty="0" err="1"/>
              <a:t>Mütekaddimun</a:t>
            </a:r>
            <a:r>
              <a:rPr lang="tr-TR" dirty="0"/>
              <a:t> döneminde cevher ve araz düşüncesine dayanarak oluşturulan </a:t>
            </a:r>
            <a:r>
              <a:rPr lang="tr-TR" dirty="0" err="1"/>
              <a:t>hudus</a:t>
            </a:r>
            <a:r>
              <a:rPr lang="tr-TR" dirty="0"/>
              <a:t> delili felsefi kelam döneminde kullanılmakla beraber daha yoğun bir şekilde imkan delili kullanılmıştır.</a:t>
            </a:r>
          </a:p>
          <a:p>
            <a:r>
              <a:rPr lang="tr-TR" dirty="0"/>
              <a:t>Allah’ın sıfatları gaibin şahide kıyasıyla değil tümden gelim yöntemiyle izah edilmiştir. Bu yöntemle Allah’ın sıfatlarını ispatta birinden hareketle diğeri ispat edilir. Örneğin bu alemin bir tesir ediciye ihtiyacı vardır, bu tesir edicinin kadir olması gerekir, kadir olabilmesi için de bilgi sıfatına sahip olması gerektiği ortaya konur. </a:t>
            </a:r>
          </a:p>
        </p:txBody>
      </p:sp>
    </p:spTree>
    <p:extLst>
      <p:ext uri="{BB962C8B-B14F-4D97-AF65-F5344CB8AC3E}">
        <p14:creationId xmlns:p14="http://schemas.microsoft.com/office/powerpoint/2010/main" val="283714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a:bodyPr>
          <a:lstStyle/>
          <a:p>
            <a:r>
              <a:rPr lang="tr-TR" b="1" dirty="0"/>
              <a:t>D. YÖNTEM</a:t>
            </a:r>
          </a:p>
          <a:p>
            <a:r>
              <a:rPr lang="tr-TR" b="1" dirty="0">
                <a:solidFill>
                  <a:srgbClr val="C00000"/>
                </a:solidFill>
              </a:rPr>
              <a:t>İnsan</a:t>
            </a:r>
          </a:p>
          <a:p>
            <a:r>
              <a:rPr lang="tr-TR" dirty="0" err="1"/>
              <a:t>Mütekaddimun</a:t>
            </a:r>
            <a:r>
              <a:rPr lang="tr-TR" dirty="0"/>
              <a:t> döneminde insanla ilgili olarak psikolojiye ait konular işlenmiştir. Felsefi kelam döneminde ise buna ek olarak </a:t>
            </a:r>
            <a:r>
              <a:rPr lang="tr-TR" dirty="0" err="1"/>
              <a:t>İbn</a:t>
            </a:r>
            <a:r>
              <a:rPr lang="tr-TR" dirty="0"/>
              <a:t> Sina psikolojisi eklenmiştir. Bu bağlamda </a:t>
            </a:r>
            <a:r>
              <a:rPr lang="tr-TR" dirty="0" err="1"/>
              <a:t>nefs</a:t>
            </a:r>
            <a:r>
              <a:rPr lang="tr-TR" dirty="0"/>
              <a:t>, bitkisel, hayvani ve insani kısımlara ayrılmış, ortak duyu, hayal, bellek, teorik akıl, pratik akıl gibi konular kelamda dahil edilmiştir. </a:t>
            </a:r>
          </a:p>
          <a:p>
            <a:r>
              <a:rPr lang="tr-TR" dirty="0"/>
              <a:t>Özellikle ahlaka dair konular genişlemiş, ahlak edinmenin koşulları ve yolları ile ilgili müstakil eserler yazılmıştır. </a:t>
            </a:r>
            <a:r>
              <a:rPr lang="tr-TR" dirty="0" err="1"/>
              <a:t>Gazzali</a:t>
            </a:r>
            <a:r>
              <a:rPr lang="tr-TR" dirty="0"/>
              <a:t> ve er-Razi gibi.</a:t>
            </a:r>
          </a:p>
        </p:txBody>
      </p:sp>
    </p:spTree>
    <p:extLst>
      <p:ext uri="{BB962C8B-B14F-4D97-AF65-F5344CB8AC3E}">
        <p14:creationId xmlns:p14="http://schemas.microsoft.com/office/powerpoint/2010/main" val="322932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A. A. KELAM-FELSEFE ETKİLEŞİMİ</a:t>
            </a:r>
          </a:p>
          <a:p>
            <a:r>
              <a:rPr lang="tr-TR" b="1" dirty="0">
                <a:solidFill>
                  <a:srgbClr val="C00000"/>
                </a:solidFill>
              </a:rPr>
              <a:t>Müslümanların Felsefenin Konularına İlgi Duyması</a:t>
            </a:r>
          </a:p>
          <a:p>
            <a:r>
              <a:rPr lang="tr-TR" dirty="0"/>
              <a:t>Kelamın ortaya çıktığı VIII. </a:t>
            </a:r>
            <a:r>
              <a:rPr lang="tr-TR" dirty="0" err="1"/>
              <a:t>YüzBu</a:t>
            </a:r>
            <a:r>
              <a:rPr lang="tr-TR" dirty="0"/>
              <a:t> </a:t>
            </a:r>
            <a:r>
              <a:rPr lang="tr-TR" dirty="0" err="1"/>
              <a:t>Döyılda</a:t>
            </a:r>
            <a:r>
              <a:rPr lang="tr-TR" dirty="0"/>
              <a:t> Kelamcılar felsefe de tartışıla konulara ilgi duymuşlardır. </a:t>
            </a:r>
          </a:p>
          <a:p>
            <a:r>
              <a:rPr lang="tr-TR" dirty="0"/>
              <a:t>Bu ilginin arka planında 1) Müslümanların ilme ilgisi 2) Kur’an’ın evren üzerinde düşünülmesini istemesi 3) Kelam dışındaki ilimlerin sistematik hale gelmesi 4) Sosyal ve siyasi koşullar.</a:t>
            </a:r>
          </a:p>
          <a:p>
            <a:r>
              <a:rPr lang="tr-TR" b="1" dirty="0">
                <a:solidFill>
                  <a:srgbClr val="C00000"/>
                </a:solidFill>
              </a:rPr>
              <a:t>Felsefi Eserlerin Tercümesi</a:t>
            </a:r>
          </a:p>
          <a:p>
            <a:r>
              <a:rPr lang="tr-TR" dirty="0"/>
              <a:t>Bu dönemde Müslümanlar Yunan, Helen ve Hint kültürüne ait eserleri </a:t>
            </a:r>
            <a:r>
              <a:rPr lang="tr-TR" dirty="0" err="1"/>
              <a:t>Arapça’ya</a:t>
            </a:r>
            <a:r>
              <a:rPr lang="tr-TR" dirty="0"/>
              <a:t> tercüme etmişlerdir. </a:t>
            </a:r>
          </a:p>
          <a:p>
            <a:r>
              <a:rPr lang="tr-TR" dirty="0" err="1"/>
              <a:t>Ebü’l-Hüzeyl</a:t>
            </a:r>
            <a:r>
              <a:rPr lang="tr-TR" dirty="0"/>
              <a:t> (ö. 849), </a:t>
            </a:r>
            <a:r>
              <a:rPr lang="tr-TR" dirty="0" err="1"/>
              <a:t>Nazzam</a:t>
            </a:r>
            <a:r>
              <a:rPr lang="tr-TR" dirty="0"/>
              <a:t> (ö. 845), Muammer b. </a:t>
            </a:r>
            <a:r>
              <a:rPr lang="tr-TR" dirty="0" err="1"/>
              <a:t>Abbad</a:t>
            </a:r>
            <a:r>
              <a:rPr lang="tr-TR" dirty="0"/>
              <a:t> (ö. 830), </a:t>
            </a:r>
            <a:r>
              <a:rPr lang="tr-TR" dirty="0" err="1"/>
              <a:t>Cahız</a:t>
            </a:r>
            <a:r>
              <a:rPr lang="tr-TR" dirty="0"/>
              <a:t> (ö. 869) gibi kelamcılar bu tercümelerle ilk karşılaşan kişilerdir. </a:t>
            </a:r>
          </a:p>
          <a:p>
            <a:endParaRPr lang="tr-TR" dirty="0"/>
          </a:p>
        </p:txBody>
      </p:sp>
    </p:spTree>
    <p:extLst>
      <p:ext uri="{BB962C8B-B14F-4D97-AF65-F5344CB8AC3E}">
        <p14:creationId xmlns:p14="http://schemas.microsoft.com/office/powerpoint/2010/main" val="31094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a:bodyPr>
          <a:lstStyle/>
          <a:p>
            <a:r>
              <a:rPr lang="tr-TR" b="1" dirty="0"/>
              <a:t>A. KELAM-FELSEFE ETKİLEŞİMİ</a:t>
            </a:r>
          </a:p>
          <a:p>
            <a:r>
              <a:rPr lang="tr-TR" b="1" dirty="0">
                <a:solidFill>
                  <a:srgbClr val="C00000"/>
                </a:solidFill>
              </a:rPr>
              <a:t>Kelamcıların Felsefeye İlgisi ve Eserleri</a:t>
            </a:r>
          </a:p>
          <a:p>
            <a:r>
              <a:rPr lang="tr-TR" dirty="0"/>
              <a:t>İlk dönem kelamcılar felsefe konularını </a:t>
            </a:r>
            <a:r>
              <a:rPr lang="tr-TR" dirty="0" err="1"/>
              <a:t>Kelam’a</a:t>
            </a:r>
            <a:r>
              <a:rPr lang="tr-TR" dirty="0"/>
              <a:t> uyarladıkları gibi aynı zamanda </a:t>
            </a:r>
            <a:r>
              <a:rPr lang="tr-TR" dirty="0" err="1"/>
              <a:t>Nazzam</a:t>
            </a:r>
            <a:r>
              <a:rPr lang="tr-TR" dirty="0"/>
              <a:t> ve </a:t>
            </a:r>
            <a:r>
              <a:rPr lang="tr-TR" dirty="0" err="1"/>
              <a:t>Cahız</a:t>
            </a:r>
            <a:r>
              <a:rPr lang="tr-TR" dirty="0"/>
              <a:t> (</a:t>
            </a:r>
            <a:r>
              <a:rPr lang="tr-TR" dirty="0" err="1"/>
              <a:t>Kitabu’l-Hayevan</a:t>
            </a:r>
            <a:r>
              <a:rPr lang="tr-TR" dirty="0"/>
              <a:t>) Aristoteles eleştiriler ve atıflar içeren eserler yazmışlardır.</a:t>
            </a:r>
          </a:p>
          <a:p>
            <a:r>
              <a:rPr lang="tr-TR" dirty="0"/>
              <a:t>Kelamcıların felsefeye ilgili sonraki dönemlerde de devam etmiştir. Örneğin Kadı </a:t>
            </a:r>
            <a:r>
              <a:rPr lang="tr-TR" dirty="0" err="1"/>
              <a:t>Abdulcebbar</a:t>
            </a:r>
            <a:r>
              <a:rPr lang="tr-TR" dirty="0"/>
              <a:t> (ö. 1025) eseri el-</a:t>
            </a:r>
            <a:r>
              <a:rPr lang="tr-TR" dirty="0" err="1"/>
              <a:t>Muğni’nin</a:t>
            </a:r>
            <a:r>
              <a:rPr lang="tr-TR" dirty="0"/>
              <a:t> başlangıcında teolojik meselelerden önce varlık bağlamında konuları işlemiştir. </a:t>
            </a:r>
          </a:p>
        </p:txBody>
      </p:sp>
    </p:spTree>
    <p:extLst>
      <p:ext uri="{BB962C8B-B14F-4D97-AF65-F5344CB8AC3E}">
        <p14:creationId xmlns:p14="http://schemas.microsoft.com/office/powerpoint/2010/main" val="7084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a:bodyPr>
          <a:lstStyle/>
          <a:p>
            <a:r>
              <a:rPr lang="tr-TR" b="1" dirty="0"/>
              <a:t>A. KELAM-FELSEFE ETKİLEŞİMİ</a:t>
            </a:r>
          </a:p>
          <a:p>
            <a:r>
              <a:rPr lang="tr-TR" b="1" dirty="0">
                <a:solidFill>
                  <a:srgbClr val="C00000"/>
                </a:solidFill>
              </a:rPr>
              <a:t>İslam Filozoflarının Ortaya Çıkışı</a:t>
            </a:r>
          </a:p>
          <a:p>
            <a:r>
              <a:rPr lang="tr-TR" dirty="0"/>
              <a:t>Yunan felsefesinin </a:t>
            </a:r>
            <a:r>
              <a:rPr lang="tr-TR" dirty="0" err="1"/>
              <a:t>Arapça’ya</a:t>
            </a:r>
            <a:r>
              <a:rPr lang="tr-TR" dirty="0"/>
              <a:t> tercümesiyle birlikte Müslümanlar arasında İslam filozofları ortaya çıkmıştır. Aristo çizgisini geliştirerek </a:t>
            </a:r>
            <a:r>
              <a:rPr lang="tr-TR" dirty="0" err="1"/>
              <a:t>Meşşai</a:t>
            </a:r>
            <a:r>
              <a:rPr lang="tr-TR" dirty="0"/>
              <a:t> geleneğini oluşturan Kindi (ö. 866), Farabi (ö. 950) ve </a:t>
            </a:r>
            <a:r>
              <a:rPr lang="tr-TR" dirty="0" err="1"/>
              <a:t>İbn</a:t>
            </a:r>
            <a:r>
              <a:rPr lang="tr-TR" dirty="0"/>
              <a:t> Sina (ö. 1037) bu filozofların önde gelen isimleridir. </a:t>
            </a:r>
          </a:p>
          <a:p>
            <a:r>
              <a:rPr lang="tr-TR" dirty="0"/>
              <a:t>Özellikle </a:t>
            </a:r>
            <a:r>
              <a:rPr lang="tr-TR" dirty="0" err="1"/>
              <a:t>İbn</a:t>
            </a:r>
            <a:r>
              <a:rPr lang="tr-TR" dirty="0"/>
              <a:t> Sina İslam düşüncesindeki Kelam ve Tasavvuf birikiminden faydalanarak bu ilimlerdeki kavramları felsefeye dahil etmiştir. </a:t>
            </a:r>
          </a:p>
        </p:txBody>
      </p:sp>
    </p:spTree>
    <p:extLst>
      <p:ext uri="{BB962C8B-B14F-4D97-AF65-F5344CB8AC3E}">
        <p14:creationId xmlns:p14="http://schemas.microsoft.com/office/powerpoint/2010/main" val="23957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A. KELAM-FELSEFE ETKİLEŞİMİ</a:t>
            </a:r>
          </a:p>
          <a:p>
            <a:r>
              <a:rPr lang="tr-TR" b="1" dirty="0">
                <a:solidFill>
                  <a:srgbClr val="C00000"/>
                </a:solidFill>
              </a:rPr>
              <a:t>İslam Filozofları ve Kelamcıların İlişkisi</a:t>
            </a:r>
          </a:p>
          <a:p>
            <a:r>
              <a:rPr lang="tr-TR" dirty="0"/>
              <a:t>Kelam ilmi özellikle </a:t>
            </a:r>
            <a:r>
              <a:rPr lang="tr-TR" dirty="0" err="1"/>
              <a:t>İbn</a:t>
            </a:r>
            <a:r>
              <a:rPr lang="tr-TR" dirty="0"/>
              <a:t> Sina ile birlikte Yunan ve Roma felsefesinden ziyade </a:t>
            </a:r>
            <a:r>
              <a:rPr lang="tr-TR" dirty="0" err="1"/>
              <a:t>İbn</a:t>
            </a:r>
            <a:r>
              <a:rPr lang="tr-TR" dirty="0"/>
              <a:t> Sina (İslam felsefesiyle) ilişki içinde olmuştur. </a:t>
            </a:r>
          </a:p>
          <a:p>
            <a:r>
              <a:rPr lang="tr-TR" dirty="0" err="1"/>
              <a:t>Mu’tezili</a:t>
            </a:r>
            <a:r>
              <a:rPr lang="tr-TR" dirty="0"/>
              <a:t> Kadı </a:t>
            </a:r>
            <a:r>
              <a:rPr lang="tr-TR" dirty="0" err="1"/>
              <a:t>Abdülcebbar’ın</a:t>
            </a:r>
            <a:r>
              <a:rPr lang="tr-TR" dirty="0"/>
              <a:t> eserlerinde filozoflara bir takım eleştiriler getirmesi, öğrenci </a:t>
            </a:r>
            <a:r>
              <a:rPr lang="tr-TR" dirty="0" err="1"/>
              <a:t>İbn</a:t>
            </a:r>
            <a:r>
              <a:rPr lang="tr-TR" dirty="0"/>
              <a:t> </a:t>
            </a:r>
            <a:r>
              <a:rPr lang="tr-TR" dirty="0" err="1"/>
              <a:t>Metteveyh’in</a:t>
            </a:r>
            <a:r>
              <a:rPr lang="tr-TR" dirty="0"/>
              <a:t> filozofların gök cisimlerinin hareketi noktasında eleştiriler bulunması, </a:t>
            </a:r>
            <a:r>
              <a:rPr lang="tr-TR" dirty="0" err="1"/>
              <a:t>Mu’tezili</a:t>
            </a:r>
            <a:r>
              <a:rPr lang="tr-TR" dirty="0"/>
              <a:t> Ebu Hüseyin el-Basri’nin Aristo’nun eserlerine notlar düşmesi ve kendi mezhebinin fizik anlayışına itirazlarda bulunması bu ilişkinin neticeleridir. </a:t>
            </a:r>
          </a:p>
        </p:txBody>
      </p:sp>
    </p:spTree>
    <p:extLst>
      <p:ext uri="{BB962C8B-B14F-4D97-AF65-F5344CB8AC3E}">
        <p14:creationId xmlns:p14="http://schemas.microsoft.com/office/powerpoint/2010/main" val="31891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A. KELAM-FELSEFE ETKİLEŞİMİ</a:t>
            </a:r>
          </a:p>
          <a:p>
            <a:r>
              <a:rPr lang="tr-TR" b="1" dirty="0">
                <a:solidFill>
                  <a:srgbClr val="C00000"/>
                </a:solidFill>
              </a:rPr>
              <a:t>İslam Filozofları ve Kelamcıların İlişkisi</a:t>
            </a:r>
          </a:p>
          <a:p>
            <a:r>
              <a:rPr lang="tr-TR" dirty="0" err="1"/>
              <a:t>İsmaililerin</a:t>
            </a:r>
            <a:r>
              <a:rPr lang="tr-TR" dirty="0"/>
              <a:t> evrendeki her şeyin akıldan ortaya çıktığı görüşü </a:t>
            </a:r>
            <a:r>
              <a:rPr lang="tr-TR" dirty="0" err="1"/>
              <a:t>İbn</a:t>
            </a:r>
            <a:r>
              <a:rPr lang="tr-TR" dirty="0"/>
              <a:t> Sina’nın sudur nazariyesinin bir sonucudur. </a:t>
            </a:r>
          </a:p>
          <a:p>
            <a:r>
              <a:rPr lang="tr-TR" dirty="0" err="1"/>
              <a:t>Eş’ari</a:t>
            </a:r>
            <a:r>
              <a:rPr lang="tr-TR" dirty="0"/>
              <a:t> kelamcısı </a:t>
            </a:r>
            <a:r>
              <a:rPr lang="tr-TR" dirty="0" err="1"/>
              <a:t>Cüveyni</a:t>
            </a:r>
            <a:r>
              <a:rPr lang="tr-TR" dirty="0"/>
              <a:t> Aristo mantığını eleştirirken aynı zamanda filozofların kullandığı bazı kavramları kullanması ve kelamda kullanılan bilgi edinme yöntemine itiraz edin yeni bir kelam anlayışını kapısını açması felsefe ve kelamın ilişkisinin bir sonucudur. Yani </a:t>
            </a:r>
            <a:r>
              <a:rPr lang="tr-TR" dirty="0" err="1"/>
              <a:t>Cüveyni</a:t>
            </a:r>
            <a:r>
              <a:rPr lang="tr-TR" dirty="0"/>
              <a:t> ile birlikte kelamdan felsefe bir akış gerçekleşmiştir. </a:t>
            </a:r>
          </a:p>
          <a:p>
            <a:r>
              <a:rPr lang="tr-TR" dirty="0"/>
              <a:t>Ancak </a:t>
            </a:r>
            <a:r>
              <a:rPr lang="tr-TR" dirty="0" err="1"/>
              <a:t>Gazzali’ye</a:t>
            </a:r>
            <a:r>
              <a:rPr lang="tr-TR" dirty="0"/>
              <a:t> kelamdan </a:t>
            </a:r>
            <a:r>
              <a:rPr lang="tr-TR" dirty="0" err="1"/>
              <a:t>felseye</a:t>
            </a:r>
            <a:r>
              <a:rPr lang="tr-TR" dirty="0"/>
              <a:t> yönelik ciddi hesaplaşmalar olmamış, bazı eleştiriler gerçekleşmiş ve filozofların bazı kavramlarını kullanmışlardır.</a:t>
            </a:r>
          </a:p>
        </p:txBody>
      </p:sp>
    </p:spTree>
    <p:extLst>
      <p:ext uri="{BB962C8B-B14F-4D97-AF65-F5344CB8AC3E}">
        <p14:creationId xmlns:p14="http://schemas.microsoft.com/office/powerpoint/2010/main" val="5415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a:bodyPr>
          <a:lstStyle/>
          <a:p>
            <a:r>
              <a:rPr lang="tr-TR" b="1" dirty="0"/>
              <a:t>B. FELSEFİ KELAM SÜRECİ</a:t>
            </a:r>
          </a:p>
          <a:p>
            <a:r>
              <a:rPr lang="tr-TR" b="1" dirty="0">
                <a:solidFill>
                  <a:srgbClr val="C00000"/>
                </a:solidFill>
              </a:rPr>
              <a:t>Kelamın Giderek Felsefeden Etkilenmesi ve </a:t>
            </a:r>
            <a:r>
              <a:rPr lang="tr-TR" b="1" dirty="0" err="1">
                <a:solidFill>
                  <a:srgbClr val="C00000"/>
                </a:solidFill>
              </a:rPr>
              <a:t>Gazzali</a:t>
            </a:r>
            <a:endParaRPr lang="tr-TR" b="1" dirty="0">
              <a:solidFill>
                <a:srgbClr val="C00000"/>
              </a:solidFill>
            </a:endParaRPr>
          </a:p>
          <a:p>
            <a:r>
              <a:rPr lang="tr-TR" dirty="0"/>
              <a:t>Kelamın felsefeden daha fazla etkilenmesi </a:t>
            </a:r>
            <a:r>
              <a:rPr lang="tr-TR" dirty="0" err="1"/>
              <a:t>Gazzali</a:t>
            </a:r>
            <a:r>
              <a:rPr lang="tr-TR" dirty="0"/>
              <a:t> başta olmak üzere bir takım alimlerin felsefeye daha fazla eleştiri getirmesine sebebiyet vermiştir. </a:t>
            </a:r>
          </a:p>
          <a:p>
            <a:r>
              <a:rPr lang="tr-TR" dirty="0" err="1"/>
              <a:t>Gazzali</a:t>
            </a:r>
            <a:r>
              <a:rPr lang="tr-TR" dirty="0"/>
              <a:t> felsefeyi sertçe eleştirmiş bunun yanında felsefenin bir çok kavramını ve </a:t>
            </a:r>
            <a:r>
              <a:rPr lang="tr-TR" dirty="0" err="1"/>
              <a:t>Mantık’ı</a:t>
            </a:r>
            <a:r>
              <a:rPr lang="tr-TR" dirty="0"/>
              <a:t> kelamın içine katmıştır. Bu durum kelamda yeni bir dönemin başlangıcı olmuştur. </a:t>
            </a:r>
            <a:r>
              <a:rPr lang="tr-TR" dirty="0" err="1"/>
              <a:t>Gazzali</a:t>
            </a:r>
            <a:r>
              <a:rPr lang="tr-TR" dirty="0"/>
              <a:t> filozofları bidat ehli görmüş ve onlarla mücadeleyi kelamın bir işlevi olarak kabul etmiştir. </a:t>
            </a:r>
          </a:p>
        </p:txBody>
      </p:sp>
    </p:spTree>
    <p:extLst>
      <p:ext uri="{BB962C8B-B14F-4D97-AF65-F5344CB8AC3E}">
        <p14:creationId xmlns:p14="http://schemas.microsoft.com/office/powerpoint/2010/main" val="126745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B. FELSEFİ KELAM SÜRECİ</a:t>
            </a:r>
          </a:p>
          <a:p>
            <a:r>
              <a:rPr lang="tr-TR" b="1" dirty="0">
                <a:solidFill>
                  <a:srgbClr val="C00000"/>
                </a:solidFill>
              </a:rPr>
              <a:t>Kelamın Giderek Felsefeden Etkilenmesi ve </a:t>
            </a:r>
            <a:r>
              <a:rPr lang="tr-TR" b="1" dirty="0" err="1">
                <a:solidFill>
                  <a:srgbClr val="C00000"/>
                </a:solidFill>
              </a:rPr>
              <a:t>Gazzali</a:t>
            </a:r>
            <a:endParaRPr lang="tr-TR" b="1" dirty="0">
              <a:solidFill>
                <a:srgbClr val="C00000"/>
              </a:solidFill>
            </a:endParaRPr>
          </a:p>
          <a:p>
            <a:r>
              <a:rPr lang="tr-TR" dirty="0" err="1"/>
              <a:t>Gazzali</a:t>
            </a:r>
            <a:r>
              <a:rPr lang="tr-TR" dirty="0"/>
              <a:t> döneminde </a:t>
            </a:r>
            <a:r>
              <a:rPr lang="tr-TR" dirty="0" err="1"/>
              <a:t>Batıniliğin</a:t>
            </a:r>
            <a:r>
              <a:rPr lang="tr-TR" dirty="0"/>
              <a:t> yükselişi ve </a:t>
            </a:r>
            <a:r>
              <a:rPr lang="tr-TR" dirty="0" err="1"/>
              <a:t>Batıniliğin</a:t>
            </a:r>
            <a:r>
              <a:rPr lang="tr-TR" dirty="0"/>
              <a:t> kaynağının </a:t>
            </a:r>
            <a:r>
              <a:rPr lang="tr-TR" dirty="0" err="1"/>
              <a:t>İbn</a:t>
            </a:r>
            <a:r>
              <a:rPr lang="tr-TR" dirty="0"/>
              <a:t> Sina felsefesinin görünmesi bu mücadelede etkin rol oynamıştır.</a:t>
            </a:r>
          </a:p>
          <a:p>
            <a:r>
              <a:rPr lang="tr-TR" dirty="0" err="1"/>
              <a:t>Gazzali</a:t>
            </a:r>
            <a:r>
              <a:rPr lang="tr-TR" dirty="0"/>
              <a:t> filozofları eleştirmek amacıyla başta “</a:t>
            </a:r>
            <a:r>
              <a:rPr lang="tr-TR" dirty="0" err="1"/>
              <a:t>Makasidu’l-felasife</a:t>
            </a:r>
            <a:r>
              <a:rPr lang="tr-TR" dirty="0"/>
              <a:t>” daha sonra ise “</a:t>
            </a:r>
            <a:r>
              <a:rPr lang="tr-TR" dirty="0" err="1"/>
              <a:t>Tehafütu’l-felasife</a:t>
            </a:r>
            <a:r>
              <a:rPr lang="tr-TR" dirty="0"/>
              <a:t>” eserlerine yazmıştır. </a:t>
            </a:r>
          </a:p>
          <a:p>
            <a:r>
              <a:rPr lang="tr-TR" dirty="0" err="1"/>
              <a:t>Gazzali</a:t>
            </a:r>
            <a:r>
              <a:rPr lang="tr-TR" dirty="0"/>
              <a:t> ayrıca felsefenin düşünme yöntemi olarak ifade edilebilecek olan Mantık ilmini kelama katmış bunun yanında felsefenin kavramlarını ve konuları </a:t>
            </a:r>
            <a:r>
              <a:rPr lang="tr-TR" dirty="0" err="1"/>
              <a:t>kelami</a:t>
            </a:r>
            <a:r>
              <a:rPr lang="tr-TR" dirty="0"/>
              <a:t> bir yöntemle kelam içerisinde işlemiştir. </a:t>
            </a:r>
          </a:p>
          <a:p>
            <a:r>
              <a:rPr lang="tr-TR" dirty="0"/>
              <a:t>Kelamın </a:t>
            </a:r>
            <a:r>
              <a:rPr lang="tr-TR" dirty="0" err="1"/>
              <a:t>Gazzali</a:t>
            </a:r>
            <a:r>
              <a:rPr lang="tr-TR" dirty="0"/>
              <a:t> ile başlayan bu serüveni “felsefi kelam” olarak isimlendirilmiştir. </a:t>
            </a:r>
          </a:p>
        </p:txBody>
      </p:sp>
    </p:spTree>
    <p:extLst>
      <p:ext uri="{BB962C8B-B14F-4D97-AF65-F5344CB8AC3E}">
        <p14:creationId xmlns:p14="http://schemas.microsoft.com/office/powerpoint/2010/main" val="1550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FELSEFİ KELAM</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B. FELSEFİ KELAM SÜRECİ</a:t>
            </a:r>
          </a:p>
          <a:p>
            <a:r>
              <a:rPr lang="tr-TR" b="1" dirty="0" err="1">
                <a:solidFill>
                  <a:srgbClr val="C00000"/>
                </a:solidFill>
              </a:rPr>
              <a:t>Gazzali</a:t>
            </a:r>
            <a:r>
              <a:rPr lang="tr-TR" b="1" dirty="0">
                <a:solidFill>
                  <a:srgbClr val="C00000"/>
                </a:solidFill>
              </a:rPr>
              <a:t> Sonrası  Kelamcıların Felsefe İle İlişkisi</a:t>
            </a:r>
          </a:p>
          <a:p>
            <a:r>
              <a:rPr lang="tr-TR" dirty="0"/>
              <a:t>Kelamcıların felsefe eleştiriler </a:t>
            </a:r>
            <a:r>
              <a:rPr lang="tr-TR" dirty="0" err="1"/>
              <a:t>Gazzali’den</a:t>
            </a:r>
            <a:r>
              <a:rPr lang="tr-TR" dirty="0"/>
              <a:t> sonra yoğunlaşarak devam etmiştir. </a:t>
            </a:r>
            <a:r>
              <a:rPr lang="tr-TR" dirty="0" err="1"/>
              <a:t>Mutezili</a:t>
            </a:r>
            <a:r>
              <a:rPr lang="tr-TR" dirty="0"/>
              <a:t> kelamcısı </a:t>
            </a:r>
            <a:r>
              <a:rPr lang="tr-TR" dirty="0" err="1"/>
              <a:t>İbnü’l-Melahimi</a:t>
            </a:r>
            <a:r>
              <a:rPr lang="tr-TR" dirty="0"/>
              <a:t> (ö. 1141) “</a:t>
            </a:r>
            <a:r>
              <a:rPr lang="tr-TR" dirty="0" err="1"/>
              <a:t>Tühfetü’l</a:t>
            </a:r>
            <a:r>
              <a:rPr lang="tr-TR" dirty="0"/>
              <a:t>-mütekellim </a:t>
            </a:r>
            <a:r>
              <a:rPr lang="tr-TR" dirty="0" err="1"/>
              <a:t>fi’r-red</a:t>
            </a:r>
            <a:r>
              <a:rPr lang="tr-TR" dirty="0"/>
              <a:t> </a:t>
            </a:r>
            <a:r>
              <a:rPr lang="tr-TR" dirty="0" err="1"/>
              <a:t>al’l-felasife</a:t>
            </a:r>
            <a:r>
              <a:rPr lang="tr-TR" dirty="0"/>
              <a:t>” eseriyle bu eleştirileri artırarak devam ettirmiş ve filozofların sudur, </a:t>
            </a:r>
            <a:r>
              <a:rPr lang="tr-TR" dirty="0" err="1"/>
              <a:t>nefs</a:t>
            </a:r>
            <a:r>
              <a:rPr lang="tr-TR" dirty="0"/>
              <a:t> vb. konulardaki görüşlerini sertçe eleştirmiştir. </a:t>
            </a:r>
          </a:p>
          <a:p>
            <a:r>
              <a:rPr lang="tr-TR" dirty="0"/>
              <a:t>Kelamcıların felsefeyle hesaplaşması </a:t>
            </a:r>
            <a:r>
              <a:rPr lang="tr-TR" dirty="0" err="1"/>
              <a:t>Eş’ari</a:t>
            </a:r>
            <a:r>
              <a:rPr lang="tr-TR" dirty="0"/>
              <a:t> kelamcısı </a:t>
            </a:r>
            <a:r>
              <a:rPr lang="tr-TR" dirty="0" err="1"/>
              <a:t>Şehristani’de</a:t>
            </a:r>
            <a:r>
              <a:rPr lang="tr-TR" dirty="0"/>
              <a:t> de (ö. 1053) görülen bir durumdur. </a:t>
            </a:r>
            <a:r>
              <a:rPr lang="tr-TR" dirty="0" err="1"/>
              <a:t>Şehristani</a:t>
            </a:r>
            <a:r>
              <a:rPr lang="tr-TR" dirty="0"/>
              <a:t> </a:t>
            </a:r>
            <a:r>
              <a:rPr lang="tr-TR" dirty="0" err="1"/>
              <a:t>Kitabü’l-Musaraa</a:t>
            </a:r>
            <a:r>
              <a:rPr lang="tr-TR" dirty="0"/>
              <a:t> eserinde felsefecilere eleştiriler getirmiştir. Ancak </a:t>
            </a:r>
            <a:r>
              <a:rPr lang="tr-TR" dirty="0" err="1"/>
              <a:t>Şehristani</a:t>
            </a:r>
            <a:r>
              <a:rPr lang="tr-TR" dirty="0"/>
              <a:t> </a:t>
            </a:r>
            <a:r>
              <a:rPr lang="tr-TR" dirty="0" err="1"/>
              <a:t>Gazzali’den</a:t>
            </a:r>
            <a:r>
              <a:rPr lang="tr-TR" dirty="0"/>
              <a:t> farklı olarak eserlerinde (</a:t>
            </a:r>
            <a:r>
              <a:rPr lang="tr-TR" dirty="0" err="1"/>
              <a:t>Nihayetü’l</a:t>
            </a:r>
            <a:r>
              <a:rPr lang="tr-TR" dirty="0"/>
              <a:t>-İkdam) felsefi yönteme ve filozoflara başvurmuştur. Bu tutum </a:t>
            </a:r>
            <a:r>
              <a:rPr lang="tr-TR" dirty="0" err="1"/>
              <a:t>Gazzali’den</a:t>
            </a:r>
            <a:r>
              <a:rPr lang="tr-TR" dirty="0"/>
              <a:t> farklı olarak felsefeyi büsbütün reddetme şeklinde değildir. </a:t>
            </a:r>
          </a:p>
        </p:txBody>
      </p:sp>
    </p:spTree>
    <p:extLst>
      <p:ext uri="{BB962C8B-B14F-4D97-AF65-F5344CB8AC3E}">
        <p14:creationId xmlns:p14="http://schemas.microsoft.com/office/powerpoint/2010/main" val="34102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4873beb7-5857-4685-be1f-d57550cc96cc"/>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1713</Words>
  <Application>Microsoft Office PowerPoint</Application>
  <PresentationFormat>Özel</PresentationFormat>
  <Paragraphs>105</Paragraphs>
  <Slides>18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18</vt:i4>
      </vt:variant>
    </vt:vector>
  </HeadingPairs>
  <TitlesOfParts>
    <vt:vector size="21" baseType="lpstr">
      <vt:lpstr>Arial</vt:lpstr>
      <vt:lpstr>Century Gothic</vt:lpstr>
      <vt:lpstr>Kitaplar 16 x 9</vt:lpstr>
      <vt:lpstr>KELAM TARİHİ</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lpstr>          FELSEFİ KELAM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2021-02-21T16:18:26Z</dcterms:created>
  <dcterms:modified xsi:type="dcterms:W3CDTF">2023-05-09T22:35:13Z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