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8"/>
  </p:notesMasterIdLst>
  <p:handoutMasterIdLst>
    <p:handoutMasterId r:id="rId29"/>
  </p:handoutMasterIdLst>
  <p:sldIdLst>
    <p:sldId id="264" r:id="rId5"/>
    <p:sldId id="323"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Lst>
  <p:sldSz cx="12188825" cy="6858000"/>
  <p:notesSz cx="6858000" cy="9144000"/>
  <p:defaultTextStyle>
    <a:defPPr rtl="0">
      <a:defRPr lang="tr-T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84" autoAdjust="0"/>
  </p:normalViewPr>
  <p:slideViewPr>
    <p:cSldViewPr showGuides="1">
      <p:cViewPr varScale="1">
        <p:scale>
          <a:sx n="62" d="100"/>
          <a:sy n="62" d="100"/>
        </p:scale>
        <p:origin x="832" y="52"/>
      </p:cViewPr>
      <p:guideLst>
        <p:guide pos="3839"/>
        <p:guide orient="horz" pos="2160"/>
      </p:guideLst>
    </p:cSldViewPr>
  </p:slideViewPr>
  <p:outlineViewPr>
    <p:cViewPr>
      <p:scale>
        <a:sx n="33" d="100"/>
        <a:sy n="33" d="100"/>
      </p:scale>
      <p:origin x="0" y="-17972"/>
    </p:cViewPr>
  </p:outlin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tr-TR" dirty="0">
              <a:solidFill>
                <a:schemeClr val="tx2"/>
              </a:solidFill>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6766E61-8483-4E85-A7AA-B03676934E74}" type="datetime1">
              <a:rPr lang="tr-TR" smtClean="0">
                <a:solidFill>
                  <a:schemeClr val="tx2"/>
                </a:solidFill>
              </a:rPr>
              <a:pPr algn="r" rtl="0"/>
              <a:t>3.05.2023</a:t>
            </a:fld>
            <a:endParaRPr lang="tr-TR" dirty="0">
              <a:solidFill>
                <a:schemeClr val="tx2"/>
              </a:solidFill>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tr-TR" dirty="0">
              <a:solidFill>
                <a:schemeClr val="tx2"/>
              </a:solidFill>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tr-TR" smtClean="0">
                <a:solidFill>
                  <a:schemeClr val="tx2"/>
                </a:solidFill>
              </a:rPr>
              <a:pPr algn="r" rtl="0"/>
              <a:t>‹#›</a:t>
            </a:fld>
            <a:endParaRPr lang="tr-T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D4890AD5-4316-40C1-84C6-5DB9875CE083}" type="datetime1">
              <a:rPr lang="tr-TR" smtClean="0"/>
              <a:pPr/>
              <a:t>3.05.2023</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tr-TR" smtClean="0"/>
              <a:pPr/>
              <a:t>‹#›</a:t>
            </a:fld>
            <a:endParaRPr lang="tr-T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tr-TR" noProof="0"/>
              <a:t>Asıl başlık stilini düzenlemek için tıklayın</a:t>
            </a:r>
            <a:endParaRPr lang="tr-TR" noProof="0" dirty="0"/>
          </a:p>
        </p:txBody>
      </p:sp>
      <p:sp>
        <p:nvSpPr>
          <p:cNvPr id="3" name="Alt Başlık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tr-TR" noProof="0"/>
              <a:t>Asıl alt başlık stilini düzenlemek için tıklayın</a:t>
            </a:r>
            <a:endParaRPr lang="tr-T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2393C2F-276E-45A2-A26D-280D43F4DEC0}" type="datetime1">
              <a:rPr lang="tr-TR" smtClean="0"/>
              <a:pPr/>
              <a:t>3.05.2023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1117309" y="274638"/>
            <a:ext cx="8532178" cy="5897561"/>
          </a:xfrm>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6EE73423-0FCB-43D8-A89E-348919C940EF}" type="datetime1">
              <a:rPr lang="tr-TR" smtClean="0"/>
              <a:pPr/>
              <a:t>3.05.2023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9CD94FF-AF33-4AFA-A6D6-D15D6E4AF075}" type="datetime1">
              <a:rPr lang="tr-TR" smtClean="0"/>
              <a:pPr/>
              <a:t>3.05.2023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DA60BA0E-20D0-4E7C-B286-26C960A6788F}" type="slidenum">
              <a:rPr lang="tr-TR" noProof="0" smtClean="0"/>
              <a:t>‹#›</a:t>
            </a:fld>
            <a:endParaRPr lang="tr-T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tr-TR" noProof="0"/>
              <a:t>Asıl metin stillerini düzenle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lvl1pPr>
              <a:defRPr/>
            </a:lvl1pPr>
          </a:lstStyle>
          <a:p>
            <a:fld id="{4260B1F9-9B61-4E5E-BE20-BD0526E05453}" type="datetime1">
              <a:rPr lang="tr-TR" smtClean="0"/>
              <a:pPr/>
              <a:t>3.05.2023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1121372" y="1608835"/>
            <a:ext cx="4973041" cy="753363"/>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a:t>
            </a:r>
          </a:p>
        </p:txBody>
      </p:sp>
      <p:sp>
        <p:nvSpPr>
          <p:cNvPr id="4" name="İçerik Yer Tutucusu 3"/>
          <p:cNvSpPr>
            <a:spLocks noGrp="1"/>
          </p:cNvSpPr>
          <p:nvPr>
            <p:ph sz="half" idx="2"/>
          </p:nvPr>
        </p:nvSpPr>
        <p:spPr>
          <a:xfrm>
            <a:off x="111730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301622" y="1608836"/>
            <a:ext cx="4973041" cy="753362"/>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a:t>
            </a:r>
          </a:p>
        </p:txBody>
      </p:sp>
      <p:sp>
        <p:nvSpPr>
          <p:cNvPr id="6" name="İçerik Yer Tutucusu 5"/>
          <p:cNvSpPr>
            <a:spLocks noGrp="1"/>
          </p:cNvSpPr>
          <p:nvPr>
            <p:ph sz="quarter" idx="4"/>
          </p:nvPr>
        </p:nvSpPr>
        <p:spPr>
          <a:xfrm>
            <a:off x="629755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874B9DD9-F15D-4B9F-93EF-364AA77EACFA}" type="datetime1">
              <a:rPr lang="tr-TR" smtClean="0"/>
              <a:pPr/>
              <a:t>3.05.2023</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Tarih Yer Tutucusu 2"/>
          <p:cNvSpPr>
            <a:spLocks noGrp="1"/>
          </p:cNvSpPr>
          <p:nvPr>
            <p:ph type="dt" sz="half" idx="10"/>
          </p:nvPr>
        </p:nvSpPr>
        <p:spPr/>
        <p:txBody>
          <a:bodyPr rtlCol="0"/>
          <a:lstStyle>
            <a:lvl1pPr>
              <a:defRPr/>
            </a:lvl1pPr>
          </a:lstStyle>
          <a:p>
            <a:fld id="{79802B63-CB18-4428-940D-76000F7D0D7F}" type="datetime1">
              <a:rPr lang="tr-TR" smtClean="0"/>
              <a:pPr/>
              <a:t>3.05.2023</a:t>
            </a:fld>
            <a:endParaRPr lang="tr-TR"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4A3D9A3A-F2D1-49D2-9940-81A32FD4BC1B}" type="datetime1">
              <a:rPr lang="tr-TR" smtClean="0"/>
              <a:pPr/>
              <a:t>3.05.2023</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9A7729AD-F7C7-473C-BE4B-248522DE8F48}" type="datetime1">
              <a:rPr lang="tr-TR" smtClean="0"/>
              <a:pPr/>
              <a:t>3.05.2023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Resim Yer Tutucus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tr-TR" noProof="0"/>
              <a:t>Resim eklemek için simgeye tıklayın</a:t>
            </a:r>
            <a:endParaRPr lang="tr-TR" noProof="0" dirty="0"/>
          </a:p>
        </p:txBody>
      </p:sp>
      <p:sp>
        <p:nvSpPr>
          <p:cNvPr id="4" name="Metin Yer Tutucusu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FCFCCC71-70BB-43D3-97CB-6EEE61369627}" type="datetime1">
              <a:rPr lang="tr-TR" smtClean="0"/>
              <a:pPr/>
              <a:t>3.05.2023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tr-TR" noProof="0" dirty="0"/>
              <a:t>Asıl başlık stili için tıklatın</a:t>
            </a:r>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4E217E46-B403-4530-8B5B-57B5C1217BD3}" type="datetime1">
              <a:rPr lang="tr-TR" smtClean="0"/>
              <a:pPr/>
              <a:t>3.05.2023</a:t>
            </a:fld>
            <a:endParaRPr lang="tr-TR" dirty="0"/>
          </a:p>
        </p:txBody>
      </p:sp>
      <p:sp>
        <p:nvSpPr>
          <p:cNvPr id="5" name="Alt 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tr-TR" noProof="0" dirty="0"/>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3212976"/>
            <a:ext cx="7008574" cy="1584450"/>
          </a:xfrm>
        </p:spPr>
        <p:txBody>
          <a:bodyPr rtlCol="0"/>
          <a:lstStyle/>
          <a:p>
            <a:pPr rtl="0"/>
            <a:r>
              <a:rPr lang="tr-TR" dirty="0"/>
              <a:t>KELAM TARİHİ</a:t>
            </a:r>
            <a:endParaRPr lang="en-US" dirty="0"/>
          </a:p>
        </p:txBody>
      </p:sp>
      <p:sp>
        <p:nvSpPr>
          <p:cNvPr id="3" name="Alt Başlık 2"/>
          <p:cNvSpPr>
            <a:spLocks noGrp="1"/>
          </p:cNvSpPr>
          <p:nvPr>
            <p:ph type="subTitle" idx="1"/>
          </p:nvPr>
        </p:nvSpPr>
        <p:spPr/>
        <p:txBody>
          <a:bodyPr rtlCol="0"/>
          <a:lstStyle/>
          <a:p>
            <a:pPr rtl="0"/>
            <a:r>
              <a:rPr lang="tr-TR" dirty="0"/>
              <a:t>DR. ÖĞR. ÜYESİ FİKRULLAH ÇAKMAK</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85000" lnSpcReduction="10000"/>
          </a:bodyPr>
          <a:lstStyle/>
          <a:p>
            <a:r>
              <a:rPr lang="tr-TR" b="1" dirty="0"/>
              <a:t>A. ŞİÎ GRUPLAR</a:t>
            </a:r>
          </a:p>
          <a:p>
            <a:r>
              <a:rPr lang="tr-TR" b="1" dirty="0">
                <a:solidFill>
                  <a:srgbClr val="C00000"/>
                </a:solidFill>
              </a:rPr>
              <a:t>2. </a:t>
            </a:r>
            <a:r>
              <a:rPr lang="tr-TR" b="1" dirty="0" err="1">
                <a:solidFill>
                  <a:srgbClr val="C00000"/>
                </a:solidFill>
              </a:rPr>
              <a:t>Zeydiyye</a:t>
            </a:r>
            <a:endParaRPr lang="tr-TR" b="1" dirty="0">
              <a:solidFill>
                <a:srgbClr val="C00000"/>
              </a:solidFill>
            </a:endParaRPr>
          </a:p>
          <a:p>
            <a:r>
              <a:rPr lang="tr-TR" b="1" i="1" dirty="0"/>
              <a:t>2.1. Temel Görüşleri</a:t>
            </a:r>
          </a:p>
          <a:p>
            <a:r>
              <a:rPr lang="tr-TR" dirty="0" err="1"/>
              <a:t>Zeydiyye</a:t>
            </a:r>
            <a:r>
              <a:rPr lang="tr-TR" dirty="0"/>
              <a:t> menzile </a:t>
            </a:r>
            <a:r>
              <a:rPr lang="tr-TR" dirty="0" err="1"/>
              <a:t>beyne’l-menzileteyn</a:t>
            </a:r>
            <a:r>
              <a:rPr lang="tr-TR" dirty="0"/>
              <a:t> ilkesi hariç </a:t>
            </a:r>
            <a:r>
              <a:rPr lang="tr-TR" dirty="0" err="1"/>
              <a:t>Mu‘tezile’nin</a:t>
            </a:r>
            <a:r>
              <a:rPr lang="tr-TR" dirty="0"/>
              <a:t> </a:t>
            </a:r>
            <a:r>
              <a:rPr lang="tr-TR" dirty="0" err="1"/>
              <a:t>tevhid</a:t>
            </a:r>
            <a:r>
              <a:rPr lang="tr-TR" dirty="0"/>
              <a:t>, </a:t>
            </a:r>
            <a:r>
              <a:rPr lang="tr-TR" dirty="0" err="1"/>
              <a:t>adl</a:t>
            </a:r>
            <a:r>
              <a:rPr lang="tr-TR" dirty="0"/>
              <a:t>, </a:t>
            </a:r>
            <a:r>
              <a:rPr lang="tr-TR" dirty="0" err="1"/>
              <a:t>va‘d</a:t>
            </a:r>
            <a:r>
              <a:rPr lang="tr-TR" dirty="0"/>
              <a:t> ve </a:t>
            </a:r>
            <a:r>
              <a:rPr lang="tr-TR" dirty="0" err="1"/>
              <a:t>vaîd</a:t>
            </a:r>
            <a:r>
              <a:rPr lang="tr-TR" dirty="0"/>
              <a:t>, emir </a:t>
            </a:r>
            <a:r>
              <a:rPr lang="tr-TR" dirty="0" err="1"/>
              <a:t>bi’l-ma‘rûf</a:t>
            </a:r>
            <a:r>
              <a:rPr lang="tr-TR" dirty="0"/>
              <a:t> nehiy </a:t>
            </a:r>
            <a:r>
              <a:rPr lang="tr-TR" dirty="0" err="1"/>
              <a:t>ani’l-münker</a:t>
            </a:r>
            <a:r>
              <a:rPr lang="tr-TR" dirty="0"/>
              <a:t> esaslarını küçük farklılıklarla benimsemiştir.</a:t>
            </a:r>
          </a:p>
          <a:p>
            <a:r>
              <a:rPr lang="tr-TR" dirty="0"/>
              <a:t>Allah’ın birliğini kabul etmek ilâhî </a:t>
            </a:r>
            <a:r>
              <a:rPr lang="tr-TR" dirty="0" err="1"/>
              <a:t>zâtı</a:t>
            </a:r>
            <a:r>
              <a:rPr lang="tr-TR" dirty="0"/>
              <a:t> her türlü </a:t>
            </a:r>
            <a:r>
              <a:rPr lang="tr-TR" dirty="0" err="1"/>
              <a:t>yaratılmışlık</a:t>
            </a:r>
            <a:r>
              <a:rPr lang="tr-TR" dirty="0"/>
              <a:t> özelliğinden tenzih etmek demektir. </a:t>
            </a:r>
          </a:p>
          <a:p>
            <a:r>
              <a:rPr lang="tr-TR" dirty="0"/>
              <a:t>Allah’ın sıfatları </a:t>
            </a:r>
            <a:r>
              <a:rPr lang="tr-TR" dirty="0" err="1"/>
              <a:t>zâtının</a:t>
            </a:r>
            <a:r>
              <a:rPr lang="tr-TR" dirty="0"/>
              <a:t> aynıdır. O </a:t>
            </a:r>
            <a:r>
              <a:rPr lang="tr-TR" dirty="0" err="1"/>
              <a:t>zâtıyla</a:t>
            </a:r>
            <a:r>
              <a:rPr lang="tr-TR" dirty="0"/>
              <a:t> âlim, </a:t>
            </a:r>
            <a:r>
              <a:rPr lang="tr-TR" dirty="0" err="1"/>
              <a:t>kādir</a:t>
            </a:r>
            <a:r>
              <a:rPr lang="tr-TR" dirty="0"/>
              <a:t>, </a:t>
            </a:r>
            <a:r>
              <a:rPr lang="tr-TR" dirty="0" err="1"/>
              <a:t>semî</a:t>
            </a:r>
            <a:r>
              <a:rPr lang="tr-TR" dirty="0"/>
              <a:t>‘ ve </a:t>
            </a:r>
            <a:r>
              <a:rPr lang="tr-TR" dirty="0" err="1"/>
              <a:t>basîrdir</a:t>
            </a:r>
            <a:r>
              <a:rPr lang="tr-TR" dirty="0"/>
              <a:t>.</a:t>
            </a:r>
          </a:p>
          <a:p>
            <a:r>
              <a:rPr lang="tr-TR" dirty="0"/>
              <a:t>O ne bu dünyada ne de </a:t>
            </a:r>
            <a:r>
              <a:rPr lang="tr-TR" dirty="0" err="1"/>
              <a:t>âhirette</a:t>
            </a:r>
            <a:r>
              <a:rPr lang="tr-TR" dirty="0"/>
              <a:t> görülebilir, çünkü göz âciz olup ancak sınırlı ve hacimli şeyleri algılayabilir; Allah ise sınırlandırılmaktan münezzehtir.</a:t>
            </a:r>
          </a:p>
          <a:p>
            <a:endParaRPr lang="tr-TR" b="1" dirty="0">
              <a:solidFill>
                <a:srgbClr val="C00000"/>
              </a:solidFill>
            </a:endParaRPr>
          </a:p>
        </p:txBody>
      </p:sp>
    </p:spTree>
    <p:extLst>
      <p:ext uri="{BB962C8B-B14F-4D97-AF65-F5344CB8AC3E}">
        <p14:creationId xmlns:p14="http://schemas.microsoft.com/office/powerpoint/2010/main" val="171674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70000" lnSpcReduction="20000"/>
          </a:bodyPr>
          <a:lstStyle/>
          <a:p>
            <a:r>
              <a:rPr lang="tr-TR" b="1" dirty="0"/>
              <a:t>A. ŞİÎ GRUPLAR</a:t>
            </a:r>
          </a:p>
          <a:p>
            <a:r>
              <a:rPr lang="tr-TR" b="1" dirty="0">
                <a:solidFill>
                  <a:srgbClr val="C00000"/>
                </a:solidFill>
              </a:rPr>
              <a:t>2. </a:t>
            </a:r>
            <a:r>
              <a:rPr lang="tr-TR" b="1" dirty="0" err="1">
                <a:solidFill>
                  <a:srgbClr val="C00000"/>
                </a:solidFill>
              </a:rPr>
              <a:t>Zeydiyye</a:t>
            </a:r>
            <a:endParaRPr lang="tr-TR" b="1" dirty="0">
              <a:solidFill>
                <a:srgbClr val="C00000"/>
              </a:solidFill>
            </a:endParaRPr>
          </a:p>
          <a:p>
            <a:r>
              <a:rPr lang="tr-TR" b="1" i="1" dirty="0"/>
              <a:t>2.1. Temel Görüşleri</a:t>
            </a:r>
          </a:p>
          <a:p>
            <a:r>
              <a:rPr lang="tr-TR" dirty="0"/>
              <a:t>Kişi Allah’ı aklıyla bilmekle yükümlüdür.</a:t>
            </a:r>
          </a:p>
          <a:p>
            <a:r>
              <a:rPr lang="tr-TR" dirty="0"/>
              <a:t>İnsanın fiilleri Allah’ın müdahalesi bulunmadan kendi kudret ve iradeleriyle meydana gelir. </a:t>
            </a:r>
          </a:p>
          <a:p>
            <a:r>
              <a:rPr lang="tr-TR" dirty="0" err="1"/>
              <a:t>Va‘d</a:t>
            </a:r>
            <a:r>
              <a:rPr lang="tr-TR" dirty="0"/>
              <a:t> Allah’ın iyilik yapanları ödüllendirmesi, </a:t>
            </a:r>
            <a:r>
              <a:rPr lang="tr-TR" dirty="0" err="1"/>
              <a:t>vaîd</a:t>
            </a:r>
            <a:r>
              <a:rPr lang="tr-TR" dirty="0"/>
              <a:t> ise kötülük yapan ve günah işleyenleri cezalandırmasıdır. Allah yaptıkları iyilikler karşılığında müminleri cennetle mükâfatlandıracak, kâfirleri ise yine amellerinin karşılığında cehennemle cezalandıracaktır. </a:t>
            </a:r>
          </a:p>
          <a:p>
            <a:r>
              <a:rPr lang="tr-TR" dirty="0"/>
              <a:t>Müslümanlardan büyük günah işleyenler tövbe etmeden öldükleri takdirde cehennemde ebedî olarak kalacaklardır. </a:t>
            </a:r>
          </a:p>
          <a:p>
            <a:r>
              <a:rPr lang="tr-TR" dirty="0"/>
              <a:t>Hz. Peygamber’in şefaati cennet ehli için olup bu sayede onların dereceleri yükselecektir; cehennem ehli için şefaat söz konusu değildir. </a:t>
            </a:r>
          </a:p>
          <a:p>
            <a:endParaRPr lang="tr-TR" b="1" dirty="0">
              <a:solidFill>
                <a:srgbClr val="C00000"/>
              </a:solidFill>
            </a:endParaRPr>
          </a:p>
        </p:txBody>
      </p:sp>
    </p:spTree>
    <p:extLst>
      <p:ext uri="{BB962C8B-B14F-4D97-AF65-F5344CB8AC3E}">
        <p14:creationId xmlns:p14="http://schemas.microsoft.com/office/powerpoint/2010/main" val="136062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85000" lnSpcReduction="10000"/>
          </a:bodyPr>
          <a:lstStyle/>
          <a:p>
            <a:r>
              <a:rPr lang="tr-TR" b="1" dirty="0"/>
              <a:t>A. ŞİÎ GRUPLAR</a:t>
            </a:r>
          </a:p>
          <a:p>
            <a:r>
              <a:rPr lang="tr-TR" b="1" dirty="0">
                <a:solidFill>
                  <a:srgbClr val="C00000"/>
                </a:solidFill>
              </a:rPr>
              <a:t>2. </a:t>
            </a:r>
            <a:r>
              <a:rPr lang="tr-TR" b="1" dirty="0" err="1">
                <a:solidFill>
                  <a:srgbClr val="C00000"/>
                </a:solidFill>
              </a:rPr>
              <a:t>Zeydiyye</a:t>
            </a:r>
            <a:endParaRPr lang="tr-TR" b="1" dirty="0">
              <a:solidFill>
                <a:srgbClr val="C00000"/>
              </a:solidFill>
            </a:endParaRPr>
          </a:p>
          <a:p>
            <a:r>
              <a:rPr lang="tr-TR" b="1" i="1" dirty="0"/>
              <a:t>2.1. Temel Görüşleri</a:t>
            </a:r>
          </a:p>
          <a:p>
            <a:r>
              <a:rPr lang="tr-TR" dirty="0" err="1"/>
              <a:t>Zeydiyye</a:t>
            </a:r>
            <a:r>
              <a:rPr lang="tr-TR" dirty="0"/>
              <a:t> diğer Şiî fırkaları gibi </a:t>
            </a:r>
            <a:r>
              <a:rPr lang="tr-TR" dirty="0" err="1"/>
              <a:t>imâmeti</a:t>
            </a:r>
            <a:r>
              <a:rPr lang="tr-TR" dirty="0"/>
              <a:t> de mezhep esasları arasında sayar. Ancak Hz. Peygamber sağlığında imam tayin etmemiş, vasiyette bulunmamıştır. Bir önceki imamın bir sonrakini belirlemesi de söz konusu değildir. </a:t>
            </a:r>
            <a:r>
              <a:rPr lang="tr-TR" dirty="0" err="1"/>
              <a:t>Resûlullah’tan</a:t>
            </a:r>
            <a:r>
              <a:rPr lang="tr-TR" dirty="0"/>
              <a:t> sonra ümmetin en faziletlisi ve </a:t>
            </a:r>
            <a:r>
              <a:rPr lang="tr-TR" dirty="0" err="1"/>
              <a:t>imâmete</a:t>
            </a:r>
            <a:r>
              <a:rPr lang="tr-TR" dirty="0"/>
              <a:t> en lâyık olanı Ali b. </a:t>
            </a:r>
            <a:r>
              <a:rPr lang="tr-TR" dirty="0" err="1"/>
              <a:t>Ebû</a:t>
            </a:r>
            <a:r>
              <a:rPr lang="tr-TR" dirty="0"/>
              <a:t> </a:t>
            </a:r>
            <a:r>
              <a:rPr lang="tr-TR" dirty="0" err="1"/>
              <a:t>Tâlib</a:t>
            </a:r>
            <a:r>
              <a:rPr lang="tr-TR" dirty="0"/>
              <a:t>, ondan sonra da Hasan ve Hüseyin’dir. Bu ikisinin ardından </a:t>
            </a:r>
            <a:r>
              <a:rPr lang="tr-TR" dirty="0" err="1"/>
              <a:t>imâmet</a:t>
            </a:r>
            <a:r>
              <a:rPr lang="tr-TR" dirty="0"/>
              <a:t> onların soyundan gelen ve gerekli şartları taşıyanların hakkıdır.</a:t>
            </a:r>
          </a:p>
          <a:p>
            <a:r>
              <a:rPr lang="tr-TR" dirty="0"/>
              <a:t>İmam günahlardan korunmuş değildir ve ismet sıfatı yoktur. İlim de Hz. Peygamber’den Ali yoluyla gelmiş gizli ve özel bir bilgi olmayıp bunu her insan öğrenmekle elde edebilir. </a:t>
            </a:r>
            <a:r>
              <a:rPr lang="tr-TR" dirty="0" err="1"/>
              <a:t>İmâmiyye’de</a:t>
            </a:r>
            <a:r>
              <a:rPr lang="tr-TR" dirty="0"/>
              <a:t> olduğu gibi imam, beklenen ve gizli olan değil insanlar arasında yaşayan ve onlara rehberlik eden biri olmalıdır.</a:t>
            </a:r>
          </a:p>
          <a:p>
            <a:endParaRPr lang="tr-TR" b="1" dirty="0">
              <a:solidFill>
                <a:srgbClr val="C00000"/>
              </a:solidFill>
            </a:endParaRPr>
          </a:p>
        </p:txBody>
      </p:sp>
    </p:spTree>
    <p:extLst>
      <p:ext uri="{BB962C8B-B14F-4D97-AF65-F5344CB8AC3E}">
        <p14:creationId xmlns:p14="http://schemas.microsoft.com/office/powerpoint/2010/main" val="398640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a:bodyPr>
          <a:lstStyle/>
          <a:p>
            <a:r>
              <a:rPr lang="tr-TR" b="1" dirty="0"/>
              <a:t>A. ŞİÎ GRUPLAR</a:t>
            </a:r>
          </a:p>
          <a:p>
            <a:r>
              <a:rPr lang="tr-TR" b="1" dirty="0">
                <a:solidFill>
                  <a:srgbClr val="C00000"/>
                </a:solidFill>
              </a:rPr>
              <a:t>2. </a:t>
            </a:r>
            <a:r>
              <a:rPr lang="tr-TR" b="1" dirty="0" err="1">
                <a:solidFill>
                  <a:srgbClr val="C00000"/>
                </a:solidFill>
              </a:rPr>
              <a:t>Zeydiyye</a:t>
            </a:r>
            <a:endParaRPr lang="tr-TR" b="1" dirty="0">
              <a:solidFill>
                <a:srgbClr val="C00000"/>
              </a:solidFill>
            </a:endParaRPr>
          </a:p>
          <a:p>
            <a:r>
              <a:rPr lang="tr-TR" b="1" i="1" dirty="0"/>
              <a:t>2.1. Temel Görüşleri</a:t>
            </a:r>
          </a:p>
          <a:p>
            <a:r>
              <a:rPr lang="tr-TR" dirty="0" err="1"/>
              <a:t>Zeydî</a:t>
            </a:r>
            <a:r>
              <a:rPr lang="tr-TR" dirty="0"/>
              <a:t> </a:t>
            </a:r>
            <a:r>
              <a:rPr lang="tr-TR" dirty="0" err="1"/>
              <a:t>kelâmcıları</a:t>
            </a:r>
            <a:r>
              <a:rPr lang="tr-TR" dirty="0"/>
              <a:t> Ali’nin </a:t>
            </a:r>
            <a:r>
              <a:rPr lang="tr-TR" dirty="0" err="1"/>
              <a:t>imâmetini</a:t>
            </a:r>
            <a:r>
              <a:rPr lang="tr-TR" dirty="0"/>
              <a:t> Kitap, Sünnet ve </a:t>
            </a:r>
            <a:r>
              <a:rPr lang="tr-TR" dirty="0" err="1"/>
              <a:t>Ehl</a:t>
            </a:r>
            <a:r>
              <a:rPr lang="tr-TR" dirty="0"/>
              <a:t>-i </a:t>
            </a:r>
            <a:r>
              <a:rPr lang="tr-TR" dirty="0" err="1"/>
              <a:t>beyt’in</a:t>
            </a:r>
            <a:r>
              <a:rPr lang="tr-TR" dirty="0"/>
              <a:t> </a:t>
            </a:r>
            <a:r>
              <a:rPr lang="tr-TR" dirty="0" err="1"/>
              <a:t>icmâı</a:t>
            </a:r>
            <a:r>
              <a:rPr lang="tr-TR" dirty="0"/>
              <a:t> ile </a:t>
            </a:r>
            <a:r>
              <a:rPr lang="tr-TR" dirty="0" err="1"/>
              <a:t>delillendirmektedir</a:t>
            </a:r>
            <a:r>
              <a:rPr lang="tr-TR" dirty="0"/>
              <a:t> </a:t>
            </a:r>
          </a:p>
          <a:p>
            <a:r>
              <a:rPr lang="tr-TR" dirty="0" err="1"/>
              <a:t>Zeydîler</a:t>
            </a:r>
            <a:r>
              <a:rPr lang="tr-TR" dirty="0"/>
              <a:t> en üstün ve en erdemli kişi varken daha az faziletli kişinin </a:t>
            </a:r>
            <a:r>
              <a:rPr lang="tr-TR" dirty="0" err="1"/>
              <a:t>imâmetini</a:t>
            </a:r>
            <a:r>
              <a:rPr lang="tr-TR" dirty="0"/>
              <a:t> kabul ederler. Bu sebeple </a:t>
            </a:r>
            <a:r>
              <a:rPr lang="tr-TR" dirty="0" err="1"/>
              <a:t>Zeydiyye’ye</a:t>
            </a:r>
            <a:r>
              <a:rPr lang="tr-TR" dirty="0"/>
              <a:t> göre </a:t>
            </a:r>
            <a:r>
              <a:rPr lang="tr-TR" dirty="0" err="1"/>
              <a:t>Ebû</a:t>
            </a:r>
            <a:r>
              <a:rPr lang="tr-TR" dirty="0"/>
              <a:t> Bekir ile Ömer’in </a:t>
            </a:r>
            <a:r>
              <a:rPr lang="tr-TR" dirty="0" err="1"/>
              <a:t>imâmetleri</a:t>
            </a:r>
            <a:r>
              <a:rPr lang="tr-TR" dirty="0"/>
              <a:t> meşrudur.</a:t>
            </a:r>
          </a:p>
          <a:p>
            <a:endParaRPr lang="tr-TR" b="1" dirty="0">
              <a:solidFill>
                <a:srgbClr val="C00000"/>
              </a:solidFill>
            </a:endParaRPr>
          </a:p>
        </p:txBody>
      </p:sp>
    </p:spTree>
    <p:extLst>
      <p:ext uri="{BB962C8B-B14F-4D97-AF65-F5344CB8AC3E}">
        <p14:creationId xmlns:p14="http://schemas.microsoft.com/office/powerpoint/2010/main" val="166288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A. ŞİÎ GRUPLAR</a:t>
            </a:r>
          </a:p>
          <a:p>
            <a:r>
              <a:rPr lang="tr-TR" b="1" dirty="0">
                <a:solidFill>
                  <a:srgbClr val="C00000"/>
                </a:solidFill>
              </a:rPr>
              <a:t>3. </a:t>
            </a:r>
            <a:r>
              <a:rPr lang="tr-TR" b="1" dirty="0" err="1">
                <a:solidFill>
                  <a:srgbClr val="C00000"/>
                </a:solidFill>
              </a:rPr>
              <a:t>İmamiyye</a:t>
            </a:r>
            <a:r>
              <a:rPr lang="tr-TR" b="1" dirty="0">
                <a:solidFill>
                  <a:srgbClr val="C00000"/>
                </a:solidFill>
              </a:rPr>
              <a:t> - </a:t>
            </a:r>
            <a:r>
              <a:rPr lang="tr-TR" b="1" dirty="0" err="1">
                <a:solidFill>
                  <a:srgbClr val="C00000"/>
                </a:solidFill>
              </a:rPr>
              <a:t>İsnaaşeriyye</a:t>
            </a:r>
            <a:endParaRPr lang="tr-TR" b="1" dirty="0">
              <a:solidFill>
                <a:srgbClr val="C00000"/>
              </a:solidFill>
            </a:endParaRPr>
          </a:p>
          <a:p>
            <a:r>
              <a:rPr lang="tr-TR" dirty="0"/>
              <a:t>Şia kaynaklarında Hz. Hüseyin'in torunlarından </a:t>
            </a:r>
            <a:r>
              <a:rPr lang="tr-TR" dirty="0" err="1"/>
              <a:t>Zeyd’in</a:t>
            </a:r>
            <a:r>
              <a:rPr lang="tr-TR" dirty="0"/>
              <a:t> kardeşi Muhammed el Bakır’ın ve oğlu Cafer in kurucusu olduğu düşünülen ekoldür.</a:t>
            </a:r>
          </a:p>
          <a:p>
            <a:r>
              <a:rPr lang="tr-TR" dirty="0" err="1"/>
              <a:t>İmamiyye</a:t>
            </a:r>
            <a:r>
              <a:rPr lang="tr-TR" dirty="0"/>
              <a:t> Hz. Peygamber’den sonra sırasıyla Hz. Ali’nin iki oğlu ve sırasıyla torunlarını Allah’ın emri, Peygamberin tayini ve vasiyeti ile meşru imam kabul eden ve 12 imama inanmayı dinin aslı rükünlerinden biri olarak gören mezheptir. </a:t>
            </a:r>
          </a:p>
          <a:p>
            <a:r>
              <a:rPr lang="tr-TR" dirty="0"/>
              <a:t>12 imamı kabul ettiklerinden dolayı “</a:t>
            </a:r>
            <a:r>
              <a:rPr lang="tr-TR" dirty="0" err="1"/>
              <a:t>isnaaşeriyye</a:t>
            </a:r>
            <a:r>
              <a:rPr lang="tr-TR" dirty="0"/>
              <a:t>” itikat ve muamelatta Cafer es-Sadık’ın görüşlerini benimsediklerinden dolayı “</a:t>
            </a:r>
            <a:r>
              <a:rPr lang="tr-TR" dirty="0" err="1"/>
              <a:t>Caferiyye</a:t>
            </a:r>
            <a:r>
              <a:rPr lang="tr-TR" dirty="0"/>
              <a:t>” denilmiştir. </a:t>
            </a:r>
          </a:p>
          <a:p>
            <a:endParaRPr lang="tr-TR" b="1" dirty="0">
              <a:solidFill>
                <a:srgbClr val="C00000"/>
              </a:solidFill>
            </a:endParaRPr>
          </a:p>
        </p:txBody>
      </p:sp>
    </p:spTree>
    <p:extLst>
      <p:ext uri="{BB962C8B-B14F-4D97-AF65-F5344CB8AC3E}">
        <p14:creationId xmlns:p14="http://schemas.microsoft.com/office/powerpoint/2010/main" val="126642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lnSpcReduction="10000"/>
          </a:bodyPr>
          <a:lstStyle/>
          <a:p>
            <a:r>
              <a:rPr lang="tr-TR" b="1" dirty="0"/>
              <a:t>A. ŞİÎ GRUPLAR</a:t>
            </a:r>
          </a:p>
          <a:p>
            <a:r>
              <a:rPr lang="tr-TR" b="1" dirty="0">
                <a:solidFill>
                  <a:srgbClr val="C00000"/>
                </a:solidFill>
              </a:rPr>
              <a:t>3. </a:t>
            </a:r>
            <a:r>
              <a:rPr lang="tr-TR" b="1" dirty="0" err="1">
                <a:solidFill>
                  <a:srgbClr val="C00000"/>
                </a:solidFill>
              </a:rPr>
              <a:t>İmamiyye</a:t>
            </a:r>
            <a:r>
              <a:rPr lang="tr-TR" b="1" dirty="0">
                <a:solidFill>
                  <a:srgbClr val="C00000"/>
                </a:solidFill>
              </a:rPr>
              <a:t> - </a:t>
            </a:r>
            <a:r>
              <a:rPr lang="tr-TR" b="1" dirty="0" err="1">
                <a:solidFill>
                  <a:srgbClr val="C00000"/>
                </a:solidFill>
              </a:rPr>
              <a:t>İsnaaşeriyye</a:t>
            </a:r>
            <a:endParaRPr lang="tr-TR" b="1" dirty="0">
              <a:solidFill>
                <a:srgbClr val="C00000"/>
              </a:solidFill>
            </a:endParaRPr>
          </a:p>
          <a:p>
            <a:r>
              <a:rPr lang="tr-TR" dirty="0" err="1"/>
              <a:t>İmamiyye’ye</a:t>
            </a:r>
            <a:r>
              <a:rPr lang="tr-TR" dirty="0"/>
              <a:t> göre 12. İmam Muhammed Mehdi el-</a:t>
            </a:r>
            <a:r>
              <a:rPr lang="tr-TR" dirty="0" err="1"/>
              <a:t>Muntazar</a:t>
            </a:r>
            <a:r>
              <a:rPr lang="tr-TR" dirty="0"/>
              <a:t> 874 yılında gizlenmiştir. Bu </a:t>
            </a:r>
            <a:r>
              <a:rPr lang="tr-TR" dirty="0" err="1"/>
              <a:t>gaybet</a:t>
            </a:r>
            <a:r>
              <a:rPr lang="tr-TR" dirty="0"/>
              <a:t>-i </a:t>
            </a:r>
            <a:r>
              <a:rPr lang="tr-TR" dirty="0" err="1"/>
              <a:t>suğra</a:t>
            </a:r>
            <a:r>
              <a:rPr lang="tr-TR" dirty="0"/>
              <a:t> diye adlandırılır ve 940 tarihine kadar devam eder. 940’da sonra gelen gaybubet dönemine de </a:t>
            </a:r>
            <a:r>
              <a:rPr lang="tr-TR" dirty="0" err="1"/>
              <a:t>gaybet</a:t>
            </a:r>
            <a:r>
              <a:rPr lang="tr-TR" dirty="0"/>
              <a:t>-i </a:t>
            </a:r>
            <a:r>
              <a:rPr lang="tr-TR" dirty="0" err="1"/>
              <a:t>kübra</a:t>
            </a:r>
            <a:r>
              <a:rPr lang="tr-TR" dirty="0"/>
              <a:t> denir. Bu dönemden sonra </a:t>
            </a:r>
            <a:r>
              <a:rPr lang="tr-TR" dirty="0" err="1"/>
              <a:t>İmamiyye’nin</a:t>
            </a:r>
            <a:r>
              <a:rPr lang="tr-TR" dirty="0"/>
              <a:t> görüşleri sistemleşmiştir. </a:t>
            </a:r>
          </a:p>
          <a:p>
            <a:r>
              <a:rPr lang="tr-TR" dirty="0" err="1"/>
              <a:t>Büveyhiler</a:t>
            </a:r>
            <a:r>
              <a:rPr lang="tr-TR" dirty="0"/>
              <a:t> döneminde (945-1055) önemli Şii ulema yetişmiştir, bunlar: Şeyh </a:t>
            </a:r>
            <a:r>
              <a:rPr lang="tr-TR" dirty="0" err="1"/>
              <a:t>Saduk</a:t>
            </a:r>
            <a:r>
              <a:rPr lang="tr-TR" dirty="0"/>
              <a:t> (el-</a:t>
            </a:r>
            <a:r>
              <a:rPr lang="tr-TR" dirty="0" err="1"/>
              <a:t>Kummi</a:t>
            </a:r>
            <a:r>
              <a:rPr lang="tr-TR" dirty="0"/>
              <a:t>) (eseri: er-Risale), </a:t>
            </a:r>
            <a:r>
              <a:rPr lang="tr-TR" dirty="0" err="1"/>
              <a:t>Şeuyh</a:t>
            </a:r>
            <a:r>
              <a:rPr lang="tr-TR" dirty="0"/>
              <a:t> </a:t>
            </a:r>
            <a:r>
              <a:rPr lang="tr-TR" dirty="0" err="1"/>
              <a:t>Müfid</a:t>
            </a:r>
            <a:r>
              <a:rPr lang="tr-TR" dirty="0"/>
              <a:t> (eseri: </a:t>
            </a:r>
            <a:r>
              <a:rPr lang="tr-TR" dirty="0" err="1"/>
              <a:t>Kitabü’l-İrşad</a:t>
            </a:r>
            <a:r>
              <a:rPr lang="tr-TR" dirty="0"/>
              <a:t>), Şerif er-Rıza (eseri: </a:t>
            </a:r>
            <a:r>
              <a:rPr lang="tr-TR" dirty="0" err="1"/>
              <a:t>Nehcü’l-Beleğa</a:t>
            </a:r>
            <a:r>
              <a:rPr lang="tr-TR" dirty="0"/>
              <a:t>), Şerif el-Murtaza (eseri: </a:t>
            </a:r>
            <a:r>
              <a:rPr lang="tr-TR" dirty="0" err="1"/>
              <a:t>Kitabü’l-Emali</a:t>
            </a:r>
            <a:r>
              <a:rPr lang="tr-TR" dirty="0"/>
              <a:t>).</a:t>
            </a:r>
          </a:p>
          <a:p>
            <a:endParaRPr lang="tr-TR" b="1" dirty="0">
              <a:solidFill>
                <a:srgbClr val="C00000"/>
              </a:solidFill>
            </a:endParaRPr>
          </a:p>
        </p:txBody>
      </p:sp>
    </p:spTree>
    <p:extLst>
      <p:ext uri="{BB962C8B-B14F-4D97-AF65-F5344CB8AC3E}">
        <p14:creationId xmlns:p14="http://schemas.microsoft.com/office/powerpoint/2010/main" val="24990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A. ŞİÎ GRUPLAR</a:t>
            </a:r>
          </a:p>
          <a:p>
            <a:r>
              <a:rPr lang="tr-TR" b="1" dirty="0">
                <a:solidFill>
                  <a:srgbClr val="C00000"/>
                </a:solidFill>
              </a:rPr>
              <a:t>3. </a:t>
            </a:r>
            <a:r>
              <a:rPr lang="tr-TR" b="1" dirty="0" err="1">
                <a:solidFill>
                  <a:srgbClr val="C00000"/>
                </a:solidFill>
              </a:rPr>
              <a:t>İmamiyye</a:t>
            </a:r>
            <a:r>
              <a:rPr lang="tr-TR" b="1" dirty="0">
                <a:solidFill>
                  <a:srgbClr val="C00000"/>
                </a:solidFill>
              </a:rPr>
              <a:t> - </a:t>
            </a:r>
            <a:r>
              <a:rPr lang="tr-TR" b="1" dirty="0" err="1">
                <a:solidFill>
                  <a:srgbClr val="C00000"/>
                </a:solidFill>
              </a:rPr>
              <a:t>İsnaaşeriyye</a:t>
            </a:r>
            <a:endParaRPr lang="tr-TR" b="1" dirty="0">
              <a:solidFill>
                <a:srgbClr val="C00000"/>
              </a:solidFill>
            </a:endParaRPr>
          </a:p>
          <a:p>
            <a:r>
              <a:rPr lang="tr-TR" dirty="0"/>
              <a:t>Selçukluların </a:t>
            </a:r>
            <a:r>
              <a:rPr lang="tr-TR" dirty="0" err="1"/>
              <a:t>Büveyhileri</a:t>
            </a:r>
            <a:r>
              <a:rPr lang="tr-TR" dirty="0"/>
              <a:t> yıkmasıyla birlikte İslam dünyasında Şii hakimiyeti etkisini kaybetmiştir. 1258 yılında Moğolların Bağdat’ı ele geçirmesiyle </a:t>
            </a:r>
            <a:r>
              <a:rPr lang="tr-TR" dirty="0" err="1"/>
              <a:t>İmamiyye</a:t>
            </a:r>
            <a:r>
              <a:rPr lang="tr-TR" dirty="0"/>
              <a:t> Şia’sı yeniden gücünü toplamıştır. Bu dönemin önemli Şii uleması: Nasirüddin et-</a:t>
            </a:r>
            <a:r>
              <a:rPr lang="tr-TR" dirty="0" err="1"/>
              <a:t>Tusi</a:t>
            </a:r>
            <a:r>
              <a:rPr lang="tr-TR" dirty="0"/>
              <a:t> vb. </a:t>
            </a:r>
          </a:p>
          <a:p>
            <a:r>
              <a:rPr lang="tr-TR" dirty="0" err="1"/>
              <a:t>Safeviler</a:t>
            </a:r>
            <a:r>
              <a:rPr lang="tr-TR" dirty="0"/>
              <a:t> dönemiyle(1507-1737)  birlikte </a:t>
            </a:r>
            <a:r>
              <a:rPr lang="tr-TR" dirty="0" err="1"/>
              <a:t>İmamiyye</a:t>
            </a:r>
            <a:r>
              <a:rPr lang="tr-TR" dirty="0"/>
              <a:t> </a:t>
            </a:r>
            <a:r>
              <a:rPr lang="tr-TR" dirty="0" err="1"/>
              <a:t>Şiası</a:t>
            </a:r>
            <a:r>
              <a:rPr lang="tr-TR" dirty="0"/>
              <a:t> yeniden canlanmıştır. Özellikle Erdebil tekkesinin </a:t>
            </a:r>
            <a:r>
              <a:rPr lang="tr-TR" dirty="0" err="1"/>
              <a:t>Şiileşmesi</a:t>
            </a:r>
            <a:r>
              <a:rPr lang="tr-TR" dirty="0"/>
              <a:t> ve Şah İsmail’in iktidarı ele geçirmesiyle (1524) İran’da siyasi birlik sağlanmış ve Şiilik bu dönemde İran’ın resmi mezhebi haline gelmiştir. </a:t>
            </a:r>
          </a:p>
          <a:p>
            <a:r>
              <a:rPr lang="tr-TR" dirty="0"/>
              <a:t>Daha sonra Kaçar hanedanlığı (1737-1925) ve </a:t>
            </a:r>
            <a:r>
              <a:rPr lang="tr-TR" dirty="0" err="1"/>
              <a:t>Pehleviler</a:t>
            </a:r>
            <a:r>
              <a:rPr lang="tr-TR" dirty="0"/>
              <a:t> (1925-1979) döneminde </a:t>
            </a:r>
            <a:r>
              <a:rPr lang="tr-TR" dirty="0" err="1"/>
              <a:t>İrandaki</a:t>
            </a:r>
            <a:r>
              <a:rPr lang="tr-TR" dirty="0"/>
              <a:t> </a:t>
            </a:r>
            <a:r>
              <a:rPr lang="tr-TR" dirty="0" err="1"/>
              <a:t>İmamiyye</a:t>
            </a:r>
            <a:r>
              <a:rPr lang="tr-TR" dirty="0"/>
              <a:t> hakimiyeti perçinlenmiştir. </a:t>
            </a:r>
          </a:p>
          <a:p>
            <a:endParaRPr lang="tr-TR" b="1" dirty="0">
              <a:solidFill>
                <a:srgbClr val="C00000"/>
              </a:solidFill>
            </a:endParaRPr>
          </a:p>
        </p:txBody>
      </p:sp>
    </p:spTree>
    <p:extLst>
      <p:ext uri="{BB962C8B-B14F-4D97-AF65-F5344CB8AC3E}">
        <p14:creationId xmlns:p14="http://schemas.microsoft.com/office/powerpoint/2010/main" val="19767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A. ŞİÎ GRUPLAR</a:t>
            </a:r>
          </a:p>
          <a:p>
            <a:r>
              <a:rPr lang="tr-TR" b="1" dirty="0">
                <a:solidFill>
                  <a:srgbClr val="C00000"/>
                </a:solidFill>
              </a:rPr>
              <a:t>3. </a:t>
            </a:r>
            <a:r>
              <a:rPr lang="tr-TR" b="1" dirty="0" err="1">
                <a:solidFill>
                  <a:srgbClr val="C00000"/>
                </a:solidFill>
              </a:rPr>
              <a:t>İmamiyye</a:t>
            </a:r>
            <a:r>
              <a:rPr lang="tr-TR" b="1" dirty="0">
                <a:solidFill>
                  <a:srgbClr val="C00000"/>
                </a:solidFill>
              </a:rPr>
              <a:t> - </a:t>
            </a:r>
            <a:r>
              <a:rPr lang="tr-TR" b="1" dirty="0" err="1">
                <a:solidFill>
                  <a:srgbClr val="C00000"/>
                </a:solidFill>
              </a:rPr>
              <a:t>İsnaaşeriyye</a:t>
            </a:r>
            <a:endParaRPr lang="tr-TR" b="1" dirty="0">
              <a:solidFill>
                <a:srgbClr val="C00000"/>
              </a:solidFill>
            </a:endParaRPr>
          </a:p>
          <a:p>
            <a:r>
              <a:rPr lang="tr-TR" b="1" i="1" dirty="0"/>
              <a:t>3.1. Temel Görüşleri</a:t>
            </a:r>
          </a:p>
          <a:p>
            <a:r>
              <a:rPr lang="tr-TR" dirty="0" err="1"/>
              <a:t>İsnâaşeriyye</a:t>
            </a:r>
            <a:r>
              <a:rPr lang="tr-TR" dirty="0"/>
              <a:t> kelâmı sistemli hale geldikten sonra </a:t>
            </a:r>
            <a:r>
              <a:rPr lang="tr-TR" dirty="0" err="1"/>
              <a:t>usûlü’d-dîn</a:t>
            </a:r>
            <a:r>
              <a:rPr lang="tr-TR" dirty="0"/>
              <a:t>; </a:t>
            </a:r>
            <a:r>
              <a:rPr lang="tr-TR" dirty="0" err="1"/>
              <a:t>tevhid</a:t>
            </a:r>
            <a:r>
              <a:rPr lang="tr-TR" dirty="0"/>
              <a:t>, </a:t>
            </a:r>
            <a:r>
              <a:rPr lang="tr-TR" dirty="0" err="1"/>
              <a:t>adl</a:t>
            </a:r>
            <a:r>
              <a:rPr lang="tr-TR" dirty="0"/>
              <a:t>, nübüvvet, </a:t>
            </a:r>
            <a:r>
              <a:rPr lang="tr-TR" dirty="0" err="1"/>
              <a:t>imâmet</a:t>
            </a:r>
            <a:r>
              <a:rPr lang="tr-TR" dirty="0"/>
              <a:t> ve </a:t>
            </a:r>
            <a:r>
              <a:rPr lang="tr-TR" dirty="0" err="1"/>
              <a:t>meâd</a:t>
            </a:r>
            <a:r>
              <a:rPr lang="tr-TR" dirty="0"/>
              <a:t> olmak üzere beş, </a:t>
            </a:r>
            <a:r>
              <a:rPr lang="tr-TR" dirty="0" err="1"/>
              <a:t>bazan</a:t>
            </a:r>
            <a:r>
              <a:rPr lang="tr-TR" dirty="0"/>
              <a:t> </a:t>
            </a:r>
            <a:r>
              <a:rPr lang="tr-TR" dirty="0" err="1"/>
              <a:t>adl</a:t>
            </a:r>
            <a:r>
              <a:rPr lang="tr-TR" dirty="0"/>
              <a:t> ile </a:t>
            </a:r>
            <a:r>
              <a:rPr lang="tr-TR" dirty="0" err="1"/>
              <a:t>tevhid</a:t>
            </a:r>
            <a:r>
              <a:rPr lang="tr-TR" dirty="0"/>
              <a:t> ve </a:t>
            </a:r>
            <a:r>
              <a:rPr lang="tr-TR" dirty="0" err="1"/>
              <a:t>imâmetle</a:t>
            </a:r>
            <a:r>
              <a:rPr lang="tr-TR" dirty="0"/>
              <a:t> nübüvvet birleştirilerek üç esas halinde ele alınmıştır.</a:t>
            </a:r>
          </a:p>
          <a:p>
            <a:r>
              <a:rPr lang="tr-TR" dirty="0" err="1"/>
              <a:t>Rü’yetullahın</a:t>
            </a:r>
            <a:r>
              <a:rPr lang="tr-TR" dirty="0"/>
              <a:t> nefyi, sıfatların </a:t>
            </a:r>
            <a:r>
              <a:rPr lang="tr-TR" dirty="0" err="1"/>
              <a:t>zâtın</a:t>
            </a:r>
            <a:r>
              <a:rPr lang="tr-TR" dirty="0"/>
              <a:t> aynı olması ve fiilî sıfatların hâdis oluşu konularında </a:t>
            </a:r>
            <a:r>
              <a:rPr lang="tr-TR" dirty="0" err="1"/>
              <a:t>Mu‘tezile</a:t>
            </a:r>
            <a:r>
              <a:rPr lang="tr-TR" dirty="0"/>
              <a:t> ile aynı görüşe sahip olmuşlardır.</a:t>
            </a:r>
          </a:p>
          <a:p>
            <a:r>
              <a:rPr lang="tr-TR" dirty="0"/>
              <a:t>Hüsün ve </a:t>
            </a:r>
            <a:r>
              <a:rPr lang="tr-TR" dirty="0" err="1"/>
              <a:t>kubhun</a:t>
            </a:r>
            <a:r>
              <a:rPr lang="tr-TR" dirty="0"/>
              <a:t> </a:t>
            </a:r>
            <a:r>
              <a:rPr lang="tr-TR" dirty="0" err="1"/>
              <a:t>aklîliği</a:t>
            </a:r>
            <a:r>
              <a:rPr lang="tr-TR" dirty="0"/>
              <a:t>, iradî fiillerin kullar tarafından yaratıldığı, hidayet ve sapıklığın kulların iradeleri dahilinde bulunduğu gibi konularda genellikle Mutezile ile aynı fikirleri benimsemişlerdir.</a:t>
            </a:r>
          </a:p>
          <a:p>
            <a:endParaRPr lang="tr-TR" b="1" dirty="0">
              <a:solidFill>
                <a:srgbClr val="C00000"/>
              </a:solidFill>
            </a:endParaRPr>
          </a:p>
        </p:txBody>
      </p:sp>
    </p:spTree>
    <p:extLst>
      <p:ext uri="{BB962C8B-B14F-4D97-AF65-F5344CB8AC3E}">
        <p14:creationId xmlns:p14="http://schemas.microsoft.com/office/powerpoint/2010/main" val="7242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77500" lnSpcReduction="20000"/>
          </a:bodyPr>
          <a:lstStyle/>
          <a:p>
            <a:r>
              <a:rPr lang="tr-TR" b="1" dirty="0"/>
              <a:t>A. ŞİÎ GRUPLAR</a:t>
            </a:r>
          </a:p>
          <a:p>
            <a:r>
              <a:rPr lang="tr-TR" b="1" dirty="0">
                <a:solidFill>
                  <a:srgbClr val="C00000"/>
                </a:solidFill>
              </a:rPr>
              <a:t>3. </a:t>
            </a:r>
            <a:r>
              <a:rPr lang="tr-TR" b="1" dirty="0" err="1">
                <a:solidFill>
                  <a:srgbClr val="C00000"/>
                </a:solidFill>
              </a:rPr>
              <a:t>İmamiyye</a:t>
            </a:r>
            <a:r>
              <a:rPr lang="tr-TR" b="1" dirty="0">
                <a:solidFill>
                  <a:srgbClr val="C00000"/>
                </a:solidFill>
              </a:rPr>
              <a:t> - </a:t>
            </a:r>
            <a:r>
              <a:rPr lang="tr-TR" b="1" dirty="0" err="1">
                <a:solidFill>
                  <a:srgbClr val="C00000"/>
                </a:solidFill>
              </a:rPr>
              <a:t>İsnaaşeriyye</a:t>
            </a:r>
            <a:endParaRPr lang="tr-TR" b="1" dirty="0">
              <a:solidFill>
                <a:srgbClr val="C00000"/>
              </a:solidFill>
            </a:endParaRPr>
          </a:p>
          <a:p>
            <a:r>
              <a:rPr lang="tr-TR" b="1" i="1" dirty="0"/>
              <a:t>3.1. Temel Görüşleri</a:t>
            </a:r>
          </a:p>
          <a:p>
            <a:r>
              <a:rPr lang="tr-TR" dirty="0"/>
              <a:t>Nübüvvet. </a:t>
            </a:r>
            <a:r>
              <a:rPr lang="tr-TR" dirty="0" err="1"/>
              <a:t>İsnâaşeriyye</a:t>
            </a:r>
            <a:r>
              <a:rPr lang="tr-TR" dirty="0"/>
              <a:t> </a:t>
            </a:r>
            <a:r>
              <a:rPr lang="tr-TR" dirty="0" err="1"/>
              <a:t>kelâmcılarına</a:t>
            </a:r>
            <a:r>
              <a:rPr lang="tr-TR" dirty="0"/>
              <a:t> göre peygamber göndermek, </a:t>
            </a:r>
            <a:r>
              <a:rPr lang="tr-TR" dirty="0" err="1"/>
              <a:t>lutfu</a:t>
            </a:r>
            <a:r>
              <a:rPr lang="tr-TR" dirty="0"/>
              <a:t> açısından Allah’a </a:t>
            </a:r>
            <a:r>
              <a:rPr lang="tr-TR" dirty="0" err="1"/>
              <a:t>vâciptir</a:t>
            </a:r>
            <a:r>
              <a:rPr lang="tr-TR" dirty="0"/>
              <a:t>.</a:t>
            </a:r>
          </a:p>
          <a:p>
            <a:r>
              <a:rPr lang="tr-TR" dirty="0"/>
              <a:t>Vaktiyle Kur’an’ın sıhhati konusunda farklı anlayışlara sahip olsalar bile daha sonra yaygınlaşan hâkim anlayış, mevcut Kur’an’ın Hz. Muhammed’e indirilen </a:t>
            </a:r>
            <a:r>
              <a:rPr lang="tr-TR" dirty="0" err="1"/>
              <a:t>mushaf</a:t>
            </a:r>
            <a:r>
              <a:rPr lang="tr-TR" dirty="0"/>
              <a:t> olduğu ve onda herhangi bir değişikliğin bulunmadığı şeklindedir.</a:t>
            </a:r>
          </a:p>
          <a:p>
            <a:r>
              <a:rPr lang="tr-TR" dirty="0" err="1"/>
              <a:t>İmâmet</a:t>
            </a:r>
            <a:r>
              <a:rPr lang="tr-TR" dirty="0"/>
              <a:t> nübüvvetin uzantısı sayılmış, imam tayin etmenin Allah’a </a:t>
            </a:r>
            <a:r>
              <a:rPr lang="tr-TR" dirty="0" err="1"/>
              <a:t>lutfu</a:t>
            </a:r>
            <a:r>
              <a:rPr lang="tr-TR" dirty="0"/>
              <a:t> dolayısıyla </a:t>
            </a:r>
            <a:r>
              <a:rPr lang="tr-TR" dirty="0" err="1"/>
              <a:t>vâcip</a:t>
            </a:r>
            <a:r>
              <a:rPr lang="tr-TR" dirty="0"/>
              <a:t> olduğu belirtilmiştir.</a:t>
            </a:r>
          </a:p>
          <a:p>
            <a:r>
              <a:rPr lang="tr-TR" dirty="0"/>
              <a:t>İmamlara vahiy alma keyfiyeti hariç </a:t>
            </a:r>
            <a:r>
              <a:rPr lang="tr-TR" dirty="0" err="1"/>
              <a:t>nebîlere</a:t>
            </a:r>
            <a:r>
              <a:rPr lang="tr-TR" dirty="0"/>
              <a:t> verilen </a:t>
            </a:r>
            <a:r>
              <a:rPr lang="tr-TR" dirty="0" err="1"/>
              <a:t>seçilmişlik</a:t>
            </a:r>
            <a:r>
              <a:rPr lang="tr-TR" dirty="0"/>
              <a:t>, ismet, </a:t>
            </a:r>
            <a:r>
              <a:rPr lang="tr-TR" dirty="0" err="1"/>
              <a:t>efdaliyet</a:t>
            </a:r>
            <a:r>
              <a:rPr lang="tr-TR" dirty="0"/>
              <a:t> ve </a:t>
            </a:r>
            <a:r>
              <a:rPr lang="tr-TR" dirty="0" err="1"/>
              <a:t>mûcize</a:t>
            </a:r>
            <a:r>
              <a:rPr lang="tr-TR" dirty="0"/>
              <a:t> göstermek gibi bütün sıfatlar yüklenmiştir. İmamları sevmek imanın bir parçası olarak düşünülmüştür.</a:t>
            </a:r>
          </a:p>
          <a:p>
            <a:endParaRPr lang="tr-TR" b="1" dirty="0">
              <a:solidFill>
                <a:srgbClr val="C00000"/>
              </a:solidFill>
            </a:endParaRPr>
          </a:p>
        </p:txBody>
      </p:sp>
    </p:spTree>
    <p:extLst>
      <p:ext uri="{BB962C8B-B14F-4D97-AF65-F5344CB8AC3E}">
        <p14:creationId xmlns:p14="http://schemas.microsoft.com/office/powerpoint/2010/main" val="168962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85000" lnSpcReduction="20000"/>
          </a:bodyPr>
          <a:lstStyle/>
          <a:p>
            <a:r>
              <a:rPr lang="tr-TR" b="1" dirty="0"/>
              <a:t>A. ŞİÎ GRUPLAR</a:t>
            </a:r>
          </a:p>
          <a:p>
            <a:r>
              <a:rPr lang="tr-TR" b="1" dirty="0">
                <a:solidFill>
                  <a:srgbClr val="C00000"/>
                </a:solidFill>
              </a:rPr>
              <a:t>3. </a:t>
            </a:r>
            <a:r>
              <a:rPr lang="tr-TR" b="1" dirty="0" err="1">
                <a:solidFill>
                  <a:srgbClr val="C00000"/>
                </a:solidFill>
              </a:rPr>
              <a:t>İmamiyye</a:t>
            </a:r>
            <a:r>
              <a:rPr lang="tr-TR" b="1" dirty="0">
                <a:solidFill>
                  <a:srgbClr val="C00000"/>
                </a:solidFill>
              </a:rPr>
              <a:t> - </a:t>
            </a:r>
            <a:r>
              <a:rPr lang="tr-TR" b="1" dirty="0" err="1">
                <a:solidFill>
                  <a:srgbClr val="C00000"/>
                </a:solidFill>
              </a:rPr>
              <a:t>İsnaaşeriyye</a:t>
            </a:r>
            <a:endParaRPr lang="tr-TR" b="1" dirty="0">
              <a:solidFill>
                <a:srgbClr val="C00000"/>
              </a:solidFill>
            </a:endParaRPr>
          </a:p>
          <a:p>
            <a:r>
              <a:rPr lang="tr-TR" b="1" i="1" dirty="0"/>
              <a:t>3.1. Temel Görüşleri</a:t>
            </a:r>
          </a:p>
          <a:p>
            <a:r>
              <a:rPr lang="tr-TR" dirty="0" err="1"/>
              <a:t>İmâmet</a:t>
            </a:r>
            <a:r>
              <a:rPr lang="tr-TR" dirty="0"/>
              <a:t> için </a:t>
            </a:r>
            <a:r>
              <a:rPr lang="tr-TR" dirty="0" err="1"/>
              <a:t>efdaliyet</a:t>
            </a:r>
            <a:r>
              <a:rPr lang="tr-TR" dirty="0"/>
              <a:t> şart olup bu Hz. Ali’de gerçekleşmiş olup üç halifenin </a:t>
            </a:r>
            <a:r>
              <a:rPr lang="tr-TR" dirty="0" err="1"/>
              <a:t>imâmetini</a:t>
            </a:r>
            <a:r>
              <a:rPr lang="tr-TR" dirty="0"/>
              <a:t> bâtıl görürler. Hz. Ali’den sonra oğlu Hasan’a, ardından Hüseyin’e, ondan sonra da Hüseyin’in neslinden olmak üzere babadan oğula intikal ettiğini iddia etmişlerdir.</a:t>
            </a:r>
          </a:p>
          <a:p>
            <a:r>
              <a:rPr lang="tr-TR" dirty="0"/>
              <a:t>Bu okul imameti peygamberlik gibi ilahi bir otorite olarak kabul eder.</a:t>
            </a:r>
          </a:p>
          <a:p>
            <a:r>
              <a:rPr lang="tr-TR" dirty="0" err="1"/>
              <a:t>İsnâaşeriyye</a:t>
            </a:r>
            <a:r>
              <a:rPr lang="tr-TR" dirty="0"/>
              <a:t> şefaati de hak görür ve bu yetkinin Peygamber’in yanı sıra imamlara da verilmiş olduğunu kabul eder.</a:t>
            </a:r>
          </a:p>
          <a:p>
            <a:r>
              <a:rPr lang="tr-TR" dirty="0" err="1"/>
              <a:t>Takiyye</a:t>
            </a:r>
            <a:r>
              <a:rPr lang="tr-TR" dirty="0"/>
              <a:t>, </a:t>
            </a:r>
            <a:r>
              <a:rPr lang="tr-TR" dirty="0" err="1"/>
              <a:t>beda</a:t>
            </a:r>
            <a:r>
              <a:rPr lang="tr-TR" dirty="0"/>
              <a:t> ve ricat </a:t>
            </a:r>
            <a:r>
              <a:rPr lang="tr-TR" dirty="0" err="1"/>
              <a:t>usulü’d-din’den</a:t>
            </a:r>
            <a:r>
              <a:rPr lang="tr-TR" dirty="0"/>
              <a:t> olmasa da </a:t>
            </a:r>
            <a:r>
              <a:rPr lang="tr-TR" dirty="0" err="1"/>
              <a:t>itikadi</a:t>
            </a:r>
            <a:r>
              <a:rPr lang="tr-TR" dirty="0"/>
              <a:t> konular içerisinde yer vermişlerdir.</a:t>
            </a:r>
          </a:p>
          <a:p>
            <a:endParaRPr lang="tr-TR" b="1" dirty="0">
              <a:solidFill>
                <a:srgbClr val="C00000"/>
              </a:solidFill>
            </a:endParaRPr>
          </a:p>
        </p:txBody>
      </p:sp>
    </p:spTree>
    <p:extLst>
      <p:ext uri="{BB962C8B-B14F-4D97-AF65-F5344CB8AC3E}">
        <p14:creationId xmlns:p14="http://schemas.microsoft.com/office/powerpoint/2010/main" val="113560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77500" lnSpcReduction="20000"/>
          </a:bodyPr>
          <a:lstStyle/>
          <a:p>
            <a:r>
              <a:rPr lang="tr-TR" b="1" dirty="0"/>
              <a:t>A. ŞÎA ORTAYA ÇIKIŞI VE GELİŞİM SÜRECİ</a:t>
            </a:r>
          </a:p>
          <a:p>
            <a:r>
              <a:rPr lang="tr-TR" dirty="0"/>
              <a:t>Devlet yönetimi Hz. Peygamberden sonra Hz. Ali ve onun soyuna ait olduğunu savunan gruplara verilen ortak ad.</a:t>
            </a:r>
          </a:p>
          <a:p>
            <a:r>
              <a:rPr lang="tr-TR" b="1" dirty="0">
                <a:solidFill>
                  <a:srgbClr val="C00000"/>
                </a:solidFill>
              </a:rPr>
              <a:t>1. Şia Kelimesi ve Dönüşümü</a:t>
            </a:r>
          </a:p>
          <a:p>
            <a:r>
              <a:rPr lang="tr-TR" dirty="0"/>
              <a:t>Taraftar anlamına gelir. Müfredi </a:t>
            </a:r>
            <a:r>
              <a:rPr lang="tr-TR" dirty="0" err="1"/>
              <a:t>şii’dir</a:t>
            </a:r>
            <a:r>
              <a:rPr lang="tr-TR" dirty="0"/>
              <a:t>. </a:t>
            </a:r>
          </a:p>
          <a:p>
            <a:r>
              <a:rPr lang="tr-TR" dirty="0"/>
              <a:t>Sözcük Hz peygamberin vefatından sonra hilafetin Hz Ali’ye ve daha sonra onun evlatlarına intikal etmesini zorunlu gören ve bu imamların masum olduğunu ifade eden gruplar için </a:t>
            </a:r>
            <a:r>
              <a:rPr lang="tr-TR" dirty="0" err="1"/>
              <a:t>terimleşerek</a:t>
            </a:r>
            <a:r>
              <a:rPr lang="tr-TR" dirty="0"/>
              <a:t> kullanılan bir kelime olmuştur. Gadir-i hum ve </a:t>
            </a:r>
            <a:r>
              <a:rPr lang="tr-TR" dirty="0" err="1"/>
              <a:t>kırtas</a:t>
            </a:r>
            <a:r>
              <a:rPr lang="tr-TR" dirty="0"/>
              <a:t> hadiseleri bu anlayış için delil teşkil etmektedir.</a:t>
            </a:r>
          </a:p>
          <a:p>
            <a:r>
              <a:rPr lang="tr-TR" dirty="0"/>
              <a:t>Kavram ilk dönem kelime anlamı üzerinden yani taraftar anlamı üzerinden kullanılmıştır</a:t>
            </a:r>
          </a:p>
          <a:p>
            <a:r>
              <a:rPr lang="tr-TR" dirty="0"/>
              <a:t>Bu terimin içeriği daha sonra imametin nas ile tayin ve vasiyet kavramları eklenmiştir. </a:t>
            </a:r>
          </a:p>
          <a:p>
            <a:endParaRPr lang="tr-TR" dirty="0"/>
          </a:p>
        </p:txBody>
      </p:sp>
    </p:spTree>
    <p:extLst>
      <p:ext uri="{BB962C8B-B14F-4D97-AF65-F5344CB8AC3E}">
        <p14:creationId xmlns:p14="http://schemas.microsoft.com/office/powerpoint/2010/main" val="310940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a:xfrm>
            <a:off x="1117309" y="1556792"/>
            <a:ext cx="10157354" cy="4824536"/>
          </a:xfrm>
        </p:spPr>
        <p:txBody>
          <a:bodyPr rtlCol="0">
            <a:normAutofit fontScale="85000" lnSpcReduction="20000"/>
          </a:bodyPr>
          <a:lstStyle/>
          <a:p>
            <a:r>
              <a:rPr lang="tr-TR" b="1" dirty="0"/>
              <a:t>A. ŞİÎ GRUPLAR</a:t>
            </a:r>
          </a:p>
          <a:p>
            <a:r>
              <a:rPr lang="tr-TR" b="1" dirty="0">
                <a:solidFill>
                  <a:srgbClr val="C00000"/>
                </a:solidFill>
              </a:rPr>
              <a:t>4. </a:t>
            </a:r>
            <a:r>
              <a:rPr lang="tr-TR" b="1" dirty="0" err="1">
                <a:solidFill>
                  <a:srgbClr val="C00000"/>
                </a:solidFill>
              </a:rPr>
              <a:t>İsmailiyye</a:t>
            </a:r>
            <a:r>
              <a:rPr lang="tr-TR" b="1" dirty="0">
                <a:solidFill>
                  <a:srgbClr val="C00000"/>
                </a:solidFill>
              </a:rPr>
              <a:t> </a:t>
            </a:r>
          </a:p>
          <a:p>
            <a:r>
              <a:rPr lang="tr-TR" dirty="0"/>
              <a:t>Cafer es-Sadık’tan sonra (765) imametin </a:t>
            </a:r>
            <a:r>
              <a:rPr lang="tr-TR" dirty="0" err="1"/>
              <a:t>nass</a:t>
            </a:r>
            <a:r>
              <a:rPr lang="tr-TR" dirty="0"/>
              <a:t> ve tayin yoluyla Cafer’in en büyük oğlu İsmail ve onun soyundan gelenlerin hakki olduğunu iddia eden Şii grubudur. </a:t>
            </a:r>
          </a:p>
          <a:p>
            <a:r>
              <a:rPr lang="tr-TR" dirty="0" err="1"/>
              <a:t>İsmailiyye’ye</a:t>
            </a:r>
            <a:r>
              <a:rPr lang="tr-TR" dirty="0"/>
              <a:t> ayrıca: </a:t>
            </a:r>
            <a:r>
              <a:rPr lang="tr-TR" dirty="0" err="1"/>
              <a:t>Karamita</a:t>
            </a:r>
            <a:r>
              <a:rPr lang="tr-TR" dirty="0"/>
              <a:t>, </a:t>
            </a:r>
            <a:r>
              <a:rPr lang="tr-TR" dirty="0" err="1"/>
              <a:t>Ta’limiyye</a:t>
            </a:r>
            <a:r>
              <a:rPr lang="tr-TR" dirty="0"/>
              <a:t>, </a:t>
            </a:r>
            <a:r>
              <a:rPr lang="tr-TR" dirty="0" err="1"/>
              <a:t>Batıniyye</a:t>
            </a:r>
            <a:r>
              <a:rPr lang="tr-TR" dirty="0"/>
              <a:t>, </a:t>
            </a:r>
            <a:r>
              <a:rPr lang="tr-TR" dirty="0" err="1"/>
              <a:t>Seb’iyye</a:t>
            </a:r>
            <a:r>
              <a:rPr lang="tr-TR" dirty="0"/>
              <a:t> ve </a:t>
            </a:r>
            <a:r>
              <a:rPr lang="tr-TR" dirty="0" err="1"/>
              <a:t>Melahide</a:t>
            </a:r>
            <a:r>
              <a:rPr lang="tr-TR" dirty="0"/>
              <a:t> isimleri de verilmiştir. </a:t>
            </a:r>
          </a:p>
          <a:p>
            <a:r>
              <a:rPr lang="tr-TR" dirty="0" err="1"/>
              <a:t>İsmailiyye’de</a:t>
            </a:r>
            <a:r>
              <a:rPr lang="tr-TR" dirty="0"/>
              <a:t> iki grup: 1) Halis </a:t>
            </a:r>
            <a:r>
              <a:rPr lang="tr-TR" dirty="0" err="1"/>
              <a:t>İsmailiyye</a:t>
            </a:r>
            <a:r>
              <a:rPr lang="tr-TR" dirty="0"/>
              <a:t>: İsmail’in öldüğü iddiasına karşı ve onun babasından sonra gerçek imam olduğunu savunmuşlardır. 2)  </a:t>
            </a:r>
            <a:r>
              <a:rPr lang="tr-TR" dirty="0" err="1"/>
              <a:t>Mübarekiyye</a:t>
            </a:r>
            <a:r>
              <a:rPr lang="tr-TR" dirty="0"/>
              <a:t>: İsmail’in ölümünü kabul edip ondan sonra Muhammed b. İsmail’in imamlığını savunmuşlardır. </a:t>
            </a:r>
          </a:p>
          <a:p>
            <a:r>
              <a:rPr lang="tr-TR" dirty="0"/>
              <a:t>Sonraki dönemlerde </a:t>
            </a:r>
            <a:r>
              <a:rPr lang="tr-TR" dirty="0" err="1"/>
              <a:t>İsmaililer</a:t>
            </a:r>
            <a:r>
              <a:rPr lang="tr-TR" dirty="0"/>
              <a:t> özellikle Fatımiler döneminde en güçlü zamanlarını yaşamışlardır. Daha sonra </a:t>
            </a:r>
            <a:r>
              <a:rPr lang="tr-TR" dirty="0" err="1"/>
              <a:t>İsmaililer</a:t>
            </a:r>
            <a:r>
              <a:rPr lang="tr-TR" dirty="0"/>
              <a:t> içerisinde Dürzilik, </a:t>
            </a:r>
            <a:r>
              <a:rPr lang="tr-TR" dirty="0" err="1"/>
              <a:t>Nizariler</a:t>
            </a:r>
            <a:r>
              <a:rPr lang="tr-TR" dirty="0"/>
              <a:t> ve </a:t>
            </a:r>
            <a:r>
              <a:rPr lang="tr-TR" dirty="0" err="1"/>
              <a:t>Müsta’liler</a:t>
            </a:r>
            <a:r>
              <a:rPr lang="tr-TR" dirty="0"/>
              <a:t> şeklinde gruplar oluşmuş bu da bu ekolün zayıflamasını beraberinde getirmiştir.</a:t>
            </a:r>
          </a:p>
          <a:p>
            <a:endParaRPr lang="tr-TR" b="1" dirty="0">
              <a:solidFill>
                <a:srgbClr val="C00000"/>
              </a:solidFill>
            </a:endParaRPr>
          </a:p>
        </p:txBody>
      </p:sp>
    </p:spTree>
    <p:extLst>
      <p:ext uri="{BB962C8B-B14F-4D97-AF65-F5344CB8AC3E}">
        <p14:creationId xmlns:p14="http://schemas.microsoft.com/office/powerpoint/2010/main" val="286982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a:xfrm>
            <a:off x="1117309" y="1556792"/>
            <a:ext cx="10157354" cy="4824536"/>
          </a:xfrm>
        </p:spPr>
        <p:txBody>
          <a:bodyPr rtlCol="0">
            <a:normAutofit fontScale="85000" lnSpcReduction="10000"/>
          </a:bodyPr>
          <a:lstStyle/>
          <a:p>
            <a:r>
              <a:rPr lang="tr-TR" b="1" dirty="0"/>
              <a:t>A. ŞİÎ GRUPLAR</a:t>
            </a:r>
          </a:p>
          <a:p>
            <a:r>
              <a:rPr lang="tr-TR" b="1" dirty="0">
                <a:solidFill>
                  <a:srgbClr val="C00000"/>
                </a:solidFill>
              </a:rPr>
              <a:t>4. </a:t>
            </a:r>
            <a:r>
              <a:rPr lang="tr-TR" b="1" dirty="0" err="1">
                <a:solidFill>
                  <a:srgbClr val="C00000"/>
                </a:solidFill>
              </a:rPr>
              <a:t>İsmailiyye</a:t>
            </a:r>
            <a:r>
              <a:rPr lang="tr-TR" b="1" dirty="0">
                <a:solidFill>
                  <a:srgbClr val="C00000"/>
                </a:solidFill>
              </a:rPr>
              <a:t> </a:t>
            </a:r>
          </a:p>
          <a:p>
            <a:r>
              <a:rPr lang="tr-TR" b="1" i="1" dirty="0"/>
              <a:t>4.1. Temel Görüşleri</a:t>
            </a:r>
          </a:p>
          <a:p>
            <a:r>
              <a:rPr lang="tr-TR" dirty="0"/>
              <a:t>Allah Kur’an’da geçen isim ve sıfatlar da dahil olmak üzere tüm selbi ve </a:t>
            </a:r>
            <a:r>
              <a:rPr lang="tr-TR" dirty="0" err="1"/>
              <a:t>sübuti</a:t>
            </a:r>
            <a:r>
              <a:rPr lang="tr-TR" dirty="0"/>
              <a:t> sıfatlardan uzaktır. Çünkü Allah teşbih ve </a:t>
            </a:r>
            <a:r>
              <a:rPr lang="tr-TR" dirty="0" err="1"/>
              <a:t>ta’til</a:t>
            </a:r>
            <a:r>
              <a:rPr lang="tr-TR" dirty="0"/>
              <a:t> ifade edecek ifadelerle nitelenemez.</a:t>
            </a:r>
          </a:p>
          <a:p>
            <a:r>
              <a:rPr lang="tr-TR" dirty="0"/>
              <a:t>Varlık düşüncesinde külli akıl ve külli </a:t>
            </a:r>
            <a:r>
              <a:rPr lang="tr-TR" dirty="0" err="1"/>
              <a:t>nefs</a:t>
            </a:r>
            <a:r>
              <a:rPr lang="tr-TR" dirty="0"/>
              <a:t> kavramları öne çıkmaktadır.</a:t>
            </a:r>
          </a:p>
          <a:p>
            <a:r>
              <a:rPr lang="tr-TR" dirty="0"/>
              <a:t>Hz. Ali’nin soyundan gelen masum bir imamın varlığına inanmak imanın bir rüknüdür ve o imamı sevmek gerekir. </a:t>
            </a:r>
          </a:p>
          <a:p>
            <a:r>
              <a:rPr lang="tr-TR" dirty="0"/>
              <a:t>Bütün iman esasları imamet/velayetin altında kalır. </a:t>
            </a:r>
          </a:p>
          <a:p>
            <a:r>
              <a:rPr lang="tr-TR" dirty="0"/>
              <a:t>Her dönemde insanları doğru yola ulaştıracak imamların bulunması vaciptir. </a:t>
            </a:r>
          </a:p>
          <a:p>
            <a:endParaRPr lang="tr-TR" b="1" dirty="0">
              <a:solidFill>
                <a:srgbClr val="C00000"/>
              </a:solidFill>
            </a:endParaRPr>
          </a:p>
        </p:txBody>
      </p:sp>
    </p:spTree>
    <p:extLst>
      <p:ext uri="{BB962C8B-B14F-4D97-AF65-F5344CB8AC3E}">
        <p14:creationId xmlns:p14="http://schemas.microsoft.com/office/powerpoint/2010/main" val="75848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a:xfrm>
            <a:off x="1117309" y="1556792"/>
            <a:ext cx="10157354" cy="4824536"/>
          </a:xfrm>
        </p:spPr>
        <p:txBody>
          <a:bodyPr rtlCol="0">
            <a:normAutofit fontScale="92500" lnSpcReduction="10000"/>
          </a:bodyPr>
          <a:lstStyle/>
          <a:p>
            <a:r>
              <a:rPr lang="tr-TR" b="1" dirty="0"/>
              <a:t>A. ŞİÎ GRUPLAR</a:t>
            </a:r>
          </a:p>
          <a:p>
            <a:r>
              <a:rPr lang="tr-TR" b="1" dirty="0">
                <a:solidFill>
                  <a:srgbClr val="C00000"/>
                </a:solidFill>
              </a:rPr>
              <a:t>4. </a:t>
            </a:r>
            <a:r>
              <a:rPr lang="tr-TR" b="1" dirty="0" err="1">
                <a:solidFill>
                  <a:srgbClr val="C00000"/>
                </a:solidFill>
              </a:rPr>
              <a:t>İsmailiyye</a:t>
            </a:r>
            <a:r>
              <a:rPr lang="tr-TR" b="1" dirty="0">
                <a:solidFill>
                  <a:srgbClr val="C00000"/>
                </a:solidFill>
              </a:rPr>
              <a:t> </a:t>
            </a:r>
          </a:p>
          <a:p>
            <a:r>
              <a:rPr lang="tr-TR" b="1" i="1" dirty="0"/>
              <a:t>4.1. Temel Görüşleri</a:t>
            </a:r>
          </a:p>
          <a:p>
            <a:r>
              <a:rPr lang="tr-TR" dirty="0"/>
              <a:t>Hz. Muhammed, Hz. Ali ve onun soyundan gelen diğer imamlar vahyin batıni bilgisine sahiptir. </a:t>
            </a:r>
          </a:p>
          <a:p>
            <a:r>
              <a:rPr lang="tr-TR" dirty="0"/>
              <a:t>İnsanlık tarihi yedi devirden oluşur ve her devirde </a:t>
            </a:r>
            <a:r>
              <a:rPr lang="tr-TR" dirty="0" err="1"/>
              <a:t>natık</a:t>
            </a:r>
            <a:r>
              <a:rPr lang="tr-TR" dirty="0"/>
              <a:t> adı verilen şeriat getiren bir peygamber vardır. Bunlar </a:t>
            </a:r>
            <a:r>
              <a:rPr lang="tr-TR" dirty="0" err="1"/>
              <a:t>ulu’l-azm</a:t>
            </a:r>
            <a:r>
              <a:rPr lang="tr-TR" dirty="0"/>
              <a:t> peygamberleridir. </a:t>
            </a:r>
          </a:p>
          <a:p>
            <a:r>
              <a:rPr lang="tr-TR" dirty="0"/>
              <a:t>Her </a:t>
            </a:r>
            <a:r>
              <a:rPr lang="tr-TR" dirty="0" err="1"/>
              <a:t>natıkın</a:t>
            </a:r>
            <a:r>
              <a:rPr lang="tr-TR" dirty="0"/>
              <a:t> yanında bir de “</a:t>
            </a:r>
            <a:r>
              <a:rPr lang="tr-TR" dirty="0" err="1"/>
              <a:t>vasiy”le</a:t>
            </a:r>
            <a:r>
              <a:rPr lang="tr-TR" dirty="0"/>
              <a:t> bulunur ki Hz. Ali, Hz. Muhammed’in </a:t>
            </a:r>
            <a:r>
              <a:rPr lang="tr-TR" dirty="0" err="1"/>
              <a:t>vasiyidir</a:t>
            </a:r>
            <a:r>
              <a:rPr lang="tr-TR" dirty="0"/>
              <a:t>. </a:t>
            </a:r>
          </a:p>
          <a:p>
            <a:r>
              <a:rPr lang="tr-TR" dirty="0"/>
              <a:t>Yedinci devrin imamı ise Hz. Muhammed’in soyunda gelecek kaim el-mehdi olup bu imam hem </a:t>
            </a:r>
            <a:r>
              <a:rPr lang="tr-TR" dirty="0" err="1"/>
              <a:t>natık</a:t>
            </a:r>
            <a:r>
              <a:rPr lang="tr-TR" dirty="0"/>
              <a:t> hem de vasinin özelliklerini taşıyacaktır. </a:t>
            </a:r>
          </a:p>
          <a:p>
            <a:endParaRPr lang="tr-TR" b="1" dirty="0">
              <a:solidFill>
                <a:srgbClr val="C00000"/>
              </a:solidFill>
            </a:endParaRPr>
          </a:p>
        </p:txBody>
      </p:sp>
    </p:spTree>
    <p:extLst>
      <p:ext uri="{BB962C8B-B14F-4D97-AF65-F5344CB8AC3E}">
        <p14:creationId xmlns:p14="http://schemas.microsoft.com/office/powerpoint/2010/main" val="311064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a:xfrm>
            <a:off x="1117309" y="1556792"/>
            <a:ext cx="10157354" cy="4824536"/>
          </a:xfrm>
        </p:spPr>
        <p:txBody>
          <a:bodyPr rtlCol="0">
            <a:normAutofit/>
          </a:bodyPr>
          <a:lstStyle/>
          <a:p>
            <a:r>
              <a:rPr lang="tr-TR" b="1" dirty="0"/>
              <a:t>A. ŞİÎ GRUPLAR</a:t>
            </a:r>
          </a:p>
          <a:p>
            <a:r>
              <a:rPr lang="tr-TR" b="1" dirty="0">
                <a:solidFill>
                  <a:srgbClr val="C00000"/>
                </a:solidFill>
              </a:rPr>
              <a:t>4. </a:t>
            </a:r>
            <a:r>
              <a:rPr lang="tr-TR" b="1" dirty="0" err="1">
                <a:solidFill>
                  <a:srgbClr val="C00000"/>
                </a:solidFill>
              </a:rPr>
              <a:t>İsmailiyye</a:t>
            </a:r>
            <a:r>
              <a:rPr lang="tr-TR" b="1" dirty="0">
                <a:solidFill>
                  <a:srgbClr val="C00000"/>
                </a:solidFill>
              </a:rPr>
              <a:t> </a:t>
            </a:r>
          </a:p>
          <a:p>
            <a:r>
              <a:rPr lang="tr-TR" b="1" i="1" dirty="0"/>
              <a:t>4.1. Temel Görüşleri</a:t>
            </a:r>
          </a:p>
          <a:p>
            <a:r>
              <a:rPr lang="tr-TR" dirty="0" err="1"/>
              <a:t>İsmaililere</a:t>
            </a:r>
            <a:r>
              <a:rPr lang="tr-TR" dirty="0"/>
              <a:t> göre her metnin zahiri bir de batıni manası vardır. Batıni manayı elde etmeye yarayan tevil vahiy kadar önemlidir. Batıni mana için imama ihtiyaç vardır. Peygamber (</a:t>
            </a:r>
            <a:r>
              <a:rPr lang="tr-TR" dirty="0" err="1"/>
              <a:t>natık</a:t>
            </a:r>
            <a:r>
              <a:rPr lang="tr-TR" dirty="0"/>
              <a:t>) </a:t>
            </a:r>
            <a:r>
              <a:rPr lang="tr-TR" dirty="0" err="1"/>
              <a:t>şeriati</a:t>
            </a:r>
            <a:r>
              <a:rPr lang="tr-TR" dirty="0"/>
              <a:t> ortaya koyarken, </a:t>
            </a:r>
            <a:r>
              <a:rPr lang="tr-TR" dirty="0" err="1"/>
              <a:t>vasiy</a:t>
            </a:r>
            <a:r>
              <a:rPr lang="tr-TR" dirty="0"/>
              <a:t> ise teville batıni anlamı ortaya koyar. Şeriat değişirken teville ortaya konan batıni mana bütün devirlerde aynıdır, değişmez. </a:t>
            </a:r>
          </a:p>
          <a:p>
            <a:endParaRPr lang="tr-TR" b="1" dirty="0">
              <a:solidFill>
                <a:srgbClr val="C00000"/>
              </a:solidFill>
            </a:endParaRPr>
          </a:p>
        </p:txBody>
      </p:sp>
    </p:spTree>
    <p:extLst>
      <p:ext uri="{BB962C8B-B14F-4D97-AF65-F5344CB8AC3E}">
        <p14:creationId xmlns:p14="http://schemas.microsoft.com/office/powerpoint/2010/main" val="25390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70000" lnSpcReduction="20000"/>
          </a:bodyPr>
          <a:lstStyle/>
          <a:p>
            <a:r>
              <a:rPr lang="tr-TR" b="1" dirty="0"/>
              <a:t>A. ŞÎA ORTAYA ÇIKIŞI VE GELİŞİM SÜRECİ</a:t>
            </a:r>
          </a:p>
          <a:p>
            <a:r>
              <a:rPr lang="tr-TR" b="1" dirty="0">
                <a:solidFill>
                  <a:srgbClr val="C00000"/>
                </a:solidFill>
              </a:rPr>
              <a:t>2. Şia Gruplarına Kendilerinin ve Diğerlerinin Verdiği İsim</a:t>
            </a:r>
          </a:p>
          <a:p>
            <a:r>
              <a:rPr lang="tr-TR" dirty="0"/>
              <a:t>“</a:t>
            </a:r>
            <a:r>
              <a:rPr lang="tr-TR" dirty="0" err="1"/>
              <a:t>Ehlut</a:t>
            </a:r>
            <a:r>
              <a:rPr lang="tr-TR" dirty="0"/>
              <a:t> </a:t>
            </a:r>
            <a:r>
              <a:rPr lang="tr-TR" dirty="0" err="1"/>
              <a:t>teşeyyu</a:t>
            </a:r>
            <a:r>
              <a:rPr lang="tr-TR" dirty="0"/>
              <a:t>”: Kendilerinin verdiği isim</a:t>
            </a:r>
          </a:p>
          <a:p>
            <a:r>
              <a:rPr lang="tr-TR" dirty="0"/>
              <a:t>“</a:t>
            </a:r>
            <a:r>
              <a:rPr lang="tr-TR" dirty="0" err="1"/>
              <a:t>Rafizi</a:t>
            </a:r>
            <a:r>
              <a:rPr lang="tr-TR" dirty="0"/>
              <a:t>”: </a:t>
            </a:r>
            <a:r>
              <a:rPr lang="tr-TR" dirty="0" err="1"/>
              <a:t>Terkedenler</a:t>
            </a:r>
            <a:r>
              <a:rPr lang="tr-TR" dirty="0"/>
              <a:t> anlamında muhaliflerin verdiği isim. </a:t>
            </a:r>
          </a:p>
          <a:p>
            <a:r>
              <a:rPr lang="tr-TR" b="1" dirty="0">
                <a:solidFill>
                  <a:srgbClr val="C00000"/>
                </a:solidFill>
              </a:rPr>
              <a:t>3. Ali Taraftarlığı ve </a:t>
            </a:r>
            <a:r>
              <a:rPr lang="tr-TR" b="1" dirty="0" err="1">
                <a:solidFill>
                  <a:srgbClr val="C00000"/>
                </a:solidFill>
              </a:rPr>
              <a:t>Şîa’nın</a:t>
            </a:r>
            <a:r>
              <a:rPr lang="tr-TR" b="1" dirty="0">
                <a:solidFill>
                  <a:srgbClr val="C00000"/>
                </a:solidFill>
              </a:rPr>
              <a:t> Ortaya Çıkışı</a:t>
            </a:r>
          </a:p>
          <a:p>
            <a:r>
              <a:rPr lang="tr-TR" dirty="0"/>
              <a:t>Şia isminin </a:t>
            </a:r>
            <a:r>
              <a:rPr lang="tr-TR" dirty="0" err="1"/>
              <a:t>Sıffin</a:t>
            </a:r>
            <a:r>
              <a:rPr lang="tr-TR" dirty="0"/>
              <a:t> Savaşı'ndan veya </a:t>
            </a:r>
            <a:r>
              <a:rPr lang="tr-TR" dirty="0" err="1"/>
              <a:t>Kerbela</a:t>
            </a:r>
            <a:r>
              <a:rPr lang="tr-TR" dirty="0"/>
              <a:t> olayından sonra ortaya çıktığı düşünülmektedir. Özellikle </a:t>
            </a:r>
            <a:r>
              <a:rPr lang="tr-TR" dirty="0" err="1"/>
              <a:t>Kerbela</a:t>
            </a:r>
            <a:r>
              <a:rPr lang="tr-TR" dirty="0"/>
              <a:t> bu grubun mezhepleşme sürecini hızlandırmıştır. </a:t>
            </a:r>
          </a:p>
          <a:p>
            <a:r>
              <a:rPr lang="tr-TR" dirty="0" err="1"/>
              <a:t>Kerbela</a:t>
            </a:r>
            <a:r>
              <a:rPr lang="tr-TR" dirty="0"/>
              <a:t> olayını Şiiler dini, siyasi ve sosyal hayatın en önemli unsuru haline getirmiştir. Hz. Hüseyin’in şehit edilmesi sonucu ortaya çıkan </a:t>
            </a:r>
            <a:r>
              <a:rPr lang="tr-TR" dirty="0" err="1"/>
              <a:t>Tevvabun</a:t>
            </a:r>
            <a:r>
              <a:rPr lang="tr-TR" dirty="0"/>
              <a:t> hareketi ve 685 yılında ortaya çıkan Muhtar es-</a:t>
            </a:r>
            <a:r>
              <a:rPr lang="tr-TR" dirty="0" err="1"/>
              <a:t>Sakafi</a:t>
            </a:r>
            <a:r>
              <a:rPr lang="tr-TR" dirty="0"/>
              <a:t> hareketi </a:t>
            </a:r>
            <a:r>
              <a:rPr lang="tr-TR" dirty="0" err="1"/>
              <a:t>Şîa’nın</a:t>
            </a:r>
            <a:r>
              <a:rPr lang="tr-TR" dirty="0"/>
              <a:t> ortaya çıkışında önemli olaylardandır. </a:t>
            </a:r>
          </a:p>
          <a:p>
            <a:r>
              <a:rPr lang="tr-TR" dirty="0" err="1"/>
              <a:t>Emeviler</a:t>
            </a:r>
            <a:r>
              <a:rPr lang="tr-TR" dirty="0"/>
              <a:t> döneminde </a:t>
            </a:r>
            <a:r>
              <a:rPr lang="tr-TR" dirty="0" err="1"/>
              <a:t>Emevi</a:t>
            </a:r>
            <a:r>
              <a:rPr lang="tr-TR" dirty="0"/>
              <a:t> düşmanlığı, Hz. Ali ve evlatlarına duyulan sevgi düşüncenin bir sistem haline gelmesini daha da hızlandırmıştır. </a:t>
            </a:r>
          </a:p>
        </p:txBody>
      </p:sp>
    </p:spTree>
    <p:extLst>
      <p:ext uri="{BB962C8B-B14F-4D97-AF65-F5344CB8AC3E}">
        <p14:creationId xmlns:p14="http://schemas.microsoft.com/office/powerpoint/2010/main" val="180899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85000" lnSpcReduction="10000"/>
          </a:bodyPr>
          <a:lstStyle/>
          <a:p>
            <a:r>
              <a:rPr lang="tr-TR" b="1" dirty="0"/>
              <a:t>A. ŞÎA ORTAYA ÇIKIŞI VE GELİŞİM SÜRECİ</a:t>
            </a:r>
          </a:p>
          <a:p>
            <a:r>
              <a:rPr lang="tr-TR" b="1" dirty="0">
                <a:solidFill>
                  <a:srgbClr val="C00000"/>
                </a:solidFill>
              </a:rPr>
              <a:t>3. Ali Taraftarlığı ve </a:t>
            </a:r>
            <a:r>
              <a:rPr lang="tr-TR" b="1" dirty="0" err="1">
                <a:solidFill>
                  <a:srgbClr val="C00000"/>
                </a:solidFill>
              </a:rPr>
              <a:t>Şîa’nın</a:t>
            </a:r>
            <a:r>
              <a:rPr lang="tr-TR" b="1" dirty="0">
                <a:solidFill>
                  <a:srgbClr val="C00000"/>
                </a:solidFill>
              </a:rPr>
              <a:t> Ortaya Çıkışı</a:t>
            </a:r>
          </a:p>
          <a:p>
            <a:r>
              <a:rPr lang="tr-TR" b="1" i="1" dirty="0"/>
              <a:t>3.1. Süreç</a:t>
            </a:r>
          </a:p>
          <a:p>
            <a:r>
              <a:rPr lang="tr-TR" dirty="0"/>
              <a:t>Hicri 1. Asır: Hz. Ali’nin, eşi Havle b. Cafer’den olan oğlu Muhammed b. el-</a:t>
            </a:r>
            <a:r>
              <a:rPr lang="tr-TR" dirty="0" err="1"/>
              <a:t>Hanefiyye</a:t>
            </a:r>
            <a:r>
              <a:rPr lang="tr-TR" dirty="0"/>
              <a:t> etrafında ilk olarak mehdilik, vasilik ve </a:t>
            </a:r>
            <a:r>
              <a:rPr lang="tr-TR" dirty="0" err="1"/>
              <a:t>recat</a:t>
            </a:r>
            <a:r>
              <a:rPr lang="tr-TR" dirty="0"/>
              <a:t> fikirleri oluşmuştur.</a:t>
            </a:r>
          </a:p>
          <a:p>
            <a:r>
              <a:rPr lang="tr-TR" dirty="0"/>
              <a:t>Hicri 2. Asır: Bu asırda Şiî karakterli bir takım gruplar vasilik, mehdilik, nübüvvet ve </a:t>
            </a:r>
            <a:r>
              <a:rPr lang="tr-TR" dirty="0" err="1"/>
              <a:t>uluhiyyet</a:t>
            </a:r>
            <a:r>
              <a:rPr lang="tr-TR" dirty="0"/>
              <a:t> iddiaları etrafında Muhammed el-Bakır, Cafer es-Sadık ve Musa el-Kazım gibi imamların isimlerini kullanmışlardır. </a:t>
            </a:r>
          </a:p>
          <a:p>
            <a:r>
              <a:rPr lang="tr-TR" dirty="0"/>
              <a:t>Abbasiler Dönemi: Abbasiler iktidara geldiklerinde </a:t>
            </a:r>
            <a:r>
              <a:rPr lang="tr-TR" dirty="0" err="1"/>
              <a:t>Alioğullarını</a:t>
            </a:r>
            <a:r>
              <a:rPr lang="tr-TR" dirty="0"/>
              <a:t> dışlamaları ve Hz. Peygamberin halefi olduklarını iddia etmeleri Şia grupları içerisinde imamet nazariyesinin bu dönemde oluşmasına sebebiyet vermiştir. Süreç içerisinde zamanla Şia’nın </a:t>
            </a:r>
            <a:r>
              <a:rPr lang="tr-TR" dirty="0" err="1"/>
              <a:t>Zeydiyye</a:t>
            </a:r>
            <a:r>
              <a:rPr lang="tr-TR" dirty="0"/>
              <a:t>, </a:t>
            </a:r>
            <a:r>
              <a:rPr lang="tr-TR" dirty="0" err="1"/>
              <a:t>İsmailiyye</a:t>
            </a:r>
            <a:r>
              <a:rPr lang="tr-TR" dirty="0"/>
              <a:t> ve </a:t>
            </a:r>
            <a:r>
              <a:rPr lang="tr-TR" dirty="0" err="1"/>
              <a:t>İmamiyye</a:t>
            </a:r>
            <a:r>
              <a:rPr lang="tr-TR" dirty="0"/>
              <a:t> gibi kolları oluşmuştur.</a:t>
            </a:r>
          </a:p>
          <a:p>
            <a:endParaRPr lang="tr-TR" b="1" dirty="0">
              <a:solidFill>
                <a:srgbClr val="C00000"/>
              </a:solidFill>
            </a:endParaRPr>
          </a:p>
        </p:txBody>
      </p:sp>
    </p:spTree>
    <p:extLst>
      <p:ext uri="{BB962C8B-B14F-4D97-AF65-F5344CB8AC3E}">
        <p14:creationId xmlns:p14="http://schemas.microsoft.com/office/powerpoint/2010/main" val="178405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lnSpcReduction="10000"/>
          </a:bodyPr>
          <a:lstStyle/>
          <a:p>
            <a:r>
              <a:rPr lang="tr-TR" b="1" dirty="0"/>
              <a:t>A. ŞİÎ GRUPLAR</a:t>
            </a:r>
          </a:p>
          <a:p>
            <a:pPr lvl="0"/>
            <a:r>
              <a:rPr lang="tr-TR" b="1" dirty="0">
                <a:solidFill>
                  <a:srgbClr val="C00000"/>
                </a:solidFill>
              </a:rPr>
              <a:t>1. </a:t>
            </a:r>
            <a:r>
              <a:rPr lang="tr-TR" b="1" dirty="0" err="1">
                <a:solidFill>
                  <a:srgbClr val="C00000"/>
                </a:solidFill>
              </a:rPr>
              <a:t>Gulat</a:t>
            </a:r>
            <a:r>
              <a:rPr lang="tr-TR" b="1" dirty="0">
                <a:solidFill>
                  <a:srgbClr val="C00000"/>
                </a:solidFill>
              </a:rPr>
              <a:t> - Aşırı Şia grupları (</a:t>
            </a:r>
            <a:r>
              <a:rPr lang="tr-TR" b="1" dirty="0" err="1">
                <a:solidFill>
                  <a:srgbClr val="C00000"/>
                </a:solidFill>
              </a:rPr>
              <a:t>Galiyye</a:t>
            </a:r>
            <a:r>
              <a:rPr lang="tr-TR" b="1" dirty="0">
                <a:solidFill>
                  <a:srgbClr val="C00000"/>
                </a:solidFill>
              </a:rPr>
              <a:t>)</a:t>
            </a:r>
          </a:p>
          <a:p>
            <a:r>
              <a:rPr lang="tr-TR" dirty="0"/>
              <a:t> Galiye aşırı ışığa guruplarına verilen genel isimdir. Müstakil bir grup olmayıp aşırı düşüncelere sahip Şia gruplarına verilen genel bir addır. </a:t>
            </a:r>
          </a:p>
          <a:p>
            <a:r>
              <a:rPr lang="tr-TR" dirty="0"/>
              <a:t>Abdullah b. </a:t>
            </a:r>
            <a:r>
              <a:rPr lang="tr-TR" dirty="0" err="1"/>
              <a:t>Sebe</a:t>
            </a:r>
            <a:r>
              <a:rPr lang="tr-TR" dirty="0"/>
              <a:t>; </a:t>
            </a:r>
            <a:r>
              <a:rPr lang="tr-TR" dirty="0" err="1"/>
              <a:t>Galiyye</a:t>
            </a:r>
            <a:r>
              <a:rPr lang="tr-TR" dirty="0"/>
              <a:t> anlayışının başlangıç ismi olarak düşünülmüştür. </a:t>
            </a:r>
          </a:p>
          <a:p>
            <a:r>
              <a:rPr lang="tr-TR" dirty="0"/>
              <a:t>Hz. Ali döneminde onun </a:t>
            </a:r>
            <a:r>
              <a:rPr lang="tr-TR" dirty="0" err="1"/>
              <a:t>uluhuyetini</a:t>
            </a:r>
            <a:r>
              <a:rPr lang="tr-TR" dirty="0"/>
              <a:t> savunmuş bu nedenle de sürülmüştür. Hz. Ali’nin ölümünden sonra ise onun ölmediğini savunmuştur. </a:t>
            </a:r>
          </a:p>
          <a:p>
            <a:endParaRPr lang="tr-TR" b="1" dirty="0">
              <a:solidFill>
                <a:srgbClr val="C00000"/>
              </a:solidFill>
            </a:endParaRPr>
          </a:p>
        </p:txBody>
      </p:sp>
    </p:spTree>
    <p:extLst>
      <p:ext uri="{BB962C8B-B14F-4D97-AF65-F5344CB8AC3E}">
        <p14:creationId xmlns:p14="http://schemas.microsoft.com/office/powerpoint/2010/main" val="316027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a:bodyPr>
          <a:lstStyle/>
          <a:p>
            <a:r>
              <a:rPr lang="tr-TR" b="1" dirty="0"/>
              <a:t>A. ŞİÎ GRUPLAR</a:t>
            </a:r>
          </a:p>
          <a:p>
            <a:pPr lvl="0"/>
            <a:r>
              <a:rPr lang="tr-TR" b="1" dirty="0">
                <a:solidFill>
                  <a:srgbClr val="C00000"/>
                </a:solidFill>
              </a:rPr>
              <a:t>1. </a:t>
            </a:r>
            <a:r>
              <a:rPr lang="tr-TR" b="1" dirty="0" err="1">
                <a:solidFill>
                  <a:srgbClr val="C00000"/>
                </a:solidFill>
              </a:rPr>
              <a:t>Gulat</a:t>
            </a:r>
            <a:r>
              <a:rPr lang="tr-TR" b="1" dirty="0">
                <a:solidFill>
                  <a:srgbClr val="C00000"/>
                </a:solidFill>
              </a:rPr>
              <a:t> - Aşırı Şia grupları (</a:t>
            </a:r>
            <a:r>
              <a:rPr lang="tr-TR" b="1" dirty="0" err="1">
                <a:solidFill>
                  <a:srgbClr val="C00000"/>
                </a:solidFill>
              </a:rPr>
              <a:t>Galiyye</a:t>
            </a:r>
            <a:r>
              <a:rPr lang="tr-TR" b="1" dirty="0">
                <a:solidFill>
                  <a:srgbClr val="C00000"/>
                </a:solidFill>
              </a:rPr>
              <a:t>)</a:t>
            </a:r>
          </a:p>
          <a:p>
            <a:r>
              <a:rPr lang="tr-TR" dirty="0"/>
              <a:t> 1.1 </a:t>
            </a:r>
            <a:r>
              <a:rPr lang="tr-TR" b="1" i="1" dirty="0" err="1"/>
              <a:t>Keysaniyye</a:t>
            </a:r>
            <a:endParaRPr lang="tr-TR" b="1" i="1" dirty="0"/>
          </a:p>
          <a:p>
            <a:r>
              <a:rPr lang="tr-TR" dirty="0"/>
              <a:t>Bu dönemde Hz. Ali'nin uluhiyetin veya peygamberliğini (</a:t>
            </a:r>
            <a:r>
              <a:rPr lang="tr-TR" dirty="0" err="1"/>
              <a:t>gulüv</a:t>
            </a:r>
            <a:r>
              <a:rPr lang="tr-TR" dirty="0"/>
              <a:t>), bunun yanında </a:t>
            </a:r>
            <a:r>
              <a:rPr lang="tr-TR" dirty="0" err="1"/>
              <a:t>beda</a:t>
            </a:r>
            <a:r>
              <a:rPr lang="tr-TR" dirty="0"/>
              <a:t>, </a:t>
            </a:r>
            <a:r>
              <a:rPr lang="tr-TR" dirty="0" err="1"/>
              <a:t>gaybet</a:t>
            </a:r>
            <a:r>
              <a:rPr lang="tr-TR" dirty="0"/>
              <a:t>, ricat, hulul, </a:t>
            </a:r>
            <a:r>
              <a:rPr lang="tr-TR" dirty="0" err="1"/>
              <a:t>tenasuh</a:t>
            </a:r>
            <a:r>
              <a:rPr lang="tr-TR" dirty="0"/>
              <a:t> ve </a:t>
            </a:r>
            <a:r>
              <a:rPr lang="tr-TR" dirty="0" err="1"/>
              <a:t>ibaha</a:t>
            </a:r>
            <a:r>
              <a:rPr lang="tr-TR" dirty="0"/>
              <a:t> gibi İslam inancına aykırı düşünceleri savunan Şia grubudur.</a:t>
            </a:r>
          </a:p>
          <a:p>
            <a:r>
              <a:rPr lang="tr-TR" dirty="0"/>
              <a:t>Bu hareketi Muhtar es-</a:t>
            </a:r>
            <a:r>
              <a:rPr lang="tr-TR" dirty="0" err="1"/>
              <a:t>Sekafi</a:t>
            </a:r>
            <a:r>
              <a:rPr lang="tr-TR" dirty="0"/>
              <a:t> başlatmıştır. Bu hareketin kökeninde Abdullah Bin </a:t>
            </a:r>
            <a:r>
              <a:rPr lang="tr-TR" dirty="0" err="1"/>
              <a:t>Sebe</a:t>
            </a:r>
            <a:r>
              <a:rPr lang="tr-TR" dirty="0"/>
              <a:t> düşüncelerinin yattığı düşünülmektedir.</a:t>
            </a:r>
          </a:p>
          <a:p>
            <a:endParaRPr lang="tr-TR" b="1" dirty="0">
              <a:solidFill>
                <a:srgbClr val="C00000"/>
              </a:solidFill>
            </a:endParaRPr>
          </a:p>
        </p:txBody>
      </p:sp>
    </p:spTree>
    <p:extLst>
      <p:ext uri="{BB962C8B-B14F-4D97-AF65-F5344CB8AC3E}">
        <p14:creationId xmlns:p14="http://schemas.microsoft.com/office/powerpoint/2010/main" val="203968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92500" lnSpcReduction="20000"/>
          </a:bodyPr>
          <a:lstStyle/>
          <a:p>
            <a:r>
              <a:rPr lang="tr-TR" b="1" dirty="0"/>
              <a:t>A. ŞİÎ GRUPLAR</a:t>
            </a:r>
          </a:p>
          <a:p>
            <a:pPr lvl="0"/>
            <a:r>
              <a:rPr lang="tr-TR" b="1" dirty="0">
                <a:solidFill>
                  <a:srgbClr val="C00000"/>
                </a:solidFill>
              </a:rPr>
              <a:t>1. </a:t>
            </a:r>
            <a:r>
              <a:rPr lang="tr-TR" b="1" dirty="0" err="1">
                <a:solidFill>
                  <a:srgbClr val="C00000"/>
                </a:solidFill>
              </a:rPr>
              <a:t>Gulat</a:t>
            </a:r>
            <a:r>
              <a:rPr lang="tr-TR" b="1" dirty="0">
                <a:solidFill>
                  <a:srgbClr val="C00000"/>
                </a:solidFill>
              </a:rPr>
              <a:t> - Aşırı Şia grupları (</a:t>
            </a:r>
            <a:r>
              <a:rPr lang="tr-TR" b="1" dirty="0" err="1">
                <a:solidFill>
                  <a:srgbClr val="C00000"/>
                </a:solidFill>
              </a:rPr>
              <a:t>Galiyye</a:t>
            </a:r>
            <a:r>
              <a:rPr lang="tr-TR" b="1" dirty="0">
                <a:solidFill>
                  <a:srgbClr val="C00000"/>
                </a:solidFill>
              </a:rPr>
              <a:t>)</a:t>
            </a:r>
          </a:p>
          <a:p>
            <a:r>
              <a:rPr lang="tr-TR" b="1" i="1" dirty="0"/>
              <a:t>1.2. </a:t>
            </a:r>
            <a:r>
              <a:rPr lang="tr-TR" b="1" i="1" dirty="0" err="1"/>
              <a:t>Galiyye</a:t>
            </a:r>
            <a:r>
              <a:rPr lang="tr-TR" b="1" i="1" dirty="0"/>
              <a:t> gruplarının İslam'a aykırı düşünceleri. </a:t>
            </a:r>
          </a:p>
          <a:p>
            <a:r>
              <a:rPr lang="tr-TR" dirty="0"/>
              <a:t>Hulul ve intikal: İlahi ruhun Hz Peygamber'e Oradan da Aliye geçmesi düşüncesi. </a:t>
            </a:r>
          </a:p>
          <a:p>
            <a:r>
              <a:rPr lang="tr-TR" dirty="0"/>
              <a:t>Teşbih Allah'ın yaratılmışlara benzetilmesi. </a:t>
            </a:r>
          </a:p>
          <a:p>
            <a:r>
              <a:rPr lang="tr-TR" dirty="0" err="1"/>
              <a:t>Beda</a:t>
            </a:r>
            <a:r>
              <a:rPr lang="tr-TR" dirty="0"/>
              <a:t>: Allah'ın önceden bilmediği bir şeyi sonradan öğrenmesi veya bilgisinde yanılması. </a:t>
            </a:r>
          </a:p>
          <a:p>
            <a:r>
              <a:rPr lang="tr-TR" dirty="0" err="1"/>
              <a:t>Recat</a:t>
            </a:r>
            <a:r>
              <a:rPr lang="tr-TR" dirty="0"/>
              <a:t>: Peygamberliğin bitmediği imamete dönüştüğü, imamların Hz Peygamber gibi Nübüvvet otoritesini sahip olduğu ve bir kısmının ölmeyip gözden kaybolduğu, ileride tekrar döneceği düşüncesidir. </a:t>
            </a:r>
          </a:p>
          <a:p>
            <a:endParaRPr lang="tr-TR" b="1" dirty="0">
              <a:solidFill>
                <a:srgbClr val="C00000"/>
              </a:solidFill>
            </a:endParaRPr>
          </a:p>
        </p:txBody>
      </p:sp>
    </p:spTree>
    <p:extLst>
      <p:ext uri="{BB962C8B-B14F-4D97-AF65-F5344CB8AC3E}">
        <p14:creationId xmlns:p14="http://schemas.microsoft.com/office/powerpoint/2010/main" val="76237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85000" lnSpcReduction="20000"/>
          </a:bodyPr>
          <a:lstStyle/>
          <a:p>
            <a:r>
              <a:rPr lang="tr-TR" b="1" dirty="0"/>
              <a:t>A. ŞİÎ GRUPLAR</a:t>
            </a:r>
          </a:p>
          <a:p>
            <a:pPr lvl="0"/>
            <a:r>
              <a:rPr lang="tr-TR" b="1" dirty="0">
                <a:solidFill>
                  <a:srgbClr val="C00000"/>
                </a:solidFill>
              </a:rPr>
              <a:t>1. </a:t>
            </a:r>
            <a:r>
              <a:rPr lang="tr-TR" b="1" dirty="0" err="1">
                <a:solidFill>
                  <a:srgbClr val="C00000"/>
                </a:solidFill>
              </a:rPr>
              <a:t>Gulat</a:t>
            </a:r>
            <a:r>
              <a:rPr lang="tr-TR" b="1" dirty="0">
                <a:solidFill>
                  <a:srgbClr val="C00000"/>
                </a:solidFill>
              </a:rPr>
              <a:t> - Aşırı Şia grupları (</a:t>
            </a:r>
            <a:r>
              <a:rPr lang="tr-TR" b="1" dirty="0" err="1">
                <a:solidFill>
                  <a:srgbClr val="C00000"/>
                </a:solidFill>
              </a:rPr>
              <a:t>Galiyye</a:t>
            </a:r>
            <a:r>
              <a:rPr lang="tr-TR" b="1" dirty="0">
                <a:solidFill>
                  <a:srgbClr val="C00000"/>
                </a:solidFill>
              </a:rPr>
              <a:t>)</a:t>
            </a:r>
          </a:p>
          <a:p>
            <a:r>
              <a:rPr lang="tr-TR" b="1" i="1" dirty="0"/>
              <a:t>1.2. </a:t>
            </a:r>
            <a:r>
              <a:rPr lang="tr-TR" b="1" i="1" dirty="0" err="1"/>
              <a:t>Galiyye</a:t>
            </a:r>
            <a:r>
              <a:rPr lang="tr-TR" b="1" i="1" dirty="0"/>
              <a:t> gruplarının İslam'a aykırı düşünceleri. </a:t>
            </a:r>
          </a:p>
          <a:p>
            <a:r>
              <a:rPr lang="tr-TR" dirty="0"/>
              <a:t>Tenasüh: Ruhların bir bedenden başka bir bedene intikal etmesi. </a:t>
            </a:r>
          </a:p>
          <a:p>
            <a:r>
              <a:rPr lang="tr-TR" dirty="0"/>
              <a:t>Batıni tevil: Nasların herhangi bir gerekçe gözetmeksizin gerçek anlamları dışında batıni yorumlanması. </a:t>
            </a:r>
          </a:p>
          <a:p>
            <a:r>
              <a:rPr lang="tr-TR" dirty="0" err="1"/>
              <a:t>İbaha</a:t>
            </a:r>
            <a:r>
              <a:rPr lang="tr-TR" dirty="0"/>
              <a:t>: Belirli ulaşmış kişilerin dinin emir ve yasaklarından ayrı tutulması.</a:t>
            </a:r>
          </a:p>
          <a:p>
            <a:r>
              <a:rPr lang="tr-TR" b="1" i="1" dirty="0"/>
              <a:t>1.3. </a:t>
            </a:r>
            <a:r>
              <a:rPr lang="tr-TR" b="1" i="1" dirty="0" err="1"/>
              <a:t>Galiyye</a:t>
            </a:r>
            <a:r>
              <a:rPr lang="tr-TR" b="1" i="1" dirty="0"/>
              <a:t> fırkalar</a:t>
            </a:r>
          </a:p>
          <a:p>
            <a:r>
              <a:rPr lang="tr-TR" dirty="0" err="1"/>
              <a:t>Sebeiyye</a:t>
            </a:r>
            <a:r>
              <a:rPr lang="tr-TR" dirty="0"/>
              <a:t>, </a:t>
            </a:r>
            <a:r>
              <a:rPr lang="tr-TR" dirty="0" err="1"/>
              <a:t>Keysaniyye</a:t>
            </a:r>
            <a:r>
              <a:rPr lang="tr-TR" dirty="0"/>
              <a:t>, </a:t>
            </a:r>
            <a:r>
              <a:rPr lang="tr-TR" dirty="0" err="1"/>
              <a:t>Karmatiler</a:t>
            </a:r>
            <a:r>
              <a:rPr lang="tr-TR" dirty="0"/>
              <a:t>, </a:t>
            </a:r>
            <a:r>
              <a:rPr lang="tr-TR" dirty="0" err="1"/>
              <a:t>Batıniyye</a:t>
            </a:r>
            <a:r>
              <a:rPr lang="tr-TR" dirty="0"/>
              <a:t>, </a:t>
            </a:r>
            <a:r>
              <a:rPr lang="tr-TR" dirty="0" err="1"/>
              <a:t>Nizariler</a:t>
            </a:r>
            <a:r>
              <a:rPr lang="tr-TR" dirty="0"/>
              <a:t> ve </a:t>
            </a:r>
            <a:r>
              <a:rPr lang="tr-TR" dirty="0" err="1"/>
              <a:t>Müsta’liler</a:t>
            </a:r>
            <a:r>
              <a:rPr lang="tr-TR" dirty="0"/>
              <a:t>. Bunun yanında </a:t>
            </a:r>
            <a:r>
              <a:rPr lang="tr-TR" dirty="0" err="1"/>
              <a:t>Nusayriyye</a:t>
            </a:r>
            <a:r>
              <a:rPr lang="tr-TR" dirty="0"/>
              <a:t>, </a:t>
            </a:r>
            <a:r>
              <a:rPr lang="tr-TR" dirty="0" err="1"/>
              <a:t>Asaiyye</a:t>
            </a:r>
            <a:r>
              <a:rPr lang="tr-TR" dirty="0"/>
              <a:t> (</a:t>
            </a:r>
            <a:r>
              <a:rPr lang="tr-TR" dirty="0" err="1"/>
              <a:t>Şeyhiyye</a:t>
            </a:r>
            <a:r>
              <a:rPr lang="tr-TR" dirty="0"/>
              <a:t>), </a:t>
            </a:r>
            <a:r>
              <a:rPr lang="tr-TR" dirty="0" err="1"/>
              <a:t>Babiyye</a:t>
            </a:r>
            <a:r>
              <a:rPr lang="tr-TR" dirty="0"/>
              <a:t>, Dürzilik ve sonradan ayrı bir dini gruba dönüşen </a:t>
            </a:r>
            <a:r>
              <a:rPr lang="tr-TR" dirty="0" err="1"/>
              <a:t>Bahaiyye</a:t>
            </a:r>
            <a:r>
              <a:rPr lang="tr-TR" dirty="0"/>
              <a:t>.</a:t>
            </a:r>
          </a:p>
          <a:p>
            <a:endParaRPr lang="tr-TR" b="1" dirty="0">
              <a:solidFill>
                <a:srgbClr val="C00000"/>
              </a:solidFill>
            </a:endParaRPr>
          </a:p>
        </p:txBody>
      </p:sp>
    </p:spTree>
    <p:extLst>
      <p:ext uri="{BB962C8B-B14F-4D97-AF65-F5344CB8AC3E}">
        <p14:creationId xmlns:p14="http://schemas.microsoft.com/office/powerpoint/2010/main" val="351653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ŞİÂ KELAMI</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A. ŞİÎ GRUPLAR</a:t>
            </a:r>
          </a:p>
          <a:p>
            <a:r>
              <a:rPr lang="tr-TR" b="1" dirty="0">
                <a:solidFill>
                  <a:srgbClr val="C00000"/>
                </a:solidFill>
              </a:rPr>
              <a:t>2. </a:t>
            </a:r>
            <a:r>
              <a:rPr lang="tr-TR" b="1" dirty="0" err="1">
                <a:solidFill>
                  <a:srgbClr val="C00000"/>
                </a:solidFill>
              </a:rPr>
              <a:t>Zeydiyye</a:t>
            </a:r>
            <a:endParaRPr lang="tr-TR" b="1" dirty="0">
              <a:solidFill>
                <a:srgbClr val="C00000"/>
              </a:solidFill>
            </a:endParaRPr>
          </a:p>
          <a:p>
            <a:r>
              <a:rPr lang="tr-TR" dirty="0"/>
              <a:t>Mutedil Şia hareketinin ilk temsilcileridir.</a:t>
            </a:r>
          </a:p>
          <a:p>
            <a:r>
              <a:rPr lang="tr-TR" dirty="0"/>
              <a:t>Hz. Hüseyin'in torunlarından </a:t>
            </a:r>
            <a:r>
              <a:rPr lang="tr-TR" dirty="0" err="1"/>
              <a:t>Zeyd</a:t>
            </a:r>
            <a:r>
              <a:rPr lang="tr-TR" dirty="0"/>
              <a:t> b. Ali’nin 8. yüzyılın başlarında ilmi kişiliği ile ön plana çıkmaktadır. </a:t>
            </a:r>
          </a:p>
          <a:p>
            <a:r>
              <a:rPr lang="tr-TR" dirty="0" err="1"/>
              <a:t>Emevilere</a:t>
            </a:r>
            <a:r>
              <a:rPr lang="tr-TR" dirty="0"/>
              <a:t> karşı isyan düşüncesi içerisinde olan </a:t>
            </a:r>
            <a:r>
              <a:rPr lang="tr-TR" dirty="0" err="1"/>
              <a:t>Zeyd</a:t>
            </a:r>
            <a:r>
              <a:rPr lang="tr-TR" dirty="0"/>
              <a:t> </a:t>
            </a:r>
            <a:r>
              <a:rPr lang="tr-TR" dirty="0" err="1"/>
              <a:t>Küfelilerin</a:t>
            </a:r>
            <a:r>
              <a:rPr lang="tr-TR" dirty="0"/>
              <a:t> telkini ile </a:t>
            </a:r>
            <a:r>
              <a:rPr lang="tr-TR" dirty="0" err="1"/>
              <a:t>Emevilere</a:t>
            </a:r>
            <a:r>
              <a:rPr lang="tr-TR" dirty="0"/>
              <a:t> karşı ayaklanmış ancak daha sonra taraftarları tarafından yalnız bırakılarak öldürülmüştür. Bu mücadele esnasında onu yalnız bırakanlara </a:t>
            </a:r>
            <a:r>
              <a:rPr lang="tr-TR" dirty="0" err="1"/>
              <a:t>Rafizi</a:t>
            </a:r>
            <a:r>
              <a:rPr lang="tr-TR" dirty="0"/>
              <a:t> onunla birlikte olanlara ise </a:t>
            </a:r>
            <a:r>
              <a:rPr lang="tr-TR" dirty="0" err="1"/>
              <a:t>Zeydiye</a:t>
            </a:r>
            <a:r>
              <a:rPr lang="tr-TR" dirty="0"/>
              <a:t> denilmiştir.</a:t>
            </a:r>
          </a:p>
          <a:p>
            <a:r>
              <a:rPr lang="tr-TR" dirty="0"/>
              <a:t>Günümüzde Yemen halkının büyük bölümü </a:t>
            </a:r>
            <a:r>
              <a:rPr lang="tr-TR" dirty="0" err="1"/>
              <a:t>Zeydiyye’ye</a:t>
            </a:r>
            <a:r>
              <a:rPr lang="tr-TR" dirty="0"/>
              <a:t> bağlılığını sürdürmektedir.</a:t>
            </a:r>
          </a:p>
          <a:p>
            <a:endParaRPr lang="tr-TR" b="1" dirty="0">
              <a:solidFill>
                <a:srgbClr val="C00000"/>
              </a:solidFill>
            </a:endParaRPr>
          </a:p>
        </p:txBody>
      </p:sp>
    </p:spTree>
    <p:extLst>
      <p:ext uri="{BB962C8B-B14F-4D97-AF65-F5344CB8AC3E}">
        <p14:creationId xmlns:p14="http://schemas.microsoft.com/office/powerpoint/2010/main" val="256791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tapla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9_TF02787940_TF02787940.potx" id="{28172E8D-EAD7-4AC2-8B44-6816FF20E00E}" vid="{89738596-E4E7-4B62-90A4-7590996B647A}"/>
    </a:ext>
  </a:extLst>
</a:theme>
</file>

<file path=ppt/theme/theme2.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4873beb7-5857-4685-be1f-d57550cc96cc"/>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Mavi kitap yığını sunusu (geniş ekran)</Template>
  <TotalTime>0</TotalTime>
  <Words>2334</Words>
  <Application>Microsoft Office PowerPoint</Application>
  <PresentationFormat>Özel</PresentationFormat>
  <Paragraphs>160</Paragraphs>
  <Slides>23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23</vt:i4>
      </vt:variant>
    </vt:vector>
  </HeadingPairs>
  <TitlesOfParts>
    <vt:vector size="26" baseType="lpstr">
      <vt:lpstr>Arial</vt:lpstr>
      <vt:lpstr>Century Gothic</vt:lpstr>
      <vt:lpstr>Kitaplar 16 x 9</vt:lpstr>
      <vt:lpstr>KELAM TARİHİ</vt:lpstr>
      <vt:lpstr>          ŞİÂ KELAMI</vt:lpstr>
      <vt:lpstr>          ŞİÂ KELAMI</vt:lpstr>
      <vt:lpstr>          ŞİÂ KELAMI</vt:lpstr>
      <vt:lpstr>          ŞİÂ KELAMI</vt:lpstr>
      <vt:lpstr>          ŞİÂ KELAMI</vt:lpstr>
      <vt:lpstr>          ŞİÂ KELAMI</vt:lpstr>
      <vt:lpstr>          ŞİÂ KELAMI</vt:lpstr>
      <vt:lpstr>          ŞİÂ KELAMI</vt:lpstr>
      <vt:lpstr>          ŞİÂ KELAMI</vt:lpstr>
      <vt:lpstr>          ŞİÂ KELAMI</vt:lpstr>
      <vt:lpstr>          ŞİÂ KELAMI</vt:lpstr>
      <vt:lpstr>          ŞİÂ KELAMI</vt:lpstr>
      <vt:lpstr>          ŞİÂ KELAMI</vt:lpstr>
      <vt:lpstr>          ŞİÂ KELAMI</vt:lpstr>
      <vt:lpstr>          ŞİÂ KELAMI</vt:lpstr>
      <vt:lpstr>          ŞİÂ KELAMI</vt:lpstr>
      <vt:lpstr>          ŞİÂ KELAMI</vt:lpstr>
      <vt:lpstr>          ŞİÂ KELAMI</vt:lpstr>
      <vt:lpstr>          ŞİÂ KELAMI</vt:lpstr>
      <vt:lpstr>          ŞİÂ KELAMI</vt:lpstr>
      <vt:lpstr>          ŞİÂ KELAMI</vt:lpstr>
      <vt:lpstr>          ŞİÂ KELAMI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2021-02-21T16:18:26Z</dcterms:created>
  <dcterms:modified xsi:type="dcterms:W3CDTF">2023-05-03T00:05:02Z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