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36"/>
  </p:notesMasterIdLst>
  <p:handoutMasterIdLst>
    <p:handoutMasterId r:id="rId37"/>
  </p:handoutMasterIdLst>
  <p:sldIdLst>
    <p:sldId id="264" r:id="rId5"/>
    <p:sldId id="323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63" r:id="rId29"/>
    <p:sldId id="364" r:id="rId30"/>
    <p:sldId id="365" r:id="rId31"/>
    <p:sldId id="366" r:id="rId32"/>
    <p:sldId id="367" r:id="rId33"/>
    <p:sldId id="368" r:id="rId34"/>
    <p:sldId id="340" r:id="rId35"/>
  </p:sldIdLst>
  <p:sldSz cx="12188825" cy="6858000"/>
  <p:notesSz cx="6858000" cy="9144000"/>
  <p:defaultTextStyle>
    <a:defPPr rtl="0">
      <a:defRPr lang="tr-T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Açık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Açık Stil 2 - Vurgu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67" d="100"/>
          <a:sy n="67" d="100"/>
        </p:scale>
        <p:origin x="644" y="4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06766E61-8483-4E85-A7AA-B03676934E74}" type="datetime1">
              <a:rPr lang="tr-TR" smtClean="0">
                <a:solidFill>
                  <a:schemeClr val="tx2"/>
                </a:solidFill>
              </a:rPr>
              <a:pPr algn="r" rtl="0"/>
              <a:t>24.04.2023</a:t>
            </a:fld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tr-TR" smtClean="0">
                <a:solidFill>
                  <a:schemeClr val="tx2"/>
                </a:solidFill>
              </a:rPr>
              <a:pPr algn="r" rtl="0"/>
              <a:t>‹#›</a:t>
            </a:fld>
            <a:endParaRPr lang="tr-T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D4890AD5-4316-40C1-84C6-5DB9875CE083}" type="datetime1">
              <a:rPr lang="tr-TR" smtClean="0"/>
              <a:pPr/>
              <a:t>24.04.2023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tr-TR" noProof="0"/>
              <a:t>Asıl alt başlık stilini düzenlemek için tıklayın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393C2F-276E-45A2-A26D-280D43F4DEC0}" type="datetime1">
              <a:rPr lang="tr-TR" smtClean="0"/>
              <a:pPr/>
              <a:t>24.04.2023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EE73423-0FCB-43D8-A89E-348919C940EF}" type="datetime1">
              <a:rPr lang="tr-TR" smtClean="0"/>
              <a:pPr/>
              <a:t>24.04.2023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9CD94FF-AF33-4AFA-A6D6-D15D6E4AF075}" type="datetime1">
              <a:rPr lang="tr-TR" smtClean="0"/>
              <a:pPr/>
              <a:t>24.04.2023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260B1F9-9B61-4E5E-BE20-BD0526E05453}" type="datetime1">
              <a:rPr lang="tr-TR" smtClean="0"/>
              <a:pPr/>
              <a:t>24.04.2023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21372" y="1608835"/>
            <a:ext cx="4973041" cy="753363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117309" y="2590800"/>
            <a:ext cx="4977104" cy="3581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753362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97559" y="2590800"/>
            <a:ext cx="4977104" cy="3581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74B9DD9-F15D-4B9F-93EF-364AA77EACFA}" type="datetime1">
              <a:rPr lang="tr-TR" smtClean="0"/>
              <a:pPr/>
              <a:t>24.04.2023</a:t>
            </a:fld>
            <a:endParaRPr lang="tr-TR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9802B63-CB18-4428-940D-76000F7D0D7F}" type="datetime1">
              <a:rPr lang="tr-TR" smtClean="0"/>
              <a:pPr/>
              <a:t>24.04.2023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A3D9A3A-F2D1-49D2-9940-81A32FD4BC1B}" type="datetime1">
              <a:rPr lang="tr-TR" smtClean="0"/>
              <a:pPr/>
              <a:t>24.04.2023</a:t>
            </a:fld>
            <a:endParaRPr lang="tr-TR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A7729AD-F7C7-473C-BE4B-248522DE8F48}" type="datetime1">
              <a:rPr lang="tr-TR" smtClean="0"/>
              <a:pPr/>
              <a:t>24.04.2023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tr-TR" noProof="0"/>
              <a:t>Resim eklemek için simgeye tıklayın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CFCCC71-70BB-43D3-97CB-6EEE61369627}" type="datetime1">
              <a:rPr lang="tr-TR" smtClean="0"/>
              <a:pPr/>
              <a:t>24.04.2023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tr-TR" noProof="0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E217E46-B403-4530-8B5B-57B5C1217BD3}" type="datetime1">
              <a:rPr lang="tr-TR" smtClean="0"/>
              <a:pPr/>
              <a:t>24.04.2023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672383" y="3212976"/>
            <a:ext cx="7008574" cy="1584450"/>
          </a:xfrm>
        </p:spPr>
        <p:txBody>
          <a:bodyPr rtlCol="0"/>
          <a:lstStyle/>
          <a:p>
            <a:pPr rtl="0"/>
            <a:r>
              <a:rPr lang="tr-TR" dirty="0"/>
              <a:t>KELAM TARİHİ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tr-TR" dirty="0"/>
              <a:t>DR. ÖĞR. ÜYESİ FİKRULLAH ÇAKMAK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22512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MÂTÜRÎDÎ KELAMI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r>
              <a:rPr lang="tr-TR" b="1" dirty="0"/>
              <a:t>A. MÂTÜRÎDİYYE EKOLÜ VE TEŞEKKÜLÜ</a:t>
            </a:r>
          </a:p>
          <a:p>
            <a:r>
              <a:rPr lang="tr-TR" b="1" dirty="0">
                <a:solidFill>
                  <a:srgbClr val="C00000"/>
                </a:solidFill>
              </a:rPr>
              <a:t>2. Ebu Hanife ve Mezhebinin </a:t>
            </a:r>
            <a:r>
              <a:rPr lang="tr-TR" b="1" dirty="0" err="1">
                <a:solidFill>
                  <a:srgbClr val="C00000"/>
                </a:solidFill>
              </a:rPr>
              <a:t>Maveraünnehir</a:t>
            </a:r>
            <a:r>
              <a:rPr lang="tr-TR" b="1" dirty="0">
                <a:solidFill>
                  <a:srgbClr val="C00000"/>
                </a:solidFill>
              </a:rPr>
              <a:t> Bölgesine Etkisi</a:t>
            </a:r>
          </a:p>
          <a:p>
            <a:r>
              <a:rPr lang="tr-TR" b="1" i="1" dirty="0"/>
              <a:t>Bu Ekol Neden Ebu Hanife ve Öğrencileri Tarafından </a:t>
            </a:r>
            <a:r>
              <a:rPr lang="tr-TR" b="1" i="1" dirty="0" err="1"/>
              <a:t>Sistemleştirileblidi</a:t>
            </a:r>
            <a:endParaRPr lang="tr-TR" b="1" i="1" dirty="0"/>
          </a:p>
          <a:p>
            <a:r>
              <a:rPr lang="tr-TR" dirty="0"/>
              <a:t>Ebu Hanife ve etrafında  oluşan “içtihat şurası” “fıkıh akademisi” bu ekolün Ebu Hanife ve öğrencileri döneminde sistemleşmesine sebep olmuştur. </a:t>
            </a:r>
          </a:p>
          <a:p>
            <a:r>
              <a:rPr lang="tr-TR" dirty="0"/>
              <a:t>Ebu Hanife'nin oluşturmuş olduğu akademik halkada öğrenince sayısının binleri geçtiği ifade edilir.</a:t>
            </a:r>
          </a:p>
          <a:p>
            <a:r>
              <a:rPr lang="tr-TR" dirty="0"/>
              <a:t>Daha sonraları bu meclis üyeleri </a:t>
            </a:r>
            <a:r>
              <a:rPr lang="tr-TR" dirty="0" err="1"/>
              <a:t>Ashabu</a:t>
            </a:r>
            <a:r>
              <a:rPr lang="tr-TR" dirty="0"/>
              <a:t> Ebu Hanife şeklinde anılacaktır.</a:t>
            </a:r>
          </a:p>
        </p:txBody>
      </p:sp>
    </p:spTree>
    <p:extLst>
      <p:ext uri="{BB962C8B-B14F-4D97-AF65-F5344CB8AC3E}">
        <p14:creationId xmlns:p14="http://schemas.microsoft.com/office/powerpoint/2010/main" val="238601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22512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MÂTÜRÎDÎ KELAMI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r>
              <a:rPr lang="tr-TR" b="1" dirty="0"/>
              <a:t>A. MÂTÜRÎDİYYE EKOLÜ VE TEŞEKKÜLÜ</a:t>
            </a:r>
          </a:p>
          <a:p>
            <a:r>
              <a:rPr lang="tr-TR" b="1" dirty="0">
                <a:solidFill>
                  <a:srgbClr val="C00000"/>
                </a:solidFill>
              </a:rPr>
              <a:t>2. Ebu Hanife ve Mezhebinin </a:t>
            </a:r>
            <a:r>
              <a:rPr lang="tr-TR" b="1" dirty="0" err="1">
                <a:solidFill>
                  <a:srgbClr val="C00000"/>
                </a:solidFill>
              </a:rPr>
              <a:t>Maveraünnehir</a:t>
            </a:r>
            <a:r>
              <a:rPr lang="tr-TR" b="1" dirty="0">
                <a:solidFill>
                  <a:srgbClr val="C00000"/>
                </a:solidFill>
              </a:rPr>
              <a:t> Bölgesine Etkisi</a:t>
            </a:r>
          </a:p>
          <a:p>
            <a:r>
              <a:rPr lang="tr-TR" b="1" i="1" dirty="0"/>
              <a:t>Irak Ekolünün (Ebu Hanife Yaklaşımının) Akaide Yansıması </a:t>
            </a:r>
          </a:p>
          <a:p>
            <a:r>
              <a:rPr lang="tr-TR" dirty="0"/>
              <a:t>Ebu Hanife’nin fıkıhtaki bir metodu fıkıh kuramının temelini teşkil eden </a:t>
            </a:r>
            <a:r>
              <a:rPr lang="tr-TR" dirty="0" err="1"/>
              <a:t>akaid</a:t>
            </a:r>
            <a:r>
              <a:rPr lang="tr-TR" dirty="0"/>
              <a:t>-kelam anlayışında görülmektedir. </a:t>
            </a:r>
          </a:p>
          <a:p>
            <a:r>
              <a:rPr lang="tr-TR" dirty="0"/>
              <a:t>Ebu Hanife Basra’da ilahi sıfatlar, kader, </a:t>
            </a:r>
            <a:r>
              <a:rPr lang="tr-TR" dirty="0" err="1"/>
              <a:t>mürtekib</a:t>
            </a:r>
            <a:r>
              <a:rPr lang="tr-TR" dirty="0"/>
              <a:t>-i kebire, tekfir gibi konularda farklı alimlerle tartışmalarda bulunmuş ve görüşlerini delilleriyle ortaya koymuştur. </a:t>
            </a:r>
          </a:p>
          <a:p>
            <a:r>
              <a:rPr lang="tr-TR" dirty="0" err="1"/>
              <a:t>İtikadi</a:t>
            </a:r>
            <a:r>
              <a:rPr lang="tr-TR" dirty="0"/>
              <a:t> görüşleri İmam Ebu Yusuf (ö. 798), Ebu Muti el-</a:t>
            </a:r>
            <a:r>
              <a:rPr lang="tr-TR" dirty="0" err="1"/>
              <a:t>Belhi</a:t>
            </a:r>
            <a:r>
              <a:rPr lang="tr-TR" dirty="0"/>
              <a:t> (ö. 814) ve Ebu </a:t>
            </a:r>
            <a:r>
              <a:rPr lang="tr-TR" dirty="0" err="1"/>
              <a:t>Mukatil</a:t>
            </a:r>
            <a:r>
              <a:rPr lang="tr-TR" dirty="0"/>
              <a:t> </a:t>
            </a:r>
            <a:r>
              <a:rPr lang="tr-TR" dirty="0" err="1"/>
              <a:t>Hafs</a:t>
            </a:r>
            <a:r>
              <a:rPr lang="tr-TR" dirty="0"/>
              <a:t> b. </a:t>
            </a:r>
            <a:r>
              <a:rPr lang="tr-TR" dirty="0" err="1"/>
              <a:t>Selm</a:t>
            </a:r>
            <a:r>
              <a:rPr lang="tr-TR" dirty="0"/>
              <a:t> es-</a:t>
            </a:r>
            <a:r>
              <a:rPr lang="tr-TR" dirty="0" err="1"/>
              <a:t>Semerkandi</a:t>
            </a:r>
            <a:r>
              <a:rPr lang="tr-TR" dirty="0"/>
              <a:t> ve oğlu </a:t>
            </a:r>
            <a:r>
              <a:rPr lang="tr-TR" dirty="0" err="1"/>
              <a:t>Hammad</a:t>
            </a:r>
            <a:r>
              <a:rPr lang="tr-TR" dirty="0"/>
              <a:t> b. Ebu Hanife tarafından yazılan risalelerle tespit edilmiştir. </a:t>
            </a:r>
          </a:p>
          <a:p>
            <a:r>
              <a:rPr lang="tr-TR" dirty="0"/>
              <a:t>Ebu Hanife naklin yanında akli ihmal etmemiş, </a:t>
            </a:r>
            <a:r>
              <a:rPr lang="tr-TR" dirty="0" err="1"/>
              <a:t>itikadi</a:t>
            </a:r>
            <a:r>
              <a:rPr lang="tr-TR" dirty="0"/>
              <a:t> meselelerin </a:t>
            </a:r>
            <a:r>
              <a:rPr lang="tr-TR" dirty="0" err="1"/>
              <a:t>açıklmasında</a:t>
            </a:r>
            <a:r>
              <a:rPr lang="tr-TR" dirty="0"/>
              <a:t> akli kıyaslara başvurmuştur. </a:t>
            </a:r>
          </a:p>
        </p:txBody>
      </p:sp>
    </p:spTree>
    <p:extLst>
      <p:ext uri="{BB962C8B-B14F-4D97-AF65-F5344CB8AC3E}">
        <p14:creationId xmlns:p14="http://schemas.microsoft.com/office/powerpoint/2010/main" val="170949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22512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MÂTÜRÎDÎ KELAMI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r>
              <a:rPr lang="tr-TR" b="1" dirty="0"/>
              <a:t>A. MÂTÜRÎDİYYE EKOLÜ VE TEŞEKKÜLÜ</a:t>
            </a:r>
          </a:p>
          <a:p>
            <a:r>
              <a:rPr lang="tr-TR" b="1" dirty="0">
                <a:solidFill>
                  <a:srgbClr val="C00000"/>
                </a:solidFill>
              </a:rPr>
              <a:t>2. Ebu Hanife ve Mezhebinin </a:t>
            </a:r>
            <a:r>
              <a:rPr lang="tr-TR" b="1" dirty="0" err="1">
                <a:solidFill>
                  <a:srgbClr val="C00000"/>
                </a:solidFill>
              </a:rPr>
              <a:t>Maveraünnehir</a:t>
            </a:r>
            <a:r>
              <a:rPr lang="tr-TR" b="1" dirty="0">
                <a:solidFill>
                  <a:srgbClr val="C00000"/>
                </a:solidFill>
              </a:rPr>
              <a:t> Bölgesine Etkisi</a:t>
            </a:r>
          </a:p>
          <a:p>
            <a:r>
              <a:rPr lang="tr-TR" b="1" i="1" dirty="0"/>
              <a:t>Ebu Hanife’nin </a:t>
            </a:r>
            <a:r>
              <a:rPr lang="tr-TR" b="1" i="1" dirty="0" err="1"/>
              <a:t>Akaid</a:t>
            </a:r>
            <a:r>
              <a:rPr lang="tr-TR" b="1" i="1" dirty="0"/>
              <a:t> Anlayışının </a:t>
            </a:r>
            <a:r>
              <a:rPr lang="tr-TR" b="1" i="1" dirty="0" err="1"/>
              <a:t>Maveraünnehir</a:t>
            </a:r>
            <a:r>
              <a:rPr lang="tr-TR" b="1" i="1" dirty="0"/>
              <a:t> Bölgesine ve Diğer Alimlere Yansıması</a:t>
            </a:r>
          </a:p>
          <a:p>
            <a:r>
              <a:rPr lang="tr-TR" dirty="0"/>
              <a:t>Ebu Hanife’nin </a:t>
            </a:r>
            <a:r>
              <a:rPr lang="tr-TR" dirty="0" err="1"/>
              <a:t>akaid</a:t>
            </a:r>
            <a:r>
              <a:rPr lang="tr-TR" dirty="0"/>
              <a:t> ve kelam dair görüşleri </a:t>
            </a:r>
            <a:r>
              <a:rPr lang="tr-TR" dirty="0" err="1"/>
              <a:t>Maveraünnehir</a:t>
            </a:r>
            <a:r>
              <a:rPr lang="tr-TR" dirty="0"/>
              <a:t> bölgesinde </a:t>
            </a:r>
            <a:r>
              <a:rPr lang="tr-TR" dirty="0" err="1"/>
              <a:t>Matüridiyye</a:t>
            </a:r>
            <a:r>
              <a:rPr lang="tr-TR" dirty="0"/>
              <a:t> kelam ekolünün doğmasına zemin hazırlamıştır. </a:t>
            </a:r>
          </a:p>
          <a:p>
            <a:r>
              <a:rPr lang="tr-TR" dirty="0"/>
              <a:t>Mısır’da Ebu </a:t>
            </a:r>
            <a:r>
              <a:rPr lang="tr-TR" dirty="0" err="1"/>
              <a:t>Caher</a:t>
            </a:r>
            <a:r>
              <a:rPr lang="tr-TR" dirty="0"/>
              <a:t> et-</a:t>
            </a:r>
            <a:r>
              <a:rPr lang="tr-TR" dirty="0" err="1"/>
              <a:t>Tahavi</a:t>
            </a:r>
            <a:r>
              <a:rPr lang="tr-TR" dirty="0"/>
              <a:t> (ö. 933) Ebu Hanife’nin görüşlerini daha çok selef anlayışı çerçevesinde yaygın hale getirmiştir. </a:t>
            </a:r>
          </a:p>
          <a:p>
            <a:r>
              <a:rPr lang="tr-TR" dirty="0"/>
              <a:t>Ebu Mansur el-</a:t>
            </a:r>
            <a:r>
              <a:rPr lang="tr-TR" dirty="0" err="1"/>
              <a:t>Matüridi</a:t>
            </a:r>
            <a:r>
              <a:rPr lang="tr-TR" dirty="0"/>
              <a:t> ise </a:t>
            </a:r>
            <a:r>
              <a:rPr lang="tr-TR" dirty="0" err="1"/>
              <a:t>Maveraünnehir</a:t>
            </a:r>
            <a:r>
              <a:rPr lang="tr-TR" dirty="0"/>
              <a:t> bölgesinde kendi metodu içerisinde yaygınlaştırmıştır. </a:t>
            </a:r>
          </a:p>
          <a:p>
            <a:r>
              <a:rPr lang="tr-TR" dirty="0"/>
              <a:t>Ebu Hanife’nin görüşleri </a:t>
            </a:r>
            <a:r>
              <a:rPr lang="tr-TR" dirty="0" err="1"/>
              <a:t>Maveraünnehir</a:t>
            </a:r>
            <a:r>
              <a:rPr lang="tr-TR" dirty="0"/>
              <a:t> bölgesinde ilk olarak </a:t>
            </a:r>
            <a:r>
              <a:rPr lang="tr-TR" dirty="0" err="1"/>
              <a:t>Cüzcaniyey</a:t>
            </a:r>
            <a:r>
              <a:rPr lang="tr-TR" dirty="0"/>
              <a:t> ve </a:t>
            </a:r>
            <a:r>
              <a:rPr lang="tr-TR" dirty="0" err="1"/>
              <a:t>İyaziyye</a:t>
            </a:r>
            <a:r>
              <a:rPr lang="tr-TR" dirty="0"/>
              <a:t> daha sonra ise </a:t>
            </a:r>
            <a:r>
              <a:rPr lang="tr-TR" dirty="0" err="1"/>
              <a:t>Matüridiyye</a:t>
            </a:r>
            <a:r>
              <a:rPr lang="tr-TR" dirty="0"/>
              <a:t> adıyla şöhret bulmuştur. </a:t>
            </a:r>
          </a:p>
        </p:txBody>
      </p:sp>
    </p:spTree>
    <p:extLst>
      <p:ext uri="{BB962C8B-B14F-4D97-AF65-F5344CB8AC3E}">
        <p14:creationId xmlns:p14="http://schemas.microsoft.com/office/powerpoint/2010/main" val="41568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22512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MÂTÜRÎDÎ KELAMI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r>
              <a:rPr lang="tr-TR" b="1" dirty="0"/>
              <a:t>A. MÂTÜRÎDİYYE EKOLÜ VE TEŞEKKÜLÜ</a:t>
            </a:r>
          </a:p>
          <a:p>
            <a:r>
              <a:rPr lang="tr-TR" b="1" dirty="0">
                <a:solidFill>
                  <a:srgbClr val="C00000"/>
                </a:solidFill>
              </a:rPr>
              <a:t>2. Ebu Hanife ve Mezhebinin </a:t>
            </a:r>
            <a:r>
              <a:rPr lang="tr-TR" b="1" dirty="0" err="1">
                <a:solidFill>
                  <a:srgbClr val="C00000"/>
                </a:solidFill>
              </a:rPr>
              <a:t>Maveraünnehir</a:t>
            </a:r>
            <a:r>
              <a:rPr lang="tr-TR" b="1" dirty="0">
                <a:solidFill>
                  <a:srgbClr val="C00000"/>
                </a:solidFill>
              </a:rPr>
              <a:t> Bölgesine Etkisi</a:t>
            </a:r>
          </a:p>
          <a:p>
            <a:r>
              <a:rPr lang="tr-TR" b="1" i="1" dirty="0"/>
              <a:t>Ebu Hanife’nin Fıkıh Tanımı ve </a:t>
            </a:r>
            <a:r>
              <a:rPr lang="tr-TR" b="1" i="1" dirty="0" err="1"/>
              <a:t>Fıkhü’l</a:t>
            </a:r>
            <a:r>
              <a:rPr lang="tr-TR" b="1" i="1" dirty="0"/>
              <a:t>-Ekber</a:t>
            </a:r>
          </a:p>
          <a:p>
            <a:r>
              <a:rPr lang="tr-TR" dirty="0"/>
              <a:t>Ebu Hanife fıkhı: “Kişinin dünya ve ahirette fayda veya zarar göreceği hususlara ilişkin bütün hükümleri bilmesi” şeklinde tarif edip </a:t>
            </a:r>
            <a:r>
              <a:rPr lang="tr-TR" dirty="0" err="1"/>
              <a:t>akaidle</a:t>
            </a:r>
            <a:r>
              <a:rPr lang="tr-TR" dirty="0"/>
              <a:t> ilgili meselelere de “</a:t>
            </a:r>
            <a:r>
              <a:rPr lang="tr-TR" dirty="0" err="1"/>
              <a:t>fıkhü’l-ekber</a:t>
            </a:r>
            <a:r>
              <a:rPr lang="tr-TR" dirty="0"/>
              <a:t>” olarak ad vermiştir. </a:t>
            </a:r>
          </a:p>
          <a:p>
            <a:r>
              <a:rPr lang="tr-TR" b="1" i="1" dirty="0"/>
              <a:t>Eserleri</a:t>
            </a:r>
          </a:p>
          <a:p>
            <a:r>
              <a:rPr lang="tr-TR" dirty="0"/>
              <a:t>1) </a:t>
            </a:r>
            <a:r>
              <a:rPr lang="tr-TR" dirty="0" err="1"/>
              <a:t>Fıkhü’l</a:t>
            </a:r>
            <a:r>
              <a:rPr lang="tr-TR" dirty="0"/>
              <a:t>-Ekber ve </a:t>
            </a:r>
            <a:r>
              <a:rPr lang="tr-TR" dirty="0" err="1"/>
              <a:t>Fıkhü’l-Ebsat</a:t>
            </a:r>
            <a:r>
              <a:rPr lang="tr-TR" dirty="0"/>
              <a:t>:  Günümüze intikal etmiş </a:t>
            </a:r>
            <a:r>
              <a:rPr lang="tr-TR" dirty="0" err="1"/>
              <a:t>akaid</a:t>
            </a:r>
            <a:r>
              <a:rPr lang="tr-TR" dirty="0"/>
              <a:t> alanındaki en önemli eseridir. </a:t>
            </a:r>
          </a:p>
          <a:p>
            <a:r>
              <a:rPr lang="tr-TR" dirty="0"/>
              <a:t>2) Alim </a:t>
            </a:r>
            <a:r>
              <a:rPr lang="tr-TR" dirty="0" err="1"/>
              <a:t>ve’l-Müteallim</a:t>
            </a:r>
            <a:endParaRPr lang="tr-TR" dirty="0"/>
          </a:p>
          <a:p>
            <a:r>
              <a:rPr lang="tr-TR" dirty="0"/>
              <a:t>3) er-Risale</a:t>
            </a:r>
          </a:p>
          <a:p>
            <a:r>
              <a:rPr lang="tr-TR" dirty="0"/>
              <a:t>4) el-</a:t>
            </a:r>
            <a:r>
              <a:rPr lang="tr-TR" dirty="0" err="1"/>
              <a:t>Vasıyye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3048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22512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MÂTÜRÎDÎ KELAMI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r>
              <a:rPr lang="tr-TR" b="1" dirty="0"/>
              <a:t>A. MÂTÜRÎDİYYE EKOLÜ VE TEŞEKKÜLÜ</a:t>
            </a:r>
          </a:p>
          <a:p>
            <a:r>
              <a:rPr lang="tr-TR" b="1" dirty="0">
                <a:solidFill>
                  <a:srgbClr val="C00000"/>
                </a:solidFill>
              </a:rPr>
              <a:t>3.Hanefiyye’den </a:t>
            </a:r>
            <a:r>
              <a:rPr lang="tr-TR" b="1" dirty="0" err="1">
                <a:solidFill>
                  <a:srgbClr val="C00000"/>
                </a:solidFill>
              </a:rPr>
              <a:t>Matüridiyye’ye</a:t>
            </a:r>
            <a:r>
              <a:rPr lang="tr-TR" b="1" dirty="0">
                <a:solidFill>
                  <a:srgbClr val="C00000"/>
                </a:solidFill>
              </a:rPr>
              <a:t> Uzanan Süreç</a:t>
            </a:r>
          </a:p>
          <a:p>
            <a:r>
              <a:rPr lang="tr-TR" b="1" i="1" dirty="0" err="1"/>
              <a:t>Maveraünnehir</a:t>
            </a:r>
            <a:r>
              <a:rPr lang="tr-TR" b="1" i="1" dirty="0"/>
              <a:t> Bölgesinde Hanefiliğin Geçişi</a:t>
            </a:r>
          </a:p>
          <a:p>
            <a:r>
              <a:rPr lang="tr-TR" dirty="0"/>
              <a:t>1) Ebu Hanife’nin öğrencilerinin ders </a:t>
            </a:r>
            <a:r>
              <a:rPr lang="tr-TR" dirty="0" err="1"/>
              <a:t>halkarında</a:t>
            </a:r>
            <a:r>
              <a:rPr lang="tr-TR" dirty="0"/>
              <a:t> farklı bölgelerden öğrencilerin bulunması aracılığı.</a:t>
            </a:r>
          </a:p>
          <a:p>
            <a:r>
              <a:rPr lang="tr-TR" dirty="0"/>
              <a:t>2) Ders halkasındaki öğrencilerin </a:t>
            </a:r>
            <a:r>
              <a:rPr lang="tr-TR" dirty="0" err="1"/>
              <a:t>Maveraünnehir</a:t>
            </a:r>
            <a:r>
              <a:rPr lang="tr-TR" dirty="0"/>
              <a:t> başta olmak üzere daha sonra kendi bölgelerine gitmesi</a:t>
            </a:r>
          </a:p>
          <a:p>
            <a:r>
              <a:rPr lang="tr-TR" dirty="0"/>
              <a:t>3) Abbasilerde Hanefi mezhebine bağlı alimlerin kadılık görevlerinde bulunması ve bunun aracılığıyla Hanefiliğin İslam dünyasında daha çok bilinmesi.</a:t>
            </a:r>
          </a:p>
          <a:p>
            <a:r>
              <a:rPr lang="tr-TR" dirty="0"/>
              <a:t>4) </a:t>
            </a:r>
            <a:r>
              <a:rPr lang="tr-TR" dirty="0" err="1"/>
              <a:t>Maveraünnehir</a:t>
            </a:r>
            <a:r>
              <a:rPr lang="tr-TR" dirty="0"/>
              <a:t>, Horasan, Hint bölgesinin insanlarının Hanefiliği kendi örf ve adetlerine, hayata bakışlarına daha uygun görmesi. 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803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22512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MÂTÜRÎDÎ KELAMI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r>
              <a:rPr lang="tr-TR" b="1" dirty="0"/>
              <a:t>A. MÂTÜRÎDİYYE EKOLÜ VE TEŞEKKÜLÜ</a:t>
            </a:r>
          </a:p>
          <a:p>
            <a:r>
              <a:rPr lang="tr-TR" b="1" dirty="0">
                <a:solidFill>
                  <a:srgbClr val="C00000"/>
                </a:solidFill>
              </a:rPr>
              <a:t>4. İmam </a:t>
            </a:r>
            <a:r>
              <a:rPr lang="tr-TR" b="1" dirty="0" err="1">
                <a:solidFill>
                  <a:srgbClr val="C00000"/>
                </a:solidFill>
              </a:rPr>
              <a:t>Matüridi’yi</a:t>
            </a:r>
            <a:r>
              <a:rPr lang="tr-TR" b="1" dirty="0">
                <a:solidFill>
                  <a:srgbClr val="C00000"/>
                </a:solidFill>
              </a:rPr>
              <a:t> Yetiştiren Hanefi İlim Havzası (</a:t>
            </a:r>
            <a:r>
              <a:rPr lang="tr-TR" b="1" dirty="0" err="1">
                <a:solidFill>
                  <a:srgbClr val="C00000"/>
                </a:solidFill>
              </a:rPr>
              <a:t>Daru’l-Cüzcaniyye</a:t>
            </a:r>
            <a:r>
              <a:rPr lang="tr-TR" b="1" dirty="0">
                <a:solidFill>
                  <a:srgbClr val="C00000"/>
                </a:solidFill>
              </a:rPr>
              <a:t> / </a:t>
            </a:r>
            <a:r>
              <a:rPr lang="tr-TR" b="1" dirty="0" err="1">
                <a:solidFill>
                  <a:srgbClr val="C00000"/>
                </a:solidFill>
              </a:rPr>
              <a:t>Daru’l-İyaziyye</a:t>
            </a:r>
            <a:r>
              <a:rPr lang="tr-TR" b="1" dirty="0">
                <a:solidFill>
                  <a:srgbClr val="C00000"/>
                </a:solidFill>
              </a:rPr>
              <a:t>)</a:t>
            </a:r>
          </a:p>
          <a:p>
            <a:r>
              <a:rPr lang="tr-TR" b="1" i="1" dirty="0"/>
              <a:t>Ebu Süleyman </a:t>
            </a:r>
            <a:r>
              <a:rPr lang="tr-TR" b="1" i="1" dirty="0" err="1"/>
              <a:t>Cüzcani</a:t>
            </a:r>
            <a:endParaRPr lang="tr-TR" b="1" i="1" dirty="0"/>
          </a:p>
          <a:p>
            <a:r>
              <a:rPr lang="tr-TR" dirty="0" err="1"/>
              <a:t>Maveraünnehir</a:t>
            </a:r>
            <a:r>
              <a:rPr lang="tr-TR" dirty="0"/>
              <a:t> bölgesi alimi olup Ebu Yusuf ve İmam Muhammed’e öğrenci olmuştur.</a:t>
            </a:r>
          </a:p>
          <a:p>
            <a:r>
              <a:rPr lang="tr-TR" dirty="0"/>
              <a:t>Bu alim Semerkant bölgesinde Hanefi düşüncesini yaygınlaştırmak ve Hanefi alimler yetiştirmek amacıyla “</a:t>
            </a:r>
            <a:r>
              <a:rPr lang="tr-TR" dirty="0" err="1"/>
              <a:t>Darü’l-Cüzcaniyye</a:t>
            </a:r>
            <a:r>
              <a:rPr lang="tr-TR" dirty="0"/>
              <a:t>” adıyla bilinen eğitim merkezini kurmuştur. </a:t>
            </a:r>
          </a:p>
          <a:p>
            <a:r>
              <a:rPr lang="tr-TR" b="1" i="1" dirty="0"/>
              <a:t>Ebu Bekir </a:t>
            </a:r>
            <a:r>
              <a:rPr lang="tr-TR" b="1" i="1" dirty="0" err="1"/>
              <a:t>Cüzcani</a:t>
            </a:r>
            <a:endParaRPr lang="tr-TR" b="1" i="1" dirty="0"/>
          </a:p>
          <a:p>
            <a:r>
              <a:rPr lang="tr-TR" dirty="0" err="1"/>
              <a:t>Darü’l-Cüzcaniyye</a:t>
            </a:r>
            <a:r>
              <a:rPr lang="tr-TR" dirty="0"/>
              <a:t> medresesinde yetişen ve kelama dair eser veren ilk kelamcı olarak bilinir. </a:t>
            </a:r>
          </a:p>
          <a:p>
            <a:r>
              <a:rPr lang="tr-TR" dirty="0"/>
              <a:t>O dönemde Mutezile ve </a:t>
            </a:r>
            <a:r>
              <a:rPr lang="tr-TR" dirty="0" err="1"/>
              <a:t>Kerramiyye’nin</a:t>
            </a:r>
            <a:r>
              <a:rPr lang="tr-TR" dirty="0"/>
              <a:t> görüşlerini eleştiren eserler yazan Ebu </a:t>
            </a:r>
            <a:r>
              <a:rPr lang="tr-TR" dirty="0" err="1"/>
              <a:t>Nasr</a:t>
            </a:r>
            <a:r>
              <a:rPr lang="tr-TR" dirty="0"/>
              <a:t> el-</a:t>
            </a:r>
            <a:r>
              <a:rPr lang="tr-TR" dirty="0" err="1"/>
              <a:t>İyaziyye’yi</a:t>
            </a:r>
            <a:r>
              <a:rPr lang="tr-TR" dirty="0"/>
              <a:t> yetiştirmiştir. 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56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22512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MÂTÜRÎDÎ KELAMI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r>
              <a:rPr lang="tr-TR" b="1" dirty="0"/>
              <a:t>A. MÂTÜRÎDİYYE EKOLÜ VE TEŞEKKÜLÜ</a:t>
            </a:r>
          </a:p>
          <a:p>
            <a:r>
              <a:rPr lang="tr-TR" b="1" dirty="0">
                <a:solidFill>
                  <a:srgbClr val="C00000"/>
                </a:solidFill>
              </a:rPr>
              <a:t>4. İmam </a:t>
            </a:r>
            <a:r>
              <a:rPr lang="tr-TR" b="1" dirty="0" err="1">
                <a:solidFill>
                  <a:srgbClr val="C00000"/>
                </a:solidFill>
              </a:rPr>
              <a:t>Matüridi’yi</a:t>
            </a:r>
            <a:r>
              <a:rPr lang="tr-TR" b="1" dirty="0">
                <a:solidFill>
                  <a:srgbClr val="C00000"/>
                </a:solidFill>
              </a:rPr>
              <a:t> Yetiştiren Hanefi İlim Havzası (</a:t>
            </a:r>
            <a:r>
              <a:rPr lang="tr-TR" b="1" dirty="0" err="1">
                <a:solidFill>
                  <a:srgbClr val="C00000"/>
                </a:solidFill>
              </a:rPr>
              <a:t>Daru’l-Cüzcaniyye</a:t>
            </a:r>
            <a:r>
              <a:rPr lang="tr-TR" b="1" dirty="0">
                <a:solidFill>
                  <a:srgbClr val="C00000"/>
                </a:solidFill>
              </a:rPr>
              <a:t> / </a:t>
            </a:r>
            <a:r>
              <a:rPr lang="tr-TR" b="1" dirty="0" err="1">
                <a:solidFill>
                  <a:srgbClr val="C00000"/>
                </a:solidFill>
              </a:rPr>
              <a:t>Daru’l-İyaziyye</a:t>
            </a:r>
            <a:r>
              <a:rPr lang="tr-TR" b="1" dirty="0">
                <a:solidFill>
                  <a:srgbClr val="C00000"/>
                </a:solidFill>
              </a:rPr>
              <a:t>)</a:t>
            </a:r>
          </a:p>
          <a:p>
            <a:r>
              <a:rPr lang="tr-TR" b="1" i="1" dirty="0" err="1"/>
              <a:t>Daru’l-İİyaziyye</a:t>
            </a:r>
            <a:endParaRPr lang="tr-TR" b="1" i="1" dirty="0"/>
          </a:p>
          <a:p>
            <a:r>
              <a:rPr lang="tr-TR" dirty="0"/>
              <a:t>Ebu </a:t>
            </a:r>
            <a:r>
              <a:rPr lang="tr-TR" dirty="0" err="1"/>
              <a:t>Nasr</a:t>
            </a:r>
            <a:r>
              <a:rPr lang="tr-TR" dirty="0"/>
              <a:t> el-</a:t>
            </a:r>
            <a:r>
              <a:rPr lang="tr-TR" dirty="0" err="1"/>
              <a:t>İyazi</a:t>
            </a:r>
            <a:r>
              <a:rPr lang="tr-TR" dirty="0"/>
              <a:t> ve iki oğlu Ebu </a:t>
            </a:r>
            <a:r>
              <a:rPr lang="tr-TR" dirty="0" err="1"/>
              <a:t>Ahmed</a:t>
            </a:r>
            <a:r>
              <a:rPr lang="tr-TR" dirty="0"/>
              <a:t> ve Ebu Bekir’in oluşturdukları okulun ismidir. </a:t>
            </a:r>
          </a:p>
          <a:p>
            <a:r>
              <a:rPr lang="tr-TR" dirty="0"/>
              <a:t>Bölgede </a:t>
            </a:r>
            <a:r>
              <a:rPr lang="tr-TR" dirty="0" err="1"/>
              <a:t>Ehl</a:t>
            </a:r>
            <a:r>
              <a:rPr lang="tr-TR" dirty="0"/>
              <a:t>-i sünnet akaidi ve Hanefi fıkhının gelişmesine öncülük etmişlerdir. </a:t>
            </a:r>
          </a:p>
          <a:p>
            <a:r>
              <a:rPr lang="tr-TR" dirty="0" err="1"/>
              <a:t>Daru’l-İyaziyye</a:t>
            </a:r>
            <a:r>
              <a:rPr lang="tr-TR" dirty="0"/>
              <a:t> ve </a:t>
            </a:r>
            <a:r>
              <a:rPr lang="tr-TR" dirty="0" err="1"/>
              <a:t>Daru’l-Cüzcaniyye</a:t>
            </a:r>
            <a:r>
              <a:rPr lang="tr-TR" dirty="0"/>
              <a:t> okulları İmam </a:t>
            </a:r>
            <a:r>
              <a:rPr lang="tr-TR" dirty="0" err="1"/>
              <a:t>Matüridi’den</a:t>
            </a:r>
            <a:r>
              <a:rPr lang="tr-TR" dirty="0"/>
              <a:t> önce Sünni çizgide kelam faaliyeti gerçekleştirilen okullar olarak karşımıza çıkmıştır. </a:t>
            </a:r>
          </a:p>
          <a:p>
            <a:r>
              <a:rPr lang="tr-TR" b="1" i="1" dirty="0"/>
              <a:t>Samanilerin Hanefi Çizgisini Desteklemesi</a:t>
            </a:r>
          </a:p>
          <a:p>
            <a:r>
              <a:rPr lang="tr-TR" dirty="0"/>
              <a:t>Bu dönemlerde </a:t>
            </a:r>
            <a:r>
              <a:rPr lang="tr-TR" dirty="0" err="1"/>
              <a:t>Maveraünnehir</a:t>
            </a:r>
            <a:r>
              <a:rPr lang="tr-TR" dirty="0"/>
              <a:t> bölgesinde varlığını sürdüren Samaniler bölgede Hanefi ulemayı destekleyen bir politika uygulanmıştır. </a:t>
            </a:r>
          </a:p>
          <a:p>
            <a:r>
              <a:rPr lang="tr-TR" dirty="0"/>
              <a:t>Alimlerden </a:t>
            </a:r>
            <a:r>
              <a:rPr lang="tr-TR" dirty="0" err="1"/>
              <a:t>sünni</a:t>
            </a:r>
            <a:r>
              <a:rPr lang="tr-TR" dirty="0"/>
              <a:t> akideyi destekleyen halk düzeyinde </a:t>
            </a:r>
            <a:r>
              <a:rPr lang="tr-TR" dirty="0" err="1"/>
              <a:t>akaid</a:t>
            </a:r>
            <a:r>
              <a:rPr lang="tr-TR" dirty="0"/>
              <a:t> risaleler yazmaları istenmiştir. </a:t>
            </a:r>
          </a:p>
          <a:p>
            <a:r>
              <a:rPr lang="tr-TR" dirty="0"/>
              <a:t>Bu dönemde yazılan en önemli </a:t>
            </a:r>
            <a:r>
              <a:rPr lang="tr-TR" dirty="0" err="1"/>
              <a:t>akaid</a:t>
            </a:r>
            <a:r>
              <a:rPr lang="tr-TR" dirty="0"/>
              <a:t> risalesi Hakim es-</a:t>
            </a:r>
            <a:r>
              <a:rPr lang="tr-TR" dirty="0" err="1"/>
              <a:t>Semerkandi’nin</a:t>
            </a:r>
            <a:r>
              <a:rPr lang="tr-TR" dirty="0"/>
              <a:t> “</a:t>
            </a:r>
            <a:r>
              <a:rPr lang="tr-TR" dirty="0" err="1"/>
              <a:t>Sevadü’l</a:t>
            </a:r>
            <a:r>
              <a:rPr lang="tr-TR" dirty="0"/>
              <a:t>-Azam” adlı eseridir. 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8286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22512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MÂTÜRÎDÎ KELAMI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r>
              <a:rPr lang="tr-TR" b="1" dirty="0"/>
              <a:t>B. MÂTÜRÎDÎLİĞİN KURUCU VE ÖNCÜ İSİMLERİ</a:t>
            </a:r>
          </a:p>
          <a:p>
            <a:r>
              <a:rPr lang="tr-TR" b="1" dirty="0">
                <a:solidFill>
                  <a:srgbClr val="C00000"/>
                </a:solidFill>
              </a:rPr>
              <a:t>1. İmam Ebu Mansur el-</a:t>
            </a:r>
            <a:r>
              <a:rPr lang="tr-TR" b="1" dirty="0" err="1">
                <a:solidFill>
                  <a:srgbClr val="C00000"/>
                </a:solidFill>
              </a:rPr>
              <a:t>Matüridi</a:t>
            </a:r>
            <a:r>
              <a:rPr lang="tr-TR" b="1" dirty="0">
                <a:solidFill>
                  <a:srgbClr val="C00000"/>
                </a:solidFill>
              </a:rPr>
              <a:t> (ö. 944)</a:t>
            </a:r>
          </a:p>
          <a:p>
            <a:r>
              <a:rPr lang="tr-TR" dirty="0"/>
              <a:t>Ebu Mansur Muhammed b. Muhammed b. </a:t>
            </a:r>
            <a:r>
              <a:rPr lang="tr-TR" dirty="0" err="1"/>
              <a:t>Mahmud</a:t>
            </a:r>
            <a:r>
              <a:rPr lang="tr-TR" dirty="0"/>
              <a:t> el-</a:t>
            </a:r>
            <a:r>
              <a:rPr lang="tr-TR" dirty="0" err="1"/>
              <a:t>Matüridi</a:t>
            </a:r>
            <a:r>
              <a:rPr lang="tr-TR" dirty="0"/>
              <a:t> es-</a:t>
            </a:r>
            <a:r>
              <a:rPr lang="tr-TR" dirty="0" err="1"/>
              <a:t>Semerkandi</a:t>
            </a:r>
            <a:endParaRPr lang="tr-TR" dirty="0"/>
          </a:p>
          <a:p>
            <a:r>
              <a:rPr lang="tr-TR" dirty="0"/>
              <a:t>Doğduğu yer bugünkü Özbekistan'ın sınırları içerisinde kalan Semerkant'ın dış mahallelerinden biri olan </a:t>
            </a:r>
            <a:r>
              <a:rPr lang="tr-TR" dirty="0" err="1"/>
              <a:t>Matürit</a:t>
            </a:r>
            <a:r>
              <a:rPr lang="tr-TR" dirty="0"/>
              <a:t> bölgesidir.</a:t>
            </a:r>
          </a:p>
          <a:p>
            <a:r>
              <a:rPr lang="tr-TR" dirty="0"/>
              <a:t>Samanilerin </a:t>
            </a:r>
            <a:r>
              <a:rPr lang="tr-TR" dirty="0" err="1"/>
              <a:t>Maveraünnehir’e</a:t>
            </a:r>
            <a:r>
              <a:rPr lang="tr-TR" dirty="0"/>
              <a:t> hakim olduğu devirde yaşamıştır.</a:t>
            </a:r>
          </a:p>
          <a:p>
            <a:r>
              <a:rPr lang="tr-TR" dirty="0" err="1"/>
              <a:t>Maturidi</a:t>
            </a:r>
            <a:r>
              <a:rPr lang="tr-TR" dirty="0"/>
              <a:t> hakkında bilgi veren en eski kaynak daha sonra </a:t>
            </a:r>
            <a:r>
              <a:rPr lang="tr-TR" dirty="0" err="1"/>
              <a:t>Matuidi</a:t>
            </a:r>
            <a:r>
              <a:rPr lang="tr-TR" dirty="0"/>
              <a:t> düşüncesini </a:t>
            </a:r>
            <a:r>
              <a:rPr lang="tr-TR" dirty="0" err="1"/>
              <a:t>sistematize</a:t>
            </a:r>
            <a:r>
              <a:rPr lang="tr-TR" dirty="0"/>
              <a:t> edecek olan </a:t>
            </a:r>
            <a:r>
              <a:rPr lang="tr-TR" dirty="0" err="1"/>
              <a:t>Ebu’l</a:t>
            </a:r>
            <a:r>
              <a:rPr lang="tr-TR" dirty="0"/>
              <a:t>-Muin en-</a:t>
            </a:r>
            <a:r>
              <a:rPr lang="tr-TR" dirty="0" err="1"/>
              <a:t>Nesefi’nini</a:t>
            </a:r>
            <a:r>
              <a:rPr lang="tr-TR" dirty="0"/>
              <a:t> </a:t>
            </a:r>
            <a:r>
              <a:rPr lang="tr-TR" dirty="0" err="1"/>
              <a:t>Tabsıratü'l</a:t>
            </a:r>
            <a:r>
              <a:rPr lang="tr-TR" dirty="0"/>
              <a:t> </a:t>
            </a:r>
            <a:r>
              <a:rPr lang="tr-TR" dirty="0" err="1"/>
              <a:t>Edille</a:t>
            </a:r>
            <a:r>
              <a:rPr lang="tr-TR" dirty="0"/>
              <a:t> eseridir.</a:t>
            </a:r>
          </a:p>
          <a:p>
            <a:r>
              <a:rPr lang="tr-TR" dirty="0" err="1"/>
              <a:t>Maturidi'nin</a:t>
            </a:r>
            <a:r>
              <a:rPr lang="tr-TR" dirty="0"/>
              <a:t> Türk asıllı olduğu kabul edilmektedir. Arapça yazdığı eserlerinde de bu hissedilmektedir. </a:t>
            </a:r>
          </a:p>
          <a:p>
            <a:r>
              <a:rPr lang="tr-TR" dirty="0" err="1"/>
              <a:t>Matuidi</a:t>
            </a:r>
            <a:r>
              <a:rPr lang="tr-TR" dirty="0"/>
              <a:t>, döneminde görüşleriyle mutasavvıflar üzerinde de oldukça etkili olmuştur. </a:t>
            </a:r>
          </a:p>
          <a:p>
            <a:r>
              <a:rPr lang="tr-TR" b="1" i="1" dirty="0"/>
              <a:t>Eserleri</a:t>
            </a:r>
          </a:p>
          <a:p>
            <a:r>
              <a:rPr lang="tr-TR" dirty="0"/>
              <a:t>1) </a:t>
            </a:r>
            <a:r>
              <a:rPr lang="tr-TR" dirty="0" err="1"/>
              <a:t>Kitabu’t-Tevhid</a:t>
            </a:r>
            <a:endParaRPr lang="tr-TR" dirty="0"/>
          </a:p>
          <a:p>
            <a:r>
              <a:rPr lang="tr-TR" dirty="0"/>
              <a:t>2) </a:t>
            </a:r>
            <a:r>
              <a:rPr lang="tr-TR" dirty="0" err="1"/>
              <a:t>Tevilatü’l</a:t>
            </a:r>
            <a:r>
              <a:rPr lang="tr-TR" dirty="0"/>
              <a:t>-Kur’an (Tefsir)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3528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22512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MÂTÜRÎDÎ KELAMI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r>
              <a:rPr lang="tr-TR" b="1" dirty="0"/>
              <a:t>B. MÂTÜRÎDÎLİĞİN KURUCU VE ÖNCÜ İSİMLERİ</a:t>
            </a:r>
          </a:p>
          <a:p>
            <a:r>
              <a:rPr lang="tr-TR" b="1" dirty="0">
                <a:solidFill>
                  <a:srgbClr val="C00000"/>
                </a:solidFill>
              </a:rPr>
              <a:t>2. </a:t>
            </a:r>
            <a:r>
              <a:rPr lang="tr-TR" b="1" dirty="0" err="1">
                <a:solidFill>
                  <a:srgbClr val="C00000"/>
                </a:solidFill>
              </a:rPr>
              <a:t>Mattüridiyye’yi</a:t>
            </a:r>
            <a:r>
              <a:rPr lang="tr-TR" b="1" dirty="0">
                <a:solidFill>
                  <a:srgbClr val="C00000"/>
                </a:solidFill>
              </a:rPr>
              <a:t> Kuran İlk Nesil</a:t>
            </a:r>
          </a:p>
          <a:p>
            <a:r>
              <a:rPr lang="tr-TR" b="1" i="1" dirty="0"/>
              <a:t>1. Hakim es-</a:t>
            </a:r>
            <a:r>
              <a:rPr lang="tr-TR" b="1" i="1" dirty="0" err="1"/>
              <a:t>Semerkandi</a:t>
            </a:r>
            <a:r>
              <a:rPr lang="tr-TR" b="1" i="1" dirty="0"/>
              <a:t> (953)</a:t>
            </a:r>
          </a:p>
          <a:p>
            <a:r>
              <a:rPr lang="tr-TR" dirty="0"/>
              <a:t>İmam </a:t>
            </a:r>
            <a:r>
              <a:rPr lang="tr-TR" dirty="0" err="1"/>
              <a:t>Maturidi</a:t>
            </a:r>
            <a:r>
              <a:rPr lang="tr-TR" dirty="0"/>
              <a:t> ile </a:t>
            </a:r>
            <a:r>
              <a:rPr lang="tr-TR" dirty="0" err="1"/>
              <a:t>Semerkandi</a:t>
            </a:r>
            <a:r>
              <a:rPr lang="tr-TR" dirty="0"/>
              <a:t> arasında Hoca talebe ilişkisinden ziyade ders arkadaşlık ilişkisi olduğu düşünülmektedir.</a:t>
            </a:r>
          </a:p>
          <a:p>
            <a:r>
              <a:rPr lang="tr-TR" dirty="0"/>
              <a:t>Eserleri: 1) </a:t>
            </a:r>
            <a:r>
              <a:rPr lang="tr-TR" dirty="0" err="1"/>
              <a:t>Sevadü’l</a:t>
            </a:r>
            <a:r>
              <a:rPr lang="tr-TR" dirty="0"/>
              <a:t>-Azam (Eser Samaniler döneminin resmi </a:t>
            </a:r>
            <a:r>
              <a:rPr lang="tr-TR" dirty="0" err="1"/>
              <a:t>akaidesi</a:t>
            </a:r>
            <a:r>
              <a:rPr lang="tr-TR" dirty="0"/>
              <a:t> olarak kabul edilir)</a:t>
            </a:r>
          </a:p>
          <a:p>
            <a:r>
              <a:rPr lang="tr-TR" b="1" i="1" dirty="0"/>
              <a:t>2. </a:t>
            </a:r>
            <a:r>
              <a:rPr lang="tr-TR" b="1" i="1" dirty="0" err="1"/>
              <a:t>Rüstüfağni</a:t>
            </a:r>
            <a:r>
              <a:rPr lang="tr-TR" b="1" i="1" dirty="0"/>
              <a:t> (956)</a:t>
            </a:r>
          </a:p>
          <a:p>
            <a:r>
              <a:rPr lang="tr-TR" dirty="0"/>
              <a:t>Kelamda </a:t>
            </a:r>
            <a:r>
              <a:rPr lang="tr-TR" dirty="0" err="1"/>
              <a:t>Matüridiyye</a:t>
            </a:r>
            <a:r>
              <a:rPr lang="tr-TR" dirty="0"/>
              <a:t> fıkıhta ise </a:t>
            </a:r>
            <a:r>
              <a:rPr lang="tr-TR" dirty="0" err="1"/>
              <a:t>Hanifi</a:t>
            </a:r>
            <a:r>
              <a:rPr lang="tr-TR" dirty="0"/>
              <a:t> geleneğine mensuptur. Semerkant alimlerindendir. Elimize ulaşmış eseri yoktur.</a:t>
            </a:r>
          </a:p>
          <a:p>
            <a:r>
              <a:rPr lang="tr-TR" b="1" i="1" dirty="0"/>
              <a:t>2. </a:t>
            </a:r>
            <a:r>
              <a:rPr lang="tr-TR" b="1" i="1" dirty="0" err="1"/>
              <a:t>Ebu’l</a:t>
            </a:r>
            <a:r>
              <a:rPr lang="tr-TR" b="1" i="1" dirty="0"/>
              <a:t>-Yusuf </a:t>
            </a:r>
            <a:r>
              <a:rPr lang="tr-TR" b="1" i="1" dirty="0" err="1"/>
              <a:t>Pezdevi</a:t>
            </a:r>
            <a:r>
              <a:rPr lang="tr-TR" b="1" i="1" dirty="0"/>
              <a:t> (1100)</a:t>
            </a:r>
          </a:p>
          <a:p>
            <a:r>
              <a:rPr lang="tr-TR" dirty="0"/>
              <a:t>Semerkant ve Buhara bölgesinde yaşamış olan Alim Kelam ilminin birçok meselesi ile ilgili  kolay anlaşılır açıklamalar yapmış Hanefi </a:t>
            </a:r>
            <a:r>
              <a:rPr lang="tr-TR" dirty="0" err="1"/>
              <a:t>matüridi</a:t>
            </a:r>
            <a:r>
              <a:rPr lang="tr-TR" dirty="0"/>
              <a:t> çizgisinde bir âlimdir. </a:t>
            </a:r>
          </a:p>
          <a:p>
            <a:r>
              <a:rPr lang="tr-TR" dirty="0" err="1"/>
              <a:t>Maturidiyyenin</a:t>
            </a:r>
            <a:r>
              <a:rPr lang="tr-TR" dirty="0"/>
              <a:t> bir mezhep olarak bölgede yapılanmasında büyük katkı sahibidir.</a:t>
            </a:r>
          </a:p>
          <a:p>
            <a:r>
              <a:rPr lang="tr-TR" dirty="0"/>
              <a:t>Eserleri: 1) </a:t>
            </a:r>
            <a:r>
              <a:rPr lang="tr-TR" dirty="0" err="1"/>
              <a:t>Usulu’d</a:t>
            </a:r>
            <a:r>
              <a:rPr lang="tr-TR" dirty="0"/>
              <a:t>-din (</a:t>
            </a:r>
            <a:r>
              <a:rPr lang="tr-TR" dirty="0" err="1"/>
              <a:t>Pezdevi’nin</a:t>
            </a:r>
            <a:r>
              <a:rPr lang="tr-TR" dirty="0"/>
              <a:t> Günümüze ulaşan en önemli eseridir)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0569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22512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MÂTÜRÎDÎ KELAMI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r>
              <a:rPr lang="tr-TR" b="1" dirty="0"/>
              <a:t>B. MÂTÜRÎDÎLİĞİN KURUCU VE ÖNCÜ İSİMLERİ</a:t>
            </a:r>
          </a:p>
          <a:p>
            <a:r>
              <a:rPr lang="tr-TR" b="1" dirty="0">
                <a:solidFill>
                  <a:srgbClr val="C00000"/>
                </a:solidFill>
              </a:rPr>
              <a:t>2. </a:t>
            </a:r>
            <a:r>
              <a:rPr lang="tr-TR" b="1" dirty="0" err="1">
                <a:solidFill>
                  <a:srgbClr val="C00000"/>
                </a:solidFill>
              </a:rPr>
              <a:t>Matüridiyye’yi</a:t>
            </a:r>
            <a:r>
              <a:rPr lang="tr-TR" b="1" dirty="0">
                <a:solidFill>
                  <a:srgbClr val="C00000"/>
                </a:solidFill>
              </a:rPr>
              <a:t> Kuran İlk Nesil</a:t>
            </a:r>
          </a:p>
          <a:p>
            <a:r>
              <a:rPr lang="tr-TR" b="1" i="1" dirty="0"/>
              <a:t>3. </a:t>
            </a:r>
            <a:r>
              <a:rPr lang="tr-TR" b="1" i="1" dirty="0" err="1"/>
              <a:t>Ebü’l</a:t>
            </a:r>
            <a:r>
              <a:rPr lang="tr-TR" b="1" i="1" dirty="0"/>
              <a:t>-Muin en-</a:t>
            </a:r>
            <a:r>
              <a:rPr lang="tr-TR" b="1" i="1" dirty="0" err="1"/>
              <a:t>Nesefi</a:t>
            </a:r>
            <a:r>
              <a:rPr lang="tr-TR" b="1" i="1" dirty="0"/>
              <a:t> (ö. 1115)</a:t>
            </a:r>
          </a:p>
          <a:p>
            <a:r>
              <a:rPr lang="tr-TR" dirty="0" err="1"/>
              <a:t>Matüridiyye</a:t>
            </a:r>
            <a:r>
              <a:rPr lang="tr-TR" dirty="0"/>
              <a:t> mezhebinin tam anlamıyla bir ekol haline gelmesini sağlayan kişidir. İmam </a:t>
            </a:r>
            <a:r>
              <a:rPr lang="tr-TR" dirty="0" err="1"/>
              <a:t>Maturidi’nin</a:t>
            </a:r>
            <a:r>
              <a:rPr lang="tr-TR" dirty="0"/>
              <a:t> en güçlü temsilcisi konumundadır. </a:t>
            </a:r>
          </a:p>
          <a:p>
            <a:r>
              <a:rPr lang="tr-TR" dirty="0"/>
              <a:t>Eserleri: 1) </a:t>
            </a:r>
            <a:r>
              <a:rPr lang="tr-TR" dirty="0" err="1"/>
              <a:t>Tabsiratü’l-Edille</a:t>
            </a:r>
            <a:r>
              <a:rPr lang="tr-TR" dirty="0"/>
              <a:t> (</a:t>
            </a:r>
            <a:r>
              <a:rPr lang="tr-TR" dirty="0" err="1"/>
              <a:t>Müellefin</a:t>
            </a:r>
            <a:r>
              <a:rPr lang="tr-TR" dirty="0"/>
              <a:t> kelama dair en hacimli eseridir. İmam </a:t>
            </a:r>
            <a:r>
              <a:rPr lang="tr-TR" dirty="0" err="1"/>
              <a:t>Matüridi’nin</a:t>
            </a:r>
            <a:r>
              <a:rPr lang="tr-TR" dirty="0"/>
              <a:t> </a:t>
            </a:r>
            <a:r>
              <a:rPr lang="tr-TR" dirty="0" err="1"/>
              <a:t>Kitabu</a:t>
            </a:r>
            <a:r>
              <a:rPr lang="tr-TR" dirty="0"/>
              <a:t> </a:t>
            </a:r>
            <a:r>
              <a:rPr lang="tr-TR" dirty="0" err="1"/>
              <a:t>Tevhid</a:t>
            </a:r>
            <a:r>
              <a:rPr lang="tr-TR" dirty="0"/>
              <a:t> eseri bulunana kadar </a:t>
            </a:r>
            <a:r>
              <a:rPr lang="tr-TR" dirty="0" err="1"/>
              <a:t>Maturidi</a:t>
            </a:r>
            <a:r>
              <a:rPr lang="tr-TR" dirty="0"/>
              <a:t> düşüncesini ortaya koyan temel kaynak olarak kabul edilmiştir, </a:t>
            </a:r>
            <a:r>
              <a:rPr lang="tr-TR" dirty="0" err="1"/>
              <a:t>Kitabu’t-Tevhid’in</a:t>
            </a:r>
            <a:r>
              <a:rPr lang="tr-TR" dirty="0"/>
              <a:t> şerhi mahiyetindedir.) 2) et-</a:t>
            </a:r>
            <a:r>
              <a:rPr lang="tr-TR" dirty="0" err="1"/>
              <a:t>Temhid</a:t>
            </a:r>
            <a:r>
              <a:rPr lang="tr-TR" dirty="0"/>
              <a:t> (</a:t>
            </a:r>
            <a:r>
              <a:rPr lang="tr-TR" dirty="0" err="1"/>
              <a:t>Tabsiratü’l-Edille</a:t>
            </a:r>
            <a:r>
              <a:rPr lang="tr-TR" dirty="0"/>
              <a:t> eserinin özetini mahiyetindedir) 3) </a:t>
            </a:r>
            <a:r>
              <a:rPr lang="tr-TR" dirty="0" err="1"/>
              <a:t>Bahru’l</a:t>
            </a:r>
            <a:r>
              <a:rPr lang="tr-TR" dirty="0"/>
              <a:t>-Kelam </a:t>
            </a:r>
          </a:p>
          <a:p>
            <a:r>
              <a:rPr lang="tr-TR" b="1" i="1" dirty="0"/>
              <a:t>4. Alaeddin es-</a:t>
            </a:r>
            <a:r>
              <a:rPr lang="tr-TR" b="1" i="1" dirty="0" err="1"/>
              <a:t>Semarkandi</a:t>
            </a:r>
            <a:r>
              <a:rPr lang="tr-TR" b="1" i="1" dirty="0"/>
              <a:t> (ö. 1144)</a:t>
            </a:r>
          </a:p>
          <a:p>
            <a:r>
              <a:rPr lang="tr-TR" dirty="0"/>
              <a:t>Eseri: 1) </a:t>
            </a:r>
            <a:r>
              <a:rPr lang="tr-TR" dirty="0" err="1"/>
              <a:t>Şerhu</a:t>
            </a:r>
            <a:r>
              <a:rPr lang="tr-TR" dirty="0"/>
              <a:t> </a:t>
            </a:r>
            <a:r>
              <a:rPr lang="tr-TR" dirty="0" err="1"/>
              <a:t>Tevilati’l</a:t>
            </a:r>
            <a:r>
              <a:rPr lang="tr-TR" dirty="0"/>
              <a:t>-Kur’an 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456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22512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MÂTÜRÎDÎ KELAMI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tr-TR" b="1" dirty="0"/>
              <a:t>A. MÂTÜRÎDİYYE EKOLÜ VE TEŞEKKÜLÜ</a:t>
            </a:r>
          </a:p>
          <a:p>
            <a:r>
              <a:rPr lang="tr-TR" b="1" dirty="0">
                <a:solidFill>
                  <a:srgbClr val="C00000"/>
                </a:solidFill>
              </a:rPr>
              <a:t>1. </a:t>
            </a:r>
            <a:r>
              <a:rPr lang="tr-TR" b="1" dirty="0" err="1">
                <a:solidFill>
                  <a:srgbClr val="C00000"/>
                </a:solidFill>
              </a:rPr>
              <a:t>Maveraünnehir</a:t>
            </a:r>
            <a:r>
              <a:rPr lang="tr-TR" b="1" dirty="0">
                <a:solidFill>
                  <a:srgbClr val="C00000"/>
                </a:solidFill>
              </a:rPr>
              <a:t> bölgesi ve Semerkant ilim havzası</a:t>
            </a:r>
          </a:p>
          <a:p>
            <a:r>
              <a:rPr lang="tr-TR" b="1" i="1" dirty="0" err="1"/>
              <a:t>Maveraünnehir</a:t>
            </a:r>
            <a:r>
              <a:rPr lang="tr-TR" b="1" i="1" dirty="0"/>
              <a:t> neresidir </a:t>
            </a:r>
          </a:p>
          <a:p>
            <a:r>
              <a:rPr lang="tr-TR" dirty="0"/>
              <a:t>İslam tarihinde Ceyhun (</a:t>
            </a:r>
            <a:r>
              <a:rPr lang="tr-TR" dirty="0" err="1"/>
              <a:t>Amuderya</a:t>
            </a:r>
            <a:r>
              <a:rPr lang="tr-TR" dirty="0"/>
              <a:t>) Nehri’nin kuzey ve doğusunda kalan bölge için Orta Asya'nın en büyük iki nehrinden biri olan </a:t>
            </a:r>
            <a:r>
              <a:rPr lang="tr-TR" dirty="0" err="1"/>
              <a:t>Amuderya’yı</a:t>
            </a:r>
            <a:r>
              <a:rPr lang="tr-TR" dirty="0"/>
              <a:t> kastederek “nehrin öte tarafında bulunan bölge” anlamında </a:t>
            </a:r>
            <a:r>
              <a:rPr lang="tr-TR" dirty="0" err="1"/>
              <a:t>Maveraünnehir</a:t>
            </a:r>
            <a:r>
              <a:rPr lang="tr-TR" dirty="0"/>
              <a:t> denmiştir. </a:t>
            </a:r>
          </a:p>
          <a:p>
            <a:r>
              <a:rPr lang="tr-TR" dirty="0"/>
              <a:t>Arapça metinlerde </a:t>
            </a:r>
            <a:r>
              <a:rPr lang="tr-TR" dirty="0" err="1"/>
              <a:t>Maveraül</a:t>
            </a:r>
            <a:r>
              <a:rPr lang="tr-TR" dirty="0"/>
              <a:t>-Ceyhun ya da </a:t>
            </a:r>
            <a:r>
              <a:rPr lang="tr-TR" dirty="0" err="1"/>
              <a:t>Haytal</a:t>
            </a:r>
            <a:r>
              <a:rPr lang="tr-TR" dirty="0"/>
              <a:t> geçer. </a:t>
            </a:r>
          </a:p>
          <a:p>
            <a:r>
              <a:rPr lang="tr-TR" dirty="0"/>
              <a:t>Batı kaynaklarında bu bölge </a:t>
            </a:r>
            <a:r>
              <a:rPr lang="tr-TR" dirty="0" err="1"/>
              <a:t>Transsoxiana</a:t>
            </a:r>
            <a:r>
              <a:rPr lang="tr-TR" dirty="0"/>
              <a:t> şeklinde geçer.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0940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22512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MÂTÜRÎDÎ KELAMI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r>
              <a:rPr lang="tr-TR" b="1" dirty="0"/>
              <a:t>B. MÂTÜRÎDÎLİĞİN KURUCU VE ÖNCÜ İSİMLERİ</a:t>
            </a:r>
          </a:p>
          <a:p>
            <a:r>
              <a:rPr lang="tr-TR" b="1" dirty="0">
                <a:solidFill>
                  <a:srgbClr val="C00000"/>
                </a:solidFill>
              </a:rPr>
              <a:t>3. </a:t>
            </a:r>
            <a:r>
              <a:rPr lang="tr-TR" b="1" dirty="0" err="1">
                <a:solidFill>
                  <a:srgbClr val="C00000"/>
                </a:solidFill>
              </a:rPr>
              <a:t>Matüridiyye’nin</a:t>
            </a:r>
            <a:r>
              <a:rPr lang="tr-TR" b="1" dirty="0">
                <a:solidFill>
                  <a:srgbClr val="C00000"/>
                </a:solidFill>
              </a:rPr>
              <a:t> Teşekkülünden Sonraki Nesil</a:t>
            </a:r>
          </a:p>
          <a:p>
            <a:r>
              <a:rPr lang="tr-TR" dirty="0"/>
              <a:t>1) el-Keşfi, el-</a:t>
            </a:r>
            <a:r>
              <a:rPr lang="tr-TR" dirty="0" err="1"/>
              <a:t>Hasiri</a:t>
            </a:r>
            <a:r>
              <a:rPr lang="tr-TR" dirty="0"/>
              <a:t>, es-</a:t>
            </a:r>
            <a:r>
              <a:rPr lang="tr-TR" dirty="0" err="1"/>
              <a:t>Saffar</a:t>
            </a:r>
            <a:endParaRPr lang="tr-TR" dirty="0"/>
          </a:p>
          <a:p>
            <a:r>
              <a:rPr lang="tr-TR" dirty="0"/>
              <a:t>2) Necmeddin Ömer en-</a:t>
            </a:r>
            <a:r>
              <a:rPr lang="tr-TR" dirty="0" err="1"/>
              <a:t>Nesefi</a:t>
            </a:r>
            <a:r>
              <a:rPr lang="tr-TR" dirty="0"/>
              <a:t> (ö.1142): 1) </a:t>
            </a:r>
            <a:r>
              <a:rPr lang="tr-TR" dirty="0" err="1"/>
              <a:t>Akaidü’n-Nesefi</a:t>
            </a:r>
            <a:r>
              <a:rPr lang="tr-TR" dirty="0"/>
              <a:t> (Asıl meşhur olduğu eseridir. Üzerine birçok şerh yazılmıştır. </a:t>
            </a:r>
          </a:p>
          <a:p>
            <a:r>
              <a:rPr lang="tr-TR" dirty="0"/>
              <a:t>3) </a:t>
            </a:r>
            <a:r>
              <a:rPr lang="tr-TR" dirty="0" err="1"/>
              <a:t>Alaaddin</a:t>
            </a:r>
            <a:r>
              <a:rPr lang="tr-TR" dirty="0"/>
              <a:t> el-</a:t>
            </a:r>
            <a:r>
              <a:rPr lang="tr-TR" dirty="0" err="1"/>
              <a:t>Üsmendi</a:t>
            </a:r>
            <a:endParaRPr lang="tr-TR" dirty="0"/>
          </a:p>
          <a:p>
            <a:r>
              <a:rPr lang="tr-TR" dirty="0"/>
              <a:t>4) Ali b. Osman el-</a:t>
            </a:r>
            <a:r>
              <a:rPr lang="tr-TR" dirty="0" err="1"/>
              <a:t>Uşi</a:t>
            </a:r>
            <a:r>
              <a:rPr lang="tr-TR" dirty="0"/>
              <a:t> (1179)</a:t>
            </a:r>
          </a:p>
          <a:p>
            <a:r>
              <a:rPr lang="tr-TR" dirty="0"/>
              <a:t>5) Nureddin es-</a:t>
            </a:r>
            <a:r>
              <a:rPr lang="tr-TR" dirty="0" err="1"/>
              <a:t>Sabuni</a:t>
            </a:r>
            <a:r>
              <a:rPr lang="tr-TR" dirty="0"/>
              <a:t> (ö. 1184): Buhara’da yaşamıştır. Türk asıllı olduğu düşünülür. Mütevazi bir hayat yaşadığından meşhur olmamıştır. Fahreddin Razi ile </a:t>
            </a:r>
            <a:r>
              <a:rPr lang="tr-TR" dirty="0" err="1"/>
              <a:t>kelami</a:t>
            </a:r>
            <a:r>
              <a:rPr lang="tr-TR" dirty="0"/>
              <a:t> tartışmalar içerisine girdiği rivayetleri vardır. Eserleri: 1) el-</a:t>
            </a:r>
            <a:r>
              <a:rPr lang="tr-TR" dirty="0" err="1"/>
              <a:t>Kifaye</a:t>
            </a:r>
            <a:r>
              <a:rPr lang="tr-TR" dirty="0"/>
              <a:t> </a:t>
            </a:r>
            <a:r>
              <a:rPr lang="tr-TR" dirty="0" err="1"/>
              <a:t>fi’l-Hidaye</a:t>
            </a:r>
            <a:r>
              <a:rPr lang="tr-TR" dirty="0"/>
              <a:t> (</a:t>
            </a:r>
            <a:r>
              <a:rPr lang="tr-TR" dirty="0" err="1"/>
              <a:t>Tabsiratü’l-Edille</a:t>
            </a:r>
            <a:r>
              <a:rPr lang="tr-TR" dirty="0"/>
              <a:t> eserinden sonra </a:t>
            </a:r>
            <a:r>
              <a:rPr lang="tr-TR" dirty="0" err="1"/>
              <a:t>Matüridi</a:t>
            </a:r>
            <a:r>
              <a:rPr lang="tr-TR" dirty="0"/>
              <a:t> kelamına dair yazılmış en önemli eserdir. 2) el-</a:t>
            </a:r>
            <a:r>
              <a:rPr lang="tr-TR" dirty="0" err="1"/>
              <a:t>Bidaye</a:t>
            </a:r>
            <a:r>
              <a:rPr lang="tr-TR" dirty="0"/>
              <a:t> fi </a:t>
            </a:r>
            <a:r>
              <a:rPr lang="tr-TR" dirty="0" err="1"/>
              <a:t>usulu’d</a:t>
            </a:r>
            <a:r>
              <a:rPr lang="tr-TR" dirty="0"/>
              <a:t>-din (</a:t>
            </a:r>
            <a:r>
              <a:rPr lang="tr-TR" dirty="0" err="1"/>
              <a:t>Kifaye’nin</a:t>
            </a:r>
            <a:r>
              <a:rPr lang="tr-TR" dirty="0"/>
              <a:t> özeti şeklindedir)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4364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22512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MÂTÜRÎDÎ KELAMI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r>
              <a:rPr lang="tr-TR" b="1" dirty="0"/>
              <a:t>B. MÂTÜRÎDÎLİĞİN KURUCU VE ÖNCÜ İSİMLERİ</a:t>
            </a:r>
          </a:p>
          <a:p>
            <a:r>
              <a:rPr lang="tr-TR" b="1" dirty="0">
                <a:solidFill>
                  <a:srgbClr val="C00000"/>
                </a:solidFill>
              </a:rPr>
              <a:t>4. </a:t>
            </a:r>
            <a:r>
              <a:rPr lang="tr-TR" b="1" dirty="0" err="1">
                <a:solidFill>
                  <a:srgbClr val="C00000"/>
                </a:solidFill>
              </a:rPr>
              <a:t>Müteahhirun</a:t>
            </a:r>
            <a:r>
              <a:rPr lang="tr-TR" b="1" dirty="0">
                <a:solidFill>
                  <a:srgbClr val="C00000"/>
                </a:solidFill>
              </a:rPr>
              <a:t> Dönemi </a:t>
            </a:r>
            <a:r>
              <a:rPr lang="tr-TR" b="1" dirty="0" err="1">
                <a:solidFill>
                  <a:srgbClr val="C00000"/>
                </a:solidFill>
              </a:rPr>
              <a:t>Matüridiyye</a:t>
            </a:r>
            <a:r>
              <a:rPr lang="tr-TR" b="1" dirty="0">
                <a:solidFill>
                  <a:srgbClr val="C00000"/>
                </a:solidFill>
              </a:rPr>
              <a:t> Uleması</a:t>
            </a:r>
          </a:p>
          <a:p>
            <a:r>
              <a:rPr lang="tr-TR" dirty="0"/>
              <a:t>1. Ömer b. Muhammed el-</a:t>
            </a:r>
            <a:r>
              <a:rPr lang="tr-TR" dirty="0" err="1"/>
              <a:t>Habbazi</a:t>
            </a:r>
            <a:r>
              <a:rPr lang="tr-TR" dirty="0"/>
              <a:t> (1292) Eserler: 1) el-Hadi fi </a:t>
            </a:r>
            <a:r>
              <a:rPr lang="tr-TR" dirty="0" err="1"/>
              <a:t>Usulu’d</a:t>
            </a:r>
            <a:r>
              <a:rPr lang="tr-TR" dirty="0"/>
              <a:t>-Din</a:t>
            </a:r>
          </a:p>
          <a:p>
            <a:r>
              <a:rPr lang="tr-TR" dirty="0"/>
              <a:t>2. Ubeydullah </a:t>
            </a:r>
            <a:r>
              <a:rPr lang="tr-TR" dirty="0" err="1"/>
              <a:t>Semerkandi</a:t>
            </a:r>
            <a:endParaRPr lang="tr-TR" dirty="0"/>
          </a:p>
          <a:p>
            <a:r>
              <a:rPr lang="tr-TR" dirty="0"/>
              <a:t>3. Muhammed b. Eşref es-</a:t>
            </a:r>
            <a:r>
              <a:rPr lang="tr-TR" dirty="0" err="1"/>
              <a:t>Semerkandi</a:t>
            </a:r>
            <a:r>
              <a:rPr lang="tr-TR" dirty="0"/>
              <a:t> </a:t>
            </a:r>
          </a:p>
          <a:p>
            <a:r>
              <a:rPr lang="tr-TR" dirty="0"/>
              <a:t>4. </a:t>
            </a:r>
            <a:r>
              <a:rPr lang="tr-TR" dirty="0" err="1"/>
              <a:t>Ebu’l-Berekat</a:t>
            </a:r>
            <a:r>
              <a:rPr lang="tr-TR" dirty="0"/>
              <a:t> en-</a:t>
            </a:r>
            <a:r>
              <a:rPr lang="tr-TR" dirty="0" err="1"/>
              <a:t>Nesefi</a:t>
            </a:r>
            <a:r>
              <a:rPr lang="tr-TR" dirty="0"/>
              <a:t> (1310): </a:t>
            </a:r>
            <a:r>
              <a:rPr lang="tr-TR" dirty="0" err="1"/>
              <a:t>Müteahhirin</a:t>
            </a:r>
            <a:r>
              <a:rPr lang="tr-TR" dirty="0"/>
              <a:t> dönemi önemi </a:t>
            </a:r>
            <a:r>
              <a:rPr lang="tr-TR" dirty="0" err="1"/>
              <a:t>hanefi</a:t>
            </a:r>
            <a:r>
              <a:rPr lang="tr-TR" dirty="0"/>
              <a:t> ulemasındandır. Eserleri: 1) el-Umde 2) el-</a:t>
            </a:r>
            <a:r>
              <a:rPr lang="tr-TR" dirty="0" err="1"/>
              <a:t>İtimad</a:t>
            </a:r>
            <a:r>
              <a:rPr lang="tr-TR" dirty="0"/>
              <a:t> </a:t>
            </a:r>
            <a:r>
              <a:rPr lang="tr-TR" dirty="0" err="1"/>
              <a:t>fi’l-İtikad</a:t>
            </a:r>
            <a:endParaRPr lang="tr-TR" dirty="0"/>
          </a:p>
          <a:p>
            <a:r>
              <a:rPr lang="tr-TR" dirty="0"/>
              <a:t>5. </a:t>
            </a:r>
            <a:r>
              <a:rPr lang="tr-TR" dirty="0" err="1"/>
              <a:t>Lamişi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016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22512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MÂTÜRÎDÎ KELAMI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47500" lnSpcReduction="20000"/>
          </a:bodyPr>
          <a:lstStyle/>
          <a:p>
            <a:r>
              <a:rPr lang="tr-TR" b="1" dirty="0"/>
              <a:t>C. TEMEL GÖRÜŞLERİ</a:t>
            </a:r>
          </a:p>
          <a:p>
            <a:r>
              <a:rPr lang="tr-TR" b="1" dirty="0">
                <a:solidFill>
                  <a:srgbClr val="C00000"/>
                </a:solidFill>
              </a:rPr>
              <a:t>1. Bilgi Nazariyesi</a:t>
            </a:r>
          </a:p>
          <a:p>
            <a:r>
              <a:rPr lang="tr-TR" dirty="0"/>
              <a:t>Bilgi elde etmenin yöntemi: İdrak (duyular), haber ve akli istidlal.</a:t>
            </a:r>
          </a:p>
          <a:p>
            <a:r>
              <a:rPr lang="tr-TR" b="1" i="1" dirty="0"/>
              <a:t>1.1. Duyular</a:t>
            </a:r>
          </a:p>
          <a:p>
            <a:r>
              <a:rPr lang="tr-TR" dirty="0"/>
              <a:t>Duyular yoluyla elde edilen bilgi bilginin esası ve en net olanıdır. </a:t>
            </a:r>
          </a:p>
          <a:p>
            <a:r>
              <a:rPr lang="tr-TR" b="1" i="1" dirty="0"/>
              <a:t>1.2. Akıl</a:t>
            </a:r>
          </a:p>
          <a:p>
            <a:r>
              <a:rPr lang="tr-TR" dirty="0"/>
              <a:t>Duyu ve haberi bilginin doğruluğunun tespitinde akıl kıstastır. </a:t>
            </a:r>
          </a:p>
          <a:p>
            <a:r>
              <a:rPr lang="tr-TR" dirty="0"/>
              <a:t>Akıl yürütmek üç açıdan elzemdir:</a:t>
            </a:r>
          </a:p>
          <a:p>
            <a:r>
              <a:rPr lang="tr-TR" dirty="0"/>
              <a:t>1) Duyu ve haber yoluyla bilgi elde etmek için akıl gerekir.</a:t>
            </a:r>
          </a:p>
          <a:p>
            <a:r>
              <a:rPr lang="tr-TR" dirty="0"/>
              <a:t>2) Varlıktaki iyilik ve kötülüğün tespiti için akıl yürütme gerekir.</a:t>
            </a:r>
          </a:p>
          <a:p>
            <a:r>
              <a:rPr lang="tr-TR" dirty="0"/>
              <a:t>3) Allah’ı ve emirlerini bilmek akıl yürütme ile gerçekleşir. </a:t>
            </a:r>
          </a:p>
          <a:p>
            <a:r>
              <a:rPr lang="tr-TR" dirty="0"/>
              <a:t>Bütün bunlara rağmen aklın bir sınırı da vardır.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413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22512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MÂTÜRÎDÎ KELAMI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r>
              <a:rPr lang="tr-TR" b="1" dirty="0"/>
              <a:t>C. TEMEL GÖRÜŞLERİ</a:t>
            </a:r>
          </a:p>
          <a:p>
            <a:r>
              <a:rPr lang="tr-TR" b="1" dirty="0">
                <a:solidFill>
                  <a:srgbClr val="C00000"/>
                </a:solidFill>
              </a:rPr>
              <a:t>1. Bilgi Nazariyesi</a:t>
            </a:r>
          </a:p>
          <a:p>
            <a:r>
              <a:rPr lang="tr-TR" b="1" i="1" dirty="0"/>
              <a:t>1.3. Doğru Haber</a:t>
            </a:r>
          </a:p>
          <a:p>
            <a:r>
              <a:rPr lang="tr-TR" dirty="0"/>
              <a:t>1) </a:t>
            </a:r>
            <a:r>
              <a:rPr lang="tr-TR" dirty="0" err="1"/>
              <a:t>Mütevatir</a:t>
            </a:r>
            <a:r>
              <a:rPr lang="tr-TR" dirty="0"/>
              <a:t> Haber: Yalan olmasının aklın kabul etmeyeceği haberdir. </a:t>
            </a:r>
          </a:p>
          <a:p>
            <a:r>
              <a:rPr lang="tr-TR" dirty="0"/>
              <a:t>2) Peygamberin Haberi: Mucize ile desteklenen peygamberin haberi doğru haberdir. Peygamberin bildirdiği haber a) </a:t>
            </a:r>
            <a:r>
              <a:rPr lang="tr-TR" dirty="0" err="1"/>
              <a:t>Mütevatir</a:t>
            </a:r>
            <a:r>
              <a:rPr lang="tr-TR" dirty="0"/>
              <a:t> b) </a:t>
            </a:r>
            <a:r>
              <a:rPr lang="tr-TR" dirty="0" err="1"/>
              <a:t>Ahad</a:t>
            </a:r>
            <a:r>
              <a:rPr lang="tr-TR" dirty="0"/>
              <a:t> haber. </a:t>
            </a:r>
          </a:p>
          <a:p>
            <a:r>
              <a:rPr lang="tr-TR" dirty="0" err="1"/>
              <a:t>Ahad</a:t>
            </a:r>
            <a:r>
              <a:rPr lang="tr-TR" dirty="0"/>
              <a:t> haber zan ifade ettiği için kabulü için şartlar gerekir. Bunlar: 1) Kur’an 2) </a:t>
            </a:r>
            <a:r>
              <a:rPr lang="tr-TR" dirty="0" err="1"/>
              <a:t>Mütevatir</a:t>
            </a:r>
            <a:r>
              <a:rPr lang="tr-TR" dirty="0"/>
              <a:t> sünnet 3) Akla ters düşmemesi 4) Güvenilir </a:t>
            </a:r>
            <a:r>
              <a:rPr lang="tr-TR" dirty="0" err="1"/>
              <a:t>ravi</a:t>
            </a:r>
            <a:r>
              <a:rPr lang="tr-TR" dirty="0"/>
              <a:t> zincirine sahip olması </a:t>
            </a:r>
          </a:p>
          <a:p>
            <a:r>
              <a:rPr lang="tr-TR" dirty="0" err="1"/>
              <a:t>Ahad</a:t>
            </a:r>
            <a:r>
              <a:rPr lang="tr-TR" dirty="0"/>
              <a:t> haberler her halükarda zan ifade ettiğinden tek başına </a:t>
            </a:r>
            <a:r>
              <a:rPr lang="tr-TR" dirty="0" err="1"/>
              <a:t>itikadi</a:t>
            </a:r>
            <a:r>
              <a:rPr lang="tr-TR" dirty="0"/>
              <a:t> konularda esas teşkil oluşturmaz. </a:t>
            </a:r>
          </a:p>
          <a:p>
            <a:r>
              <a:rPr lang="tr-TR" dirty="0"/>
              <a:t>Sahih olan </a:t>
            </a:r>
            <a:r>
              <a:rPr lang="tr-TR" dirty="0" err="1"/>
              <a:t>ahad</a:t>
            </a:r>
            <a:r>
              <a:rPr lang="tr-TR" dirty="0"/>
              <a:t> hadisle Kur’an’da kapalı bir şekilde dile getirilen </a:t>
            </a:r>
            <a:r>
              <a:rPr lang="tr-TR" dirty="0" err="1"/>
              <a:t>itikadi</a:t>
            </a:r>
            <a:r>
              <a:rPr lang="tr-TR" dirty="0"/>
              <a:t> konularda istidlal yapılabilir.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6256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22512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MÂTÜRÎDÎ KELAMI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r>
              <a:rPr lang="tr-TR" b="1" dirty="0"/>
              <a:t>C. TEMEL GÖRÜŞLERİ</a:t>
            </a:r>
          </a:p>
          <a:p>
            <a:r>
              <a:rPr lang="tr-TR" b="1" dirty="0">
                <a:solidFill>
                  <a:srgbClr val="C00000"/>
                </a:solidFill>
              </a:rPr>
              <a:t>2. </a:t>
            </a:r>
            <a:r>
              <a:rPr lang="tr-TR" b="1" dirty="0" err="1">
                <a:solidFill>
                  <a:srgbClr val="C00000"/>
                </a:solidFill>
              </a:rPr>
              <a:t>Uluhiyyet</a:t>
            </a:r>
            <a:endParaRPr lang="tr-TR" b="1" dirty="0">
              <a:solidFill>
                <a:srgbClr val="C00000"/>
              </a:solidFill>
            </a:endParaRPr>
          </a:p>
          <a:p>
            <a:r>
              <a:rPr lang="tr-TR" b="1" i="1" dirty="0"/>
              <a:t>Allah’ın varlığı: </a:t>
            </a:r>
          </a:p>
          <a:p>
            <a:r>
              <a:rPr lang="tr-TR" dirty="0"/>
              <a:t>Alem ve Allah’ın varlığı üzerine tefekkür ve akıl yürütme ile bilinebilir. </a:t>
            </a:r>
          </a:p>
          <a:p>
            <a:r>
              <a:rPr lang="tr-TR" b="1" i="1" dirty="0"/>
              <a:t>İlahi isim ve sıfatlar: </a:t>
            </a:r>
          </a:p>
          <a:p>
            <a:r>
              <a:rPr lang="tr-TR" dirty="0"/>
              <a:t>Allah’ın isim ve sıfatları ile zati hakkında bilgi edinmek mümkündür. </a:t>
            </a:r>
          </a:p>
          <a:p>
            <a:r>
              <a:rPr lang="tr-TR" dirty="0"/>
              <a:t>Allah’ın alim, kadir ve </a:t>
            </a:r>
            <a:r>
              <a:rPr lang="tr-TR" dirty="0" err="1"/>
              <a:t>mürid</a:t>
            </a:r>
            <a:r>
              <a:rPr lang="tr-TR" dirty="0"/>
              <a:t> oluşu onun ilim, kudret ve irade sıfatlarına sahip olduğunu gösterir. Bu sıfatlar Allah’ın zatından kaynaklandığından insana benzemez. Sıfatlar zattan bağımsız değildir ancak zatın ötesinde ve zata ilave varlıklardır.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7375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22512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MÂTÜRÎDÎ KELAMI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r>
              <a:rPr lang="tr-TR" b="1" dirty="0"/>
              <a:t>C. TEMEL GÖRÜŞLERİ</a:t>
            </a:r>
          </a:p>
          <a:p>
            <a:r>
              <a:rPr lang="tr-TR" b="1" dirty="0">
                <a:solidFill>
                  <a:srgbClr val="C00000"/>
                </a:solidFill>
              </a:rPr>
              <a:t>2. </a:t>
            </a:r>
            <a:r>
              <a:rPr lang="tr-TR" b="1" dirty="0" err="1">
                <a:solidFill>
                  <a:srgbClr val="C00000"/>
                </a:solidFill>
              </a:rPr>
              <a:t>Uluhiyyet</a:t>
            </a:r>
            <a:endParaRPr lang="tr-TR" b="1" dirty="0">
              <a:solidFill>
                <a:srgbClr val="C00000"/>
              </a:solidFill>
            </a:endParaRPr>
          </a:p>
          <a:p>
            <a:r>
              <a:rPr lang="tr-TR" b="1" i="1" dirty="0"/>
              <a:t>İlahi isim ve sıfatlar: </a:t>
            </a:r>
          </a:p>
          <a:p>
            <a:r>
              <a:rPr lang="tr-TR" dirty="0"/>
              <a:t>Tekvin hakiki ve müstakil bir sıfattır. Tekvin yaratma, öldürme, rızık verme gibi fiillerin dayanağıdır. Tekvinin kadim oluşu iliştiği şeyin de kadim oluşunu gerektirmez. </a:t>
            </a:r>
          </a:p>
          <a:p>
            <a:r>
              <a:rPr lang="tr-TR" dirty="0"/>
              <a:t>İlahi isimler tevkifidir. </a:t>
            </a:r>
          </a:p>
          <a:p>
            <a:r>
              <a:rPr lang="tr-TR" dirty="0"/>
              <a:t>Allah zaman ve mekandan münezzehtir. Çünkü O’nun zatı maddeye benzemez.</a:t>
            </a:r>
          </a:p>
          <a:p>
            <a:r>
              <a:rPr lang="tr-TR" dirty="0"/>
              <a:t>Kelam sıfatı Allah’ın zatıyla kaim ezel manadır ve kelam-ı nefsi ile isimlendirilir, mahluk değildir. İnsana iletildiğinde kelam-ı lafzi ismi verilir ve mahluktur. </a:t>
            </a:r>
          </a:p>
          <a:p>
            <a:r>
              <a:rPr lang="tr-TR" dirty="0"/>
              <a:t>Haber-ı sıfatlar tevil edilir. </a:t>
            </a:r>
          </a:p>
          <a:p>
            <a:r>
              <a:rPr lang="tr-TR" dirty="0"/>
              <a:t>Allah’ı bilmek aklen vaciptir.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8303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22512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MÂTÜRÎDÎ KELAMI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r>
              <a:rPr lang="tr-TR" b="1" dirty="0"/>
              <a:t>C. TEMEL GÖRÜŞLERİ</a:t>
            </a:r>
          </a:p>
          <a:p>
            <a:r>
              <a:rPr lang="tr-TR" b="1" dirty="0">
                <a:solidFill>
                  <a:srgbClr val="C00000"/>
                </a:solidFill>
              </a:rPr>
              <a:t>3. Nübüvvet</a:t>
            </a:r>
          </a:p>
          <a:p>
            <a:r>
              <a:rPr lang="tr-TR" dirty="0"/>
              <a:t>Nübüvvet aklen ve naklen  vaciptir. </a:t>
            </a:r>
          </a:p>
          <a:p>
            <a:r>
              <a:rPr lang="tr-TR" dirty="0"/>
              <a:t>Peygamber göndermek Allah’ın hikmetinin gereğidir. </a:t>
            </a:r>
          </a:p>
          <a:p>
            <a:r>
              <a:rPr lang="tr-TR" dirty="0"/>
              <a:t>Aklın doğru bir şekilde kullanılmasını öğretecek peygambere ihtiyaç vardır. </a:t>
            </a:r>
          </a:p>
          <a:p>
            <a:r>
              <a:rPr lang="tr-TR" dirty="0"/>
              <a:t>Peygamber göndermek Allah’ın için caiz ve mümkündür. </a:t>
            </a:r>
          </a:p>
          <a:p>
            <a:r>
              <a:rPr lang="tr-TR" dirty="0"/>
              <a:t>Mucizeler peygamberliğin delilidir. </a:t>
            </a:r>
          </a:p>
          <a:p>
            <a:r>
              <a:rPr lang="tr-TR" dirty="0"/>
              <a:t>Peygamberlerin sıfatları vardır.</a:t>
            </a:r>
          </a:p>
          <a:p>
            <a:r>
              <a:rPr lang="tr-TR" dirty="0"/>
              <a:t>Peygamberin günahı olabilir ancak bu günah </a:t>
            </a:r>
            <a:r>
              <a:rPr lang="tr-TR" dirty="0" err="1"/>
              <a:t>kabih</a:t>
            </a:r>
            <a:r>
              <a:rPr lang="tr-TR" dirty="0"/>
              <a:t> olanı yapmak değil </a:t>
            </a:r>
            <a:r>
              <a:rPr lang="tr-TR" dirty="0" err="1"/>
              <a:t>efdal</a:t>
            </a:r>
            <a:r>
              <a:rPr lang="tr-TR" dirty="0"/>
              <a:t> olanı </a:t>
            </a:r>
            <a:r>
              <a:rPr lang="tr-TR" dirty="0" err="1"/>
              <a:t>terketmek</a:t>
            </a:r>
            <a:r>
              <a:rPr lang="tr-TR" dirty="0"/>
              <a:t> şeklindedir. </a:t>
            </a:r>
          </a:p>
          <a:p>
            <a:r>
              <a:rPr lang="tr-TR" dirty="0"/>
              <a:t>Peygamber peygamberlikten önce günah işlemiş olabilir.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0954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22512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MÂTÜRÎDÎ KELAMI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tr-TR" b="1" dirty="0"/>
              <a:t>C. TEMEL GÖRÜŞLERİ</a:t>
            </a:r>
          </a:p>
          <a:p>
            <a:r>
              <a:rPr lang="tr-TR" b="1" dirty="0">
                <a:solidFill>
                  <a:srgbClr val="C00000"/>
                </a:solidFill>
              </a:rPr>
              <a:t>4. Ahiret</a:t>
            </a:r>
          </a:p>
          <a:p>
            <a:r>
              <a:rPr lang="tr-TR" dirty="0"/>
              <a:t>Varlığı aklen mümkün olan bir şeyin hakkında nas varsa onu kabul etmek gerekir.</a:t>
            </a:r>
          </a:p>
          <a:p>
            <a:r>
              <a:rPr lang="tr-TR" dirty="0"/>
              <a:t>Sual ve kabir azabı haktır. </a:t>
            </a:r>
          </a:p>
          <a:p>
            <a:r>
              <a:rPr lang="tr-TR" dirty="0"/>
              <a:t>Sual ve azap ruhun bedene iadesiyle gerçekleşecektir.</a:t>
            </a:r>
          </a:p>
          <a:p>
            <a:r>
              <a:rPr lang="tr-TR" dirty="0"/>
              <a:t>Cennet ve cehennem şu an yaratılmıştır.</a:t>
            </a:r>
          </a:p>
          <a:p>
            <a:r>
              <a:rPr lang="tr-TR" dirty="0" err="1"/>
              <a:t>Ruyetullah</a:t>
            </a:r>
            <a:r>
              <a:rPr lang="tr-TR" dirty="0"/>
              <a:t> haktır.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3357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22512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MÂTÜRÎDÎ KELAMI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r>
              <a:rPr lang="tr-TR" b="1" dirty="0"/>
              <a:t>C. TEMEL GÖRÜŞLERİ</a:t>
            </a:r>
          </a:p>
          <a:p>
            <a:r>
              <a:rPr lang="tr-TR" b="1" dirty="0">
                <a:solidFill>
                  <a:srgbClr val="C00000"/>
                </a:solidFill>
              </a:rPr>
              <a:t>5. İnsan ve Özgürlük</a:t>
            </a:r>
          </a:p>
          <a:p>
            <a:r>
              <a:rPr lang="tr-TR" dirty="0"/>
              <a:t>Fiilin yaratıcısı Allah gerçekleştiren ise insandır. </a:t>
            </a:r>
          </a:p>
          <a:p>
            <a:r>
              <a:rPr lang="tr-TR" dirty="0"/>
              <a:t>Fiilin yaratılması: Onun bütün yönleriyle planlanarak bir zaman ve mekan içerisinde meydana getirilmesi ve belirli vasıflara sahip kılınmasıdır. </a:t>
            </a:r>
          </a:p>
          <a:p>
            <a:r>
              <a:rPr lang="tr-TR" dirty="0"/>
              <a:t>Fiilin gerçekleşmesinde iki kudret vardır. </a:t>
            </a:r>
          </a:p>
          <a:p>
            <a:r>
              <a:rPr lang="tr-TR" dirty="0"/>
              <a:t>1) Sebepler kudreti: Zihni ve fiziki eksikliğin bulunmaması. İnsanda potansiyel vardır ve insanın fiili gerçekleştirmesini sağlar. Bu kudrete sahip kişi mükellef kılınır.</a:t>
            </a:r>
          </a:p>
        </p:txBody>
      </p:sp>
    </p:spTree>
    <p:extLst>
      <p:ext uri="{BB962C8B-B14F-4D97-AF65-F5344CB8AC3E}">
        <p14:creationId xmlns:p14="http://schemas.microsoft.com/office/powerpoint/2010/main" val="130467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22512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MÂTÜRÎDÎ KELAMI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tr-TR" b="1" dirty="0"/>
              <a:t>C. TEMEL GÖRÜŞLERİ</a:t>
            </a:r>
          </a:p>
          <a:p>
            <a:r>
              <a:rPr lang="tr-TR" b="1" dirty="0">
                <a:solidFill>
                  <a:srgbClr val="C00000"/>
                </a:solidFill>
              </a:rPr>
              <a:t>5. İnsan ve Özgürlük</a:t>
            </a:r>
          </a:p>
          <a:p>
            <a:r>
              <a:rPr lang="tr-TR" dirty="0"/>
              <a:t>2)  Fiil Kudreti: İnsanın tercihi ile birlikte o anda Allah tarafından yaratılır. Araz olduğundan fiil ile bulunur ve devamlı yenilenir. </a:t>
            </a:r>
          </a:p>
          <a:p>
            <a:r>
              <a:rPr lang="tr-TR" dirty="0"/>
              <a:t>İnsana ait kudretle iki fiil yapılabilir. </a:t>
            </a:r>
          </a:p>
          <a:p>
            <a:r>
              <a:rPr lang="tr-TR" dirty="0"/>
              <a:t>Fiilde iki yön vardır. 1) Fiilin yaratılması bu Allah’a aittir 2) İnsanın kast ve ihtiyarıdır. </a:t>
            </a:r>
          </a:p>
          <a:p>
            <a:r>
              <a:rPr lang="tr-TR" dirty="0"/>
              <a:t>Fiil yaratma yönünden Allah’a kast ve (kazanma/</a:t>
            </a:r>
            <a:r>
              <a:rPr lang="tr-TR" dirty="0" err="1"/>
              <a:t>kesb</a:t>
            </a:r>
            <a:r>
              <a:rPr lang="tr-TR" dirty="0"/>
              <a:t>) yönünden insana aittir.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8089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22512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MÂTÜRÎDÎ KELAMI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r>
              <a:rPr lang="tr-TR" b="1" dirty="0"/>
              <a:t>A. MÂTÜRÎDİYYE EKOLÜ VE TEŞEKKÜLÜ</a:t>
            </a:r>
          </a:p>
          <a:p>
            <a:r>
              <a:rPr lang="tr-TR" b="1" dirty="0">
                <a:solidFill>
                  <a:srgbClr val="C00000"/>
                </a:solidFill>
              </a:rPr>
              <a:t>1. </a:t>
            </a:r>
            <a:r>
              <a:rPr lang="tr-TR" b="1" dirty="0" err="1">
                <a:solidFill>
                  <a:srgbClr val="C00000"/>
                </a:solidFill>
              </a:rPr>
              <a:t>Maveraünnehir</a:t>
            </a:r>
            <a:r>
              <a:rPr lang="tr-TR" b="1" dirty="0">
                <a:solidFill>
                  <a:srgbClr val="C00000"/>
                </a:solidFill>
              </a:rPr>
              <a:t> bölgesi ve Semerkant ilim havzası</a:t>
            </a:r>
          </a:p>
          <a:p>
            <a:r>
              <a:rPr lang="tr-TR" b="1" i="1" dirty="0" err="1"/>
              <a:t>Maveraünnehir</a:t>
            </a:r>
            <a:r>
              <a:rPr lang="tr-TR" b="1" i="1" dirty="0"/>
              <a:t> neresidir </a:t>
            </a:r>
          </a:p>
          <a:p>
            <a:r>
              <a:rPr lang="tr-TR" dirty="0"/>
              <a:t>İslamiyet Türkistan bölgesine </a:t>
            </a:r>
            <a:r>
              <a:rPr lang="tr-TR" dirty="0" err="1"/>
              <a:t>Belh</a:t>
            </a:r>
            <a:r>
              <a:rPr lang="tr-TR" dirty="0"/>
              <a:t> ilinden </a:t>
            </a:r>
            <a:r>
              <a:rPr lang="tr-TR" dirty="0" err="1"/>
              <a:t>Amuderya’yı</a:t>
            </a:r>
            <a:r>
              <a:rPr lang="tr-TR" dirty="0"/>
              <a:t> aşarak gelmiştir.</a:t>
            </a:r>
          </a:p>
          <a:p>
            <a:r>
              <a:rPr lang="tr-TR" dirty="0"/>
              <a:t>Ceyhun (</a:t>
            </a:r>
            <a:r>
              <a:rPr lang="tr-TR" dirty="0" err="1"/>
              <a:t>Amuderya</a:t>
            </a:r>
            <a:r>
              <a:rPr lang="tr-TR" dirty="0"/>
              <a:t>) ve Seyhun (</a:t>
            </a:r>
            <a:r>
              <a:rPr lang="tr-TR" dirty="0" err="1"/>
              <a:t>Siriderya</a:t>
            </a:r>
            <a:r>
              <a:rPr lang="tr-TR" dirty="0"/>
              <a:t>) nehirlerinin suladığı </a:t>
            </a:r>
            <a:r>
              <a:rPr lang="tr-TR" dirty="0" err="1"/>
              <a:t>Maveraünnehir</a:t>
            </a:r>
            <a:r>
              <a:rPr lang="tr-TR" dirty="0"/>
              <a:t> bölgesi Türk kültür tarihi açısından oldukça önemli bir bölge olup Buhara </a:t>
            </a:r>
            <a:r>
              <a:rPr lang="tr-TR" dirty="0" err="1"/>
              <a:t>Semerkand</a:t>
            </a:r>
            <a:r>
              <a:rPr lang="tr-TR" dirty="0"/>
              <a:t> gibi şehirlerin yerleşim alanını oluşturur.</a:t>
            </a:r>
          </a:p>
          <a:p>
            <a:r>
              <a:rPr lang="tr-TR" dirty="0"/>
              <a:t>İlk fetih yıllarında bu bölge Horasan'ın bir parçası olarak kabul edilmiştir. Ancak daha sonraları özellikle Samaniler döneminden itibaren özerk bir bölge olarak karşımıza çıkar.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180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22512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MÂTÜRÎDÎ KELAMI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tr-TR" b="1" dirty="0"/>
              <a:t>C. TEMEL GÖRÜŞLERİ</a:t>
            </a:r>
          </a:p>
          <a:p>
            <a:r>
              <a:rPr lang="tr-TR" b="1" dirty="0">
                <a:solidFill>
                  <a:srgbClr val="C00000"/>
                </a:solidFill>
              </a:rPr>
              <a:t>6. İman Küfür Dengesi</a:t>
            </a:r>
          </a:p>
          <a:p>
            <a:r>
              <a:rPr lang="tr-TR" dirty="0"/>
              <a:t>İman kalp ile tasdiktir. </a:t>
            </a:r>
          </a:p>
          <a:p>
            <a:r>
              <a:rPr lang="tr-TR" dirty="0"/>
              <a:t>Marifet (bilgi) tasdike ulaştıran vasıtadır. </a:t>
            </a:r>
          </a:p>
          <a:p>
            <a:r>
              <a:rPr lang="tr-TR" dirty="0" err="1"/>
              <a:t>Zaruratı</a:t>
            </a:r>
            <a:r>
              <a:rPr lang="tr-TR" dirty="0"/>
              <a:t> </a:t>
            </a:r>
            <a:r>
              <a:rPr lang="tr-TR" dirty="0" err="1"/>
              <a:t>diniyyeyi</a:t>
            </a:r>
            <a:r>
              <a:rPr lang="tr-TR" dirty="0"/>
              <a:t> inkar etmeyen tekfir edilemez. </a:t>
            </a:r>
          </a:p>
          <a:p>
            <a:r>
              <a:rPr lang="tr-TR" dirty="0"/>
              <a:t>İmanda istisna caiz değildir. </a:t>
            </a:r>
          </a:p>
          <a:p>
            <a:r>
              <a:rPr lang="tr-TR" dirty="0"/>
              <a:t>Taklidi iman sonraki </a:t>
            </a:r>
            <a:r>
              <a:rPr lang="tr-TR" dirty="0" err="1"/>
              <a:t>Matüridilere</a:t>
            </a:r>
            <a:r>
              <a:rPr lang="tr-TR" dirty="0"/>
              <a:t> göre caizdir ancak o kişi günahkardır.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3937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22512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/>
            </a:br>
            <a:r>
              <a:rPr lang="tr-TR" b="1"/>
              <a:t>MÂTÜRÎDÎ </a:t>
            </a:r>
            <a:r>
              <a:rPr lang="tr-TR" b="1" dirty="0"/>
              <a:t>KELAMI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967560"/>
          </a:xfrm>
        </p:spPr>
        <p:txBody>
          <a:bodyPr numCol="2" rtlCol="0">
            <a:normAutofit fontScale="70000" lnSpcReduction="20000"/>
          </a:bodyPr>
          <a:lstStyle/>
          <a:p>
            <a:r>
              <a:rPr lang="tr-TR" b="1" dirty="0"/>
              <a:t>D. LİTERATÜR</a:t>
            </a:r>
          </a:p>
          <a:p>
            <a:r>
              <a:rPr lang="tr-TR" b="1" dirty="0">
                <a:solidFill>
                  <a:srgbClr val="C00000"/>
                </a:solidFill>
              </a:rPr>
              <a:t>1. </a:t>
            </a:r>
            <a:r>
              <a:rPr lang="tr-TR" b="1" dirty="0" err="1">
                <a:solidFill>
                  <a:srgbClr val="C00000"/>
                </a:solidFill>
              </a:rPr>
              <a:t>Mütekaddimun</a:t>
            </a:r>
            <a:r>
              <a:rPr lang="tr-TR" b="1" dirty="0">
                <a:solidFill>
                  <a:srgbClr val="C00000"/>
                </a:solidFill>
              </a:rPr>
              <a:t> Dönemi Önemli Eserle</a:t>
            </a:r>
            <a:r>
              <a:rPr lang="tr-TR" b="1" dirty="0"/>
              <a:t>ri</a:t>
            </a:r>
          </a:p>
          <a:p>
            <a:r>
              <a:rPr lang="tr-TR" dirty="0" err="1"/>
              <a:t>Matüridi</a:t>
            </a:r>
            <a:r>
              <a:rPr lang="tr-TR" dirty="0"/>
              <a:t>: </a:t>
            </a:r>
            <a:r>
              <a:rPr lang="tr-TR" dirty="0" err="1"/>
              <a:t>Kitabüt’t-Tevhid</a:t>
            </a:r>
            <a:r>
              <a:rPr lang="tr-TR" dirty="0"/>
              <a:t> </a:t>
            </a:r>
          </a:p>
          <a:p>
            <a:r>
              <a:rPr lang="tr-TR" dirty="0" err="1"/>
              <a:t>Semerkandi</a:t>
            </a:r>
            <a:r>
              <a:rPr lang="tr-TR" dirty="0"/>
              <a:t>: </a:t>
            </a:r>
            <a:r>
              <a:rPr lang="tr-TR" dirty="0" err="1"/>
              <a:t>Sevadü’l</a:t>
            </a:r>
            <a:r>
              <a:rPr lang="tr-TR" dirty="0"/>
              <a:t>-Azam</a:t>
            </a:r>
          </a:p>
          <a:p>
            <a:r>
              <a:rPr lang="tr-TR" dirty="0" err="1"/>
              <a:t>Pezdevi</a:t>
            </a:r>
            <a:r>
              <a:rPr lang="tr-TR" dirty="0"/>
              <a:t>: </a:t>
            </a:r>
            <a:r>
              <a:rPr lang="tr-TR" dirty="0" err="1"/>
              <a:t>Usulü’d</a:t>
            </a:r>
            <a:r>
              <a:rPr lang="tr-TR" dirty="0"/>
              <a:t>-din</a:t>
            </a:r>
          </a:p>
          <a:p>
            <a:r>
              <a:rPr lang="tr-TR" b="1" dirty="0">
                <a:solidFill>
                  <a:srgbClr val="C00000"/>
                </a:solidFill>
              </a:rPr>
              <a:t>2. </a:t>
            </a:r>
            <a:r>
              <a:rPr lang="tr-TR" b="1" dirty="0" err="1">
                <a:solidFill>
                  <a:srgbClr val="C00000"/>
                </a:solidFill>
              </a:rPr>
              <a:t>Müteahhirun</a:t>
            </a:r>
            <a:r>
              <a:rPr lang="tr-TR" b="1" dirty="0">
                <a:solidFill>
                  <a:srgbClr val="C00000"/>
                </a:solidFill>
              </a:rPr>
              <a:t> Dönemi Önemli Eserleri</a:t>
            </a:r>
          </a:p>
          <a:p>
            <a:r>
              <a:rPr lang="tr-TR" dirty="0" err="1"/>
              <a:t>Ebü’l</a:t>
            </a:r>
            <a:r>
              <a:rPr lang="tr-TR" dirty="0"/>
              <a:t>-Muin en-</a:t>
            </a:r>
            <a:r>
              <a:rPr lang="tr-TR" dirty="0" err="1"/>
              <a:t>Nesef</a:t>
            </a:r>
            <a:r>
              <a:rPr lang="tr-TR" dirty="0"/>
              <a:t>: </a:t>
            </a:r>
            <a:r>
              <a:rPr lang="tr-TR" dirty="0" err="1"/>
              <a:t>Tebsiratü’l-Edille</a:t>
            </a:r>
            <a:r>
              <a:rPr lang="tr-TR" dirty="0"/>
              <a:t> / et-</a:t>
            </a:r>
            <a:r>
              <a:rPr lang="tr-TR" dirty="0" err="1"/>
              <a:t>Temhid</a:t>
            </a:r>
            <a:r>
              <a:rPr lang="tr-TR" dirty="0"/>
              <a:t> / </a:t>
            </a:r>
            <a:r>
              <a:rPr lang="tr-TR" dirty="0" err="1"/>
              <a:t>Bahru’l</a:t>
            </a:r>
            <a:r>
              <a:rPr lang="tr-TR" dirty="0"/>
              <a:t>-Kelam</a:t>
            </a:r>
          </a:p>
          <a:p>
            <a:r>
              <a:rPr lang="tr-TR" dirty="0"/>
              <a:t>Nureddin es-</a:t>
            </a:r>
            <a:r>
              <a:rPr lang="tr-TR" dirty="0" err="1"/>
              <a:t>Sabuni</a:t>
            </a:r>
            <a:r>
              <a:rPr lang="tr-TR" dirty="0"/>
              <a:t>: el-</a:t>
            </a:r>
            <a:r>
              <a:rPr lang="tr-TR" dirty="0" err="1"/>
              <a:t>Bidaye</a:t>
            </a:r>
            <a:r>
              <a:rPr lang="tr-TR" dirty="0"/>
              <a:t> / el-</a:t>
            </a:r>
            <a:r>
              <a:rPr lang="tr-TR" dirty="0" err="1"/>
              <a:t>Kifaye</a:t>
            </a:r>
            <a:endParaRPr lang="tr-TR" dirty="0"/>
          </a:p>
          <a:p>
            <a:r>
              <a:rPr lang="tr-TR" dirty="0"/>
              <a:t>Ömer </a:t>
            </a:r>
            <a:r>
              <a:rPr lang="tr-TR" dirty="0" err="1"/>
              <a:t>Nesefi</a:t>
            </a:r>
            <a:r>
              <a:rPr lang="tr-TR" dirty="0"/>
              <a:t>: </a:t>
            </a:r>
            <a:r>
              <a:rPr lang="tr-TR" dirty="0" err="1"/>
              <a:t>Akaidü’n-Nesefi</a:t>
            </a:r>
            <a:endParaRPr lang="tr-TR" dirty="0"/>
          </a:p>
          <a:p>
            <a:r>
              <a:rPr lang="tr-TR" dirty="0" err="1"/>
              <a:t>Üsmendi</a:t>
            </a:r>
            <a:r>
              <a:rPr lang="tr-TR" dirty="0"/>
              <a:t>: </a:t>
            </a:r>
            <a:r>
              <a:rPr lang="tr-TR" dirty="0" err="1"/>
              <a:t>Lübabü’t</a:t>
            </a:r>
            <a:r>
              <a:rPr lang="tr-TR" dirty="0"/>
              <a:t>-Tevil</a:t>
            </a:r>
          </a:p>
          <a:p>
            <a:r>
              <a:rPr lang="tr-TR" dirty="0" err="1"/>
              <a:t>Ebü’l-Berekat</a:t>
            </a:r>
            <a:r>
              <a:rPr lang="tr-TR" dirty="0"/>
              <a:t> en-</a:t>
            </a:r>
            <a:r>
              <a:rPr lang="tr-TR" dirty="0" err="1"/>
              <a:t>Nesefi</a:t>
            </a:r>
            <a:r>
              <a:rPr lang="tr-TR" dirty="0"/>
              <a:t>: el-Umde / el-</a:t>
            </a:r>
            <a:r>
              <a:rPr lang="tr-TR" dirty="0" err="1"/>
              <a:t>İtimad</a:t>
            </a:r>
            <a:endParaRPr lang="tr-TR" dirty="0"/>
          </a:p>
          <a:p>
            <a:r>
              <a:rPr lang="tr-TR" dirty="0" err="1"/>
              <a:t>İbnü’l-Hümam</a:t>
            </a:r>
            <a:r>
              <a:rPr lang="tr-TR" dirty="0"/>
              <a:t>: el-</a:t>
            </a:r>
            <a:r>
              <a:rPr lang="tr-TR" dirty="0" err="1"/>
              <a:t>Müsayere</a:t>
            </a:r>
            <a:endParaRPr lang="tr-TR" dirty="0"/>
          </a:p>
          <a:p>
            <a:r>
              <a:rPr lang="tr-TR" dirty="0"/>
              <a:t>Hızır bey: el-</a:t>
            </a:r>
            <a:r>
              <a:rPr lang="tr-TR" dirty="0" err="1"/>
              <a:t>Kasidetü’n</a:t>
            </a:r>
            <a:r>
              <a:rPr lang="tr-TR" dirty="0"/>
              <a:t>-</a:t>
            </a:r>
            <a:r>
              <a:rPr lang="tr-TR" dirty="0" err="1"/>
              <a:t>Nuniyye</a:t>
            </a:r>
            <a:endParaRPr lang="tr-TR" dirty="0"/>
          </a:p>
          <a:p>
            <a:r>
              <a:rPr lang="tr-TR" b="1" dirty="0">
                <a:solidFill>
                  <a:srgbClr val="C00000"/>
                </a:solidFill>
              </a:rPr>
              <a:t>3. Şerh ve Haşiye Dönemi</a:t>
            </a:r>
          </a:p>
          <a:p>
            <a:r>
              <a:rPr lang="tr-TR" dirty="0" err="1"/>
              <a:t>Beyazizade</a:t>
            </a:r>
            <a:r>
              <a:rPr lang="tr-TR" dirty="0"/>
              <a:t> </a:t>
            </a:r>
            <a:r>
              <a:rPr lang="tr-TR" dirty="0" err="1"/>
              <a:t>Ahmed</a:t>
            </a:r>
            <a:r>
              <a:rPr lang="tr-TR" dirty="0"/>
              <a:t> Efendi: </a:t>
            </a:r>
            <a:r>
              <a:rPr lang="tr-TR" dirty="0" err="1"/>
              <a:t>İşaretü’l</a:t>
            </a:r>
            <a:r>
              <a:rPr lang="tr-TR" dirty="0"/>
              <a:t>-Meram</a:t>
            </a:r>
          </a:p>
          <a:p>
            <a:r>
              <a:rPr lang="tr-TR" dirty="0"/>
              <a:t>Ali el-Kari: </a:t>
            </a:r>
            <a:r>
              <a:rPr lang="tr-TR" dirty="0" err="1"/>
              <a:t>Minehu’r-Ravzi’l-ezher</a:t>
            </a:r>
            <a:r>
              <a:rPr lang="tr-TR" dirty="0"/>
              <a:t> fi şerhi </a:t>
            </a:r>
            <a:r>
              <a:rPr lang="tr-TR" dirty="0" err="1"/>
              <a:t>fıkhi’l-ekberr</a:t>
            </a:r>
            <a:endParaRPr lang="tr-TR" dirty="0"/>
          </a:p>
          <a:p>
            <a:r>
              <a:rPr lang="tr-TR" b="1" dirty="0">
                <a:solidFill>
                  <a:srgbClr val="C00000"/>
                </a:solidFill>
              </a:rPr>
              <a:t>4. Yeni İlmi Kelam Dönemi Önemli Eserleri</a:t>
            </a:r>
          </a:p>
          <a:p>
            <a:r>
              <a:rPr lang="tr-TR" dirty="0" err="1"/>
              <a:t>Kevseri</a:t>
            </a:r>
            <a:r>
              <a:rPr lang="tr-TR" dirty="0"/>
              <a:t>: el-</a:t>
            </a:r>
            <a:r>
              <a:rPr lang="tr-TR" dirty="0" err="1"/>
              <a:t>İstibsar</a:t>
            </a:r>
            <a:endParaRPr lang="tr-TR" dirty="0"/>
          </a:p>
          <a:p>
            <a:r>
              <a:rPr lang="tr-TR" dirty="0"/>
              <a:t>Abdullah </a:t>
            </a:r>
            <a:r>
              <a:rPr lang="tr-TR" dirty="0" err="1"/>
              <a:t>Harputi</a:t>
            </a:r>
            <a:r>
              <a:rPr lang="tr-TR" dirty="0"/>
              <a:t>: </a:t>
            </a:r>
            <a:r>
              <a:rPr lang="tr-TR" dirty="0" err="1"/>
              <a:t>Tenkîhu’l</a:t>
            </a:r>
            <a:r>
              <a:rPr lang="tr-TR" dirty="0"/>
              <a:t>-Kelam</a:t>
            </a:r>
          </a:p>
          <a:p>
            <a:r>
              <a:rPr lang="tr-TR" dirty="0"/>
              <a:t>Ömer Nasuhi: </a:t>
            </a:r>
            <a:r>
              <a:rPr lang="tr-TR" dirty="0" err="1"/>
              <a:t>Muvazzah</a:t>
            </a:r>
            <a:r>
              <a:rPr lang="tr-TR" dirty="0"/>
              <a:t> ilmi kelam</a:t>
            </a:r>
          </a:p>
          <a:p>
            <a:r>
              <a:rPr lang="tr-TR" dirty="0"/>
              <a:t>İzmirli İsmail Hakkı: Yeni İlmi Kelam </a:t>
            </a:r>
          </a:p>
          <a:p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860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22512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MÂTÜRÎDÎ KELAMI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r>
              <a:rPr lang="tr-TR" b="1" dirty="0"/>
              <a:t>A. MÂTÜRÎDİYYE EKOLÜ VE TEŞEKKÜLÜ</a:t>
            </a:r>
          </a:p>
          <a:p>
            <a:r>
              <a:rPr lang="tr-TR" b="1" dirty="0">
                <a:solidFill>
                  <a:srgbClr val="C00000"/>
                </a:solidFill>
              </a:rPr>
              <a:t>1. </a:t>
            </a:r>
            <a:r>
              <a:rPr lang="tr-TR" b="1" dirty="0" err="1">
                <a:solidFill>
                  <a:srgbClr val="C00000"/>
                </a:solidFill>
              </a:rPr>
              <a:t>Maveraünnehir</a:t>
            </a:r>
            <a:r>
              <a:rPr lang="tr-TR" b="1" dirty="0">
                <a:solidFill>
                  <a:srgbClr val="C00000"/>
                </a:solidFill>
              </a:rPr>
              <a:t> bölgesi ve Semerkant ilim havzası</a:t>
            </a:r>
          </a:p>
          <a:p>
            <a:r>
              <a:rPr lang="tr-TR" b="1" i="1" dirty="0" err="1"/>
              <a:t>Maveraünnehir</a:t>
            </a:r>
            <a:r>
              <a:rPr lang="tr-TR" b="1" i="1" dirty="0"/>
              <a:t> Bölgesinde İnanç Kültürü </a:t>
            </a:r>
          </a:p>
          <a:p>
            <a:r>
              <a:rPr lang="tr-TR" dirty="0"/>
              <a:t>Farklı etnik kökenlerin yaşadığı bu bölgede Zerdüştlük </a:t>
            </a:r>
            <a:r>
              <a:rPr lang="tr-TR" dirty="0" err="1"/>
              <a:t>Maniheizm</a:t>
            </a:r>
            <a:r>
              <a:rPr lang="tr-TR" dirty="0"/>
              <a:t> Hristiyanlık Şamanizm Budizm </a:t>
            </a:r>
            <a:r>
              <a:rPr lang="tr-TR" dirty="0" err="1"/>
              <a:t>Mecusilik</a:t>
            </a:r>
            <a:r>
              <a:rPr lang="tr-TR" dirty="0"/>
              <a:t> ve </a:t>
            </a:r>
            <a:r>
              <a:rPr lang="tr-TR" dirty="0" err="1"/>
              <a:t>Mezdekiyye</a:t>
            </a:r>
            <a:r>
              <a:rPr lang="tr-TR" dirty="0"/>
              <a:t> gibi dini akımlar yaygındır.</a:t>
            </a:r>
          </a:p>
          <a:p>
            <a:r>
              <a:rPr lang="tr-TR" dirty="0"/>
              <a:t>Farklı dini akımların olması bölgenin özel bir dini gündeme sahip olmasına sebebiyet vermiştir.</a:t>
            </a:r>
          </a:p>
          <a:p>
            <a:r>
              <a:rPr lang="tr-TR" dirty="0"/>
              <a:t>Farklı dini grupların bu bölgede olması bu bölge alimlerine dini tartışmalarda farklı metotlar geliştirmesine sebebiyet vermiştir.</a:t>
            </a:r>
          </a:p>
          <a:p>
            <a:r>
              <a:rPr lang="tr-TR" dirty="0"/>
              <a:t>Ayrıca bu bölge yönetimlerinin sağladığı güven ve özgürlük ortamı bölgenin bir kültür havzasına dönüşmesini sağlamıştır.</a:t>
            </a:r>
          </a:p>
          <a:p>
            <a:r>
              <a:rPr lang="tr-TR" dirty="0" err="1"/>
              <a:t>Emevilerin</a:t>
            </a:r>
            <a:r>
              <a:rPr lang="tr-TR" dirty="0"/>
              <a:t> Horasan valisi </a:t>
            </a:r>
            <a:r>
              <a:rPr lang="tr-TR" dirty="0" err="1"/>
              <a:t>Kuteybe</a:t>
            </a:r>
            <a:r>
              <a:rPr lang="tr-TR" dirty="0"/>
              <a:t> bin Müslim bölgenin fatihi olarak kabul edilir.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4641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22512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MÂTÜRÎDÎ KELAMI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r>
              <a:rPr lang="tr-TR" b="1" dirty="0"/>
              <a:t>A. MÂTÜRÎDİYYE EKOLÜ VE TEŞEKKÜLÜ</a:t>
            </a:r>
          </a:p>
          <a:p>
            <a:r>
              <a:rPr lang="tr-TR" b="1" dirty="0">
                <a:solidFill>
                  <a:srgbClr val="C00000"/>
                </a:solidFill>
              </a:rPr>
              <a:t>1. </a:t>
            </a:r>
            <a:r>
              <a:rPr lang="tr-TR" b="1" dirty="0" err="1">
                <a:solidFill>
                  <a:srgbClr val="C00000"/>
                </a:solidFill>
              </a:rPr>
              <a:t>Maveraünnehir</a:t>
            </a:r>
            <a:r>
              <a:rPr lang="tr-TR" b="1" dirty="0">
                <a:solidFill>
                  <a:srgbClr val="C00000"/>
                </a:solidFill>
              </a:rPr>
              <a:t> bölgesi ve Semerkant ilim havzası</a:t>
            </a:r>
          </a:p>
          <a:p>
            <a:r>
              <a:rPr lang="tr-TR" b="1" i="1" dirty="0" err="1"/>
              <a:t>Maveraünnehir</a:t>
            </a:r>
            <a:r>
              <a:rPr lang="tr-TR" b="1" i="1" dirty="0"/>
              <a:t> Bölgesinin Önemli Şehirleri</a:t>
            </a:r>
          </a:p>
          <a:p>
            <a:r>
              <a:rPr lang="tr-TR" dirty="0"/>
              <a:t>Bölge en parlak dönemini Samaniler devrinde yaşamıştır.</a:t>
            </a:r>
          </a:p>
          <a:p>
            <a:r>
              <a:rPr lang="tr-TR" dirty="0"/>
              <a:t>Bölgede Buhara </a:t>
            </a:r>
            <a:r>
              <a:rPr lang="tr-TR" dirty="0" err="1"/>
              <a:t>Semerkand</a:t>
            </a:r>
            <a:r>
              <a:rPr lang="tr-TR" dirty="0"/>
              <a:t> Taşkent </a:t>
            </a:r>
            <a:r>
              <a:rPr lang="tr-TR" dirty="0" err="1"/>
              <a:t>Merv</a:t>
            </a:r>
            <a:r>
              <a:rPr lang="tr-TR" dirty="0"/>
              <a:t> </a:t>
            </a:r>
            <a:r>
              <a:rPr lang="tr-TR" dirty="0" err="1"/>
              <a:t>Tirmiz</a:t>
            </a:r>
            <a:r>
              <a:rPr lang="tr-TR" dirty="0"/>
              <a:t> </a:t>
            </a:r>
            <a:r>
              <a:rPr lang="tr-TR" dirty="0" err="1"/>
              <a:t>Fergana</a:t>
            </a:r>
            <a:r>
              <a:rPr lang="tr-TR" dirty="0"/>
              <a:t> </a:t>
            </a:r>
            <a:r>
              <a:rPr lang="tr-TR" dirty="0" err="1"/>
              <a:t>Nesa</a:t>
            </a:r>
            <a:r>
              <a:rPr lang="tr-TR" dirty="0"/>
              <a:t> ve Nefes gibi şehirler ön plana çıkmaktadır.</a:t>
            </a:r>
          </a:p>
          <a:p>
            <a:r>
              <a:rPr lang="tr-TR" dirty="0"/>
              <a:t>Hilafet Merkezi ve çevresindeki şehirlerde meydana gelen olaylar  sonucu alimler üzerinde oluşan baskı bölgenin alimler açısından önemini daha da artırmıştır.</a:t>
            </a:r>
          </a:p>
          <a:p>
            <a:r>
              <a:rPr lang="tr-TR" dirty="0"/>
              <a:t>Bölgenin önemini anlatmak amacıyla şöyle bir değerlendirme yapılır:  Kur'an Mekke'de indi, Mısır'da okundu, İstanbul'da yazıldı, Semerkant'ta anlaşıldı.</a:t>
            </a:r>
          </a:p>
          <a:p>
            <a:r>
              <a:rPr lang="tr-TR" dirty="0"/>
              <a:t> İslam düşüncesi adına üretilen birçok eser Semerkant'ta yazılmıştır.</a:t>
            </a:r>
          </a:p>
          <a:p>
            <a:r>
              <a:rPr lang="tr-TR" dirty="0"/>
              <a:t> Fatih Sultan Mehmet İstanbul'u bir kültür başkenti haline getirmek amacıyla bu bölgeden bilim adamları transfer etmiştir. 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7104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22512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MÂTÜRÎDÎ KELAMI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r>
              <a:rPr lang="tr-TR" b="1" dirty="0"/>
              <a:t>A. MÂTÜRÎDİYYE EKOLÜ VE TEŞEKKÜLÜ</a:t>
            </a:r>
          </a:p>
          <a:p>
            <a:r>
              <a:rPr lang="tr-TR" b="1" dirty="0">
                <a:solidFill>
                  <a:srgbClr val="C00000"/>
                </a:solidFill>
              </a:rPr>
              <a:t>2. Ebu Hanife ve Mezhebinin </a:t>
            </a:r>
            <a:r>
              <a:rPr lang="tr-TR" b="1" dirty="0" err="1">
                <a:solidFill>
                  <a:srgbClr val="C00000"/>
                </a:solidFill>
              </a:rPr>
              <a:t>Maveraünnehir</a:t>
            </a:r>
            <a:r>
              <a:rPr lang="tr-TR" b="1" dirty="0">
                <a:solidFill>
                  <a:srgbClr val="C00000"/>
                </a:solidFill>
              </a:rPr>
              <a:t> Bölgesine Etkisi</a:t>
            </a:r>
          </a:p>
          <a:p>
            <a:r>
              <a:rPr lang="tr-TR" b="1" i="1" dirty="0"/>
              <a:t>İslam’ın Farklı Anlaşılması</a:t>
            </a:r>
          </a:p>
          <a:p>
            <a:r>
              <a:rPr lang="tr-TR" dirty="0"/>
              <a:t>Kur'an-ı Kerim yapısı itibariyle yorumlandığı farklı kültür ortamlarında ve coğrafyalarda zengin manalar ortaya çıkarmıştır.</a:t>
            </a:r>
          </a:p>
          <a:p>
            <a:r>
              <a:rPr lang="tr-TR" dirty="0"/>
              <a:t>Farklı kültür ve coğrafyalarda İslam yorumlarının farklılaşması oldukça doğaldır.</a:t>
            </a:r>
          </a:p>
          <a:p>
            <a:r>
              <a:rPr lang="tr-TR" dirty="0"/>
              <a:t>İslam’ın ana doktrininin korunması kaydıyla dinin farklı şekillerde algılanması,  yorumlanması ve uygulanması mezhep ve düşünce ekollerinin ortaya çıkmasına sebep olmuştur. Ekollerin ortaya çıkışı sosyolojik bir olgudur.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2638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22512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MÂTÜRÎDÎ KELAMI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tr-TR" b="1" dirty="0"/>
              <a:t>A. MÂTÜRÎDİYYE EKOLÜ VE TEŞEKKÜLÜ</a:t>
            </a:r>
          </a:p>
          <a:p>
            <a:r>
              <a:rPr lang="tr-TR" b="1" dirty="0">
                <a:solidFill>
                  <a:srgbClr val="C00000"/>
                </a:solidFill>
              </a:rPr>
              <a:t>2. Ebu Hanife ve Mezhebinin </a:t>
            </a:r>
            <a:r>
              <a:rPr lang="tr-TR" b="1" dirty="0" err="1">
                <a:solidFill>
                  <a:srgbClr val="C00000"/>
                </a:solidFill>
              </a:rPr>
              <a:t>Maveraünnehir</a:t>
            </a:r>
            <a:r>
              <a:rPr lang="tr-TR" b="1" dirty="0">
                <a:solidFill>
                  <a:srgbClr val="C00000"/>
                </a:solidFill>
              </a:rPr>
              <a:t> Bölgesine Etkisi</a:t>
            </a:r>
          </a:p>
          <a:p>
            <a:r>
              <a:rPr lang="tr-TR" b="1" i="1" dirty="0" err="1"/>
              <a:t>Maveraünnehir</a:t>
            </a:r>
            <a:r>
              <a:rPr lang="tr-TR" b="1" i="1" dirty="0"/>
              <a:t> Bölgesinde Hanefiliğin Kabulü</a:t>
            </a:r>
          </a:p>
          <a:p>
            <a:r>
              <a:rPr lang="tr-TR" dirty="0"/>
              <a:t>Toplumların örf ve adetleri kültürleri onların mezhep seçiminde önemli bir Kriter olmuştur ki bu sosyolojik bir gerçektir.</a:t>
            </a:r>
          </a:p>
          <a:p>
            <a:r>
              <a:rPr lang="tr-TR" dirty="0" err="1"/>
              <a:t>Maveraünnehir</a:t>
            </a:r>
            <a:r>
              <a:rPr lang="tr-TR" dirty="0"/>
              <a:t> bölgesinde yaşayanlar Hanefiliği kendi örf ve adetlerine uygun olduğundan tercih etmişlerdir. </a:t>
            </a:r>
          </a:p>
          <a:p>
            <a:r>
              <a:rPr lang="tr-TR" dirty="0"/>
              <a:t>Türklerin Hanefiliği seçmesi Selçuklular ve Osmanlılar döneminde de geçerli olmuştur.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921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22512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MÂTÜRÎDÎ KELAMI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r>
              <a:rPr lang="tr-TR" b="1" dirty="0"/>
              <a:t>A. MÂTÜRÎDİYYE EKOLÜ VE TEŞEKKÜLÜ</a:t>
            </a:r>
          </a:p>
          <a:p>
            <a:r>
              <a:rPr lang="tr-TR" b="1" dirty="0">
                <a:solidFill>
                  <a:srgbClr val="C00000"/>
                </a:solidFill>
              </a:rPr>
              <a:t>2. Ebu Hanife ve Mezhebinin </a:t>
            </a:r>
            <a:r>
              <a:rPr lang="tr-TR" b="1" dirty="0" err="1">
                <a:solidFill>
                  <a:srgbClr val="C00000"/>
                </a:solidFill>
              </a:rPr>
              <a:t>Maveraünnehir</a:t>
            </a:r>
            <a:r>
              <a:rPr lang="tr-TR" b="1" dirty="0">
                <a:solidFill>
                  <a:srgbClr val="C00000"/>
                </a:solidFill>
              </a:rPr>
              <a:t> Bölgesine Etkisi</a:t>
            </a:r>
          </a:p>
          <a:p>
            <a:r>
              <a:rPr lang="tr-TR" b="1" i="1" dirty="0"/>
              <a:t>Hanefi mezhebinin ortaya çıkışı Rey ekolü</a:t>
            </a:r>
          </a:p>
          <a:p>
            <a:r>
              <a:rPr lang="tr-TR" dirty="0"/>
              <a:t>Hz Ali'nin </a:t>
            </a:r>
            <a:r>
              <a:rPr lang="tr-TR" dirty="0" err="1"/>
              <a:t>Kufe</a:t>
            </a:r>
            <a:r>
              <a:rPr lang="tr-TR" dirty="0"/>
              <a:t> şehrini İslam devletinin merkezi haline getirmesi buranın hızlı bir şekilde ilim ve kültür merkezi haline gelmesine sebep olmuştur.</a:t>
            </a:r>
          </a:p>
          <a:p>
            <a:r>
              <a:rPr lang="tr-TR" dirty="0"/>
              <a:t>Hz Ali ile birlikte Abdullah Bin </a:t>
            </a:r>
            <a:r>
              <a:rPr lang="tr-TR" dirty="0" err="1"/>
              <a:t>Mesud</a:t>
            </a:r>
            <a:r>
              <a:rPr lang="tr-TR" dirty="0"/>
              <a:t> gibi birçok </a:t>
            </a:r>
            <a:r>
              <a:rPr lang="tr-TR" dirty="0" err="1"/>
              <a:t>sahabinin</a:t>
            </a:r>
            <a:r>
              <a:rPr lang="tr-TR" dirty="0"/>
              <a:t> bu bölgeye yerleşmesi pozitif katkı sağlamıştır.</a:t>
            </a:r>
          </a:p>
          <a:p>
            <a:r>
              <a:rPr lang="tr-TR" dirty="0" err="1"/>
              <a:t>Sahabilerin</a:t>
            </a:r>
            <a:r>
              <a:rPr lang="tr-TR" dirty="0"/>
              <a:t> Kur'an ve hadis çevresinde  eğitim ve üretim faaliyeti gittikçe genişlemiş geniş ve sonraki nesillere aktarılan benim halkalarına dönüşmüştür.</a:t>
            </a:r>
          </a:p>
          <a:p>
            <a:r>
              <a:rPr lang="tr-TR" dirty="0"/>
              <a:t>Yeni kuşaklarla birlikte bu ilin faaliyetleri rey ve içtihatlarla daha da zenginleşmiştir.</a:t>
            </a:r>
          </a:p>
          <a:p>
            <a:r>
              <a:rPr lang="tr-TR" dirty="0"/>
              <a:t>Özellikle İbrahim en-</a:t>
            </a:r>
            <a:r>
              <a:rPr lang="tr-TR" dirty="0" err="1"/>
              <a:t>Nehai’den</a:t>
            </a:r>
            <a:r>
              <a:rPr lang="tr-TR" dirty="0"/>
              <a:t> (ö.714) itibaren bu bölgedeki  fıkhi gelenek Irak ekolü (Irak fıkhı) olarak anılmıştır.</a:t>
            </a:r>
          </a:p>
          <a:p>
            <a:r>
              <a:rPr lang="tr-TR" dirty="0"/>
              <a:t>Bu gelenek Medine merkezli Hicaz fıkhına (ehli hadis) alternatif bir ekol olmuştur. </a:t>
            </a:r>
          </a:p>
          <a:p>
            <a:r>
              <a:rPr lang="tr-TR" dirty="0"/>
              <a:t>Özellikle bu iki ekol arasında ciddi metot ve prensip farklılıkları söz konusudur.</a:t>
            </a:r>
          </a:p>
        </p:txBody>
      </p:sp>
    </p:spTree>
    <p:extLst>
      <p:ext uri="{BB962C8B-B14F-4D97-AF65-F5344CB8AC3E}">
        <p14:creationId xmlns:p14="http://schemas.microsoft.com/office/powerpoint/2010/main" val="281265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22512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MÂTÜRÎDÎ KELAMI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r>
              <a:rPr lang="tr-TR" b="1" dirty="0"/>
              <a:t>A. MÂTÜRÎDİYYE EKOLÜ VE TEŞEKKÜLÜ</a:t>
            </a:r>
          </a:p>
          <a:p>
            <a:r>
              <a:rPr lang="tr-TR" b="1" dirty="0">
                <a:solidFill>
                  <a:srgbClr val="C00000"/>
                </a:solidFill>
              </a:rPr>
              <a:t>2. Ebu Hanife ve Mezhebinin </a:t>
            </a:r>
            <a:r>
              <a:rPr lang="tr-TR" b="1" dirty="0" err="1">
                <a:solidFill>
                  <a:srgbClr val="C00000"/>
                </a:solidFill>
              </a:rPr>
              <a:t>Maveraünnehir</a:t>
            </a:r>
            <a:r>
              <a:rPr lang="tr-TR" b="1" dirty="0">
                <a:solidFill>
                  <a:srgbClr val="C00000"/>
                </a:solidFill>
              </a:rPr>
              <a:t> Bölgesine Etkisi</a:t>
            </a:r>
          </a:p>
          <a:p>
            <a:r>
              <a:rPr lang="tr-TR" b="1" i="1" dirty="0"/>
              <a:t>Irak Fıkhi Ekolünün Özelliği</a:t>
            </a:r>
          </a:p>
          <a:p>
            <a:r>
              <a:rPr lang="tr-TR" dirty="0"/>
              <a:t>Bu ekolde meselelerin çözümünde Kur'an ve sünnete bayağı bilgi rey ve içtihatla zenginleştirilerek kullanılmış, daha çok  nasların izin verdiği ölçüde akli muhakeme yöntemine ağırlık verilmiştir.</a:t>
            </a:r>
          </a:p>
          <a:p>
            <a:r>
              <a:rPr lang="tr-TR" b="1" i="1" dirty="0"/>
              <a:t>Bu Ekolün Oluşmasındaki  Etkenler</a:t>
            </a:r>
          </a:p>
          <a:p>
            <a:r>
              <a:rPr lang="tr-TR" dirty="0"/>
              <a:t>1) Hoca talebi ilişkisi içinde devralınan  ilmi metot ve gelenek</a:t>
            </a:r>
          </a:p>
          <a:p>
            <a:r>
              <a:rPr lang="tr-TR" dirty="0"/>
              <a:t>2) Bölgenin kendine has şartları</a:t>
            </a:r>
          </a:p>
          <a:p>
            <a:r>
              <a:rPr lang="tr-TR" dirty="0"/>
              <a:t>3) Birçok farklı kültür ve medeniyet ile yakın temas</a:t>
            </a:r>
          </a:p>
          <a:p>
            <a:r>
              <a:rPr lang="tr-TR" dirty="0"/>
              <a:t>4) Abbasi yönetimini </a:t>
            </a:r>
            <a:r>
              <a:rPr lang="tr-TR" dirty="0" err="1"/>
              <a:t>Emeviler</a:t>
            </a:r>
            <a:r>
              <a:rPr lang="tr-TR" dirty="0"/>
              <a:t> döneminde tercih edilen Hicaz ekolüne karşı Irak ekolünü ön plana çıkarması </a:t>
            </a:r>
          </a:p>
        </p:txBody>
      </p:sp>
    </p:spTree>
    <p:extLst>
      <p:ext uri="{BB962C8B-B14F-4D97-AF65-F5344CB8AC3E}">
        <p14:creationId xmlns:p14="http://schemas.microsoft.com/office/powerpoint/2010/main" val="177511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itaplar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9_TF02787940_TF02787940.potx" id="{28172E8D-EAD7-4AC2-8B44-6816FF20E00E}" vid="{89738596-E4E7-4B62-90A4-7590996B647A}"/>
    </a:ext>
  </a:extLst>
</a:theme>
</file>

<file path=ppt/theme/theme2.xml><?xml version="1.0" encoding="utf-8"?>
<a:theme xmlns:a="http://schemas.openxmlformats.org/drawingml/2006/main" name="Office Teması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www.w3.org/XML/1998/namespace"/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4873beb7-5857-4685-be1f-d57550cc96cc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Mavi kitap yığını sunusu (geniş ekran)</Template>
  <TotalTime>0</TotalTime>
  <Words>3091</Words>
  <Application>Microsoft Office PowerPoint</Application>
  <PresentationFormat>Özel</PresentationFormat>
  <Paragraphs>283</Paragraphs>
  <Slides>31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4" baseType="lpstr">
      <vt:lpstr>Arial</vt:lpstr>
      <vt:lpstr>Century Gothic</vt:lpstr>
      <vt:lpstr>Kitaplar 16 x 9</vt:lpstr>
      <vt:lpstr>KELAM TARİHİ</vt:lpstr>
      <vt:lpstr>          MÂTÜRÎDÎ KELAMI</vt:lpstr>
      <vt:lpstr>          MÂTÜRÎDÎ KELAMI</vt:lpstr>
      <vt:lpstr>          MÂTÜRÎDÎ KELAMI</vt:lpstr>
      <vt:lpstr>          MÂTÜRÎDÎ KELAMI</vt:lpstr>
      <vt:lpstr>          MÂTÜRÎDÎ KELAMI</vt:lpstr>
      <vt:lpstr>          MÂTÜRÎDÎ KELAMI</vt:lpstr>
      <vt:lpstr>          MÂTÜRÎDÎ KELAMI</vt:lpstr>
      <vt:lpstr>          MÂTÜRÎDÎ KELAMI</vt:lpstr>
      <vt:lpstr>          MÂTÜRÎDÎ KELAMI</vt:lpstr>
      <vt:lpstr>          MÂTÜRÎDÎ KELAMI</vt:lpstr>
      <vt:lpstr>          MÂTÜRÎDÎ KELAMI</vt:lpstr>
      <vt:lpstr>          MÂTÜRÎDÎ KELAMI</vt:lpstr>
      <vt:lpstr>          MÂTÜRÎDÎ KELAMI</vt:lpstr>
      <vt:lpstr>          MÂTÜRÎDÎ KELAMI</vt:lpstr>
      <vt:lpstr>          MÂTÜRÎDÎ KELAMI</vt:lpstr>
      <vt:lpstr>          MÂTÜRÎDÎ KELAMI</vt:lpstr>
      <vt:lpstr>          MÂTÜRÎDÎ KELAMI</vt:lpstr>
      <vt:lpstr>          MÂTÜRÎDÎ KELAMI</vt:lpstr>
      <vt:lpstr>          MÂTÜRÎDÎ KELAMI</vt:lpstr>
      <vt:lpstr>          MÂTÜRÎDÎ KELAMI</vt:lpstr>
      <vt:lpstr>          MÂTÜRÎDÎ KELAMI</vt:lpstr>
      <vt:lpstr>          MÂTÜRÎDÎ KELAMI</vt:lpstr>
      <vt:lpstr>          MÂTÜRÎDÎ KELAMI</vt:lpstr>
      <vt:lpstr>          MÂTÜRÎDÎ KELAMI</vt:lpstr>
      <vt:lpstr>          MÂTÜRÎDÎ KELAMI</vt:lpstr>
      <vt:lpstr>          MÂTÜRÎDÎ KELAMI</vt:lpstr>
      <vt:lpstr>          MÂTÜRÎDÎ KELAMI</vt:lpstr>
      <vt:lpstr>          MÂTÜRÎDÎ KELAMI</vt:lpstr>
      <vt:lpstr>          MÂTÜRÎDÎ KELAMI</vt:lpstr>
      <vt:lpstr>          MÂTÜRÎDÎ KELAMI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2021-02-21T16:18:26Z</dcterms:created>
  <dcterms:modified xsi:type="dcterms:W3CDTF">2023-04-23T23:34:55Z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