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64" r:id="rId5"/>
    <p:sldId id="323" r:id="rId6"/>
    <p:sldId id="341" r:id="rId7"/>
    <p:sldId id="343" r:id="rId8"/>
    <p:sldId id="342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40" r:id="rId28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17.04.2023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17.04.2023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3212976"/>
            <a:ext cx="7008574" cy="1584450"/>
          </a:xfrm>
        </p:spPr>
        <p:txBody>
          <a:bodyPr rtlCol="0"/>
          <a:lstStyle/>
          <a:p>
            <a:pPr rtl="0"/>
            <a:r>
              <a:rPr lang="tr-TR" dirty="0"/>
              <a:t>KELAM TARİHİ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DR. ÖĞR. ÜYESİ FİKRULLAH ÇAKMAK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İmamül</a:t>
            </a:r>
            <a:r>
              <a:rPr lang="tr-TR" b="1" dirty="0">
                <a:solidFill>
                  <a:srgbClr val="FF0000"/>
                </a:solidFill>
              </a:rPr>
              <a:t> Haremeyn </a:t>
            </a:r>
            <a:r>
              <a:rPr lang="tr-TR" b="1" dirty="0" err="1">
                <a:solidFill>
                  <a:srgbClr val="FF0000"/>
                </a:solidFill>
              </a:rPr>
              <a:t>Cüveyni</a:t>
            </a:r>
            <a:r>
              <a:rPr lang="tr-TR" b="1" dirty="0">
                <a:solidFill>
                  <a:srgbClr val="FF0000"/>
                </a:solidFill>
              </a:rPr>
              <a:t> (1085)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Mütekaddimun</a:t>
            </a:r>
            <a:r>
              <a:rPr lang="tr-TR" dirty="0"/>
              <a:t> döneminin son ve en ünlü </a:t>
            </a:r>
            <a:r>
              <a:rPr lang="tr-TR" dirty="0" err="1"/>
              <a:t>Eşari</a:t>
            </a:r>
            <a:r>
              <a:rPr lang="tr-TR" dirty="0"/>
              <a:t> kelamcısıdır. Ondan sonra öğrencisi </a:t>
            </a:r>
            <a:r>
              <a:rPr lang="tr-TR" dirty="0" err="1"/>
              <a:t>Gazzali</a:t>
            </a:r>
            <a:r>
              <a:rPr lang="tr-TR" dirty="0"/>
              <a:t> </a:t>
            </a:r>
            <a:r>
              <a:rPr lang="tr-TR" dirty="0" err="1"/>
              <a:t>müteahhirun</a:t>
            </a:r>
            <a:r>
              <a:rPr lang="tr-TR" dirty="0"/>
              <a:t> dönemini başlatmıştır. </a:t>
            </a:r>
            <a:r>
              <a:rPr lang="tr-TR" dirty="0" err="1"/>
              <a:t>Eş’ariyye</a:t>
            </a:r>
            <a:r>
              <a:rPr lang="tr-TR" dirty="0"/>
              <a:t> mezhebine bağlı olmakla birlikte pek çok konuda ondan farklı düşünmüştür bu nedenle </a:t>
            </a:r>
            <a:r>
              <a:rPr lang="tr-TR" dirty="0" err="1"/>
              <a:t>Eş’ari</a:t>
            </a:r>
            <a:r>
              <a:rPr lang="tr-TR" dirty="0"/>
              <a:t> kelamcılar tarafından eleştirilmiştir. </a:t>
            </a:r>
          </a:p>
          <a:p>
            <a:r>
              <a:rPr lang="tr-TR" dirty="0"/>
              <a:t>Nizamiye medreselerinde müderrislik yapmıştır. </a:t>
            </a:r>
          </a:p>
          <a:p>
            <a:r>
              <a:rPr lang="tr-TR" dirty="0"/>
              <a:t>Gazali, </a:t>
            </a:r>
            <a:r>
              <a:rPr lang="tr-TR" dirty="0" err="1"/>
              <a:t>Kuşeyri</a:t>
            </a:r>
            <a:r>
              <a:rPr lang="tr-TR" dirty="0"/>
              <a:t> ünlü öğrencileridir. </a:t>
            </a:r>
          </a:p>
          <a:p>
            <a:r>
              <a:rPr lang="tr-TR" dirty="0"/>
              <a:t>Sınırlı ölçüde kelam ilminin kapılarını felsefeye açmıştır. </a:t>
            </a:r>
          </a:p>
          <a:p>
            <a:r>
              <a:rPr lang="tr-TR" dirty="0" err="1"/>
              <a:t>Müteahhirun</a:t>
            </a:r>
            <a:r>
              <a:rPr lang="tr-TR" dirty="0"/>
              <a:t> kelamına zemin hazırlamıştır. </a:t>
            </a:r>
          </a:p>
          <a:p>
            <a:r>
              <a:rPr lang="tr-TR" dirty="0"/>
              <a:t>Eserleri: 1) eş-Şamil fi </a:t>
            </a:r>
            <a:r>
              <a:rPr lang="tr-TR" dirty="0" err="1"/>
              <a:t>usulu’d</a:t>
            </a:r>
            <a:r>
              <a:rPr lang="tr-TR" dirty="0"/>
              <a:t>-din (kelama dair en geniş eseridir) 2) </a:t>
            </a:r>
            <a:r>
              <a:rPr lang="tr-TR" dirty="0" err="1"/>
              <a:t>Akidetü’n-Nizamiyye</a:t>
            </a:r>
            <a:r>
              <a:rPr lang="tr-TR" dirty="0"/>
              <a:t> (</a:t>
            </a:r>
            <a:r>
              <a:rPr lang="tr-TR" dirty="0" err="1"/>
              <a:t>Nizamu’l-mülk’e</a:t>
            </a:r>
            <a:r>
              <a:rPr lang="tr-TR" dirty="0"/>
              <a:t> </a:t>
            </a:r>
            <a:r>
              <a:rPr lang="tr-TR" dirty="0" err="1"/>
              <a:t>ithafen</a:t>
            </a:r>
            <a:r>
              <a:rPr lang="tr-TR" dirty="0"/>
              <a:t> yazmıştır. Son dönemi eseri olarak kabul edilir. Eserde </a:t>
            </a:r>
            <a:r>
              <a:rPr lang="tr-TR" dirty="0" err="1"/>
              <a:t>akaid</a:t>
            </a:r>
            <a:r>
              <a:rPr lang="tr-TR" dirty="0"/>
              <a:t> konularında genelde tefviz ve teslimiyet </a:t>
            </a:r>
            <a:r>
              <a:rPr lang="tr-TR" dirty="0" err="1"/>
              <a:t>uslübünu</a:t>
            </a:r>
            <a:r>
              <a:rPr lang="tr-TR" dirty="0"/>
              <a:t> benimsemiştir.) </a:t>
            </a:r>
          </a:p>
        </p:txBody>
      </p:sp>
    </p:spTree>
    <p:extLst>
      <p:ext uri="{BB962C8B-B14F-4D97-AF65-F5344CB8AC3E}">
        <p14:creationId xmlns:p14="http://schemas.microsoft.com/office/powerpoint/2010/main" val="4176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Gazzali</a:t>
            </a:r>
            <a:r>
              <a:rPr lang="tr-TR" b="1" dirty="0">
                <a:solidFill>
                  <a:srgbClr val="FF0000"/>
                </a:solidFill>
              </a:rPr>
              <a:t> (1111)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Hüccetülislam</a:t>
            </a:r>
            <a:r>
              <a:rPr lang="tr-TR" dirty="0"/>
              <a:t>, </a:t>
            </a:r>
            <a:r>
              <a:rPr lang="tr-TR" dirty="0" err="1"/>
              <a:t>Zeynüddin</a:t>
            </a:r>
            <a:r>
              <a:rPr lang="tr-TR" dirty="0"/>
              <a:t> lakaplarıyla da bilinir. </a:t>
            </a:r>
          </a:p>
          <a:p>
            <a:r>
              <a:rPr lang="tr-TR" dirty="0"/>
              <a:t>Kelam ilminde dönüm noktası olan bir isimdir. </a:t>
            </a:r>
          </a:p>
          <a:p>
            <a:r>
              <a:rPr lang="tr-TR" dirty="0"/>
              <a:t>Mantık ilminin kelam ve diğer ilimlerde kullanılmasını sağlamıştır. </a:t>
            </a:r>
          </a:p>
          <a:p>
            <a:r>
              <a:rPr lang="tr-TR" dirty="0"/>
              <a:t>Bu metoduyla klasik kelam metodunun sona ermesine felsefe ve mantığa kapı açan </a:t>
            </a:r>
            <a:r>
              <a:rPr lang="tr-TR" dirty="0" err="1"/>
              <a:t>müteaahirin</a:t>
            </a:r>
            <a:r>
              <a:rPr lang="tr-TR" dirty="0"/>
              <a:t> dönemi kelamını başlatmıştır. </a:t>
            </a:r>
          </a:p>
          <a:p>
            <a:r>
              <a:rPr lang="tr-TR" dirty="0"/>
              <a:t>Eserleri: 1) </a:t>
            </a:r>
            <a:r>
              <a:rPr lang="tr-TR" dirty="0" err="1"/>
              <a:t>Kavaidü’l-akaid</a:t>
            </a:r>
            <a:r>
              <a:rPr lang="tr-TR" dirty="0"/>
              <a:t> 2) el-</a:t>
            </a:r>
            <a:r>
              <a:rPr lang="tr-TR" dirty="0" err="1"/>
              <a:t>İktisad</a:t>
            </a:r>
            <a:r>
              <a:rPr lang="tr-TR" dirty="0"/>
              <a:t> </a:t>
            </a:r>
            <a:r>
              <a:rPr lang="tr-TR" dirty="0" err="1"/>
              <a:t>fi’l-İtikad</a:t>
            </a:r>
            <a:r>
              <a:rPr lang="tr-TR" dirty="0"/>
              <a:t> (Kelam metodunun ve özellikle mantık kurallarının kelam uygulandığı önemli kelam kitabıdır) 3) </a:t>
            </a:r>
            <a:r>
              <a:rPr lang="tr-TR" dirty="0" err="1"/>
              <a:t>Fedaihu’l-Batıniyye</a:t>
            </a:r>
            <a:r>
              <a:rPr lang="tr-TR" dirty="0"/>
              <a:t> (Döneminde Batınilere karşı yazmış olduğu bir reddiyedir) 4) </a:t>
            </a:r>
            <a:r>
              <a:rPr lang="tr-TR" dirty="0" err="1"/>
              <a:t>Tehafutu’l-Felasife</a:t>
            </a:r>
            <a:r>
              <a:rPr lang="tr-TR" dirty="0"/>
              <a:t> (Filozoflara karşı yazılmış bir reddiye niteliğindedir. Bu eserlere birlikte İslam dünyasında </a:t>
            </a:r>
            <a:r>
              <a:rPr lang="tr-TR" dirty="0" err="1"/>
              <a:t>tehafüt</a:t>
            </a:r>
            <a:r>
              <a:rPr lang="tr-TR" dirty="0"/>
              <a:t> geleneği başlamıştır.) </a:t>
            </a:r>
          </a:p>
        </p:txBody>
      </p:sp>
    </p:spTree>
    <p:extLst>
      <p:ext uri="{BB962C8B-B14F-4D97-AF65-F5344CB8AC3E}">
        <p14:creationId xmlns:p14="http://schemas.microsoft.com/office/powerpoint/2010/main" val="10772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Şehristani</a:t>
            </a:r>
            <a:r>
              <a:rPr lang="tr-TR" b="1" dirty="0">
                <a:solidFill>
                  <a:srgbClr val="FF0000"/>
                </a:solidFill>
              </a:rPr>
              <a:t> (1153)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Gazzali’nin</a:t>
            </a:r>
            <a:r>
              <a:rPr lang="tr-TR" dirty="0"/>
              <a:t> başlattığı felsefi kelam ilişkisini daha da güçlendirip </a:t>
            </a:r>
            <a:r>
              <a:rPr lang="tr-TR" dirty="0" err="1"/>
              <a:t>kelami</a:t>
            </a:r>
            <a:r>
              <a:rPr lang="tr-TR" dirty="0"/>
              <a:t> meselelere ağırlıklı olarak felsefi açıklamalar getirmiştir. </a:t>
            </a:r>
          </a:p>
          <a:p>
            <a:r>
              <a:rPr lang="tr-TR" dirty="0"/>
              <a:t>Ortaçağın en önemli dinler tarihçisidir. </a:t>
            </a:r>
          </a:p>
          <a:p>
            <a:r>
              <a:rPr lang="tr-TR" dirty="0"/>
              <a:t>Eserleri: 1) el-Milel ve’n-Nihal (Dinler, mezhepler ve felsefe tarihine dair meşhur eseridir) 2) </a:t>
            </a:r>
            <a:r>
              <a:rPr lang="tr-TR" dirty="0" err="1"/>
              <a:t>Nihayetü’l</a:t>
            </a:r>
            <a:r>
              <a:rPr lang="tr-TR" dirty="0"/>
              <a:t>-İkdam (Sünni kelamın bütün meselelerini içeren bir eserdir)</a:t>
            </a:r>
          </a:p>
        </p:txBody>
      </p:sp>
    </p:spTree>
    <p:extLst>
      <p:ext uri="{BB962C8B-B14F-4D97-AF65-F5344CB8AC3E}">
        <p14:creationId xmlns:p14="http://schemas.microsoft.com/office/powerpoint/2010/main" val="40110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>
                <a:solidFill>
                  <a:srgbClr val="FF0000"/>
                </a:solidFill>
              </a:rPr>
              <a:t>Fahreddin er-Razi 1210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Felsefe ile kelamı </a:t>
            </a:r>
            <a:r>
              <a:rPr lang="tr-TR" dirty="0" err="1"/>
              <a:t>mezc</a:t>
            </a:r>
            <a:r>
              <a:rPr lang="tr-TR" dirty="0"/>
              <a:t> ederek felsefi kelam dönemini başlatmıştır. Daha sonra bu kelam metodu </a:t>
            </a:r>
            <a:r>
              <a:rPr lang="tr-TR" dirty="0" err="1"/>
              <a:t>Amidi</a:t>
            </a:r>
            <a:r>
              <a:rPr lang="tr-TR" dirty="0"/>
              <a:t>, Kadı </a:t>
            </a:r>
            <a:r>
              <a:rPr lang="tr-TR" dirty="0" err="1"/>
              <a:t>Beydavi,ve</a:t>
            </a:r>
            <a:r>
              <a:rPr lang="tr-TR" dirty="0"/>
              <a:t> </a:t>
            </a:r>
            <a:r>
              <a:rPr lang="tr-TR" dirty="0" err="1"/>
              <a:t>Adudiddin</a:t>
            </a:r>
            <a:r>
              <a:rPr lang="tr-TR" dirty="0"/>
              <a:t> el-</a:t>
            </a:r>
            <a:r>
              <a:rPr lang="tr-TR" dirty="0" err="1"/>
              <a:t>İci</a:t>
            </a:r>
            <a:r>
              <a:rPr lang="tr-TR" dirty="0"/>
              <a:t> gibi isimler tarafından devam ettirilmiştir. </a:t>
            </a:r>
          </a:p>
          <a:p>
            <a:r>
              <a:rPr lang="tr-TR" dirty="0"/>
              <a:t>13. yüzyılın en büyük alimlerinden kabul edilir. </a:t>
            </a:r>
          </a:p>
          <a:p>
            <a:r>
              <a:rPr lang="tr-TR" dirty="0"/>
              <a:t>Kelam, felsefe, fıkıh usulü, tefsir, Arap dili, mantık, astronomi, tıp, matematik gibi alanlarda eser vermiştir. </a:t>
            </a:r>
          </a:p>
          <a:p>
            <a:r>
              <a:rPr lang="tr-TR" dirty="0"/>
              <a:t>Eserleri: 1) el-</a:t>
            </a:r>
            <a:r>
              <a:rPr lang="tr-TR" dirty="0" err="1"/>
              <a:t>Metalibü’l</a:t>
            </a:r>
            <a:r>
              <a:rPr lang="tr-TR" dirty="0"/>
              <a:t>-</a:t>
            </a:r>
            <a:r>
              <a:rPr lang="tr-TR" dirty="0" err="1"/>
              <a:t>Aliyye</a:t>
            </a:r>
            <a:r>
              <a:rPr lang="tr-TR" dirty="0"/>
              <a:t> (Kelama dair en hacimli eseridir) 2) el-</a:t>
            </a:r>
            <a:r>
              <a:rPr lang="tr-TR" dirty="0" err="1"/>
              <a:t>Muhassal</a:t>
            </a:r>
            <a:r>
              <a:rPr lang="tr-TR" dirty="0"/>
              <a:t> (Kelam ilminin temel ilkelerini içeren bir eserdir) 3) </a:t>
            </a:r>
            <a:r>
              <a:rPr lang="tr-TR" dirty="0" err="1"/>
              <a:t>Mefatihu’l-Gayb</a:t>
            </a:r>
            <a:r>
              <a:rPr lang="tr-TR" dirty="0"/>
              <a:t> (Kelam ağırlıklı meşhur dirayet tefsiridir) </a:t>
            </a:r>
          </a:p>
        </p:txBody>
      </p:sp>
    </p:spTree>
    <p:extLst>
      <p:ext uri="{BB962C8B-B14F-4D97-AF65-F5344CB8AC3E}">
        <p14:creationId xmlns:p14="http://schemas.microsoft.com/office/powerpoint/2010/main" val="22469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>
                <a:solidFill>
                  <a:srgbClr val="FF0000"/>
                </a:solidFill>
              </a:rPr>
              <a:t>Seyfeddin </a:t>
            </a:r>
            <a:r>
              <a:rPr lang="tr-TR" b="1" dirty="0" err="1">
                <a:solidFill>
                  <a:srgbClr val="FF0000"/>
                </a:solidFill>
              </a:rPr>
              <a:t>Amidi</a:t>
            </a:r>
            <a:r>
              <a:rPr lang="tr-TR" b="1" dirty="0">
                <a:solidFill>
                  <a:srgbClr val="FF0000"/>
                </a:solidFill>
              </a:rPr>
              <a:t> (1233)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Fahreddin er-Razi ile başlayan felsefe ile kelamın </a:t>
            </a:r>
            <a:r>
              <a:rPr lang="tr-TR" dirty="0" err="1"/>
              <a:t>mezc</a:t>
            </a:r>
            <a:r>
              <a:rPr lang="tr-TR" dirty="0"/>
              <a:t> edilmesi faaliyetinin ardından ortaya çıkan “</a:t>
            </a:r>
            <a:r>
              <a:rPr lang="tr-TR" dirty="0" err="1"/>
              <a:t>memzuc</a:t>
            </a:r>
            <a:r>
              <a:rPr lang="tr-TR" dirty="0"/>
              <a:t> </a:t>
            </a:r>
            <a:r>
              <a:rPr lang="tr-TR" dirty="0" err="1"/>
              <a:t>ilm</a:t>
            </a:r>
            <a:r>
              <a:rPr lang="tr-TR" dirty="0"/>
              <a:t>-i kelam </a:t>
            </a:r>
            <a:r>
              <a:rPr lang="tr-TR" dirty="0" err="1"/>
              <a:t>dönemi”nin</a:t>
            </a:r>
            <a:r>
              <a:rPr lang="tr-TR" dirty="0"/>
              <a:t> zirve isimlerindendir. </a:t>
            </a:r>
          </a:p>
          <a:p>
            <a:r>
              <a:rPr lang="tr-TR" dirty="0"/>
              <a:t>Düşünce sistemini “</a:t>
            </a:r>
            <a:r>
              <a:rPr lang="tr-TR" dirty="0" err="1"/>
              <a:t>usulu’d</a:t>
            </a:r>
            <a:r>
              <a:rPr lang="tr-TR" dirty="0"/>
              <a:t>-din”, “</a:t>
            </a:r>
            <a:r>
              <a:rPr lang="tr-TR" dirty="0" err="1"/>
              <a:t>usulu’l-hikme</a:t>
            </a:r>
            <a:r>
              <a:rPr lang="tr-TR" dirty="0"/>
              <a:t>” ve “</a:t>
            </a:r>
            <a:r>
              <a:rPr lang="tr-TR" dirty="0" err="1"/>
              <a:t>usulu’l-fıkh</a:t>
            </a:r>
            <a:r>
              <a:rPr lang="tr-TR" dirty="0"/>
              <a:t>” şeklinde üç usul temeli üzerine kurmuştur. </a:t>
            </a:r>
          </a:p>
          <a:p>
            <a:r>
              <a:rPr lang="tr-TR" dirty="0"/>
              <a:t>Eserleri: 1) </a:t>
            </a:r>
            <a:r>
              <a:rPr lang="tr-TR" dirty="0" err="1"/>
              <a:t>Ebkaru’l</a:t>
            </a:r>
            <a:r>
              <a:rPr lang="tr-TR" dirty="0"/>
              <a:t>-Efkar fi </a:t>
            </a:r>
            <a:r>
              <a:rPr lang="tr-TR" dirty="0" err="1"/>
              <a:t>usulu’d</a:t>
            </a:r>
            <a:r>
              <a:rPr lang="tr-TR" dirty="0"/>
              <a:t>-din (Kelam ve felsefenin birleştirildiği </a:t>
            </a:r>
            <a:r>
              <a:rPr lang="tr-TR" dirty="0" err="1"/>
              <a:t>Eşariyye</a:t>
            </a:r>
            <a:r>
              <a:rPr lang="tr-TR" dirty="0"/>
              <a:t> düşüncesinin en hacimli eseridir. 2) </a:t>
            </a:r>
            <a:r>
              <a:rPr lang="tr-TR" dirty="0" err="1"/>
              <a:t>Gayetül</a:t>
            </a:r>
            <a:r>
              <a:rPr lang="tr-TR" dirty="0"/>
              <a:t>’-Meram fi </a:t>
            </a:r>
            <a:r>
              <a:rPr lang="tr-TR" dirty="0" err="1"/>
              <a:t>ilm</a:t>
            </a:r>
            <a:r>
              <a:rPr lang="tr-TR" dirty="0"/>
              <a:t>-i kelam (Daha muhtasar bir kelam eseridir) </a:t>
            </a:r>
          </a:p>
        </p:txBody>
      </p:sp>
    </p:spTree>
    <p:extLst>
      <p:ext uri="{BB962C8B-B14F-4D97-AF65-F5344CB8AC3E}">
        <p14:creationId xmlns:p14="http://schemas.microsoft.com/office/powerpoint/2010/main" val="36420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Sadeddin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Taftazani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Eşariyye</a:t>
            </a:r>
            <a:r>
              <a:rPr lang="tr-TR" dirty="0"/>
              <a:t> ve kelam ilmin bir gerileme devri olarak değerlendirilen </a:t>
            </a:r>
            <a:r>
              <a:rPr lang="tr-TR" dirty="0" err="1"/>
              <a:t>şerhçilik</a:t>
            </a:r>
            <a:r>
              <a:rPr lang="tr-TR" dirty="0"/>
              <a:t> ve </a:t>
            </a:r>
            <a:r>
              <a:rPr lang="tr-TR" dirty="0" err="1"/>
              <a:t>haşiyecilik</a:t>
            </a:r>
            <a:r>
              <a:rPr lang="tr-TR" dirty="0"/>
              <a:t> (cem ve tahkik) devrine girildi.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Celaleddin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Devvani</a:t>
            </a:r>
            <a:r>
              <a:rPr lang="tr-TR" b="1" dirty="0">
                <a:solidFill>
                  <a:srgbClr val="FF0000"/>
                </a:solidFill>
              </a:rPr>
              <a:t>, Muhammed Yusuf es-</a:t>
            </a:r>
            <a:r>
              <a:rPr lang="tr-TR" b="1" dirty="0" err="1">
                <a:solidFill>
                  <a:srgbClr val="FF0000"/>
                </a:solidFill>
              </a:rPr>
              <a:t>Senusi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Bu isimlerle birlikte </a:t>
            </a:r>
            <a:r>
              <a:rPr lang="tr-TR" dirty="0" err="1"/>
              <a:t>Eşari</a:t>
            </a:r>
            <a:r>
              <a:rPr lang="tr-TR" dirty="0"/>
              <a:t> kelamı kelam, felsefe ve tasavvuf disiplinlerinin birleşmesiyle oluşan eklektik bir yapı kazandı.</a:t>
            </a:r>
          </a:p>
        </p:txBody>
      </p:sp>
    </p:spTree>
    <p:extLst>
      <p:ext uri="{BB962C8B-B14F-4D97-AF65-F5344CB8AC3E}">
        <p14:creationId xmlns:p14="http://schemas.microsoft.com/office/powerpoint/2010/main" val="29837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tr-TR" b="1" dirty="0"/>
              <a:t>C. MÜTEKADDİMUN VE MÜTEAHHİRUN FARKLILAŞMASI </a:t>
            </a:r>
          </a:p>
          <a:p>
            <a:r>
              <a:rPr lang="tr-TR" dirty="0" err="1"/>
              <a:t>Ehl</a:t>
            </a:r>
            <a:r>
              <a:rPr lang="tr-TR" dirty="0"/>
              <a:t>-i sünnet kelamı </a:t>
            </a:r>
            <a:r>
              <a:rPr lang="tr-TR" dirty="0" err="1"/>
              <a:t>mütekaddimun</a:t>
            </a:r>
            <a:r>
              <a:rPr lang="tr-TR" dirty="0"/>
              <a:t> ve </a:t>
            </a:r>
            <a:r>
              <a:rPr lang="tr-TR" dirty="0" err="1"/>
              <a:t>mütahhirun</a:t>
            </a:r>
            <a:r>
              <a:rPr lang="tr-TR" dirty="0"/>
              <a:t> dönemi diye ikiye ayrılır.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Mütekaddimun</a:t>
            </a:r>
            <a:r>
              <a:rPr lang="tr-TR" b="1" dirty="0">
                <a:solidFill>
                  <a:srgbClr val="FF0000"/>
                </a:solidFill>
              </a:rPr>
              <a:t> Dönemi</a:t>
            </a:r>
          </a:p>
          <a:p>
            <a:r>
              <a:rPr lang="tr-TR" dirty="0" err="1"/>
              <a:t>Eş’ari</a:t>
            </a:r>
            <a:r>
              <a:rPr lang="tr-TR" dirty="0"/>
              <a:t> ile başlayıp </a:t>
            </a:r>
            <a:r>
              <a:rPr lang="tr-TR" dirty="0" err="1"/>
              <a:t>Gazzali</a:t>
            </a:r>
            <a:r>
              <a:rPr lang="tr-TR" dirty="0"/>
              <a:t> ile biten dönemdir. </a:t>
            </a:r>
          </a:p>
          <a:p>
            <a:r>
              <a:rPr lang="tr-TR" dirty="0"/>
              <a:t>Bu dönemde muhataplar </a:t>
            </a:r>
            <a:r>
              <a:rPr lang="tr-TR" dirty="0" err="1"/>
              <a:t>Mu’tezile</a:t>
            </a:r>
            <a:r>
              <a:rPr lang="tr-TR" dirty="0"/>
              <a:t>, Hanbeliler, Batıniler ve </a:t>
            </a:r>
            <a:r>
              <a:rPr lang="tr-TR" dirty="0" err="1"/>
              <a:t>Kerramiyye</a:t>
            </a:r>
            <a:r>
              <a:rPr lang="tr-TR" dirty="0"/>
              <a:t> ve İslam dışı gruplardır. Bu dönemde bu gruplara karşı </a:t>
            </a:r>
            <a:r>
              <a:rPr lang="tr-TR" dirty="0" err="1"/>
              <a:t>ehl</a:t>
            </a:r>
            <a:r>
              <a:rPr lang="tr-TR" dirty="0"/>
              <a:t>-i sünnet itikadı savunulmuştur. O nedenle </a:t>
            </a:r>
            <a:r>
              <a:rPr lang="tr-TR" dirty="0" err="1"/>
              <a:t>ehl</a:t>
            </a:r>
            <a:r>
              <a:rPr lang="tr-TR" dirty="0"/>
              <a:t>-i hadis tarafından bu dönem </a:t>
            </a:r>
            <a:r>
              <a:rPr lang="tr-TR" dirty="0" err="1"/>
              <a:t>Eş’ari</a:t>
            </a:r>
            <a:r>
              <a:rPr lang="tr-TR" dirty="0"/>
              <a:t> kelamcılar benimsenmiştir. </a:t>
            </a:r>
          </a:p>
          <a:p>
            <a:r>
              <a:rPr lang="tr-TR" dirty="0"/>
              <a:t>Yunan felsefesi ve Aristo mantığından uzak durulmuştur. </a:t>
            </a:r>
          </a:p>
          <a:p>
            <a:r>
              <a:rPr lang="tr-TR" dirty="0" err="1"/>
              <a:t>Kıyasü’l-gaib</a:t>
            </a:r>
            <a:r>
              <a:rPr lang="tr-TR" dirty="0"/>
              <a:t> </a:t>
            </a:r>
            <a:r>
              <a:rPr lang="tr-TR" dirty="0" err="1"/>
              <a:t>ale’ş-şahid</a:t>
            </a:r>
            <a:r>
              <a:rPr lang="tr-TR" dirty="0"/>
              <a:t> (fiziki evrenden faydalanıp gaip alemi hakkında hüküm verme) prensibi benimsenmiştir.</a:t>
            </a:r>
          </a:p>
        </p:txBody>
      </p:sp>
    </p:spTree>
    <p:extLst>
      <p:ext uri="{BB962C8B-B14F-4D97-AF65-F5344CB8AC3E}">
        <p14:creationId xmlns:p14="http://schemas.microsoft.com/office/powerpoint/2010/main" val="13189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C. MÜTEKADDİMUN VE MÜTEAHHİRUN FARKLILAŞMASI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Müteahhirun</a:t>
            </a:r>
            <a:r>
              <a:rPr lang="tr-TR" b="1" dirty="0">
                <a:solidFill>
                  <a:srgbClr val="FF0000"/>
                </a:solidFill>
              </a:rPr>
              <a:t> Dönemi</a:t>
            </a:r>
          </a:p>
          <a:p>
            <a:r>
              <a:rPr lang="tr-TR" dirty="0" err="1"/>
              <a:t>İbn</a:t>
            </a:r>
            <a:r>
              <a:rPr lang="tr-TR" dirty="0"/>
              <a:t> Sina ve </a:t>
            </a:r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Rüşd</a:t>
            </a:r>
            <a:r>
              <a:rPr lang="tr-TR" dirty="0"/>
              <a:t> gibi İslam felsefecilerin çıktığı dönemdir. </a:t>
            </a:r>
          </a:p>
          <a:p>
            <a:r>
              <a:rPr lang="tr-TR" dirty="0"/>
              <a:t>Bu dönemde kelamcılar bu felsefecilerden etkilenmiş ve varlık, bilgi gibi pek çok felsefi konu kelama dahil edilmiştir. </a:t>
            </a:r>
          </a:p>
          <a:p>
            <a:r>
              <a:rPr lang="tr-TR" dirty="0" err="1"/>
              <a:t>Müteahhirun</a:t>
            </a:r>
            <a:r>
              <a:rPr lang="tr-TR" dirty="0"/>
              <a:t> döneminde </a:t>
            </a:r>
            <a:r>
              <a:rPr lang="tr-TR" dirty="0" err="1"/>
              <a:t>Eş’ari</a:t>
            </a:r>
            <a:r>
              <a:rPr lang="tr-TR" dirty="0"/>
              <a:t> kelamında tasavvuf ve felsefe </a:t>
            </a:r>
            <a:r>
              <a:rPr lang="tr-TR" dirty="0" err="1"/>
              <a:t>mecz</a:t>
            </a:r>
            <a:r>
              <a:rPr lang="tr-TR" dirty="0"/>
              <a:t> edilmiştir. Örneğin </a:t>
            </a:r>
            <a:r>
              <a:rPr lang="tr-TR" dirty="0" err="1"/>
              <a:t>Gazzali</a:t>
            </a:r>
            <a:r>
              <a:rPr lang="tr-TR" dirty="0"/>
              <a:t> mantığı İslami ilimlere katmış ve felsefecilerle mücadele için felsefi konularla ilgilenmiştir. Tasavvuf ile kelamı uzlaştırmaya çalışmıştır. </a:t>
            </a:r>
          </a:p>
          <a:p>
            <a:r>
              <a:rPr lang="tr-TR" dirty="0"/>
              <a:t>Bu dönemde </a:t>
            </a:r>
            <a:r>
              <a:rPr lang="tr-TR" dirty="0" err="1"/>
              <a:t>Eş’ari</a:t>
            </a:r>
            <a:r>
              <a:rPr lang="tr-TR" dirty="0"/>
              <a:t> kelamcısı </a:t>
            </a:r>
            <a:r>
              <a:rPr lang="tr-TR" dirty="0" err="1"/>
              <a:t>Celaleddin</a:t>
            </a:r>
            <a:r>
              <a:rPr lang="tr-TR" dirty="0"/>
              <a:t> </a:t>
            </a:r>
            <a:r>
              <a:rPr lang="tr-TR" dirty="0" err="1"/>
              <a:t>ed-Devvani</a:t>
            </a:r>
            <a:r>
              <a:rPr lang="tr-TR" dirty="0"/>
              <a:t>: Vahdet-i </a:t>
            </a:r>
            <a:r>
              <a:rPr lang="tr-TR" dirty="0" err="1"/>
              <a:t>vücud</a:t>
            </a:r>
            <a:r>
              <a:rPr lang="tr-TR" dirty="0"/>
              <a:t> felsefesini </a:t>
            </a:r>
            <a:r>
              <a:rPr lang="tr-TR" dirty="0" err="1"/>
              <a:t>Eş’ariliğe</a:t>
            </a:r>
            <a:r>
              <a:rPr lang="tr-TR" dirty="0"/>
              <a:t> dahil etmiş, </a:t>
            </a:r>
            <a:r>
              <a:rPr lang="tr-TR" dirty="0" err="1"/>
              <a:t>işraki</a:t>
            </a:r>
            <a:r>
              <a:rPr lang="tr-TR" dirty="0"/>
              <a:t> felsefesine ait </a:t>
            </a:r>
            <a:r>
              <a:rPr lang="tr-TR" dirty="0" err="1"/>
              <a:t>işraki</a:t>
            </a:r>
            <a:r>
              <a:rPr lang="tr-TR" dirty="0"/>
              <a:t> sezgiyi bilgi kaynağı olarak kabul etmiştir. </a:t>
            </a:r>
          </a:p>
        </p:txBody>
      </p:sp>
    </p:spTree>
    <p:extLst>
      <p:ext uri="{BB962C8B-B14F-4D97-AF65-F5344CB8AC3E}">
        <p14:creationId xmlns:p14="http://schemas.microsoft.com/office/powerpoint/2010/main" val="41465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C. MÜTEKADDİMUN VE MÜTEAHHİRUN FARKLILAŞMASI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Müteahhirun</a:t>
            </a:r>
            <a:r>
              <a:rPr lang="tr-TR" b="1" dirty="0">
                <a:solidFill>
                  <a:srgbClr val="FF0000"/>
                </a:solidFill>
              </a:rPr>
              <a:t> Dönemi</a:t>
            </a:r>
          </a:p>
          <a:p>
            <a:r>
              <a:rPr lang="tr-TR" dirty="0"/>
              <a:t>Bu dönem kelam-tasavvuf ve felsefe konularının iç içe geçtiği bir dönemdir. </a:t>
            </a:r>
          </a:p>
          <a:p>
            <a:r>
              <a:rPr lang="tr-TR" dirty="0"/>
              <a:t>Tümdengelim, tümevarım ve analoji gibi deliller tercih edilmiştir. İstidlal metotları klasik mantığın kurallarına uygun hale getirilmiştir. </a:t>
            </a:r>
          </a:p>
          <a:p>
            <a:r>
              <a:rPr lang="tr-TR" dirty="0"/>
              <a:t>Felsefi kültürün etkisiyle zaman zaman naslara “akla nispetle zan ifade eden bir kaynak” nazarıyla bakılmıştır. </a:t>
            </a:r>
          </a:p>
          <a:p>
            <a:r>
              <a:rPr lang="tr-TR" dirty="0"/>
              <a:t>Felsefeyle kelamın birleştiği bir dönem olduğundan İslam düşüncesinden uzaklaştığı noktasında eleştirenler olduğu gibi kelam düşüncesinin zenginleştiğini savunanlar da olmuştur. </a:t>
            </a:r>
          </a:p>
        </p:txBody>
      </p:sp>
    </p:spTree>
    <p:extLst>
      <p:ext uri="{BB962C8B-B14F-4D97-AF65-F5344CB8AC3E}">
        <p14:creationId xmlns:p14="http://schemas.microsoft.com/office/powerpoint/2010/main" val="11525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D. EŞ’ARİLİĞİN TEMEL GÖRÜŞLERİ</a:t>
            </a:r>
          </a:p>
          <a:p>
            <a:r>
              <a:rPr lang="tr-TR" b="1" dirty="0">
                <a:solidFill>
                  <a:srgbClr val="FF0000"/>
                </a:solidFill>
              </a:rPr>
              <a:t>Bilgi</a:t>
            </a:r>
          </a:p>
          <a:p>
            <a:r>
              <a:rPr lang="tr-TR" dirty="0"/>
              <a:t>Sofistlere karşı bilginin kesinliği vurgulanmıştır. </a:t>
            </a:r>
          </a:p>
          <a:p>
            <a:r>
              <a:rPr lang="tr-TR" dirty="0"/>
              <a:t>Duyu, akıl ve haber bilgi kaynağı olarak kabul edilmiştir. </a:t>
            </a:r>
          </a:p>
          <a:p>
            <a:r>
              <a:rPr lang="tr-TR" dirty="0" err="1"/>
              <a:t>Gazzali</a:t>
            </a:r>
            <a:r>
              <a:rPr lang="tr-TR" dirty="0"/>
              <a:t> ve </a:t>
            </a:r>
            <a:r>
              <a:rPr lang="tr-TR" dirty="0" err="1"/>
              <a:t>Devvani</a:t>
            </a:r>
            <a:r>
              <a:rPr lang="tr-TR" dirty="0"/>
              <a:t> gibi alimler hariç </a:t>
            </a:r>
            <a:r>
              <a:rPr lang="tr-TR" dirty="0" err="1"/>
              <a:t>Eş’arilikte</a:t>
            </a:r>
            <a:r>
              <a:rPr lang="tr-TR" dirty="0"/>
              <a:t> </a:t>
            </a:r>
            <a:r>
              <a:rPr lang="tr-TR" dirty="0" err="1"/>
              <a:t>keşf</a:t>
            </a:r>
            <a:r>
              <a:rPr lang="tr-TR" dirty="0"/>
              <a:t> bilgi kaynağı olarak kabul edilmemiştir. </a:t>
            </a:r>
          </a:p>
          <a:p>
            <a:r>
              <a:rPr lang="tr-TR" b="1" dirty="0">
                <a:solidFill>
                  <a:srgbClr val="FF0000"/>
                </a:solidFill>
              </a:rPr>
              <a:t>Varlık </a:t>
            </a:r>
          </a:p>
          <a:p>
            <a:r>
              <a:rPr lang="tr-TR" dirty="0"/>
              <a:t>Alemin yoktan yaratıldığın ispat için atomcu bir tabiat anlayışı savunulmuştur. </a:t>
            </a:r>
          </a:p>
          <a:p>
            <a:r>
              <a:rPr lang="tr-TR" dirty="0" err="1"/>
              <a:t>Mu’tezile</a:t>
            </a:r>
            <a:r>
              <a:rPr lang="tr-TR" dirty="0"/>
              <a:t> ve </a:t>
            </a:r>
            <a:r>
              <a:rPr lang="tr-TR" dirty="0" err="1"/>
              <a:t>Matüridiyye</a:t>
            </a:r>
            <a:r>
              <a:rPr lang="tr-TR" dirty="0"/>
              <a:t> gibi Allah ile diğer varlıklar arasındaki zıtlık dile getirilmiş ve </a:t>
            </a:r>
            <a:r>
              <a:rPr lang="tr-TR" dirty="0" err="1"/>
              <a:t>tenzihçi</a:t>
            </a:r>
            <a:r>
              <a:rPr lang="tr-TR" dirty="0"/>
              <a:t> bir anlayış ön plana çıkmıştır.</a:t>
            </a:r>
          </a:p>
          <a:p>
            <a:r>
              <a:rPr lang="tr-TR" dirty="0"/>
              <a:t>Alem cevher ve arazlardan oluşur. Cevherler kendileriyle yaratılan bir beka ile varlıkları mümkündür. Arazların ise bekası mümkün değildir. Bu nedenle Allah daima arazları yaratarak aleme her an müdahil olur.</a:t>
            </a:r>
          </a:p>
        </p:txBody>
      </p:sp>
    </p:spTree>
    <p:extLst>
      <p:ext uri="{BB962C8B-B14F-4D97-AF65-F5344CB8AC3E}">
        <p14:creationId xmlns:p14="http://schemas.microsoft.com/office/powerpoint/2010/main" val="30077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A. TEŞEKKÜLÜ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Eşarilik</a:t>
            </a:r>
            <a:r>
              <a:rPr lang="tr-TR" b="1" dirty="0">
                <a:solidFill>
                  <a:srgbClr val="FF0000"/>
                </a:solidFill>
              </a:rPr>
              <a:t> Nedir</a:t>
            </a:r>
          </a:p>
          <a:p>
            <a:r>
              <a:rPr lang="tr-TR" dirty="0" err="1"/>
              <a:t>Ebül</a:t>
            </a:r>
            <a:r>
              <a:rPr lang="tr-TR" dirty="0"/>
              <a:t> Hasan el-</a:t>
            </a:r>
            <a:r>
              <a:rPr lang="tr-TR" dirty="0" err="1"/>
              <a:t>Eşari</a:t>
            </a:r>
            <a:r>
              <a:rPr lang="tr-TR" dirty="0"/>
              <a:t> ve ondan sonra gelen takipçilerinin oluşturduğu kelam mezhebidir. </a:t>
            </a:r>
          </a:p>
          <a:p>
            <a:r>
              <a:rPr lang="tr-TR" b="1" dirty="0">
                <a:solidFill>
                  <a:srgbClr val="FF0000"/>
                </a:solidFill>
              </a:rPr>
              <a:t>Mezhebe verilen isimler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Müşebbihe</a:t>
            </a:r>
            <a:r>
              <a:rPr lang="tr-TR" dirty="0"/>
              <a:t>, Mücbire (</a:t>
            </a:r>
            <a:r>
              <a:rPr lang="tr-TR" dirty="0" err="1"/>
              <a:t>Cebriyye</a:t>
            </a:r>
            <a:r>
              <a:rPr lang="tr-TR" dirty="0"/>
              <a:t>) ve </a:t>
            </a:r>
            <a:r>
              <a:rPr lang="tr-TR" dirty="0" err="1"/>
              <a:t>Mürcie</a:t>
            </a:r>
            <a:r>
              <a:rPr lang="tr-TR" dirty="0"/>
              <a:t> gibi isimlerle de anılmıştır. Bu mezhep mensuplarına </a:t>
            </a:r>
            <a:r>
              <a:rPr lang="tr-TR" dirty="0" err="1"/>
              <a:t>Eş‘arî’nin</a:t>
            </a:r>
            <a:r>
              <a:rPr lang="tr-TR" dirty="0"/>
              <a:t> çoğulu olan </a:t>
            </a:r>
            <a:r>
              <a:rPr lang="tr-TR" dirty="0" err="1"/>
              <a:t>Eşâire</a:t>
            </a:r>
            <a:r>
              <a:rPr lang="tr-TR" dirty="0"/>
              <a:t> adı da verilir.</a:t>
            </a:r>
          </a:p>
        </p:txBody>
      </p:sp>
    </p:spTree>
    <p:extLst>
      <p:ext uri="{BB962C8B-B14F-4D97-AF65-F5344CB8AC3E}">
        <p14:creationId xmlns:p14="http://schemas.microsoft.com/office/powerpoint/2010/main" val="31094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D. EŞ’ARİLİĞİN TEMEL GÖRÜŞLERİ</a:t>
            </a:r>
          </a:p>
          <a:p>
            <a:r>
              <a:rPr lang="tr-TR" b="1" dirty="0">
                <a:solidFill>
                  <a:srgbClr val="FF0000"/>
                </a:solidFill>
              </a:rPr>
              <a:t>Uluhiyet</a:t>
            </a:r>
          </a:p>
          <a:p>
            <a:r>
              <a:rPr lang="tr-TR" dirty="0" err="1"/>
              <a:t>Gazzali</a:t>
            </a:r>
            <a:r>
              <a:rPr lang="tr-TR" dirty="0"/>
              <a:t>, </a:t>
            </a:r>
            <a:r>
              <a:rPr lang="tr-TR" dirty="0" err="1"/>
              <a:t>Şehristani</a:t>
            </a:r>
            <a:r>
              <a:rPr lang="tr-TR" dirty="0"/>
              <a:t> ve Fahreddin er-Razi Allah’ın fıtrat açısında zorunlu olarak bilinebileceğini savunurken diğer </a:t>
            </a:r>
            <a:r>
              <a:rPr lang="tr-TR" dirty="0" err="1"/>
              <a:t>Eş’ari</a:t>
            </a:r>
            <a:r>
              <a:rPr lang="tr-TR" dirty="0"/>
              <a:t> kelamcılar ancak akıl yürütüme ile bilinebileceğini savunurlar. Bu nedenle buluğ çağına eren kişinin ilk yapması gereken alemin yaratıcısı olduğuna yönelik akıl yürütmektir. </a:t>
            </a:r>
          </a:p>
          <a:p>
            <a:r>
              <a:rPr lang="tr-TR" dirty="0"/>
              <a:t>Allah’ı bilmek akli değil dini bir emirdir. O nedenle şeriat gelmeden kimse Allah’ı bilmekle yükümlü tutulamaz. </a:t>
            </a:r>
          </a:p>
          <a:p>
            <a:r>
              <a:rPr lang="tr-TR" dirty="0" err="1"/>
              <a:t>Mütekaddimun</a:t>
            </a:r>
            <a:r>
              <a:rPr lang="tr-TR" dirty="0"/>
              <a:t> dönemi alimleri </a:t>
            </a:r>
            <a:r>
              <a:rPr lang="tr-TR" dirty="0" err="1"/>
              <a:t>isbat</a:t>
            </a:r>
            <a:r>
              <a:rPr lang="tr-TR" dirty="0"/>
              <a:t>-ı </a:t>
            </a:r>
            <a:r>
              <a:rPr lang="tr-TR" dirty="0" err="1"/>
              <a:t>vacib</a:t>
            </a:r>
            <a:r>
              <a:rPr lang="tr-TR" dirty="0"/>
              <a:t> konusunda </a:t>
            </a:r>
            <a:r>
              <a:rPr lang="tr-TR" dirty="0" err="1"/>
              <a:t>hudus</a:t>
            </a:r>
            <a:r>
              <a:rPr lang="tr-TR" dirty="0"/>
              <a:t> delilini kullanırken, </a:t>
            </a:r>
            <a:r>
              <a:rPr lang="tr-TR" dirty="0" err="1"/>
              <a:t>müteahhirun</a:t>
            </a:r>
            <a:r>
              <a:rPr lang="tr-TR" dirty="0"/>
              <a:t> alimleri imkan delilini kullanmışlardır. </a:t>
            </a:r>
          </a:p>
        </p:txBody>
      </p:sp>
    </p:spTree>
    <p:extLst>
      <p:ext uri="{BB962C8B-B14F-4D97-AF65-F5344CB8AC3E}">
        <p14:creationId xmlns:p14="http://schemas.microsoft.com/office/powerpoint/2010/main" val="73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tr-TR" b="1" dirty="0"/>
              <a:t>D. EŞ’ARİLİĞİN TEMEL GÖRÜŞLERİ</a:t>
            </a:r>
          </a:p>
          <a:p>
            <a:r>
              <a:rPr lang="tr-TR" b="1" dirty="0">
                <a:solidFill>
                  <a:srgbClr val="FF0000"/>
                </a:solidFill>
              </a:rPr>
              <a:t>Uluhiyet</a:t>
            </a:r>
          </a:p>
          <a:p>
            <a:r>
              <a:rPr lang="tr-TR" dirty="0"/>
              <a:t>Sıfatların hakikati olup bu sıfatlar Allah’ın zatının aynı da değildir, zatından dışında da değildir.</a:t>
            </a:r>
          </a:p>
          <a:p>
            <a:r>
              <a:rPr lang="tr-TR" dirty="0"/>
              <a:t>Allah tikellerde dahil olmak üzere </a:t>
            </a:r>
            <a:r>
              <a:rPr lang="tr-TR" dirty="0" err="1"/>
              <a:t>herşeyi</a:t>
            </a:r>
            <a:r>
              <a:rPr lang="tr-TR" dirty="0"/>
              <a:t> bilir. </a:t>
            </a:r>
          </a:p>
          <a:p>
            <a:r>
              <a:rPr lang="tr-TR" dirty="0"/>
              <a:t>Allah’ın iradesi tüm yaratılmışları kapsamakta ve hayır ve şer bu iradenin sonucudur.</a:t>
            </a:r>
          </a:p>
          <a:p>
            <a:r>
              <a:rPr lang="tr-TR" dirty="0"/>
              <a:t>Kelam Allah’ın zatıyla kaim ezeli sıfatıdır.</a:t>
            </a:r>
          </a:p>
          <a:p>
            <a:r>
              <a:rPr lang="tr-TR" dirty="0"/>
              <a:t>Fiili sıfatlar </a:t>
            </a:r>
            <a:r>
              <a:rPr lang="tr-TR" dirty="0" err="1"/>
              <a:t>zıttıyla</a:t>
            </a:r>
            <a:r>
              <a:rPr lang="tr-TR" dirty="0"/>
              <a:t> Allah’a nispet edildiğinden bu sıfatlar Allah’ın zatıyla kaim değildir.</a:t>
            </a:r>
          </a:p>
          <a:p>
            <a:r>
              <a:rPr lang="tr-TR" dirty="0"/>
              <a:t>Tekvin ve </a:t>
            </a:r>
            <a:r>
              <a:rPr lang="tr-TR" dirty="0" err="1"/>
              <a:t>mükevven</a:t>
            </a:r>
            <a:r>
              <a:rPr lang="tr-TR" dirty="0"/>
              <a:t> aynı olduğundan ve tekvin sıfatı bir anlık ileti olduğundan “tekvin” ayrı bir sıfat değildir.</a:t>
            </a:r>
          </a:p>
          <a:p>
            <a:r>
              <a:rPr lang="tr-TR" dirty="0"/>
              <a:t>Haberi sıfatlar tevil edilir.</a:t>
            </a:r>
          </a:p>
          <a:p>
            <a:r>
              <a:rPr lang="tr-TR" dirty="0" err="1"/>
              <a:t>Ruyetullah</a:t>
            </a:r>
            <a:r>
              <a:rPr lang="tr-TR" dirty="0"/>
              <a:t> haktır. Bazılarına göre bu aklen ve naklen mümkünken bazıları göre sadece naklen mümkündür.</a:t>
            </a:r>
          </a:p>
        </p:txBody>
      </p:sp>
    </p:spTree>
    <p:extLst>
      <p:ext uri="{BB962C8B-B14F-4D97-AF65-F5344CB8AC3E}">
        <p14:creationId xmlns:p14="http://schemas.microsoft.com/office/powerpoint/2010/main" val="3350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D. EŞ’ARİLİĞİN TEMEL GÖRÜŞLERİ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Hüsun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Kubuh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Adet teorisinin bir gereği olarak nesnelerin aslında iyilik ve kötülük olmayıp vahiyle belirlenir. </a:t>
            </a:r>
          </a:p>
          <a:p>
            <a:r>
              <a:rPr lang="tr-TR" dirty="0"/>
              <a:t>İlahi fiiller hikmet ve </a:t>
            </a:r>
            <a:r>
              <a:rPr lang="tr-TR" dirty="0" err="1"/>
              <a:t>sefeh</a:t>
            </a:r>
            <a:r>
              <a:rPr lang="tr-TR" dirty="0"/>
              <a:t> gibi kavramlarla sınırlandırılamaz. İlahi fiiller için “niçin” sorusu sorulamaz. </a:t>
            </a:r>
          </a:p>
          <a:p>
            <a:r>
              <a:rPr lang="tr-TR" dirty="0"/>
              <a:t>Teklif-i </a:t>
            </a:r>
            <a:r>
              <a:rPr lang="tr-TR" dirty="0" err="1"/>
              <a:t>ma</a:t>
            </a:r>
            <a:r>
              <a:rPr lang="tr-TR" dirty="0"/>
              <a:t> la yutak aklen mümkündür. </a:t>
            </a:r>
          </a:p>
          <a:p>
            <a:r>
              <a:rPr lang="tr-TR" b="1" dirty="0">
                <a:solidFill>
                  <a:srgbClr val="FF0000"/>
                </a:solidFill>
              </a:rPr>
              <a:t>İnsanın Fiilleri ve </a:t>
            </a:r>
            <a:r>
              <a:rPr lang="tr-TR" b="1" dirty="0" err="1">
                <a:solidFill>
                  <a:srgbClr val="FF0000"/>
                </a:solidFill>
              </a:rPr>
              <a:t>Kesb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İnsanın fiilleri iki kudretle gerçekleşir. İlki Allah’ın kadim kudreti ikincisi ise </a:t>
            </a:r>
            <a:r>
              <a:rPr lang="tr-TR" dirty="0" err="1"/>
              <a:t>kesb</a:t>
            </a:r>
            <a:r>
              <a:rPr lang="tr-TR" dirty="0"/>
              <a:t> kudreti. İnsan </a:t>
            </a:r>
            <a:r>
              <a:rPr lang="tr-TR" dirty="0" err="1"/>
              <a:t>kesb</a:t>
            </a:r>
            <a:r>
              <a:rPr lang="tr-TR" dirty="0"/>
              <a:t> sayesinde bu fiillerden sorumludur. Ancak </a:t>
            </a:r>
            <a:r>
              <a:rPr lang="tr-TR" dirty="0" err="1"/>
              <a:t>kesb</a:t>
            </a:r>
            <a:r>
              <a:rPr lang="tr-TR" dirty="0"/>
              <a:t> kudreti de Allah tarafından yaratılır. </a:t>
            </a:r>
          </a:p>
          <a:p>
            <a:r>
              <a:rPr lang="tr-TR" dirty="0"/>
              <a:t>Cüzi iradeden bahsetmemişlerdir. Bu nedenle </a:t>
            </a:r>
            <a:r>
              <a:rPr lang="tr-TR" dirty="0" err="1"/>
              <a:t>cebriyye</a:t>
            </a:r>
            <a:r>
              <a:rPr lang="tr-TR" dirty="0"/>
              <a:t> olarak düşünülmüş, “</a:t>
            </a:r>
            <a:r>
              <a:rPr lang="tr-TR" dirty="0" err="1"/>
              <a:t>cebriyyeyi</a:t>
            </a:r>
            <a:r>
              <a:rPr lang="tr-TR" dirty="0"/>
              <a:t> mutavassıt” olarak adlandırılmışlardır.</a:t>
            </a:r>
          </a:p>
        </p:txBody>
      </p:sp>
    </p:spTree>
    <p:extLst>
      <p:ext uri="{BB962C8B-B14F-4D97-AF65-F5344CB8AC3E}">
        <p14:creationId xmlns:p14="http://schemas.microsoft.com/office/powerpoint/2010/main" val="6534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D. EŞ’ARİLİĞİN TEMEL GÖRÜŞLERİ</a:t>
            </a:r>
          </a:p>
          <a:p>
            <a:r>
              <a:rPr lang="tr-TR" b="1" dirty="0">
                <a:solidFill>
                  <a:srgbClr val="FF0000"/>
                </a:solidFill>
              </a:rPr>
              <a:t>İman </a:t>
            </a:r>
          </a:p>
          <a:p>
            <a:r>
              <a:rPr lang="tr-TR" dirty="0"/>
              <a:t>İman kalp ile tasdiktir. </a:t>
            </a:r>
          </a:p>
          <a:p>
            <a:r>
              <a:rPr lang="tr-TR" dirty="0"/>
              <a:t>İmanda istisna caizdir.</a:t>
            </a:r>
          </a:p>
          <a:p>
            <a:r>
              <a:rPr lang="tr-TR" b="1" dirty="0">
                <a:solidFill>
                  <a:srgbClr val="FF0000"/>
                </a:solidFill>
              </a:rPr>
              <a:t>Nübüvvet</a:t>
            </a:r>
          </a:p>
          <a:p>
            <a:r>
              <a:rPr lang="tr-TR" dirty="0"/>
              <a:t>Peygamber göndermek Allah için caizdir ve mümkündür.</a:t>
            </a:r>
          </a:p>
          <a:p>
            <a:r>
              <a:rPr lang="tr-TR" dirty="0"/>
              <a:t>Mucizenin benzeri olan kerameti peygamber dışındaki kişiler de gösterebilir. </a:t>
            </a:r>
          </a:p>
          <a:p>
            <a:r>
              <a:rPr lang="tr-TR" dirty="0"/>
              <a:t>Kadından </a:t>
            </a:r>
            <a:r>
              <a:rPr lang="tr-TR" dirty="0" err="1"/>
              <a:t>rasul</a:t>
            </a:r>
            <a:r>
              <a:rPr lang="tr-TR" dirty="0"/>
              <a:t> olamaz ancak nebi olabilir. </a:t>
            </a:r>
          </a:p>
          <a:p>
            <a:r>
              <a:rPr lang="tr-TR" dirty="0"/>
              <a:t>Peygamberle peygamberlikten önce küfürden ve büyük günahtan korunmuştur. Peygamberlikten sonra ise yanılarak günah işleyebilirler. </a:t>
            </a:r>
          </a:p>
        </p:txBody>
      </p:sp>
    </p:spTree>
    <p:extLst>
      <p:ext uri="{BB962C8B-B14F-4D97-AF65-F5344CB8AC3E}">
        <p14:creationId xmlns:p14="http://schemas.microsoft.com/office/powerpoint/2010/main" val="3352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 numCol="2" rtlCol="0">
            <a:normAutofit/>
          </a:bodyPr>
          <a:lstStyle/>
          <a:p>
            <a:r>
              <a:rPr lang="tr-TR" b="1" dirty="0"/>
              <a:t>D. EŞ’ARİLİĞİN TEMEL GÖRÜŞLERİ</a:t>
            </a:r>
          </a:p>
          <a:p>
            <a:r>
              <a:rPr lang="tr-TR" b="1" dirty="0">
                <a:solidFill>
                  <a:srgbClr val="FF0000"/>
                </a:solidFill>
              </a:rPr>
              <a:t>İmamet </a:t>
            </a:r>
          </a:p>
          <a:p>
            <a:r>
              <a:rPr lang="tr-TR" dirty="0"/>
              <a:t>İmamet nasla değil seçimle belirlenir. Halifelik zorunlu olmayıp Müslümanların din ve dünya işlerini yönetecek birinin seçimi zorunludur.</a:t>
            </a:r>
          </a:p>
          <a:p>
            <a:r>
              <a:rPr lang="tr-TR" dirty="0" err="1"/>
              <a:t>Hulefa</a:t>
            </a:r>
            <a:r>
              <a:rPr lang="tr-TR" dirty="0"/>
              <a:t>-i </a:t>
            </a:r>
            <a:r>
              <a:rPr lang="tr-TR" dirty="0" err="1"/>
              <a:t>raşidinin</a:t>
            </a:r>
            <a:r>
              <a:rPr lang="tr-TR" dirty="0"/>
              <a:t> fazilet ve halifelik sıralaması şu an olduğu gibidir.</a:t>
            </a:r>
          </a:p>
          <a:p>
            <a:r>
              <a:rPr lang="tr-TR" dirty="0"/>
              <a:t>Halifelik </a:t>
            </a:r>
            <a:r>
              <a:rPr lang="tr-TR" dirty="0" err="1"/>
              <a:t>Kureyş’te</a:t>
            </a:r>
            <a:r>
              <a:rPr lang="tr-TR" dirty="0"/>
              <a:t> olması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14186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tr-TR" b="1" dirty="0"/>
              <a:t>A. TEŞEKKÜLÜ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Mu’tezile</a:t>
            </a:r>
            <a:r>
              <a:rPr lang="tr-TR" b="1" dirty="0">
                <a:solidFill>
                  <a:srgbClr val="FF0000"/>
                </a:solidFill>
              </a:rPr>
              <a:t> ve </a:t>
            </a:r>
            <a:r>
              <a:rPr lang="tr-TR" b="1" dirty="0" err="1">
                <a:solidFill>
                  <a:srgbClr val="FF0000"/>
                </a:solidFill>
              </a:rPr>
              <a:t>Ehl</a:t>
            </a:r>
            <a:r>
              <a:rPr lang="tr-TR" b="1" dirty="0">
                <a:solidFill>
                  <a:srgbClr val="FF0000"/>
                </a:solidFill>
              </a:rPr>
              <a:t>-i Hadis Mücadelesi ve </a:t>
            </a:r>
            <a:r>
              <a:rPr lang="tr-TR" b="1" dirty="0" err="1">
                <a:solidFill>
                  <a:srgbClr val="FF0000"/>
                </a:solidFill>
              </a:rPr>
              <a:t>Eş’ariliğin</a:t>
            </a:r>
            <a:r>
              <a:rPr lang="tr-TR" b="1" dirty="0">
                <a:solidFill>
                  <a:srgbClr val="FF0000"/>
                </a:solidFill>
              </a:rPr>
              <a:t> Doğuşu</a:t>
            </a:r>
          </a:p>
          <a:p>
            <a:r>
              <a:rPr lang="tr-TR" dirty="0" err="1"/>
              <a:t>Mutezile’yi</a:t>
            </a:r>
            <a:r>
              <a:rPr lang="tr-TR" dirty="0"/>
              <a:t> destekleyen Halife </a:t>
            </a:r>
            <a:r>
              <a:rPr lang="tr-TR" dirty="0" err="1"/>
              <a:t>Me’mun</a:t>
            </a:r>
            <a:r>
              <a:rPr lang="tr-TR" dirty="0"/>
              <a:t> ve </a:t>
            </a:r>
            <a:r>
              <a:rPr lang="tr-TR" dirty="0" err="1"/>
              <a:t>Mu’tasımdan</a:t>
            </a:r>
            <a:r>
              <a:rPr lang="tr-TR" dirty="0"/>
              <a:t> sonda gelen Halife Mütevekkil </a:t>
            </a:r>
            <a:r>
              <a:rPr lang="tr-TR" dirty="0" err="1"/>
              <a:t>ehl</a:t>
            </a:r>
            <a:r>
              <a:rPr lang="tr-TR" dirty="0"/>
              <a:t>-i hadisi desteklemiş bu da </a:t>
            </a:r>
            <a:r>
              <a:rPr lang="tr-TR" dirty="0" err="1"/>
              <a:t>Mu’tezile’nin</a:t>
            </a:r>
            <a:r>
              <a:rPr lang="tr-TR" dirty="0"/>
              <a:t> gücünü azaltmış </a:t>
            </a:r>
            <a:r>
              <a:rPr lang="tr-TR" dirty="0" err="1"/>
              <a:t>ehl</a:t>
            </a:r>
            <a:r>
              <a:rPr lang="tr-TR" dirty="0"/>
              <a:t>-i hadisi güçlendirmiştir. </a:t>
            </a:r>
          </a:p>
          <a:p>
            <a:r>
              <a:rPr lang="tr-TR" dirty="0" err="1"/>
              <a:t>Mu’tezile</a:t>
            </a:r>
            <a:r>
              <a:rPr lang="tr-TR" dirty="0"/>
              <a:t> zayıfladı akılcı akım zayıf düşünce akılcı akım içerisinde </a:t>
            </a:r>
            <a:r>
              <a:rPr lang="tr-TR" dirty="0" err="1"/>
              <a:t>ashabü’l</a:t>
            </a:r>
            <a:r>
              <a:rPr lang="tr-TR" dirty="0"/>
              <a:t>-hadise karşı </a:t>
            </a:r>
            <a:r>
              <a:rPr lang="tr-TR" dirty="0" err="1"/>
              <a:t>Eş’ari</a:t>
            </a:r>
            <a:r>
              <a:rPr lang="tr-TR" dirty="0"/>
              <a:t> ve </a:t>
            </a:r>
            <a:r>
              <a:rPr lang="tr-TR" dirty="0" err="1"/>
              <a:t>Matüridi</a:t>
            </a:r>
            <a:r>
              <a:rPr lang="tr-TR" dirty="0"/>
              <a:t> eliyle akılcı akım oluştu.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Eş’arinin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Mu’tezile’den</a:t>
            </a:r>
            <a:r>
              <a:rPr lang="tr-TR" b="1" dirty="0">
                <a:solidFill>
                  <a:srgbClr val="FF0000"/>
                </a:solidFill>
              </a:rPr>
              <a:t> Ayrılışı</a:t>
            </a:r>
          </a:p>
          <a:p>
            <a:r>
              <a:rPr lang="tr-TR" dirty="0" err="1"/>
              <a:t>Eş’âri</a:t>
            </a:r>
            <a:r>
              <a:rPr lang="tr-TR" dirty="0"/>
              <a:t> başlangıçta </a:t>
            </a:r>
            <a:r>
              <a:rPr lang="tr-TR" dirty="0" err="1"/>
              <a:t>Mu’tezile</a:t>
            </a:r>
            <a:r>
              <a:rPr lang="tr-TR" dirty="0"/>
              <a:t> düşüncesinde konumlanmış daha sonra o mezhepten ayrıldığını ifade etmiştir. (Basra Camii)</a:t>
            </a:r>
          </a:p>
        </p:txBody>
      </p:sp>
    </p:spTree>
    <p:extLst>
      <p:ext uri="{BB962C8B-B14F-4D97-AF65-F5344CB8AC3E}">
        <p14:creationId xmlns:p14="http://schemas.microsoft.com/office/powerpoint/2010/main" val="8080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A. TEŞEKKÜLÜ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Mu’tezile’den</a:t>
            </a:r>
            <a:r>
              <a:rPr lang="tr-TR" b="1" dirty="0">
                <a:solidFill>
                  <a:srgbClr val="FF0000"/>
                </a:solidFill>
              </a:rPr>
              <a:t> Ayrıldıktan Sonra Kelam Yöntemini Meşrulaştırması</a:t>
            </a:r>
          </a:p>
          <a:p>
            <a:r>
              <a:rPr lang="tr-TR" dirty="0" err="1"/>
              <a:t>Eş’ari</a:t>
            </a:r>
            <a:r>
              <a:rPr lang="tr-TR" dirty="0"/>
              <a:t> </a:t>
            </a:r>
            <a:r>
              <a:rPr lang="tr-TR" dirty="0" err="1"/>
              <a:t>Mu’tezile’den</a:t>
            </a:r>
            <a:r>
              <a:rPr lang="tr-TR" dirty="0"/>
              <a:t> ayrıldıktan sonra Bağdat bölgesinde Hanbeli (</a:t>
            </a:r>
            <a:r>
              <a:rPr lang="tr-TR" dirty="0" err="1"/>
              <a:t>ashabü’l</a:t>
            </a:r>
            <a:r>
              <a:rPr lang="tr-TR" dirty="0"/>
              <a:t>-hadis) alimleriyle karşılaşmış ve o dönemde </a:t>
            </a:r>
            <a:r>
              <a:rPr lang="tr-TR" dirty="0" err="1"/>
              <a:t>ashabü’l</a:t>
            </a:r>
            <a:r>
              <a:rPr lang="tr-TR" dirty="0"/>
              <a:t>-hadise karşı kelam ilminin meşruluğunu savunmuştur. </a:t>
            </a:r>
          </a:p>
          <a:p>
            <a:r>
              <a:rPr lang="tr-TR" dirty="0"/>
              <a:t>Risale fi </a:t>
            </a:r>
            <a:r>
              <a:rPr lang="tr-TR" dirty="0" err="1"/>
              <a:t>İstihsani’l-havz</a:t>
            </a:r>
            <a:r>
              <a:rPr lang="tr-TR" dirty="0"/>
              <a:t> fi </a:t>
            </a:r>
            <a:r>
              <a:rPr lang="tr-TR" dirty="0" err="1"/>
              <a:t>ilmi’l</a:t>
            </a:r>
            <a:r>
              <a:rPr lang="tr-TR" dirty="0"/>
              <a:t>-kelam: Kelam ilminin meşruluğunu savunmak için yazdığı eser.</a:t>
            </a:r>
          </a:p>
          <a:p>
            <a:r>
              <a:rPr lang="tr-TR" dirty="0" err="1"/>
              <a:t>Eş’ari</a:t>
            </a:r>
            <a:r>
              <a:rPr lang="tr-TR" dirty="0"/>
              <a:t> o dönemde aynı zamanda din dışı gruplar ve batıl fırkaları karşı kelama dayalı </a:t>
            </a:r>
            <a:r>
              <a:rPr lang="tr-TR" dirty="0" err="1"/>
              <a:t>ehl</a:t>
            </a:r>
            <a:r>
              <a:rPr lang="tr-TR" dirty="0"/>
              <a:t>-i sünnet prensiplerini ortaya koymaya çalışmıştır. </a:t>
            </a:r>
          </a:p>
          <a:p>
            <a:r>
              <a:rPr lang="tr-TR" dirty="0"/>
              <a:t>Usulü </a:t>
            </a:r>
            <a:r>
              <a:rPr lang="tr-TR" dirty="0" err="1"/>
              <a:t>ehli’s-sünne</a:t>
            </a:r>
            <a:r>
              <a:rPr lang="tr-TR" dirty="0"/>
              <a:t> </a:t>
            </a:r>
            <a:r>
              <a:rPr lang="tr-TR" dirty="0" err="1"/>
              <a:t>ve’l-cemaa</a:t>
            </a:r>
            <a:r>
              <a:rPr lang="tr-TR" dirty="0"/>
              <a:t>: Müslüman çoğunluğun özellikle </a:t>
            </a:r>
            <a:r>
              <a:rPr lang="tr-TR" dirty="0" err="1"/>
              <a:t>itikadi</a:t>
            </a:r>
            <a:r>
              <a:rPr lang="tr-TR" dirty="0"/>
              <a:t> konularda ittifak ettiği hususları belirlediği eser.</a:t>
            </a:r>
          </a:p>
          <a:p>
            <a:r>
              <a:rPr lang="tr-TR" dirty="0"/>
              <a:t>Düşünceleri özellikleri öğrencileri ve kendisinden sonra gelen takipçileri tarafından yayılmış, farklı mezheplerden birçok alim </a:t>
            </a:r>
            <a:r>
              <a:rPr lang="tr-TR" dirty="0" err="1"/>
              <a:t>Eş’ariyye</a:t>
            </a:r>
            <a:r>
              <a:rPr lang="tr-TR" dirty="0"/>
              <a:t> mezhebini </a:t>
            </a:r>
            <a:r>
              <a:rPr lang="tr-TR" dirty="0" err="1"/>
              <a:t>Ehl</a:t>
            </a:r>
            <a:r>
              <a:rPr lang="tr-TR" dirty="0"/>
              <a:t>-i sünnetin önemli bir kolu haline getirmiştir.</a:t>
            </a:r>
          </a:p>
        </p:txBody>
      </p:sp>
    </p:spTree>
    <p:extLst>
      <p:ext uri="{BB962C8B-B14F-4D97-AF65-F5344CB8AC3E}">
        <p14:creationId xmlns:p14="http://schemas.microsoft.com/office/powerpoint/2010/main" val="3105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Eşari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err="1">
                <a:solidFill>
                  <a:srgbClr val="FF0000"/>
                </a:solidFill>
              </a:rPr>
              <a:t>Ebu’l</a:t>
            </a:r>
            <a:r>
              <a:rPr lang="tr-TR" b="1" dirty="0">
                <a:solidFill>
                  <a:srgbClr val="FF0000"/>
                </a:solidFill>
              </a:rPr>
              <a:t>-Hasan Ali b. İsmail. (ö. 935)</a:t>
            </a:r>
          </a:p>
          <a:p>
            <a:r>
              <a:rPr lang="tr-TR" dirty="0"/>
              <a:t>Mezhebin kurucusudur.</a:t>
            </a:r>
          </a:p>
          <a:p>
            <a:r>
              <a:rPr lang="tr-TR" dirty="0"/>
              <a:t>Basra bölgesinde doğmuştur. </a:t>
            </a:r>
          </a:p>
          <a:p>
            <a:r>
              <a:rPr lang="tr-TR" dirty="0"/>
              <a:t>Üvey babası </a:t>
            </a:r>
            <a:r>
              <a:rPr lang="tr-TR" dirty="0" err="1"/>
              <a:t>Mutezili</a:t>
            </a:r>
            <a:r>
              <a:rPr lang="tr-TR" dirty="0"/>
              <a:t> alim Ebu Ali </a:t>
            </a:r>
            <a:r>
              <a:rPr lang="tr-TR" dirty="0" err="1"/>
              <a:t>Cübbai</a:t>
            </a:r>
            <a:r>
              <a:rPr lang="tr-TR" dirty="0"/>
              <a:t> himayesinde büyümüştür. </a:t>
            </a:r>
          </a:p>
          <a:p>
            <a:r>
              <a:rPr lang="tr-TR" dirty="0"/>
              <a:t>Daha sonra Mutezile mezhebinden ayrılarak </a:t>
            </a:r>
            <a:r>
              <a:rPr lang="tr-TR" dirty="0" err="1"/>
              <a:t>Ahmed</a:t>
            </a:r>
            <a:r>
              <a:rPr lang="tr-TR" dirty="0"/>
              <a:t> b. </a:t>
            </a:r>
            <a:r>
              <a:rPr lang="tr-TR" dirty="0" err="1"/>
              <a:t>Hanbel’in</a:t>
            </a:r>
            <a:r>
              <a:rPr lang="tr-TR" dirty="0"/>
              <a:t> temsil ettiği Selef itikadını benimsediği belirtmiştir. Bu nedenle </a:t>
            </a:r>
            <a:r>
              <a:rPr lang="tr-TR" dirty="0" err="1"/>
              <a:t>ehl</a:t>
            </a:r>
            <a:r>
              <a:rPr lang="tr-TR" dirty="0"/>
              <a:t>-i hadis kelamcıları olarak da adlandırılmıştır. </a:t>
            </a:r>
          </a:p>
          <a:p>
            <a:r>
              <a:rPr lang="tr-TR" dirty="0"/>
              <a:t>Ancak Hanbelilerin kelama karşı katı tutumlarından dolayı onlarla da ayrı düşer. </a:t>
            </a:r>
          </a:p>
        </p:txBody>
      </p:sp>
    </p:spTree>
    <p:extLst>
      <p:ext uri="{BB962C8B-B14F-4D97-AF65-F5344CB8AC3E}">
        <p14:creationId xmlns:p14="http://schemas.microsoft.com/office/powerpoint/2010/main" val="28998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Eşari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err="1">
                <a:solidFill>
                  <a:srgbClr val="FF0000"/>
                </a:solidFill>
              </a:rPr>
              <a:t>Ebu’l</a:t>
            </a:r>
            <a:r>
              <a:rPr lang="tr-TR" b="1" dirty="0">
                <a:solidFill>
                  <a:srgbClr val="FF0000"/>
                </a:solidFill>
              </a:rPr>
              <a:t>-Hasan Ali b. İsmail. (ö. 935)</a:t>
            </a:r>
          </a:p>
          <a:p>
            <a:r>
              <a:rPr lang="tr-TR" dirty="0" err="1"/>
              <a:t>Mutezile’den</a:t>
            </a:r>
            <a:r>
              <a:rPr lang="tr-TR" dirty="0"/>
              <a:t> ayrılmasının sebebi olarak gösterilen olaylar: a) Gerçeği arama çabası b) Üç kardeş meselesi c) Gördüğü rüya</a:t>
            </a:r>
          </a:p>
          <a:p>
            <a:r>
              <a:rPr lang="tr-TR" dirty="0"/>
              <a:t>Sünni kelamın iki kurucusundan biridir. </a:t>
            </a:r>
          </a:p>
          <a:p>
            <a:r>
              <a:rPr lang="tr-TR" dirty="0"/>
              <a:t>Günümüze ulaşan eserlerinden birkaçı: 1) </a:t>
            </a:r>
            <a:r>
              <a:rPr lang="tr-TR" dirty="0" err="1"/>
              <a:t>Makalatü’l-İslamiyyin</a:t>
            </a:r>
            <a:r>
              <a:rPr lang="tr-TR" dirty="0"/>
              <a:t> 2) el-</a:t>
            </a:r>
            <a:r>
              <a:rPr lang="tr-TR" dirty="0" err="1"/>
              <a:t>İbane</a:t>
            </a:r>
            <a:r>
              <a:rPr lang="tr-TR" dirty="0"/>
              <a:t> an </a:t>
            </a:r>
            <a:r>
              <a:rPr lang="tr-TR" dirty="0" err="1"/>
              <a:t>Usulu’d-Diyane</a:t>
            </a:r>
            <a:r>
              <a:rPr lang="tr-TR" dirty="0"/>
              <a:t> (</a:t>
            </a:r>
            <a:r>
              <a:rPr lang="tr-TR" dirty="0" err="1"/>
              <a:t>Mutezile'den</a:t>
            </a:r>
            <a:r>
              <a:rPr lang="tr-TR" dirty="0"/>
              <a:t> ayrılıp Selef metodunu benimsedikten sonra kaleme aldığı bir eserdir) 3) el-</a:t>
            </a:r>
            <a:r>
              <a:rPr lang="tr-TR" dirty="0" err="1"/>
              <a:t>Lüma</a:t>
            </a:r>
            <a:r>
              <a:rPr lang="tr-TR" dirty="0"/>
              <a:t> (</a:t>
            </a:r>
            <a:r>
              <a:rPr lang="tr-TR" dirty="0" err="1"/>
              <a:t>Eşarinin</a:t>
            </a:r>
            <a:r>
              <a:rPr lang="tr-TR" dirty="0"/>
              <a:t> görüşlerini büyük ölçüde ortaya koyan bir eserdir.) </a:t>
            </a:r>
          </a:p>
        </p:txBody>
      </p:sp>
    </p:spTree>
    <p:extLst>
      <p:ext uri="{BB962C8B-B14F-4D97-AF65-F5344CB8AC3E}">
        <p14:creationId xmlns:p14="http://schemas.microsoft.com/office/powerpoint/2010/main" val="12935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Bakıllanı</a:t>
            </a:r>
            <a:r>
              <a:rPr lang="tr-TR" b="1" dirty="0">
                <a:solidFill>
                  <a:srgbClr val="FF0000"/>
                </a:solidFill>
              </a:rPr>
              <a:t> (1013) – </a:t>
            </a:r>
            <a:r>
              <a:rPr lang="tr-TR" b="1" dirty="0" err="1">
                <a:solidFill>
                  <a:srgbClr val="FF0000"/>
                </a:solidFill>
              </a:rPr>
              <a:t>İbn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Furek</a:t>
            </a:r>
            <a:r>
              <a:rPr lang="tr-TR" b="1" dirty="0">
                <a:solidFill>
                  <a:srgbClr val="FF0000"/>
                </a:solidFill>
              </a:rPr>
              <a:t> (1015) – Ebu İshak </a:t>
            </a:r>
            <a:r>
              <a:rPr lang="tr-TR" b="1" dirty="0" err="1">
                <a:solidFill>
                  <a:srgbClr val="FF0000"/>
                </a:solidFill>
              </a:rPr>
              <a:t>İsferayini</a:t>
            </a:r>
            <a:r>
              <a:rPr lang="tr-TR" b="1" dirty="0">
                <a:solidFill>
                  <a:srgbClr val="FF0000"/>
                </a:solidFill>
              </a:rPr>
              <a:t> (1027)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Mezhebin sistemleşmesini sağlamış ikinci neslin öncü isimleridir. </a:t>
            </a:r>
          </a:p>
          <a:p>
            <a:r>
              <a:rPr lang="tr-TR" dirty="0" err="1"/>
              <a:t>Bakıllani</a:t>
            </a:r>
            <a:r>
              <a:rPr lang="tr-TR" dirty="0"/>
              <a:t> kaynaklarda </a:t>
            </a:r>
            <a:r>
              <a:rPr lang="tr-TR" dirty="0" err="1"/>
              <a:t>Eş‘ariyye’nin</a:t>
            </a:r>
            <a:r>
              <a:rPr lang="tr-TR" dirty="0"/>
              <a:t> ikinci kurucusu olarak gösterilmiştir.</a:t>
            </a:r>
          </a:p>
          <a:p>
            <a:r>
              <a:rPr lang="tr-TR" dirty="0" err="1"/>
              <a:t>Bakıllani’nin</a:t>
            </a:r>
            <a:r>
              <a:rPr lang="tr-TR" dirty="0"/>
              <a:t> önemli eserleri: 1) </a:t>
            </a:r>
            <a:r>
              <a:rPr lang="tr-TR" dirty="0" err="1"/>
              <a:t>Temhid</a:t>
            </a:r>
            <a:r>
              <a:rPr lang="tr-TR" dirty="0"/>
              <a:t> (Sünni kelamın temel konularını ele aldığı eserdir) 2) el-İnsaf</a:t>
            </a:r>
          </a:p>
          <a:p>
            <a:r>
              <a:rPr lang="tr-TR" dirty="0" err="1"/>
              <a:t>İbn</a:t>
            </a:r>
            <a:r>
              <a:rPr lang="tr-TR" dirty="0"/>
              <a:t> </a:t>
            </a:r>
            <a:r>
              <a:rPr lang="tr-TR" dirty="0" err="1"/>
              <a:t>Furek</a:t>
            </a:r>
            <a:r>
              <a:rPr lang="tr-TR" dirty="0"/>
              <a:t>: Tasavvufa yakınlığıyla bilinir. Ancak tasavvufta bilgi kaynağı kabul edilen ilhamı reddedip doğru bilginin sadece akılla ortaya koyulabileceğini savunmuştur. Eseri: </a:t>
            </a:r>
            <a:r>
              <a:rPr lang="tr-TR" dirty="0" err="1"/>
              <a:t>Şerhu’l</a:t>
            </a:r>
            <a:r>
              <a:rPr lang="tr-TR" dirty="0"/>
              <a:t>-Alim </a:t>
            </a:r>
            <a:r>
              <a:rPr lang="tr-TR" dirty="0" err="1"/>
              <a:t>ve’l-Müteallim</a:t>
            </a:r>
            <a:r>
              <a:rPr lang="tr-TR" dirty="0"/>
              <a:t> </a:t>
            </a:r>
          </a:p>
          <a:p>
            <a:r>
              <a:rPr lang="tr-TR" dirty="0" err="1"/>
              <a:t>İsferayini</a:t>
            </a:r>
            <a:r>
              <a:rPr lang="tr-TR" dirty="0"/>
              <a:t>: </a:t>
            </a:r>
            <a:r>
              <a:rPr lang="tr-TR" dirty="0" err="1"/>
              <a:t>Eşariyye</a:t>
            </a:r>
            <a:r>
              <a:rPr lang="tr-TR" dirty="0"/>
              <a:t> ekolünün sistemleşmesinde önemli katkıları olmuştur. </a:t>
            </a:r>
            <a:r>
              <a:rPr lang="tr-TR" dirty="0" err="1"/>
              <a:t>Ehl</a:t>
            </a:r>
            <a:r>
              <a:rPr lang="tr-TR" dirty="0"/>
              <a:t>-i sünnet içerisinde kerameti reddeden tek kelamcı olduğu rivayetleri vardır. Eseri: el-Akide, el-Cami fi </a:t>
            </a:r>
            <a:r>
              <a:rPr lang="tr-TR" dirty="0" err="1"/>
              <a:t>usuli’d</a:t>
            </a:r>
            <a:r>
              <a:rPr lang="tr-TR" dirty="0"/>
              <a:t>-din </a:t>
            </a:r>
            <a:r>
              <a:rPr lang="tr-TR" dirty="0" err="1"/>
              <a:t>ve’r-redd</a:t>
            </a:r>
            <a:r>
              <a:rPr lang="tr-TR" dirty="0"/>
              <a:t> </a:t>
            </a:r>
            <a:r>
              <a:rPr lang="tr-TR" dirty="0" err="1"/>
              <a:t>ale’l</a:t>
            </a:r>
            <a:r>
              <a:rPr lang="tr-TR" dirty="0"/>
              <a:t>-mülhidin.</a:t>
            </a:r>
          </a:p>
        </p:txBody>
      </p:sp>
    </p:spTree>
    <p:extLst>
      <p:ext uri="{BB962C8B-B14F-4D97-AF65-F5344CB8AC3E}">
        <p14:creationId xmlns:p14="http://schemas.microsoft.com/office/powerpoint/2010/main" val="228526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>
                <a:solidFill>
                  <a:srgbClr val="FF0000"/>
                </a:solidFill>
              </a:rPr>
              <a:t>Halimi – </a:t>
            </a:r>
            <a:r>
              <a:rPr lang="tr-TR" b="1" dirty="0" err="1">
                <a:solidFill>
                  <a:srgbClr val="FF0000"/>
                </a:solidFill>
              </a:rPr>
              <a:t>Abdülkahir</a:t>
            </a:r>
            <a:r>
              <a:rPr lang="tr-TR" b="1" dirty="0">
                <a:solidFill>
                  <a:srgbClr val="FF0000"/>
                </a:solidFill>
              </a:rPr>
              <a:t> Bağdadi (1037)– </a:t>
            </a:r>
            <a:r>
              <a:rPr lang="tr-TR" b="1" dirty="0" err="1">
                <a:solidFill>
                  <a:srgbClr val="FF0000"/>
                </a:solidFill>
              </a:rPr>
              <a:t>Beyhaki</a:t>
            </a:r>
            <a:r>
              <a:rPr lang="tr-TR" b="1" dirty="0">
                <a:solidFill>
                  <a:srgbClr val="FF0000"/>
                </a:solidFill>
              </a:rPr>
              <a:t> (1066)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Eşariyyenin</a:t>
            </a:r>
            <a:r>
              <a:rPr lang="tr-TR" dirty="0"/>
              <a:t> üçüncü kuşak alimleri arasındaki öncü isimlerdir. </a:t>
            </a:r>
          </a:p>
          <a:p>
            <a:r>
              <a:rPr lang="tr-TR" dirty="0"/>
              <a:t>Bağdadi: </a:t>
            </a:r>
            <a:r>
              <a:rPr lang="tr-TR" dirty="0" err="1"/>
              <a:t>Eşariyyenin</a:t>
            </a:r>
            <a:r>
              <a:rPr lang="tr-TR" dirty="0"/>
              <a:t> sistemleşmesinde katkıları olmuştur. Matematik alanında da otoriterdir. Eserleri: 1) el-Fark </a:t>
            </a:r>
            <a:r>
              <a:rPr lang="tr-TR" dirty="0" err="1"/>
              <a:t>beyne’l-fırak</a:t>
            </a:r>
            <a:r>
              <a:rPr lang="tr-TR" dirty="0"/>
              <a:t> (İslam mezhepler tarihi kitabıdır. Bu eser </a:t>
            </a:r>
            <a:r>
              <a:rPr lang="tr-TR" dirty="0" err="1"/>
              <a:t>ehl</a:t>
            </a:r>
            <a:r>
              <a:rPr lang="tr-TR" dirty="0"/>
              <a:t>-i sünnet ve </a:t>
            </a:r>
            <a:r>
              <a:rPr lang="tr-TR" dirty="0" err="1"/>
              <a:t>ehl</a:t>
            </a:r>
            <a:r>
              <a:rPr lang="tr-TR" dirty="0"/>
              <a:t>-i bidat kavramlarının oluşmasında belirleyici olmuştur. 2) </a:t>
            </a:r>
            <a:r>
              <a:rPr lang="tr-TR" dirty="0" err="1"/>
              <a:t>Usulud’d</a:t>
            </a:r>
            <a:r>
              <a:rPr lang="tr-TR" dirty="0"/>
              <a:t>-Din (Kelam temel konularının işlendiği önemli bir eserdir. Ayrıca bu eserde din ve mezheplere de yer vermiştir.)</a:t>
            </a:r>
          </a:p>
          <a:p>
            <a:r>
              <a:rPr lang="tr-TR" dirty="0" err="1"/>
              <a:t>Beyhaki</a:t>
            </a:r>
            <a:r>
              <a:rPr lang="tr-TR" dirty="0"/>
              <a:t>: Akaide dair hadisleri ihtiva eden çeşitli kitaplar yazmıştır. Selçuklu Sultanı Tuğrul Bey döneminde </a:t>
            </a:r>
            <a:r>
              <a:rPr lang="tr-TR" dirty="0" err="1"/>
              <a:t>Eşarilere</a:t>
            </a:r>
            <a:r>
              <a:rPr lang="tr-TR" dirty="0"/>
              <a:t> uygulanan </a:t>
            </a:r>
            <a:r>
              <a:rPr lang="tr-TR" dirty="0" err="1"/>
              <a:t>mihne</a:t>
            </a:r>
            <a:r>
              <a:rPr lang="tr-TR" dirty="0"/>
              <a:t> (</a:t>
            </a:r>
            <a:r>
              <a:rPr lang="tr-TR" dirty="0" err="1"/>
              <a:t>mihnetü’l-eşaire</a:t>
            </a:r>
            <a:r>
              <a:rPr lang="tr-TR" dirty="0"/>
              <a:t>) hareketinden etkilenmiş ve sıkıntılar çekmiştir. Eserleri: 1) El-Esma </a:t>
            </a:r>
            <a:r>
              <a:rPr lang="tr-TR" dirty="0" err="1"/>
              <a:t>ve’s</a:t>
            </a:r>
            <a:r>
              <a:rPr lang="tr-TR" dirty="0"/>
              <a:t>-Sıfat 2) </a:t>
            </a:r>
            <a:r>
              <a:rPr lang="tr-TR" dirty="0" err="1"/>
              <a:t>Delailü’n-Nübüvve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3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122512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EŞ’ÂRÎ KELAMI</a:t>
            </a: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B. KURUCU İSİMLER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Abdulkerim</a:t>
            </a:r>
            <a:r>
              <a:rPr lang="tr-TR" b="1" dirty="0">
                <a:solidFill>
                  <a:srgbClr val="FF0000"/>
                </a:solidFill>
              </a:rPr>
              <a:t> b. </a:t>
            </a:r>
            <a:r>
              <a:rPr lang="tr-TR" b="1" dirty="0" err="1">
                <a:solidFill>
                  <a:srgbClr val="FF0000"/>
                </a:solidFill>
              </a:rPr>
              <a:t>Hevazin</a:t>
            </a:r>
            <a:r>
              <a:rPr lang="tr-TR" b="1" dirty="0">
                <a:solidFill>
                  <a:srgbClr val="FF0000"/>
                </a:solidFill>
              </a:rPr>
              <a:t> el-</a:t>
            </a:r>
            <a:r>
              <a:rPr lang="tr-TR" b="1" dirty="0" err="1">
                <a:solidFill>
                  <a:srgbClr val="FF0000"/>
                </a:solidFill>
              </a:rPr>
              <a:t>Kuşeyri</a:t>
            </a:r>
            <a:r>
              <a:rPr lang="tr-TR" b="1" dirty="0">
                <a:solidFill>
                  <a:srgbClr val="FF0000"/>
                </a:solidFill>
              </a:rPr>
              <a:t> (1072)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Eşariyyeyi</a:t>
            </a:r>
            <a:r>
              <a:rPr lang="tr-TR" dirty="0"/>
              <a:t> tasavvufa yaklaştırmıştır. </a:t>
            </a:r>
          </a:p>
          <a:p>
            <a:r>
              <a:rPr lang="tr-TR" dirty="0" err="1"/>
              <a:t>Mihnetü’l-Eşaire</a:t>
            </a:r>
            <a:r>
              <a:rPr lang="tr-TR" dirty="0"/>
              <a:t> mağdurları arasındadır. </a:t>
            </a:r>
          </a:p>
          <a:p>
            <a:r>
              <a:rPr lang="tr-TR" dirty="0"/>
              <a:t>Tasavvufu </a:t>
            </a:r>
            <a:r>
              <a:rPr lang="tr-TR" dirty="0" err="1"/>
              <a:t>sünni</a:t>
            </a:r>
            <a:r>
              <a:rPr lang="tr-TR" dirty="0"/>
              <a:t> bir çerçeve içerisinde uygulamaya çalışmıştır. </a:t>
            </a:r>
          </a:p>
          <a:p>
            <a:r>
              <a:rPr lang="tr-TR" dirty="0"/>
              <a:t>Gazali’yi etkilediği ifade edilir. </a:t>
            </a:r>
          </a:p>
          <a:p>
            <a:r>
              <a:rPr lang="tr-TR" dirty="0"/>
              <a:t>Eserleri: 1) et-</a:t>
            </a:r>
            <a:r>
              <a:rPr lang="tr-TR" dirty="0" err="1"/>
              <a:t>Tahbir</a:t>
            </a:r>
            <a:r>
              <a:rPr lang="tr-TR" dirty="0"/>
              <a:t> </a:t>
            </a:r>
            <a:r>
              <a:rPr lang="tr-TR" dirty="0" err="1"/>
              <a:t>fi’t-Tezkir</a:t>
            </a:r>
            <a:r>
              <a:rPr lang="tr-TR" dirty="0"/>
              <a:t> (Esma-i </a:t>
            </a:r>
            <a:r>
              <a:rPr lang="tr-TR" dirty="0" err="1"/>
              <a:t>hüsna’yı</a:t>
            </a:r>
            <a:r>
              <a:rPr lang="tr-TR" dirty="0"/>
              <a:t> tasavvufi metotla </a:t>
            </a:r>
            <a:r>
              <a:rPr lang="tr-TR" dirty="0" err="1"/>
              <a:t>Eşari</a:t>
            </a:r>
            <a:r>
              <a:rPr lang="tr-TR" dirty="0"/>
              <a:t> geleneği içerisinde inceleyip şerh eden ilk önemli eserdir) 2) </a:t>
            </a:r>
            <a:r>
              <a:rPr lang="tr-TR" dirty="0" err="1"/>
              <a:t>Akidetü’l-Kuşeyriyye</a:t>
            </a:r>
            <a:r>
              <a:rPr lang="tr-TR" dirty="0"/>
              <a:t> (</a:t>
            </a:r>
            <a:r>
              <a:rPr lang="tr-TR" dirty="0" err="1"/>
              <a:t>İtikadi</a:t>
            </a:r>
            <a:r>
              <a:rPr lang="tr-TR" dirty="0"/>
              <a:t> hükümlerin tasavvuf </a:t>
            </a:r>
            <a:r>
              <a:rPr lang="tr-TR" dirty="0" err="1"/>
              <a:t>adab</a:t>
            </a:r>
            <a:r>
              <a:rPr lang="tr-TR" dirty="0"/>
              <a:t> ve erkanını konu eden bir eserdir)</a:t>
            </a:r>
          </a:p>
        </p:txBody>
      </p:sp>
    </p:spTree>
    <p:extLst>
      <p:ext uri="{BB962C8B-B14F-4D97-AF65-F5344CB8AC3E}">
        <p14:creationId xmlns:p14="http://schemas.microsoft.com/office/powerpoint/2010/main" val="1723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2207</Words>
  <Application>Microsoft Office PowerPoint</Application>
  <PresentationFormat>Özel</PresentationFormat>
  <Paragraphs>175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Kitaplar 16 x 9</vt:lpstr>
      <vt:lpstr>KELAM TARİHİ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  <vt:lpstr>          EŞ’ÂRÎ KELAMI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2021-02-21T16:18:26Z</dcterms:created>
  <dcterms:modified xsi:type="dcterms:W3CDTF">2023-04-16T23:11:39Z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