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78" r:id="rId3"/>
    <p:sldId id="279" r:id="rId4"/>
    <p:sldId id="261" r:id="rId5"/>
    <p:sldId id="280" r:id="rId6"/>
    <p:sldId id="281" r:id="rId7"/>
    <p:sldId id="289" r:id="rId8"/>
    <p:sldId id="290" r:id="rId9"/>
    <p:sldId id="293" r:id="rId10"/>
    <p:sldId id="292" r:id="rId11"/>
    <p:sldId id="291" r:id="rId12"/>
    <p:sldId id="294" r:id="rId13"/>
    <p:sldId id="295" r:id="rId14"/>
    <p:sldId id="296" r:id="rId15"/>
    <p:sldId id="297" r:id="rId16"/>
    <p:sldId id="301" r:id="rId17"/>
    <p:sldId id="300" r:id="rId18"/>
    <p:sldId id="299" r:id="rId19"/>
    <p:sldId id="298" r:id="rId20"/>
    <p:sldId id="302"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FDA104-67EA-41A8-847D-444997618171}" type="datetimeFigureOut">
              <a:rPr lang="tr-TR" smtClean="0"/>
              <a:t>29.02.2024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FDD60B-158E-4D10-9E85-58A9B40C7D96}" type="slidenum">
              <a:rPr lang="tr-TR" smtClean="0"/>
              <a:t>‹#›</a:t>
            </a:fld>
            <a:endParaRPr lang="tr-TR"/>
          </a:p>
        </p:txBody>
      </p:sp>
    </p:spTree>
    <p:extLst>
      <p:ext uri="{BB962C8B-B14F-4D97-AF65-F5344CB8AC3E}">
        <p14:creationId xmlns:p14="http://schemas.microsoft.com/office/powerpoint/2010/main" val="170547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Genetik çeşitliliği fazla olan türlerin değişen çevre koşularına uyum sağlama olasılığı, diğer türlerden daha fazladır. Genetik çeşitlilik, bir türün evrimsel süreçteki devamlılığının sigortasıdır</a:t>
            </a:r>
          </a:p>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4808A-F466-4B79-92C0-D81581D5E3F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5285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4808A-F466-4B79-92C0-D81581D5E3F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9976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3048000" y="3124200"/>
            <a:ext cx="8229600" cy="1894362"/>
          </a:xfrm>
        </p:spPr>
        <p:txBody>
          <a:bodyPr/>
          <a:lstStyle>
            <a:lvl1pPr>
              <a:defRPr b="1"/>
            </a:lvl1pPr>
          </a:lstStyle>
          <a:p>
            <a:r>
              <a:rPr kumimoji="0" lang="tr-TR"/>
              <a:t>Asıl başlık stili için tıklatın</a:t>
            </a:r>
            <a:endParaRPr kumimoji="0" lang="en-US"/>
          </a:p>
        </p:txBody>
      </p:sp>
      <p:sp>
        <p:nvSpPr>
          <p:cNvPr id="9" name="Alt Başlık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Veri Yer Tutucusu 27"/>
          <p:cNvSpPr>
            <a:spLocks noGrp="1"/>
          </p:cNvSpPr>
          <p:nvPr>
            <p:ph type="dt" sz="half" idx="10"/>
          </p:nvPr>
        </p:nvSpPr>
        <p:spPr bwMode="auto">
          <a:xfrm rot="5400000">
            <a:off x="10733828" y="1110597"/>
            <a:ext cx="2286000" cy="508000"/>
          </a:xfrm>
        </p:spPr>
        <p:txBody>
          <a:bodyPr/>
          <a:lstStyle/>
          <a:p>
            <a:fld id="{824B1C0D-3F02-4B8D-ACB3-7316C38E925F}" type="datetimeFigureOut">
              <a:rPr lang="tr-TR" smtClean="0"/>
              <a:t>29.02.2024</a:t>
            </a:fld>
            <a:endParaRPr lang="tr-TR"/>
          </a:p>
        </p:txBody>
      </p:sp>
      <p:sp>
        <p:nvSpPr>
          <p:cNvPr id="17" name="Altbilgi Yer Tutucusu 16"/>
          <p:cNvSpPr>
            <a:spLocks noGrp="1"/>
          </p:cNvSpPr>
          <p:nvPr>
            <p:ph type="ftr" sz="quarter" idx="11"/>
          </p:nvPr>
        </p:nvSpPr>
        <p:spPr bwMode="auto">
          <a:xfrm rot="5400000">
            <a:off x="10045959" y="4117661"/>
            <a:ext cx="3657600" cy="512064"/>
          </a:xfrm>
        </p:spPr>
        <p:txBody>
          <a:bodyPr/>
          <a:lstStyle/>
          <a:p>
            <a:endParaRPr lang="tr-TR"/>
          </a:p>
        </p:txBody>
      </p:sp>
      <p:sp>
        <p:nvSpPr>
          <p:cNvPr id="10" name="Dikdörtgen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ikdörtgen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Dikdörtgen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Dikdörtgen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üz Bağlayıcı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Düz Bağlayıcı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Düz Bağlayıcı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Düz Bağlayıcı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Düz Bağlayıcı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Düz Bağlayıcı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Dikdörtgen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ayt Numarası Yer Tutucusu 28"/>
          <p:cNvSpPr>
            <a:spLocks noGrp="1"/>
          </p:cNvSpPr>
          <p:nvPr>
            <p:ph type="sldNum" sz="quarter" idx="12"/>
          </p:nvPr>
        </p:nvSpPr>
        <p:spPr bwMode="auto">
          <a:xfrm>
            <a:off x="1767392" y="4928702"/>
            <a:ext cx="812800" cy="517524"/>
          </a:xfrm>
        </p:spPr>
        <p:txBody>
          <a:bodyPr/>
          <a:lstStyle/>
          <a:p>
            <a:fld id="{D8F6FA07-C82F-4B16-BFD7-40490C7A0662}" type="slidenum">
              <a:rPr lang="tr-TR" smtClean="0"/>
              <a:t>‹#›</a:t>
            </a:fld>
            <a:endParaRPr lang="tr-TR"/>
          </a:p>
        </p:txBody>
      </p:sp>
    </p:spTree>
    <p:extLst>
      <p:ext uri="{BB962C8B-B14F-4D97-AF65-F5344CB8AC3E}">
        <p14:creationId xmlns:p14="http://schemas.microsoft.com/office/powerpoint/2010/main" val="332180244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824B1C0D-3F02-4B8D-ACB3-7316C38E925F}" type="datetimeFigureOut">
              <a:rPr lang="tr-TR" smtClean="0"/>
              <a:t>29.02.2024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8F6FA07-C82F-4B16-BFD7-40490C7A0662}" type="slidenum">
              <a:rPr lang="tr-TR" smtClean="0"/>
              <a:t>‹#›</a:t>
            </a:fld>
            <a:endParaRPr lang="tr-TR"/>
          </a:p>
        </p:txBody>
      </p:sp>
    </p:spTree>
    <p:extLst>
      <p:ext uri="{BB962C8B-B14F-4D97-AF65-F5344CB8AC3E}">
        <p14:creationId xmlns:p14="http://schemas.microsoft.com/office/powerpoint/2010/main" val="2806763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40"/>
            <a:ext cx="2235200" cy="5851525"/>
          </a:xfrm>
        </p:spPr>
        <p:txBody>
          <a:bodyPr vert="eaVert"/>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609600" y="274639"/>
            <a:ext cx="80264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824B1C0D-3F02-4B8D-ACB3-7316C38E925F}" type="datetimeFigureOut">
              <a:rPr lang="tr-TR" smtClean="0"/>
              <a:t>29.02.2024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8F6FA07-C82F-4B16-BFD7-40490C7A0662}" type="slidenum">
              <a:rPr lang="tr-TR" smtClean="0"/>
              <a:t>‹#›</a:t>
            </a:fld>
            <a:endParaRPr lang="tr-TR"/>
          </a:p>
        </p:txBody>
      </p:sp>
    </p:spTree>
    <p:extLst>
      <p:ext uri="{BB962C8B-B14F-4D97-AF65-F5344CB8AC3E}">
        <p14:creationId xmlns:p14="http://schemas.microsoft.com/office/powerpoint/2010/main" val="403750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8" name="İçerik Yer Tutucusu 7"/>
          <p:cNvSpPr>
            <a:spLocks noGrp="1"/>
          </p:cNvSpPr>
          <p:nvPr>
            <p:ph sz="quarter" idx="1"/>
          </p:nvPr>
        </p:nvSpPr>
        <p:spPr>
          <a:xfrm>
            <a:off x="609600" y="1600200"/>
            <a:ext cx="9956800" cy="487375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Veri Yer Tutucusu 6"/>
          <p:cNvSpPr>
            <a:spLocks noGrp="1"/>
          </p:cNvSpPr>
          <p:nvPr>
            <p:ph type="dt" sz="half" idx="14"/>
          </p:nvPr>
        </p:nvSpPr>
        <p:spPr/>
        <p:txBody>
          <a:bodyPr rtlCol="0"/>
          <a:lstStyle/>
          <a:p>
            <a:fld id="{824B1C0D-3F02-4B8D-ACB3-7316C38E925F}" type="datetimeFigureOut">
              <a:rPr lang="tr-TR" smtClean="0"/>
              <a:t>29.02.2024</a:t>
            </a:fld>
            <a:endParaRPr lang="tr-TR"/>
          </a:p>
        </p:txBody>
      </p:sp>
      <p:sp>
        <p:nvSpPr>
          <p:cNvPr id="9" name="Slayt Numarası Yer Tutucusu 8"/>
          <p:cNvSpPr>
            <a:spLocks noGrp="1"/>
          </p:cNvSpPr>
          <p:nvPr>
            <p:ph type="sldNum" sz="quarter" idx="15"/>
          </p:nvPr>
        </p:nvSpPr>
        <p:spPr/>
        <p:txBody>
          <a:bodyPr rtlCol="0"/>
          <a:lstStyle/>
          <a:p>
            <a:fld id="{D8F6FA07-C82F-4B16-BFD7-40490C7A0662}"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extLst>
      <p:ext uri="{BB962C8B-B14F-4D97-AF65-F5344CB8AC3E}">
        <p14:creationId xmlns:p14="http://schemas.microsoft.com/office/powerpoint/2010/main" val="1691045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3048000" y="2895600"/>
            <a:ext cx="8229600" cy="2053590"/>
          </a:xfrm>
        </p:spPr>
        <p:txBody>
          <a:bodyPr/>
          <a:lstStyle>
            <a:lvl1pPr algn="l">
              <a:buNone/>
              <a:defRPr sz="3000" b="1" cap="small" baseline="0"/>
            </a:lvl1pPr>
          </a:lstStyle>
          <a:p>
            <a:r>
              <a:rPr kumimoji="0" lang="tr-TR"/>
              <a:t>Asıl başlık stili için tıklatın</a:t>
            </a:r>
            <a:endParaRPr kumimoji="0" lang="en-US"/>
          </a:p>
        </p:txBody>
      </p:sp>
      <p:sp>
        <p:nvSpPr>
          <p:cNvPr id="3" name="Metin Yer Tutucusu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Veri Yer Tutucusu 3"/>
          <p:cNvSpPr>
            <a:spLocks noGrp="1"/>
          </p:cNvSpPr>
          <p:nvPr>
            <p:ph type="dt" sz="half" idx="10"/>
          </p:nvPr>
        </p:nvSpPr>
        <p:spPr bwMode="auto">
          <a:xfrm rot="5400000">
            <a:off x="10732008" y="1106932"/>
            <a:ext cx="2286000" cy="508000"/>
          </a:xfrm>
        </p:spPr>
        <p:txBody>
          <a:bodyPr/>
          <a:lstStyle/>
          <a:p>
            <a:fld id="{824B1C0D-3F02-4B8D-ACB3-7316C38E925F}" type="datetimeFigureOut">
              <a:rPr lang="tr-TR" smtClean="0"/>
              <a:t>29.02.2024</a:t>
            </a:fld>
            <a:endParaRPr lang="tr-TR"/>
          </a:p>
        </p:txBody>
      </p:sp>
      <p:sp>
        <p:nvSpPr>
          <p:cNvPr id="5" name="Altbilgi Yer Tutucusu 4"/>
          <p:cNvSpPr>
            <a:spLocks noGrp="1"/>
          </p:cNvSpPr>
          <p:nvPr>
            <p:ph type="ftr" sz="quarter" idx="11"/>
          </p:nvPr>
        </p:nvSpPr>
        <p:spPr bwMode="auto">
          <a:xfrm rot="5400000">
            <a:off x="10046208" y="4114800"/>
            <a:ext cx="3657600" cy="512064"/>
          </a:xfrm>
        </p:spPr>
        <p:txBody>
          <a:bodyPr/>
          <a:lstStyle/>
          <a:p>
            <a:endParaRPr lang="tr-TR"/>
          </a:p>
        </p:txBody>
      </p:sp>
      <p:sp>
        <p:nvSpPr>
          <p:cNvPr id="9" name="Dikdörtgen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Dikdörtgen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ikdörtgen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ikdörtgen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Düz Bağlayıcı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Düz Bağlayıcı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Düz Bağlayıcı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Düz Bağlayıcı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Düz Bağlayıcı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Dikdörtgen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Düz Bağlayıcı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Slayt Numarası Yer Tutucusu 5"/>
          <p:cNvSpPr>
            <a:spLocks noGrp="1"/>
          </p:cNvSpPr>
          <p:nvPr>
            <p:ph type="sldNum" sz="quarter" idx="12"/>
          </p:nvPr>
        </p:nvSpPr>
        <p:spPr bwMode="auto">
          <a:xfrm>
            <a:off x="1787488" y="4928702"/>
            <a:ext cx="812800" cy="517524"/>
          </a:xfrm>
        </p:spPr>
        <p:txBody>
          <a:bodyPr/>
          <a:lstStyle/>
          <a:p>
            <a:fld id="{D8F6FA07-C82F-4B16-BFD7-40490C7A0662}" type="slidenum">
              <a:rPr lang="tr-TR" smtClean="0"/>
              <a:t>‹#›</a:t>
            </a:fld>
            <a:endParaRPr lang="tr-TR"/>
          </a:p>
        </p:txBody>
      </p:sp>
    </p:spTree>
    <p:extLst>
      <p:ext uri="{BB962C8B-B14F-4D97-AF65-F5344CB8AC3E}">
        <p14:creationId xmlns:p14="http://schemas.microsoft.com/office/powerpoint/2010/main" val="109050591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5" name="Veri Yer Tutucusu 4"/>
          <p:cNvSpPr>
            <a:spLocks noGrp="1"/>
          </p:cNvSpPr>
          <p:nvPr>
            <p:ph type="dt" sz="half" idx="10"/>
          </p:nvPr>
        </p:nvSpPr>
        <p:spPr/>
        <p:txBody>
          <a:bodyPr/>
          <a:lstStyle/>
          <a:p>
            <a:fld id="{824B1C0D-3F02-4B8D-ACB3-7316C38E925F}" type="datetimeFigureOut">
              <a:rPr lang="tr-TR" smtClean="0"/>
              <a:t>29.02.2024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8F6FA07-C82F-4B16-BFD7-40490C7A0662}" type="slidenum">
              <a:rPr lang="tr-TR" smtClean="0"/>
              <a:t>‹#›</a:t>
            </a:fld>
            <a:endParaRPr lang="tr-TR"/>
          </a:p>
        </p:txBody>
      </p:sp>
      <p:sp>
        <p:nvSpPr>
          <p:cNvPr id="9" name="İçerik Yer Tutucusu 8"/>
          <p:cNvSpPr>
            <a:spLocks noGrp="1"/>
          </p:cNvSpPr>
          <p:nvPr>
            <p:ph sz="quarter" idx="1"/>
          </p:nvPr>
        </p:nvSpPr>
        <p:spPr>
          <a:xfrm>
            <a:off x="609600" y="1600200"/>
            <a:ext cx="48768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İçerik Yer Tutucusu 10"/>
          <p:cNvSpPr>
            <a:spLocks noGrp="1"/>
          </p:cNvSpPr>
          <p:nvPr>
            <p:ph sz="quarter" idx="2"/>
          </p:nvPr>
        </p:nvSpPr>
        <p:spPr>
          <a:xfrm>
            <a:off x="5693664" y="1600200"/>
            <a:ext cx="48768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extLst>
      <p:ext uri="{BB962C8B-B14F-4D97-AF65-F5344CB8AC3E}">
        <p14:creationId xmlns:p14="http://schemas.microsoft.com/office/powerpoint/2010/main" val="3970980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10058400" cy="1143000"/>
          </a:xfrm>
        </p:spPr>
        <p:txBody>
          <a:bodyPr anchor="b"/>
          <a:lstStyle>
            <a:lvl1pPr>
              <a:defRPr/>
            </a:lvl1pPr>
          </a:lstStyle>
          <a:p>
            <a:r>
              <a:rPr kumimoji="0" lang="tr-TR"/>
              <a:t>Asıl başlık stili için tıklatın</a:t>
            </a:r>
            <a:endParaRPr kumimoji="0" lang="en-US"/>
          </a:p>
        </p:txBody>
      </p:sp>
      <p:sp>
        <p:nvSpPr>
          <p:cNvPr id="7" name="Veri Yer Tutucusu 6"/>
          <p:cNvSpPr>
            <a:spLocks noGrp="1"/>
          </p:cNvSpPr>
          <p:nvPr>
            <p:ph type="dt" sz="half" idx="10"/>
          </p:nvPr>
        </p:nvSpPr>
        <p:spPr/>
        <p:txBody>
          <a:bodyPr/>
          <a:lstStyle/>
          <a:p>
            <a:fld id="{824B1C0D-3F02-4B8D-ACB3-7316C38E925F}" type="datetimeFigureOut">
              <a:rPr lang="tr-TR" smtClean="0"/>
              <a:t>29.02.2024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8F6FA07-C82F-4B16-BFD7-40490C7A0662}" type="slidenum">
              <a:rPr lang="tr-TR" smtClean="0"/>
              <a:t>‹#›</a:t>
            </a:fld>
            <a:endParaRPr lang="tr-TR"/>
          </a:p>
        </p:txBody>
      </p:sp>
      <p:sp>
        <p:nvSpPr>
          <p:cNvPr id="11" name="İçerik Yer Tutucusu 10"/>
          <p:cNvSpPr>
            <a:spLocks noGrp="1"/>
          </p:cNvSpPr>
          <p:nvPr>
            <p:ph sz="quarter" idx="2"/>
          </p:nvPr>
        </p:nvSpPr>
        <p:spPr>
          <a:xfrm>
            <a:off x="609600" y="2362200"/>
            <a:ext cx="48768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İçerik Yer Tutucusu 12"/>
          <p:cNvSpPr>
            <a:spLocks noGrp="1"/>
          </p:cNvSpPr>
          <p:nvPr>
            <p:ph sz="quarter" idx="4"/>
          </p:nvPr>
        </p:nvSpPr>
        <p:spPr>
          <a:xfrm>
            <a:off x="5829300" y="2362200"/>
            <a:ext cx="48768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2" name="Metin Yer Tutucusu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
        <p:nvSpPr>
          <p:cNvPr id="14" name="Metin Yer Tutucusu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Tree>
    <p:extLst>
      <p:ext uri="{BB962C8B-B14F-4D97-AF65-F5344CB8AC3E}">
        <p14:creationId xmlns:p14="http://schemas.microsoft.com/office/powerpoint/2010/main" val="1137677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6" name="Veri Yer Tutucusu 5"/>
          <p:cNvSpPr>
            <a:spLocks noGrp="1"/>
          </p:cNvSpPr>
          <p:nvPr>
            <p:ph type="dt" sz="half" idx="10"/>
          </p:nvPr>
        </p:nvSpPr>
        <p:spPr/>
        <p:txBody>
          <a:bodyPr rtlCol="0"/>
          <a:lstStyle/>
          <a:p>
            <a:fld id="{824B1C0D-3F02-4B8D-ACB3-7316C38E925F}" type="datetimeFigureOut">
              <a:rPr lang="tr-TR" smtClean="0"/>
              <a:t>29.02.2024</a:t>
            </a:fld>
            <a:endParaRPr lang="tr-TR"/>
          </a:p>
        </p:txBody>
      </p:sp>
      <p:sp>
        <p:nvSpPr>
          <p:cNvPr id="7" name="Slayt Numarası Yer Tutucusu 6"/>
          <p:cNvSpPr>
            <a:spLocks noGrp="1"/>
          </p:cNvSpPr>
          <p:nvPr>
            <p:ph type="sldNum" sz="quarter" idx="11"/>
          </p:nvPr>
        </p:nvSpPr>
        <p:spPr/>
        <p:txBody>
          <a:bodyPr rtlCol="0"/>
          <a:lstStyle/>
          <a:p>
            <a:fld id="{D8F6FA07-C82F-4B16-BFD7-40490C7A0662}"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extLst>
      <p:ext uri="{BB962C8B-B14F-4D97-AF65-F5344CB8AC3E}">
        <p14:creationId xmlns:p14="http://schemas.microsoft.com/office/powerpoint/2010/main" val="1546521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24B1C0D-3F02-4B8D-ACB3-7316C38E925F}" type="datetimeFigureOut">
              <a:rPr lang="tr-TR" smtClean="0"/>
              <a:t>29.02.2024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8F6FA07-C82F-4B16-BFD7-40490C7A0662}" type="slidenum">
              <a:rPr lang="tr-TR" smtClean="0"/>
              <a:t>‹#›</a:t>
            </a:fld>
            <a:endParaRPr lang="tr-TR"/>
          </a:p>
        </p:txBody>
      </p:sp>
    </p:spTree>
    <p:extLst>
      <p:ext uri="{BB962C8B-B14F-4D97-AF65-F5344CB8AC3E}">
        <p14:creationId xmlns:p14="http://schemas.microsoft.com/office/powerpoint/2010/main" val="1954525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Başlık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tr-TR"/>
              <a:t>Asıl başlık stili için tıklatın</a:t>
            </a:r>
            <a:endParaRPr kumimoji="0" lang="en-US"/>
          </a:p>
        </p:txBody>
      </p:sp>
      <p:sp>
        <p:nvSpPr>
          <p:cNvPr id="3" name="Metin Yer Tutucusu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8" name="Düz Bağlayıcı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Düz Bağlayıcı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Düz Bağlayıcı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Dikdörtgen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Düz Bağlayıcı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İçerik Yer Tutucusu 17"/>
          <p:cNvSpPr>
            <a:spLocks noGrp="1"/>
          </p:cNvSpPr>
          <p:nvPr>
            <p:ph sz="quarter" idx="1"/>
          </p:nvPr>
        </p:nvSpPr>
        <p:spPr>
          <a:xfrm>
            <a:off x="406400" y="274320"/>
            <a:ext cx="7518400" cy="6327648"/>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1" name="Veri Yer Tutucusu 20"/>
          <p:cNvSpPr>
            <a:spLocks noGrp="1"/>
          </p:cNvSpPr>
          <p:nvPr>
            <p:ph type="dt" sz="half" idx="14"/>
          </p:nvPr>
        </p:nvSpPr>
        <p:spPr/>
        <p:txBody>
          <a:bodyPr rtlCol="0"/>
          <a:lstStyle/>
          <a:p>
            <a:fld id="{824B1C0D-3F02-4B8D-ACB3-7316C38E925F}" type="datetimeFigureOut">
              <a:rPr lang="tr-TR" smtClean="0"/>
              <a:t>29.02.2024</a:t>
            </a:fld>
            <a:endParaRPr lang="tr-TR"/>
          </a:p>
        </p:txBody>
      </p:sp>
      <p:sp>
        <p:nvSpPr>
          <p:cNvPr id="22" name="Slayt Numarası Yer Tutucusu 21"/>
          <p:cNvSpPr>
            <a:spLocks noGrp="1"/>
          </p:cNvSpPr>
          <p:nvPr>
            <p:ph type="sldNum" sz="quarter" idx="15"/>
          </p:nvPr>
        </p:nvSpPr>
        <p:spPr/>
        <p:txBody>
          <a:bodyPr rtlCol="0"/>
          <a:lstStyle/>
          <a:p>
            <a:fld id="{D8F6FA07-C82F-4B16-BFD7-40490C7A0662}"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extLst>
      <p:ext uri="{BB962C8B-B14F-4D97-AF65-F5344CB8AC3E}">
        <p14:creationId xmlns:p14="http://schemas.microsoft.com/office/powerpoint/2010/main" val="34418694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Başlık 1"/>
          <p:cNvSpPr>
            <a:spLocks noGrp="1"/>
          </p:cNvSpPr>
          <p:nvPr>
            <p:ph type="title"/>
          </p:nvPr>
        </p:nvSpPr>
        <p:spPr>
          <a:xfrm rot="5400000">
            <a:off x="5518404" y="3124200"/>
            <a:ext cx="6309360" cy="609600"/>
          </a:xfrm>
        </p:spPr>
        <p:txBody>
          <a:bodyPr anchor="b"/>
          <a:lstStyle>
            <a:lvl1pPr algn="l">
              <a:buNone/>
              <a:defRPr sz="2000" b="1"/>
            </a:lvl1pPr>
          </a:lstStyle>
          <a:p>
            <a:r>
              <a:rPr kumimoji="0" lang="tr-TR"/>
              <a:t>Asıl başlık stili için tıklatın</a:t>
            </a:r>
            <a:endParaRPr kumimoji="0" lang="en-US"/>
          </a:p>
        </p:txBody>
      </p:sp>
      <p:sp>
        <p:nvSpPr>
          <p:cNvPr id="3" name="Resim Yer Tutucusu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a:t>Resim eklemek için simgeyi tıklatın</a:t>
            </a:r>
            <a:endParaRPr kumimoji="0" lang="en-US" dirty="0"/>
          </a:p>
        </p:txBody>
      </p:sp>
      <p:sp>
        <p:nvSpPr>
          <p:cNvPr id="4" name="Metin Yer Tutucusu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10" name="Düz Bağlayıcı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Dikdörtgen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üz Bağlayıcı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Düz Bağlayıcı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Düz Bağlayıcı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Veri Yer Tutucusu 16"/>
          <p:cNvSpPr>
            <a:spLocks noGrp="1"/>
          </p:cNvSpPr>
          <p:nvPr>
            <p:ph type="dt" sz="half" idx="10"/>
          </p:nvPr>
        </p:nvSpPr>
        <p:spPr/>
        <p:txBody>
          <a:bodyPr rtlCol="0"/>
          <a:lstStyle/>
          <a:p>
            <a:fld id="{824B1C0D-3F02-4B8D-ACB3-7316C38E925F}" type="datetimeFigureOut">
              <a:rPr lang="tr-TR" smtClean="0"/>
              <a:t>29.02.2024</a:t>
            </a:fld>
            <a:endParaRPr lang="tr-TR"/>
          </a:p>
        </p:txBody>
      </p:sp>
      <p:sp>
        <p:nvSpPr>
          <p:cNvPr id="18" name="Slayt Numarası Yer Tutucusu 17"/>
          <p:cNvSpPr>
            <a:spLocks noGrp="1"/>
          </p:cNvSpPr>
          <p:nvPr>
            <p:ph type="sldNum" sz="quarter" idx="11"/>
          </p:nvPr>
        </p:nvSpPr>
        <p:spPr/>
        <p:txBody>
          <a:bodyPr rtlCol="0"/>
          <a:lstStyle/>
          <a:p>
            <a:fld id="{D8F6FA07-C82F-4B16-BFD7-40490C7A0662}"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extLst>
      <p:ext uri="{BB962C8B-B14F-4D97-AF65-F5344CB8AC3E}">
        <p14:creationId xmlns:p14="http://schemas.microsoft.com/office/powerpoint/2010/main" val="2928778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Başlık Yer Tutucusu 21"/>
          <p:cNvSpPr>
            <a:spLocks noGrp="1"/>
          </p:cNvSpPr>
          <p:nvPr>
            <p:ph type="title"/>
          </p:nvPr>
        </p:nvSpPr>
        <p:spPr>
          <a:xfrm>
            <a:off x="609600" y="274638"/>
            <a:ext cx="9956800" cy="1143000"/>
          </a:xfrm>
          <a:prstGeom prst="rect">
            <a:avLst/>
          </a:prstGeom>
        </p:spPr>
        <p:txBody>
          <a:bodyPr vert="horz" anchor="b">
            <a:normAutofit/>
          </a:bodyPr>
          <a:lstStyle/>
          <a:p>
            <a:r>
              <a:rPr kumimoji="0" lang="tr-TR"/>
              <a:t>Asıl başlık stili için tıklatın</a:t>
            </a:r>
            <a:endParaRPr kumimoji="0" lang="en-US"/>
          </a:p>
        </p:txBody>
      </p:sp>
      <p:sp>
        <p:nvSpPr>
          <p:cNvPr id="13" name="Metin Yer Tutucusu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Veri Yer Tutucusu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824B1C0D-3F02-4B8D-ACB3-7316C38E925F}" type="datetimeFigureOut">
              <a:rPr lang="tr-TR" smtClean="0"/>
              <a:t>29.02.2024</a:t>
            </a:fld>
            <a:endParaRPr lang="tr-TR"/>
          </a:p>
        </p:txBody>
      </p:sp>
      <p:sp>
        <p:nvSpPr>
          <p:cNvPr id="3" name="Altbilgi Yer Tutucusu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Düz Bağlayıcı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Dikdörtgen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üz Bağlayıcı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ayt Numarası Yer Tutucusu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8F6FA07-C82F-4B16-BFD7-40490C7A0662}" type="slidenum">
              <a:rPr lang="tr-TR" smtClean="0"/>
              <a:t>‹#›</a:t>
            </a:fld>
            <a:endParaRPr lang="tr-TR"/>
          </a:p>
        </p:txBody>
      </p:sp>
    </p:spTree>
    <p:extLst>
      <p:ext uri="{BB962C8B-B14F-4D97-AF65-F5344CB8AC3E}">
        <p14:creationId xmlns:p14="http://schemas.microsoft.com/office/powerpoint/2010/main" val="2073008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791744" y="3752167"/>
            <a:ext cx="6876256" cy="461665"/>
          </a:xfrm>
          <a:prstGeom prst="rect">
            <a:avLst/>
          </a:prstGeom>
        </p:spPr>
        <p:txBody>
          <a:bodyPr wrap="square">
            <a:spAutoFit/>
          </a:bodyPr>
          <a:lstStyle/>
          <a:p>
            <a:r>
              <a:rPr lang="tr-TR" sz="2400" b="1" dirty="0">
                <a:solidFill>
                  <a:prstClr val="black"/>
                </a:solidFill>
                <a:latin typeface="Times New Roman" pitchFamily="18" charset="0"/>
                <a:cs typeface="Times New Roman" pitchFamily="18" charset="0"/>
              </a:rPr>
              <a:t>BİYOLOJİK ÇEŞİTLİLİK</a:t>
            </a:r>
          </a:p>
        </p:txBody>
      </p:sp>
      <p:sp>
        <p:nvSpPr>
          <p:cNvPr id="6" name="Alt Başlık 5"/>
          <p:cNvSpPr>
            <a:spLocks noGrp="1"/>
          </p:cNvSpPr>
          <p:nvPr>
            <p:ph type="subTitle" idx="1"/>
          </p:nvPr>
        </p:nvSpPr>
        <p:spPr>
          <a:xfrm>
            <a:off x="4295800" y="4725144"/>
            <a:ext cx="6172200" cy="1371600"/>
          </a:xfrm>
        </p:spPr>
        <p:txBody>
          <a:bodyPr>
            <a:normAutofit/>
          </a:bodyPr>
          <a:lstStyle/>
          <a:p>
            <a:r>
              <a:rPr lang="tr-TR" sz="2400" dirty="0">
                <a:solidFill>
                  <a:schemeClr val="tx1"/>
                </a:solidFill>
                <a:latin typeface="Times New Roman" pitchFamily="18" charset="0"/>
                <a:cs typeface="Times New Roman" pitchFamily="18" charset="0"/>
              </a:rPr>
              <a:t>Dr. </a:t>
            </a:r>
            <a:r>
              <a:rPr lang="tr-TR" sz="2400" dirty="0" err="1">
                <a:solidFill>
                  <a:schemeClr val="tx1"/>
                </a:solidFill>
                <a:latin typeface="Times New Roman" pitchFamily="18" charset="0"/>
                <a:cs typeface="Times New Roman" pitchFamily="18" charset="0"/>
              </a:rPr>
              <a:t>Öğr</a:t>
            </a:r>
            <a:r>
              <a:rPr lang="tr-TR" sz="2400" dirty="0">
                <a:solidFill>
                  <a:schemeClr val="tx1"/>
                </a:solidFill>
                <a:latin typeface="Times New Roman" pitchFamily="18" charset="0"/>
                <a:cs typeface="Times New Roman" pitchFamily="18" charset="0"/>
              </a:rPr>
              <a:t>. Üyesi Zeynep SÖNMEZ</a:t>
            </a:r>
          </a:p>
        </p:txBody>
      </p:sp>
    </p:spTree>
    <p:extLst>
      <p:ext uri="{BB962C8B-B14F-4D97-AF65-F5344CB8AC3E}">
        <p14:creationId xmlns:p14="http://schemas.microsoft.com/office/powerpoint/2010/main" val="3382973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564B82ED-E5E9-42EE-88F5-9C7D7664CE07}"/>
              </a:ext>
            </a:extLst>
          </p:cNvPr>
          <p:cNvSpPr/>
          <p:nvPr/>
        </p:nvSpPr>
        <p:spPr>
          <a:xfrm>
            <a:off x="1703512" y="260648"/>
            <a:ext cx="8568952" cy="5874044"/>
          </a:xfrm>
          <a:prstGeom prst="rect">
            <a:avLst/>
          </a:prstGeom>
        </p:spPr>
        <p:txBody>
          <a:bodyPr wrap="square">
            <a:spAutoFit/>
          </a:bodyPr>
          <a:lstStyle/>
          <a:p>
            <a:pPr indent="449580" algn="just">
              <a:lnSpc>
                <a:spcPct val="150000"/>
              </a:lnSpc>
            </a:pPr>
            <a:r>
              <a:rPr lang="tr-TR"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1.Evrimsel Potansiyel</a:t>
            </a:r>
            <a:endParaRPr lang="tr-TR" sz="3600" dirty="0">
              <a:solidFill>
                <a:prstClr val="black"/>
              </a:solidFill>
              <a:latin typeface="Courier New" panose="02070309020205020404" pitchFamily="49" charset="0"/>
              <a:ea typeface="Times New Roman" panose="02020603050405020304" pitchFamily="18" charset="0"/>
              <a:cs typeface="Times New Roman" panose="02020603050405020304" pitchFamily="18" charset="0"/>
            </a:endParaRPr>
          </a:p>
          <a:p>
            <a:pPr indent="449580" algn="just">
              <a:lnSpc>
                <a:spcPct val="150000"/>
              </a:lnSpc>
            </a:pPr>
            <a:r>
              <a:rPr lang="tr-TR"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3600" dirty="0">
              <a:solidFill>
                <a:prstClr val="black"/>
              </a:solidFill>
              <a:latin typeface="Courier New" panose="02070309020205020404" pitchFamily="49" charset="0"/>
              <a:ea typeface="Times New Roman" panose="02020603050405020304" pitchFamily="18" charset="0"/>
              <a:cs typeface="Times New Roman" panose="02020603050405020304" pitchFamily="18" charset="0"/>
            </a:endParaRPr>
          </a:p>
          <a:p>
            <a:pPr indent="449580" algn="just">
              <a:lnSpc>
                <a:spcPct val="150000"/>
              </a:lnSpc>
            </a:pP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Doğal seçilim, bireylerin uyumluluğundaki genetik temele dayanan farklılıklar üzerinden yürümektedir. Yani, bazı bireylerin hayatta kalma ve üreme şansı, diğer bireylerden daha fazla olmalıdır. Bireylerin genetik olarak bir örnek olduğunu düşünürsek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populasyonlar</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zaman içinde çok yavaş ve şansa bağlı olarak değişim gösterecektir. Daha doğrusu değişimler, sadece fiziksel dünyadaki değişimlere paralel olarak gerçekleşecektir. Dağların yükselmesi ve aşınması, kıtaların kayması ve diğer etkenler sonucu fiziksel dünya değişime uğramaktadır. Buna paralel olarak biyolojik dünya da değişmektedir. Türler evrimleşmekte, yok olmakta, coğrafi yayılımları değişmekte ve yeni türlerle bir araya gelmektedir. Bu türler,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predatör</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av, patojen veya rakip olabilir. Son birkaç on yıldaki değişimler ise daha dramatiktir. Bunun en büyük nedenleri arasında, insan nüfusunun artışı ve teknolojik ilerleme gösterilebilir.</a:t>
            </a:r>
            <a:endParaRPr lang="tr-TR" sz="3600" dirty="0">
              <a:solidFill>
                <a:prstClr val="black"/>
              </a:solidFill>
              <a:latin typeface="Courier New" panose="02070309020205020404" pitchFamily="49" charset="0"/>
              <a:ea typeface="Times New Roman" panose="02020603050405020304" pitchFamily="18" charset="0"/>
              <a:cs typeface="Times New Roman" panose="02020603050405020304" pitchFamily="18" charset="0"/>
            </a:endParaRPr>
          </a:p>
          <a:p>
            <a:pPr indent="449580" algn="just">
              <a:lnSpc>
                <a:spcPct val="150000"/>
              </a:lnSpc>
            </a:pP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3600" dirty="0">
              <a:solidFill>
                <a:prstClr val="black"/>
              </a:solidFill>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1990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EE804D2-EAA0-44EA-B550-A8BBD284ED2D}"/>
              </a:ext>
            </a:extLst>
          </p:cNvPr>
          <p:cNvSpPr/>
          <p:nvPr/>
        </p:nvSpPr>
        <p:spPr>
          <a:xfrm>
            <a:off x="1775520" y="548680"/>
            <a:ext cx="8352928" cy="5184576"/>
          </a:xfrm>
          <a:prstGeom prst="rect">
            <a:avLst/>
          </a:prstGeom>
        </p:spPr>
        <p:txBody>
          <a:bodyPr wrap="square">
            <a:spAutoFit/>
          </a:bodyPr>
          <a:lstStyle/>
          <a:p>
            <a:pPr indent="449580" algn="just">
              <a:lnSpc>
                <a:spcPct val="150000"/>
              </a:lnSpc>
            </a:pP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Genetik çeşitliliği fazla olan türlerin değişen çevre koşullarına uyum sağlama olasılığı, diğer türlerden daha fazladır. Buna verilebilecek en klasik örneklerden biri, bir güve türü (</a:t>
            </a:r>
            <a:r>
              <a:rPr lang="tr-TR" b="1"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Biston</a:t>
            </a:r>
            <a:r>
              <a:rPr lang="tr-TR"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b="1"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betularia</a:t>
            </a:r>
            <a:r>
              <a:rPr lang="tr-TR"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dür</a:t>
            </a:r>
            <a:r>
              <a:rPr lang="tr-TR"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Bu güve türünün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populasyonlarında</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bireyler iki renk formunda bulunmaktadır. Açık formun likenlerle kaplı ağaç gövdesi üzerinde fark edilmesi zordur. Koyu form ise, likenler arasında daha kolay fark edilmektedir. 19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y.y</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kadar açık form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populasyonda</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daha yaygındı. Ancak, hava kirliliği yüzünden likenlerin ölmesi ve ağaçların isle kaplanması sonucunda, açık form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predatörler</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tarafından daha kolay fark edilmeye ve koyu form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populasyonda</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yaygınlaşmaya başlamıştır. Son zamanlarda ise hava kirliliğinin azalmasına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parelel</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olarak bazı ormanlarda, açık form tekrar yaygınlaşmaktadır. Bu güve türü genetik çeşitlilikten yoksun olsaydı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populasyonda</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bireyler renk olarak bir örnek olsaydı- türün değişen çevre koşullarına uyum sağlaması çok daha zor olacaktı.</a:t>
            </a:r>
            <a:endParaRPr lang="tr-TR" sz="3600" dirty="0">
              <a:solidFill>
                <a:prstClr val="black"/>
              </a:solidFill>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5954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elebek etkisi: Modern genetiğin söyledikleri ve Biston betularia'nın renk  evrimi | Bilim ve Gelecek">
            <a:extLst>
              <a:ext uri="{FF2B5EF4-FFF2-40B4-BE49-F238E27FC236}">
                <a16:creationId xmlns:a16="http://schemas.microsoft.com/office/drawing/2014/main" id="{AD8F9A42-5C8F-427C-8B87-44BCF3A3D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804" y="3218586"/>
            <a:ext cx="4833888" cy="363941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eppered Moth | Butterfly Conservation">
            <a:extLst>
              <a:ext uri="{FF2B5EF4-FFF2-40B4-BE49-F238E27FC236}">
                <a16:creationId xmlns:a16="http://schemas.microsoft.com/office/drawing/2014/main" id="{E8F744B4-0226-4D3F-A275-FEB553EEF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52" y="153061"/>
            <a:ext cx="4184335" cy="278448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File:(1931) Peppered Moth (Biston betularia) - f.carbonaria  (4777708667).jpg - Wikimedia Commons">
            <a:extLst>
              <a:ext uri="{FF2B5EF4-FFF2-40B4-BE49-F238E27FC236}">
                <a16:creationId xmlns:a16="http://schemas.microsoft.com/office/drawing/2014/main" id="{B747284F-E6F0-4791-8C95-148F14AA61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016" y="153060"/>
            <a:ext cx="4005795" cy="269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420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6B541C4-C5DD-4BF5-9E66-97F34F446EE4}"/>
              </a:ext>
            </a:extLst>
          </p:cNvPr>
          <p:cNvSpPr/>
          <p:nvPr/>
        </p:nvSpPr>
        <p:spPr>
          <a:xfrm>
            <a:off x="1679257" y="548680"/>
            <a:ext cx="8568952" cy="1754326"/>
          </a:xfrm>
          <a:prstGeom prst="rect">
            <a:avLst/>
          </a:prstGeom>
        </p:spPr>
        <p:txBody>
          <a:bodyPr wrap="square">
            <a:spAutoFit/>
          </a:bodyPr>
          <a:lstStyle/>
          <a:p>
            <a:r>
              <a:rPr lang="tr-TR" dirty="0">
                <a:solidFill>
                  <a:prstClr val="black"/>
                </a:solidFill>
                <a:latin typeface="Times New Roman" panose="02020603050405020304" pitchFamily="18" charset="0"/>
                <a:ea typeface="Times New Roman" panose="02020603050405020304" pitchFamily="18" charset="0"/>
              </a:rPr>
              <a:t>Genetik çeşitliliği fazla olan bir türün , sınırlı genetik çeşitliliğe sahip olan bir türe göre çok daha geniş bir yayılıma sahip olması daha olasıdır. Örneğin, 189 amfibi türüyle </a:t>
            </a:r>
            <a:r>
              <a:rPr lang="tr-TR" dirty="0" err="1">
                <a:solidFill>
                  <a:prstClr val="black"/>
                </a:solidFill>
                <a:latin typeface="Times New Roman" panose="02020603050405020304" pitchFamily="18" charset="0"/>
                <a:ea typeface="Times New Roman" panose="02020603050405020304" pitchFamily="18" charset="0"/>
              </a:rPr>
              <a:t>polimorfizm</a:t>
            </a:r>
            <a:r>
              <a:rPr lang="tr-TR" dirty="0">
                <a:solidFill>
                  <a:prstClr val="black"/>
                </a:solidFill>
                <a:latin typeface="Times New Roman" panose="02020603050405020304" pitchFamily="18" charset="0"/>
                <a:ea typeface="Times New Roman" panose="02020603050405020304" pitchFamily="18" charset="0"/>
              </a:rPr>
              <a:t> ve </a:t>
            </a:r>
            <a:r>
              <a:rPr lang="tr-TR" dirty="0" err="1">
                <a:solidFill>
                  <a:prstClr val="black"/>
                </a:solidFill>
                <a:latin typeface="Times New Roman" panose="02020603050405020304" pitchFamily="18" charset="0"/>
                <a:ea typeface="Times New Roman" panose="02020603050405020304" pitchFamily="18" charset="0"/>
              </a:rPr>
              <a:t>heterozigotluk</a:t>
            </a:r>
            <a:r>
              <a:rPr lang="tr-TR" dirty="0">
                <a:solidFill>
                  <a:prstClr val="black"/>
                </a:solidFill>
                <a:latin typeface="Times New Roman" panose="02020603050405020304" pitchFamily="18" charset="0"/>
                <a:ea typeface="Times New Roman" panose="02020603050405020304" pitchFamily="18" charset="0"/>
              </a:rPr>
              <a:t> verilerine dayanan bir çalışma, heterojen çevrelerde (örneğin; ormanlarda) yaşayan türlerin genetik çeşitliliğinin, homojen çevrelerde (örneğin; </a:t>
            </a:r>
            <a:r>
              <a:rPr lang="tr-TR" dirty="0" err="1">
                <a:solidFill>
                  <a:prstClr val="black"/>
                </a:solidFill>
                <a:latin typeface="Times New Roman" panose="02020603050405020304" pitchFamily="18" charset="0"/>
                <a:ea typeface="Times New Roman" panose="02020603050405020304" pitchFamily="18" charset="0"/>
              </a:rPr>
              <a:t>akuatik</a:t>
            </a:r>
            <a:r>
              <a:rPr lang="tr-TR" dirty="0">
                <a:solidFill>
                  <a:prstClr val="black"/>
                </a:solidFill>
                <a:latin typeface="Times New Roman" panose="02020603050405020304" pitchFamily="18" charset="0"/>
                <a:ea typeface="Times New Roman" panose="02020603050405020304" pitchFamily="18" charset="0"/>
              </a:rPr>
              <a:t> ekosistemlerde veya yeraltında) yaşayan türlerden daha fazla olduğunu göstermiştir. </a:t>
            </a:r>
            <a:endParaRPr lang="tr-TR" dirty="0">
              <a:solidFill>
                <a:prstClr val="black"/>
              </a:solidFill>
              <a:latin typeface="Century Schoolbook"/>
            </a:endParaRPr>
          </a:p>
        </p:txBody>
      </p:sp>
      <p:pic>
        <p:nvPicPr>
          <p:cNvPr id="8194" name="Picture 2" descr="Amfibi Nedir? Özellikleri Nelerdir? - Psikopatoloji Bilimi">
            <a:extLst>
              <a:ext uri="{FF2B5EF4-FFF2-40B4-BE49-F238E27FC236}">
                <a16:creationId xmlns:a16="http://schemas.microsoft.com/office/drawing/2014/main" id="{61ED4036-7088-482E-A802-9130003A6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2" y="3140968"/>
            <a:ext cx="4121448" cy="259228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n axolotl resting on rocks in an aquarium setting">
            <a:extLst>
              <a:ext uri="{FF2B5EF4-FFF2-40B4-BE49-F238E27FC236}">
                <a16:creationId xmlns:a16="http://schemas.microsoft.com/office/drawing/2014/main" id="{12A0BC17-CBE1-4760-95C7-EC642719BD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9804" y="3167456"/>
            <a:ext cx="4588684"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32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outhern banded newt (Ommatotriton vittatus) male aquatic amphibian swimming in freshwater habitat of pond">
            <a:extLst>
              <a:ext uri="{FF2B5EF4-FFF2-40B4-BE49-F238E27FC236}">
                <a16:creationId xmlns:a16="http://schemas.microsoft.com/office/drawing/2014/main" id="{A2957490-103D-4F79-8D00-C4BC1B25F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059" y="271484"/>
            <a:ext cx="4352908" cy="29034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a young green frog holding on a branch in its natural habitat">
            <a:extLst>
              <a:ext uri="{FF2B5EF4-FFF2-40B4-BE49-F238E27FC236}">
                <a16:creationId xmlns:a16="http://schemas.microsoft.com/office/drawing/2014/main" id="{30B8B6CE-B2C2-405A-9897-23F09876A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2" y="3550284"/>
            <a:ext cx="4352908" cy="290345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A70BA8BD-ADD4-4ECE-9476-3B9A1F8A446C}"/>
              </a:ext>
            </a:extLst>
          </p:cNvPr>
          <p:cNvSpPr/>
          <p:nvPr/>
        </p:nvSpPr>
        <p:spPr>
          <a:xfrm>
            <a:off x="1703513" y="6462821"/>
            <a:ext cx="761491" cy="369332"/>
          </a:xfrm>
          <a:prstGeom prst="rect">
            <a:avLst/>
          </a:prstGeom>
        </p:spPr>
        <p:txBody>
          <a:bodyPr wrap="none">
            <a:spAutoFit/>
          </a:bodyPr>
          <a:lstStyle/>
          <a:p>
            <a:r>
              <a:rPr lang="tr-TR" b="1" dirty="0" err="1">
                <a:solidFill>
                  <a:srgbClr val="111111"/>
                </a:solidFill>
                <a:latin typeface="Sora"/>
              </a:rPr>
              <a:t>Anura</a:t>
            </a:r>
            <a:endParaRPr lang="tr-TR" b="1" dirty="0">
              <a:solidFill>
                <a:srgbClr val="111111"/>
              </a:solidFill>
              <a:latin typeface="Sora"/>
            </a:endParaRPr>
          </a:p>
        </p:txBody>
      </p:sp>
      <p:pic>
        <p:nvPicPr>
          <p:cNvPr id="9222" name="Picture 6" descr="the lemur leaf frog (Agalychnis lemur), a critically endangered frog because of the chytrid fungi (Chytridiomycosis).">
            <a:extLst>
              <a:ext uri="{FF2B5EF4-FFF2-40B4-BE49-F238E27FC236}">
                <a16:creationId xmlns:a16="http://schemas.microsoft.com/office/drawing/2014/main" id="{48AE5647-8F5F-4221-909E-8BC6194587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6006" y="271485"/>
            <a:ext cx="4720380" cy="2690453"/>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a frog hunting a worm on a waterlily">
            <a:extLst>
              <a:ext uri="{FF2B5EF4-FFF2-40B4-BE49-F238E27FC236}">
                <a16:creationId xmlns:a16="http://schemas.microsoft.com/office/drawing/2014/main" id="{C4574591-956B-47BE-A4A1-6212D7F333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820" y="3550284"/>
            <a:ext cx="4389985" cy="2906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868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0B772E72-EE5D-495A-ABBD-06EE515A983B}"/>
              </a:ext>
            </a:extLst>
          </p:cNvPr>
          <p:cNvSpPr/>
          <p:nvPr/>
        </p:nvSpPr>
        <p:spPr>
          <a:xfrm>
            <a:off x="1757772" y="1322975"/>
            <a:ext cx="8676456" cy="4212050"/>
          </a:xfrm>
          <a:prstGeom prst="rect">
            <a:avLst/>
          </a:prstGeom>
        </p:spPr>
        <p:txBody>
          <a:bodyPr wrap="square">
            <a:spAutoFit/>
          </a:bodyPr>
          <a:lstStyle/>
          <a:p>
            <a:pPr indent="449580" algn="just">
              <a:lnSpc>
                <a:spcPct val="150000"/>
              </a:lnSpc>
            </a:pPr>
            <a:r>
              <a:rPr lang="tr-TR"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Adaptasyonun Azalması</a:t>
            </a:r>
            <a:endParaRPr lang="tr-TR" sz="3600" dirty="0">
              <a:solidFill>
                <a:prstClr val="black"/>
              </a:solidFill>
              <a:latin typeface="Courier New" panose="02070309020205020404" pitchFamily="49" charset="0"/>
              <a:ea typeface="Times New Roman" panose="02020603050405020304" pitchFamily="18" charset="0"/>
              <a:cs typeface="Times New Roman" panose="02020603050405020304" pitchFamily="18" charset="0"/>
            </a:endParaRPr>
          </a:p>
          <a:p>
            <a:pPr indent="449580" algn="just">
              <a:lnSpc>
                <a:spcPct val="150000"/>
              </a:lnSpc>
            </a:pPr>
            <a:r>
              <a:rPr lang="tr-TR"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3600" dirty="0">
              <a:solidFill>
                <a:prstClr val="black"/>
              </a:solidFill>
              <a:latin typeface="Courier New" panose="02070309020205020404" pitchFamily="49" charset="0"/>
              <a:ea typeface="Times New Roman" panose="02020603050405020304" pitchFamily="18" charset="0"/>
              <a:cs typeface="Times New Roman" panose="02020603050405020304" pitchFamily="18" charset="0"/>
            </a:endParaRPr>
          </a:p>
          <a:p>
            <a:pPr indent="449580" algn="just">
              <a:lnSpc>
                <a:spcPct val="150000"/>
              </a:lnSpc>
            </a:pP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Genetik çeşitliliği sınırlı olan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populasyonlar</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çevresel koşullar değişmese bile bir takım sorunlarla karşılaşmaktadır.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Fertilitenin</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azalması ve yavrular arasında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mortalitenin</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artması, bu sorunlardan bazılarını oluşturmaktadır. Genetik olarak tekdüze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populasyonlarda</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uyumluluğun azalmasına en iyi örneği,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tuksak</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altında bulunan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populasyonlar</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oluşturmaktadır. Bu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populasyonlar</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küçüktür ve bireylerin genetik ilişkileri birbirine oldukça yakındır . Hayvan ve bitki üreticileri de benzer sorunlarla karşılaşmaktadır. Çünkü istenilen karakterlerin seçimi için birbirine genetik olarak benzer bireyler üretim amacıyla seçilmektedir. Bu özellikler, belirli bir renk veya hastalığa karşı dirençlilik olabilir.</a:t>
            </a:r>
            <a:endParaRPr lang="tr-TR" sz="3600" dirty="0">
              <a:solidFill>
                <a:prstClr val="black"/>
              </a:solidFill>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4521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30669A51-3F32-43A3-B57A-98CD63222DDC}"/>
              </a:ext>
            </a:extLst>
          </p:cNvPr>
          <p:cNvSpPr/>
          <p:nvPr/>
        </p:nvSpPr>
        <p:spPr>
          <a:xfrm>
            <a:off x="1703512" y="188640"/>
            <a:ext cx="8352928" cy="5874044"/>
          </a:xfrm>
          <a:prstGeom prst="rect">
            <a:avLst/>
          </a:prstGeom>
        </p:spPr>
        <p:txBody>
          <a:bodyPr wrap="square">
            <a:spAutoFit/>
          </a:bodyPr>
          <a:lstStyle/>
          <a:p>
            <a:pPr indent="449580" algn="just">
              <a:lnSpc>
                <a:spcPct val="150000"/>
              </a:lnSpc>
            </a:pP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Genetik olarak tekdüze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populasyonlarda</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uyumluluğun azalmasının üç temel açıklaması vardır. İlk olarak, bu tür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populasyonlarda</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homozigot</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bireylerin sayısı artmaktadır. Bu,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heterozigot</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bireylerde baskılanan zararlı çekinik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allellerin</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fenotipte</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ifade edilme sıklığının artmasına neden olmaktadır. Zararlı çekinik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alleller</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olarak adlandırılan bu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alleller</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homozigot</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bireylerde bir araya geldiğinde öldürücü olmaktadır. İkinci olarak,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heterozigot</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bireyler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homozigot</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bireylere göre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fenotipik</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özellikler bakımından daha uyumludur. Bu olay,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heterozis</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olarak bilinmektedir.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Heterozigot</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bireyler, hastalıklara karşı daha dirençli olmakta, hızlı büyümekte ve daha uzun yaşamaktadır. Bu etki bitkiler arasında da -hayvanlardaki gibi belirgin olmasa da- gözlenmektedir. Son açıklama, evrimsel potansiyel başlığı altında incelenen konularla da çok yakından ilişkilidir.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Heterozigotların</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baskın olduğu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populasyonlarda</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yeni kuşakta, genetik değişkenlik daha fazla olacaktır (bazı yavrular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heterozigot</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bazıları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homozigot</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baskın ve diğerleri de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homozigot</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çekinik olacaktır).   Çevresel koşuların değişken olduğu ortamlarda en azından yavruların bazıları yaşamlarını devam ettirecektir.</a:t>
            </a:r>
            <a:endParaRPr lang="tr-TR" sz="3600" dirty="0">
              <a:solidFill>
                <a:prstClr val="black"/>
              </a:solidFill>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0901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B15501DF-BB2A-4E15-8222-15B18982A0FB}"/>
              </a:ext>
            </a:extLst>
          </p:cNvPr>
          <p:cNvSpPr/>
          <p:nvPr/>
        </p:nvSpPr>
        <p:spPr>
          <a:xfrm>
            <a:off x="1847528" y="404665"/>
            <a:ext cx="8280920" cy="5043047"/>
          </a:xfrm>
          <a:prstGeom prst="rect">
            <a:avLst/>
          </a:prstGeom>
        </p:spPr>
        <p:txBody>
          <a:bodyPr wrap="square">
            <a:spAutoFit/>
          </a:bodyPr>
          <a:lstStyle/>
          <a:p>
            <a:pPr indent="449580" algn="just">
              <a:lnSpc>
                <a:spcPct val="150000"/>
              </a:lnSpc>
            </a:pP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Kendileşme</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baskısı (Çaprazlama), yaygın olarak kullanılan fakat potansiyel olarak karıştırılan bir terimdir. Bazen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kendileşme</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baskısı, genetik olarak tekdüze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populasyonlarda</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uyumluluğun azalması olarak tanımlanmaktadır. Alternatif olarak bazı biyologlar,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kendileşme</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baskısını, yakın akrabalar arasındaki çiftleşmelerin sonucunda uyumluluğun azalmasını tanımlamak için kullanmaktadır.  </a:t>
            </a:r>
            <a:endParaRPr lang="tr-TR" sz="3600" dirty="0">
              <a:solidFill>
                <a:prstClr val="black"/>
              </a:solidFill>
              <a:latin typeface="Courier New" panose="02070309020205020404" pitchFamily="49" charset="0"/>
              <a:ea typeface="Times New Roman" panose="02020603050405020304" pitchFamily="18" charset="0"/>
              <a:cs typeface="Times New Roman" panose="02020603050405020304" pitchFamily="18" charset="0"/>
            </a:endParaRPr>
          </a:p>
          <a:p>
            <a:pPr indent="449580" algn="just">
              <a:lnSpc>
                <a:spcPct val="150000"/>
              </a:lnSpc>
            </a:pP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3600" dirty="0">
              <a:solidFill>
                <a:prstClr val="black"/>
              </a:solidFill>
              <a:latin typeface="Courier New" panose="02070309020205020404" pitchFamily="49" charset="0"/>
              <a:ea typeface="Times New Roman" panose="02020603050405020304" pitchFamily="18" charset="0"/>
              <a:cs typeface="Times New Roman" panose="02020603050405020304" pitchFamily="18" charset="0"/>
            </a:endParaRPr>
          </a:p>
          <a:p>
            <a:pPr indent="449580" algn="just">
              <a:lnSpc>
                <a:spcPct val="150000"/>
              </a:lnSpc>
            </a:pP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Çok küçük ve genetik olarak tekdüze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populasyonlar</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sadece genetik ilişkileri yakın olan bireylerden oluşabilir. Bununla birlikte, uyumluluğun azalması, biraz daha büyük ve yakın akraba olmayan bireyleri de içeren, genetik olarak tekdüze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populasyonlarda</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da gerçekleşebilir.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Kendileşme</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baskısının dar anlamı, bu duruma karşılık gelmez. Burada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kendileşme</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baskısı, genetik ilişkileri yakın olan bireyler arasındaki çiftleşmeler anlamında kullanılacaktır.</a:t>
            </a:r>
            <a:endParaRPr lang="tr-TR" sz="3600" dirty="0">
              <a:solidFill>
                <a:prstClr val="black"/>
              </a:solidFill>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6379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795D7F8B-2FD4-48E5-97A2-4001F2BDAAEE}"/>
              </a:ext>
            </a:extLst>
          </p:cNvPr>
          <p:cNvSpPr/>
          <p:nvPr/>
        </p:nvSpPr>
        <p:spPr>
          <a:xfrm>
            <a:off x="1739516" y="620688"/>
            <a:ext cx="8532948" cy="5355312"/>
          </a:xfrm>
          <a:prstGeom prst="rect">
            <a:avLst/>
          </a:prstGeom>
        </p:spPr>
        <p:txBody>
          <a:bodyPr wrap="square">
            <a:spAutoFit/>
          </a:bodyPr>
          <a:lstStyle/>
          <a:p>
            <a:r>
              <a:rPr lang="tr-TR" dirty="0">
                <a:solidFill>
                  <a:prstClr val="black"/>
                </a:solidFill>
                <a:latin typeface="Times New Roman" panose="02020603050405020304" pitchFamily="18" charset="0"/>
                <a:cs typeface="Times New Roman" panose="02020603050405020304" pitchFamily="18" charset="0"/>
              </a:rPr>
              <a:t>Birçok hayvan türünde davranışsal mekanizmalar, yakın akrabalar arasında çiftleşmelerin gerçekleşmesini önlemektedir. Örneğin, memelilerde genellikle erkekler, doğdukları alanı eşeysel olgunluğa ulaşmadan terk etmektedir. Bununla birlikte, bazen vahşi doğada bile bu tür çiftleşmeler gözlenmektedir. Örneğin, Tanzanya’nın </a:t>
            </a:r>
            <a:r>
              <a:rPr lang="tr-TR" dirty="0" err="1">
                <a:solidFill>
                  <a:prstClr val="black"/>
                </a:solidFill>
                <a:latin typeface="Times New Roman" panose="02020603050405020304" pitchFamily="18" charset="0"/>
                <a:cs typeface="Times New Roman" panose="02020603050405020304" pitchFamily="18" charset="0"/>
              </a:rPr>
              <a:t>Ngorongoro</a:t>
            </a:r>
            <a:r>
              <a:rPr lang="tr-TR" dirty="0">
                <a:solidFill>
                  <a:prstClr val="black"/>
                </a:solidFill>
                <a:latin typeface="Times New Roman" panose="02020603050405020304" pitchFamily="18" charset="0"/>
                <a:cs typeface="Times New Roman" panose="02020603050405020304" pitchFamily="18" charset="0"/>
              </a:rPr>
              <a:t> kraterinde yalıtılmış olarak bulunan bir aslan </a:t>
            </a:r>
            <a:r>
              <a:rPr lang="tr-TR" dirty="0" err="1">
                <a:solidFill>
                  <a:prstClr val="black"/>
                </a:solidFill>
                <a:latin typeface="Times New Roman" panose="02020603050405020304" pitchFamily="18" charset="0"/>
                <a:cs typeface="Times New Roman" panose="02020603050405020304" pitchFamily="18" charset="0"/>
              </a:rPr>
              <a:t>populasyonunda</a:t>
            </a:r>
            <a:r>
              <a:rPr lang="tr-TR" dirty="0">
                <a:solidFill>
                  <a:prstClr val="black"/>
                </a:solidFill>
                <a:latin typeface="Times New Roman" panose="02020603050405020304" pitchFamily="18" charset="0"/>
                <a:cs typeface="Times New Roman" panose="02020603050405020304" pitchFamily="18" charset="0"/>
              </a:rPr>
              <a:t>, sperm anormallikleri ve üreme gücünde azalma görülmüştür. Çünkü </a:t>
            </a:r>
            <a:r>
              <a:rPr lang="tr-TR" dirty="0" err="1">
                <a:solidFill>
                  <a:prstClr val="black"/>
                </a:solidFill>
                <a:latin typeface="Times New Roman" panose="02020603050405020304" pitchFamily="18" charset="0"/>
                <a:cs typeface="Times New Roman" panose="02020603050405020304" pitchFamily="18" charset="0"/>
              </a:rPr>
              <a:t>populasyonun</a:t>
            </a:r>
            <a:r>
              <a:rPr lang="tr-TR" dirty="0">
                <a:solidFill>
                  <a:prstClr val="black"/>
                </a:solidFill>
                <a:latin typeface="Times New Roman" panose="02020603050405020304" pitchFamily="18" charset="0"/>
                <a:cs typeface="Times New Roman" panose="02020603050405020304" pitchFamily="18" charset="0"/>
              </a:rPr>
              <a:t> küçük olması, </a:t>
            </a:r>
            <a:r>
              <a:rPr lang="tr-TR" dirty="0" err="1">
                <a:solidFill>
                  <a:prstClr val="black"/>
                </a:solidFill>
                <a:latin typeface="Times New Roman" panose="02020603050405020304" pitchFamily="18" charset="0"/>
                <a:cs typeface="Times New Roman" panose="02020603050405020304" pitchFamily="18" charset="0"/>
              </a:rPr>
              <a:t>kendileşmeye</a:t>
            </a:r>
            <a:r>
              <a:rPr lang="tr-TR" dirty="0">
                <a:solidFill>
                  <a:prstClr val="black"/>
                </a:solidFill>
                <a:latin typeface="Times New Roman" panose="02020603050405020304" pitchFamily="18" charset="0"/>
                <a:cs typeface="Times New Roman" panose="02020603050405020304" pitchFamily="18" charset="0"/>
              </a:rPr>
              <a:t> neden olmaktadır. Benzer olarak, </a:t>
            </a:r>
            <a:r>
              <a:rPr lang="tr-TR" dirty="0" err="1">
                <a:solidFill>
                  <a:prstClr val="black"/>
                </a:solidFill>
                <a:latin typeface="Times New Roman" panose="02020603050405020304" pitchFamily="18" charset="0"/>
                <a:cs typeface="Times New Roman" panose="02020603050405020304" pitchFamily="18" charset="0"/>
              </a:rPr>
              <a:t>populasyonun</a:t>
            </a:r>
            <a:r>
              <a:rPr lang="tr-TR" dirty="0">
                <a:solidFill>
                  <a:prstClr val="black"/>
                </a:solidFill>
                <a:latin typeface="Times New Roman" panose="02020603050405020304" pitchFamily="18" charset="0"/>
                <a:cs typeface="Times New Roman" panose="02020603050405020304" pitchFamily="18" charset="0"/>
              </a:rPr>
              <a:t> küçük ve genetik çeşitliliğin az olması, çitaların hastalıklara karşı daha duyarlı hale gelmesine neden olmaktadır.</a:t>
            </a:r>
          </a:p>
          <a:p>
            <a:endParaRPr lang="tr-TR" dirty="0">
              <a:solidFill>
                <a:prstClr val="black"/>
              </a:solidFill>
              <a:latin typeface="Times New Roman" panose="02020603050405020304" pitchFamily="18" charset="0"/>
              <a:cs typeface="Times New Roman" panose="02020603050405020304" pitchFamily="18" charset="0"/>
            </a:endParaRPr>
          </a:p>
          <a:p>
            <a:r>
              <a:rPr lang="tr-TR" dirty="0">
                <a:solidFill>
                  <a:prstClr val="black"/>
                </a:solidFill>
                <a:latin typeface="Times New Roman" panose="02020603050405020304" pitchFamily="18" charset="0"/>
                <a:cs typeface="Times New Roman" panose="02020603050405020304" pitchFamily="18" charset="0"/>
              </a:rPr>
              <a:t> Ayrıca, </a:t>
            </a:r>
            <a:r>
              <a:rPr lang="tr-TR" dirty="0" err="1">
                <a:solidFill>
                  <a:prstClr val="black"/>
                </a:solidFill>
                <a:latin typeface="Times New Roman" panose="02020603050405020304" pitchFamily="18" charset="0"/>
                <a:cs typeface="Times New Roman" panose="02020603050405020304" pitchFamily="18" charset="0"/>
              </a:rPr>
              <a:t>populasyonda</a:t>
            </a:r>
            <a:r>
              <a:rPr lang="tr-TR" dirty="0">
                <a:solidFill>
                  <a:prstClr val="black"/>
                </a:solidFill>
                <a:latin typeface="Times New Roman" panose="02020603050405020304" pitchFamily="18" charset="0"/>
                <a:cs typeface="Times New Roman" panose="02020603050405020304" pitchFamily="18" charset="0"/>
              </a:rPr>
              <a:t> yüksek oranda sperm anormallikleri meydana gelmektedir. Özellikle birçok bitki türü, hayvanlara göre </a:t>
            </a:r>
            <a:r>
              <a:rPr lang="tr-TR" dirty="0" err="1">
                <a:solidFill>
                  <a:prstClr val="black"/>
                </a:solidFill>
                <a:latin typeface="Times New Roman" panose="02020603050405020304" pitchFamily="18" charset="0"/>
                <a:cs typeface="Times New Roman" panose="02020603050405020304" pitchFamily="18" charset="0"/>
              </a:rPr>
              <a:t>kendileşmenin</a:t>
            </a:r>
            <a:r>
              <a:rPr lang="tr-TR" dirty="0">
                <a:solidFill>
                  <a:prstClr val="black"/>
                </a:solidFill>
                <a:latin typeface="Times New Roman" panose="02020603050405020304" pitchFamily="18" charset="0"/>
                <a:cs typeface="Times New Roman" panose="02020603050405020304" pitchFamily="18" charset="0"/>
              </a:rPr>
              <a:t> olumsuz etkilerine karşı daha dirençlidir. Çünkü bitkilerin hareketleri daha sınırlıdır ve birçok türde, kendi kendini dölleme yaygın olarak gerçekleşmektedir. Bu şekilde, çekinik zararlı </a:t>
            </a:r>
            <a:r>
              <a:rPr lang="tr-TR" dirty="0" err="1">
                <a:solidFill>
                  <a:prstClr val="black"/>
                </a:solidFill>
                <a:latin typeface="Times New Roman" panose="02020603050405020304" pitchFamily="18" charset="0"/>
                <a:cs typeface="Times New Roman" panose="02020603050405020304" pitchFamily="18" charset="0"/>
              </a:rPr>
              <a:t>alleller</a:t>
            </a:r>
            <a:r>
              <a:rPr lang="tr-TR" dirty="0">
                <a:solidFill>
                  <a:prstClr val="black"/>
                </a:solidFill>
                <a:latin typeface="Times New Roman" panose="02020603050405020304" pitchFamily="18" charset="0"/>
                <a:cs typeface="Times New Roman" panose="02020603050405020304" pitchFamily="18" charset="0"/>
              </a:rPr>
              <a:t>, sık sık </a:t>
            </a:r>
            <a:r>
              <a:rPr lang="tr-TR" dirty="0" err="1">
                <a:solidFill>
                  <a:prstClr val="black"/>
                </a:solidFill>
                <a:latin typeface="Times New Roman" panose="02020603050405020304" pitchFamily="18" charset="0"/>
                <a:cs typeface="Times New Roman" panose="02020603050405020304" pitchFamily="18" charset="0"/>
              </a:rPr>
              <a:t>homozigot</a:t>
            </a:r>
            <a:r>
              <a:rPr lang="tr-TR" dirty="0">
                <a:solidFill>
                  <a:prstClr val="black"/>
                </a:solidFill>
                <a:latin typeface="Times New Roman" panose="02020603050405020304" pitchFamily="18" charset="0"/>
                <a:cs typeface="Times New Roman" panose="02020603050405020304" pitchFamily="18" charset="0"/>
              </a:rPr>
              <a:t> çekinik bireylerde bir araya gelecek ve bir takım istisnalara rağmen, doğal seçilim, bu bireyleri hemen </a:t>
            </a:r>
            <a:r>
              <a:rPr lang="tr-TR" dirty="0" err="1">
                <a:solidFill>
                  <a:prstClr val="black"/>
                </a:solidFill>
                <a:latin typeface="Times New Roman" panose="02020603050405020304" pitchFamily="18" charset="0"/>
                <a:cs typeface="Times New Roman" panose="02020603050405020304" pitchFamily="18" charset="0"/>
              </a:rPr>
              <a:t>populasyondan</a:t>
            </a:r>
            <a:r>
              <a:rPr lang="tr-TR" dirty="0">
                <a:solidFill>
                  <a:prstClr val="black"/>
                </a:solidFill>
                <a:latin typeface="Times New Roman" panose="02020603050405020304" pitchFamily="18" charset="0"/>
                <a:cs typeface="Times New Roman" panose="02020603050405020304" pitchFamily="18" charset="0"/>
              </a:rPr>
              <a:t> uzaklaştıracaktır. Ada </a:t>
            </a:r>
            <a:r>
              <a:rPr lang="tr-TR" dirty="0" err="1">
                <a:solidFill>
                  <a:prstClr val="black"/>
                </a:solidFill>
                <a:latin typeface="Times New Roman" panose="02020603050405020304" pitchFamily="18" charset="0"/>
                <a:cs typeface="Times New Roman" panose="02020603050405020304" pitchFamily="18" charset="0"/>
              </a:rPr>
              <a:t>populasyonları</a:t>
            </a:r>
            <a:r>
              <a:rPr lang="tr-TR" dirty="0">
                <a:solidFill>
                  <a:prstClr val="black"/>
                </a:solidFill>
                <a:latin typeface="Times New Roman" panose="02020603050405020304" pitchFamily="18" charset="0"/>
                <a:cs typeface="Times New Roman" panose="02020603050405020304" pitchFamily="18" charset="0"/>
              </a:rPr>
              <a:t> da, </a:t>
            </a:r>
            <a:r>
              <a:rPr lang="tr-TR" dirty="0" err="1">
                <a:solidFill>
                  <a:prstClr val="black"/>
                </a:solidFill>
                <a:latin typeface="Times New Roman" panose="02020603050405020304" pitchFamily="18" charset="0"/>
                <a:cs typeface="Times New Roman" panose="02020603050405020304" pitchFamily="18" charset="0"/>
              </a:rPr>
              <a:t>kendileşmenin</a:t>
            </a:r>
            <a:r>
              <a:rPr lang="tr-TR" dirty="0">
                <a:solidFill>
                  <a:prstClr val="black"/>
                </a:solidFill>
                <a:latin typeface="Times New Roman" panose="02020603050405020304" pitchFamily="18" charset="0"/>
                <a:cs typeface="Times New Roman" panose="02020603050405020304" pitchFamily="18" charset="0"/>
              </a:rPr>
              <a:t> etkilerine karşı oldukça dirençlidir. </a:t>
            </a:r>
          </a:p>
          <a:p>
            <a:endParaRPr lang="tr-TR" dirty="0">
              <a:solidFill>
                <a:prstClr val="black"/>
              </a:solidFill>
              <a:latin typeface="Times New Roman" panose="02020603050405020304" pitchFamily="18" charset="0"/>
              <a:cs typeface="Times New Roman" panose="02020603050405020304" pitchFamily="18" charset="0"/>
            </a:endParaRPr>
          </a:p>
          <a:p>
            <a:r>
              <a:rPr lang="tr-TR" dirty="0">
                <a:solidFill>
                  <a:prstClr val="black"/>
                </a:solidFill>
                <a:latin typeface="Times New Roman" panose="02020603050405020304" pitchFamily="18" charset="0"/>
                <a:cs typeface="Times New Roman" panose="02020603050405020304" pitchFamily="18" charset="0"/>
              </a:rPr>
              <a:t>Genetik ilişkileri uzak olan bireyler arasındaki çiftleşmeler de, uyumluluğun azalmasına neden olmaktadır</a:t>
            </a:r>
          </a:p>
        </p:txBody>
      </p:sp>
    </p:spTree>
    <p:extLst>
      <p:ext uri="{BB962C8B-B14F-4D97-AF65-F5344CB8AC3E}">
        <p14:creationId xmlns:p14="http://schemas.microsoft.com/office/powerpoint/2010/main" val="2822609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C68D2E33-B99F-4FA8-B2F8-2F621A8D927F}"/>
              </a:ext>
            </a:extLst>
          </p:cNvPr>
          <p:cNvSpPr/>
          <p:nvPr/>
        </p:nvSpPr>
        <p:spPr>
          <a:xfrm>
            <a:off x="1775520" y="1556792"/>
            <a:ext cx="8424936" cy="3381054"/>
          </a:xfrm>
          <a:prstGeom prst="rect">
            <a:avLst/>
          </a:prstGeom>
        </p:spPr>
        <p:txBody>
          <a:bodyPr wrap="square">
            <a:spAutoFit/>
          </a:bodyPr>
          <a:lstStyle/>
          <a:p>
            <a:pPr indent="449580" algn="just">
              <a:lnSpc>
                <a:spcPct val="150000"/>
              </a:lnSpc>
            </a:pP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Özetle, genetik ilişkileri yakın veya uzak olan bireyler arasındaki çiftleşmeler, uyumluluğun azalmasına neden olmaktadır. Çünkü, (1) genetik olarak tekdüze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populasyonlarda</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yakın akrabalar arasındaki çiftleşmeler,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homozigot</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bireylerin sayısının artması ve zararlı çekinik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allellerin</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fenotipte</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ifade olması ve (2) genetik ilişkileri uzak olan bireyler arasındaki çiftleşmeler,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populasyonlar</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arasındaki uyumsal genetik farklılıkların kaybolmasıyla sonuçlanacaktır. Her iki açıklamanın da tüm türler için geçerli olmadığı akılda tutulmalıdır.</a:t>
            </a:r>
            <a:endParaRPr lang="tr-TR" sz="3600" dirty="0">
              <a:solidFill>
                <a:prstClr val="black"/>
              </a:solidFill>
              <a:latin typeface="Courier New" panose="02070309020205020404" pitchFamily="49" charset="0"/>
              <a:ea typeface="Times New Roman" panose="02020603050405020304" pitchFamily="18" charset="0"/>
              <a:cs typeface="Times New Roman" panose="02020603050405020304" pitchFamily="18" charset="0"/>
            </a:endParaRPr>
          </a:p>
          <a:p>
            <a:pPr indent="449580" algn="just">
              <a:lnSpc>
                <a:spcPct val="150000"/>
              </a:lnSpc>
            </a:pP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3600" dirty="0">
              <a:solidFill>
                <a:prstClr val="black"/>
              </a:solidFill>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1526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CEA69CF-8219-40E7-AD20-FB4153A975F4}"/>
              </a:ext>
            </a:extLst>
          </p:cNvPr>
          <p:cNvSpPr/>
          <p:nvPr/>
        </p:nvSpPr>
        <p:spPr>
          <a:xfrm>
            <a:off x="1685764" y="3717032"/>
            <a:ext cx="8820472" cy="2862322"/>
          </a:xfrm>
          <a:prstGeom prst="rect">
            <a:avLst/>
          </a:prstGeom>
        </p:spPr>
        <p:txBody>
          <a:bodyPr wrap="square">
            <a:spAutoFit/>
          </a:bodyPr>
          <a:lstStyle/>
          <a:p>
            <a:r>
              <a:rPr lang="tr-TR" dirty="0">
                <a:solidFill>
                  <a:prstClr val="black"/>
                </a:solidFill>
                <a:latin typeface="Times New Roman" panose="02020603050405020304" pitchFamily="18" charset="0"/>
                <a:ea typeface="Times New Roman" panose="02020603050405020304" pitchFamily="18" charset="0"/>
              </a:rPr>
              <a:t>Biyolojik çeşitlilik, Birleşmiş Milletler tarafından 1992 yılında düzenlenen Rio Konferansı’nın önemli gündem maddelerinden biri olmuştur. “</a:t>
            </a:r>
            <a:r>
              <a:rPr lang="tr-TR" dirty="0" err="1">
                <a:solidFill>
                  <a:prstClr val="black"/>
                </a:solidFill>
                <a:latin typeface="Times New Roman" panose="02020603050405020304" pitchFamily="18" charset="0"/>
                <a:ea typeface="Times New Roman" panose="02020603050405020304" pitchFamily="18" charset="0"/>
              </a:rPr>
              <a:t>Biyoçeşitliliğin</a:t>
            </a:r>
            <a:r>
              <a:rPr lang="tr-TR" dirty="0">
                <a:solidFill>
                  <a:prstClr val="black"/>
                </a:solidFill>
                <a:latin typeface="Times New Roman" panose="02020603050405020304" pitchFamily="18" charset="0"/>
                <a:ea typeface="Times New Roman" panose="02020603050405020304" pitchFamily="18" charset="0"/>
              </a:rPr>
              <a:t> Korunması” ile ilgili sözleşmeyi, Türkiye dahil 150’den fazla ülke imzalamıştır. Aynı yıl içinde “Küresel </a:t>
            </a:r>
            <a:r>
              <a:rPr lang="tr-TR" dirty="0" err="1">
                <a:solidFill>
                  <a:prstClr val="black"/>
                </a:solidFill>
                <a:latin typeface="Times New Roman" panose="02020603050405020304" pitchFamily="18" charset="0"/>
                <a:ea typeface="Times New Roman" panose="02020603050405020304" pitchFamily="18" charset="0"/>
              </a:rPr>
              <a:t>Biyoçeşitlilik</a:t>
            </a:r>
            <a:r>
              <a:rPr lang="tr-TR" dirty="0">
                <a:solidFill>
                  <a:prstClr val="black"/>
                </a:solidFill>
                <a:latin typeface="Times New Roman" panose="02020603050405020304" pitchFamily="18" charset="0"/>
                <a:ea typeface="Times New Roman" panose="02020603050405020304" pitchFamily="18" charset="0"/>
              </a:rPr>
              <a:t> Eylem Planı” (Global </a:t>
            </a:r>
            <a:r>
              <a:rPr lang="tr-TR" dirty="0" err="1">
                <a:solidFill>
                  <a:prstClr val="black"/>
                </a:solidFill>
                <a:latin typeface="Times New Roman" panose="02020603050405020304" pitchFamily="18" charset="0"/>
                <a:ea typeface="Times New Roman" panose="02020603050405020304" pitchFamily="18" charset="0"/>
              </a:rPr>
              <a:t>Biodiversity</a:t>
            </a:r>
            <a:r>
              <a:rPr lang="tr-TR" dirty="0">
                <a:solidFill>
                  <a:prstClr val="black"/>
                </a:solidFill>
                <a:latin typeface="Times New Roman" panose="02020603050405020304" pitchFamily="18" charset="0"/>
                <a:ea typeface="Times New Roman" panose="02020603050405020304" pitchFamily="18" charset="0"/>
              </a:rPr>
              <a:t> </a:t>
            </a:r>
            <a:r>
              <a:rPr lang="tr-TR" dirty="0" err="1">
                <a:solidFill>
                  <a:prstClr val="black"/>
                </a:solidFill>
                <a:latin typeface="Times New Roman" panose="02020603050405020304" pitchFamily="18" charset="0"/>
                <a:ea typeface="Times New Roman" panose="02020603050405020304" pitchFamily="18" charset="0"/>
              </a:rPr>
              <a:t>Strategy</a:t>
            </a:r>
            <a:r>
              <a:rPr lang="tr-TR" dirty="0">
                <a:solidFill>
                  <a:prstClr val="black"/>
                </a:solidFill>
                <a:latin typeface="Times New Roman" panose="02020603050405020304" pitchFamily="18" charset="0"/>
                <a:ea typeface="Times New Roman" panose="02020603050405020304" pitchFamily="18" charset="0"/>
              </a:rPr>
              <a:t>) hazırlanıp yayınlanmıştır. Bu eylem planında ana amaç, “ Yeryüzündeki her canlı türünün, bu türlerin her birinin taşıdığı gen çeşitlerinin, yaşadıkları habitatların ve bunların hepsini birlikte barındıran yaşam ortamlarının (ekosistemlerinin) bozulmasını ve yok olmasını önlemek; canlı türleri, onların genleri ve habitatları hakkında bilgi üretilmesini sağlamak; bu canlı kaynakları tüm gelecek kuşaklara da ürün ve hizmet verecek şekilde bilimsel ölçütlere uygun olarak kullanmayı ve işletmeyi sağlamak; onların sürdürülebilirliklerini güven altına almak” olarak özetlenmiştir</a:t>
            </a:r>
            <a:endParaRPr lang="tr-TR" dirty="0">
              <a:solidFill>
                <a:prstClr val="black"/>
              </a:solidFill>
              <a:latin typeface="Century Schoolbook"/>
            </a:endParaRPr>
          </a:p>
        </p:txBody>
      </p:sp>
      <p:pic>
        <p:nvPicPr>
          <p:cNvPr id="5" name="Resim 4">
            <a:extLst>
              <a:ext uri="{FF2B5EF4-FFF2-40B4-BE49-F238E27FC236}">
                <a16:creationId xmlns:a16="http://schemas.microsoft.com/office/drawing/2014/main" id="{54444918-B521-4DEC-B58D-A7568B8F4F3B}"/>
              </a:ext>
            </a:extLst>
          </p:cNvPr>
          <p:cNvPicPr>
            <a:picLocks noChangeAspect="1"/>
          </p:cNvPicPr>
          <p:nvPr/>
        </p:nvPicPr>
        <p:blipFill>
          <a:blip r:embed="rId2"/>
          <a:stretch>
            <a:fillRect/>
          </a:stretch>
        </p:blipFill>
        <p:spPr>
          <a:xfrm>
            <a:off x="2495601" y="318086"/>
            <a:ext cx="6923901" cy="3110914"/>
          </a:xfrm>
          <a:prstGeom prst="rect">
            <a:avLst/>
          </a:prstGeom>
        </p:spPr>
      </p:pic>
    </p:spTree>
    <p:extLst>
      <p:ext uri="{BB962C8B-B14F-4D97-AF65-F5344CB8AC3E}">
        <p14:creationId xmlns:p14="http://schemas.microsoft.com/office/powerpoint/2010/main" val="1638482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33C638A-344B-47D6-8053-7B2F350F524E}"/>
              </a:ext>
            </a:extLst>
          </p:cNvPr>
          <p:cNvSpPr/>
          <p:nvPr/>
        </p:nvSpPr>
        <p:spPr>
          <a:xfrm>
            <a:off x="1703512" y="260648"/>
            <a:ext cx="8712968" cy="6324808"/>
          </a:xfrm>
          <a:prstGeom prst="rect">
            <a:avLst/>
          </a:prstGeom>
        </p:spPr>
        <p:txBody>
          <a:bodyPr wrap="square">
            <a:spAutoFit/>
          </a:bodyPr>
          <a:lstStyle/>
          <a:p>
            <a:pPr indent="449580" algn="just">
              <a:lnSpc>
                <a:spcPct val="150000"/>
              </a:lnSpc>
            </a:pPr>
            <a:r>
              <a:rPr lang="tr-TR"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 Ekonomik Değerler</a:t>
            </a:r>
            <a:endParaRPr lang="tr-TR" sz="3600" dirty="0">
              <a:solidFill>
                <a:prstClr val="black"/>
              </a:solidFill>
              <a:latin typeface="Courier New" panose="02070309020205020404" pitchFamily="49" charset="0"/>
              <a:ea typeface="Times New Roman" panose="02020603050405020304" pitchFamily="18" charset="0"/>
              <a:cs typeface="Times New Roman" panose="02020603050405020304" pitchFamily="18" charset="0"/>
            </a:endParaRPr>
          </a:p>
          <a:p>
            <a:r>
              <a:rPr lang="tr-TR" dirty="0">
                <a:solidFill>
                  <a:prstClr val="black"/>
                </a:solidFill>
                <a:latin typeface="Times New Roman" panose="02020603050405020304" pitchFamily="18" charset="0"/>
                <a:ea typeface="Times New Roman" panose="02020603050405020304" pitchFamily="18" charset="0"/>
              </a:rPr>
              <a:t>İnsanın evcilleştirdiği birçok bitki, örneğin tahıl türlerinde en önemli nitelik olarak tek bir karakter, “yüksek verim” dikkate alınmaktadır. Yüksek verim ölçüsüyle tohumlar arasında yapay bir seçim yapılırken, bazı değerli genleri taşıyan pek çok birey bilinmeden elenmektedir. Genetik çeşitlilik bilinmeden azaltılıp, genetik taban daraltılmaktadır. Bu yüzden </a:t>
            </a:r>
            <a:r>
              <a:rPr lang="tr-TR" dirty="0" err="1">
                <a:solidFill>
                  <a:prstClr val="black"/>
                </a:solidFill>
                <a:latin typeface="Times New Roman" panose="02020603050405020304" pitchFamily="18" charset="0"/>
                <a:ea typeface="Times New Roman" panose="02020603050405020304" pitchFamily="18" charset="0"/>
              </a:rPr>
              <a:t>varolan</a:t>
            </a:r>
            <a:r>
              <a:rPr lang="tr-TR" dirty="0">
                <a:solidFill>
                  <a:prstClr val="black"/>
                </a:solidFill>
                <a:latin typeface="Times New Roman" panose="02020603050405020304" pitchFamily="18" charset="0"/>
                <a:ea typeface="Times New Roman" panose="02020603050405020304" pitchFamily="18" charset="0"/>
              </a:rPr>
              <a:t> türlerin toplam genetik değeri azaltılmaktadır.</a:t>
            </a:r>
          </a:p>
          <a:p>
            <a:r>
              <a:rPr lang="tr-TR" dirty="0">
                <a:solidFill>
                  <a:prstClr val="black"/>
                </a:solidFill>
                <a:latin typeface="Century Schoolbook"/>
              </a:rPr>
              <a:t>Bitkiler ve bu bitkilerde hastalığa neden olan organizmalar birbirleri ile dinamik bir denge halindedir. Evrim yoluyla devamlı olarak birbirlerine uyum yapmaktadırlar. Hastalık yapıcı organizmalar yeni silahlar bulmakta, bitkiler ise doğal seçilim yoluyla sürekli yeni savunma yöntemleri geliştirmekte ve bağışıklık kazanmaktadır. Ancak, tohum ıslah yöntemleri bu süreci olumsuz etkilemektedir. Evcilleştirilen bitki türlerinin genetik çeşitliliği azalırken, hastalık yapıcı türlerin evrimi devem etmektedir. Bu yüzden, ıslah edilmiş türlerin genetik yapısının devamlı revizyondan geçirilmesi gerekmektedir. Geliştirilen türlerin </a:t>
            </a:r>
            <a:r>
              <a:rPr lang="tr-TR" dirty="0" err="1">
                <a:solidFill>
                  <a:prstClr val="black"/>
                </a:solidFill>
                <a:latin typeface="Century Schoolbook"/>
              </a:rPr>
              <a:t>hastalılıklara</a:t>
            </a:r>
            <a:r>
              <a:rPr lang="tr-TR" dirty="0">
                <a:solidFill>
                  <a:prstClr val="black"/>
                </a:solidFill>
                <a:latin typeface="Century Schoolbook"/>
              </a:rPr>
              <a:t> dayanıklılık özelliği kalıcı değildir. Örneğin, yeni buğday çeşitleri ancak beş yıl kadar hastalıklara dayanıklı kalabilmekte, ondan sonra tekrar yeni genler gerekmektedir. Bazı yaban </a:t>
            </a:r>
            <a:r>
              <a:rPr lang="tr-TR" dirty="0" err="1">
                <a:solidFill>
                  <a:prstClr val="black"/>
                </a:solidFill>
                <a:latin typeface="Century Schoolbook"/>
              </a:rPr>
              <a:t>populasyonlarının</a:t>
            </a:r>
            <a:r>
              <a:rPr lang="tr-TR" dirty="0">
                <a:solidFill>
                  <a:prstClr val="black"/>
                </a:solidFill>
                <a:latin typeface="Century Schoolbook"/>
              </a:rPr>
              <a:t> genetik çeşitliliği, bitki ve hayvan üreticileri için çok önemlidir. Evcil türlerin yaban akrabaları, çok önemli bir genetik bilgi kaynağıdır. Böylece, ıslah edilmiş bitki türlerinin genetik çeşitliliği, yaban akrabalarının sağladığı genlerle yeniden arttırılabilir.</a:t>
            </a:r>
          </a:p>
          <a:p>
            <a:endParaRPr lang="tr-TR" dirty="0">
              <a:solidFill>
                <a:prstClr val="black"/>
              </a:solidFill>
              <a:latin typeface="Century Schoolbook"/>
            </a:endParaRPr>
          </a:p>
        </p:txBody>
      </p:sp>
    </p:spTree>
    <p:extLst>
      <p:ext uri="{BB962C8B-B14F-4D97-AF65-F5344CB8AC3E}">
        <p14:creationId xmlns:p14="http://schemas.microsoft.com/office/powerpoint/2010/main" val="2378145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aşayan Gezegen Raporu: Dünya Biyolojik Çeşitlilik Kaybıyla Alarm Veriyor!  | Ekoloji Birliği">
            <a:extLst>
              <a:ext uri="{FF2B5EF4-FFF2-40B4-BE49-F238E27FC236}">
                <a16:creationId xmlns:a16="http://schemas.microsoft.com/office/drawing/2014/main" id="{8C1B60ED-1AC8-4036-BD8B-D2039A7EE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4" y="267847"/>
            <a:ext cx="6974120" cy="31359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2 Mayıs Dünya Biyolojik Çeşitlilik Günü - ÇEKUD | Çevre Kuruluşları  Dayanışma Derneği">
            <a:extLst>
              <a:ext uri="{FF2B5EF4-FFF2-40B4-BE49-F238E27FC236}">
                <a16:creationId xmlns:a16="http://schemas.microsoft.com/office/drawing/2014/main" id="{5BC102E6-B38D-427D-9855-7846434FE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991" y="3789041"/>
            <a:ext cx="4320480" cy="2634439"/>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a:extLst>
              <a:ext uri="{FF2B5EF4-FFF2-40B4-BE49-F238E27FC236}">
                <a16:creationId xmlns:a16="http://schemas.microsoft.com/office/drawing/2014/main" id="{82B5BF6F-5A5A-43B5-8678-369368EEA4EE}"/>
              </a:ext>
            </a:extLst>
          </p:cNvPr>
          <p:cNvPicPr>
            <a:picLocks noChangeAspect="1"/>
          </p:cNvPicPr>
          <p:nvPr/>
        </p:nvPicPr>
        <p:blipFill>
          <a:blip r:embed="rId4"/>
          <a:stretch>
            <a:fillRect/>
          </a:stretch>
        </p:blipFill>
        <p:spPr>
          <a:xfrm>
            <a:off x="6088523" y="3260263"/>
            <a:ext cx="4895850" cy="3143250"/>
          </a:xfrm>
          <a:prstGeom prst="rect">
            <a:avLst/>
          </a:prstGeom>
        </p:spPr>
      </p:pic>
    </p:spTree>
    <p:extLst>
      <p:ext uri="{BB962C8B-B14F-4D97-AF65-F5344CB8AC3E}">
        <p14:creationId xmlns:p14="http://schemas.microsoft.com/office/powerpoint/2010/main" val="2581395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49760" y="908721"/>
            <a:ext cx="8892480" cy="3970318"/>
          </a:xfrm>
          <a:prstGeom prst="rect">
            <a:avLst/>
          </a:prstGeom>
        </p:spPr>
        <p:txBody>
          <a:bodyPr wrap="square">
            <a:spAutoFit/>
          </a:bodyPr>
          <a:lstStyle/>
          <a:p>
            <a:pPr>
              <a:lnSpc>
                <a:spcPct val="200000"/>
              </a:lnSpc>
            </a:pPr>
            <a:r>
              <a:rPr lang="tr-TR" dirty="0">
                <a:solidFill>
                  <a:prstClr val="black"/>
                </a:solidFill>
                <a:latin typeface="Century Schoolbook"/>
              </a:rPr>
              <a:t>Biyolojik çeşitlilik, tüm canlı grupları (hayvanlar, bitkiler, mantarlar, bakteriler ve mikroorganizmalar) ve organizasyon seviyeleri (genler, türler ve ekosistemler) ile yaşamın çeşitliliğini ifade eder. Bir başka tanıma göre ise biyolojik çeşitlilik, bir bölgedeki genlerin, türlerin, ekosistemlerin ve ekolojik olayların oluşturduğu bir bütündür. Bir ekosistemdeki biyolojik çeşitlilik,  yapısal (genetik çeşitlilik, tür çeşitliliği ve ekosistem çeşitliliği) ve işlevsel (ekolojik </a:t>
            </a:r>
            <a:r>
              <a:rPr lang="tr-TR" dirty="0">
                <a:solidFill>
                  <a:prstClr val="black"/>
                </a:solidFill>
              </a:rPr>
              <a:t>olaylar) </a:t>
            </a:r>
            <a:r>
              <a:rPr lang="tr-TR" dirty="0" smtClean="0">
                <a:solidFill>
                  <a:prstClr val="black"/>
                </a:solidFill>
              </a:rPr>
              <a:t>çeşitlilik </a:t>
            </a:r>
            <a:r>
              <a:rPr lang="tr-TR" dirty="0" smtClean="0">
                <a:solidFill>
                  <a:prstClr val="black"/>
                </a:solidFill>
                <a:latin typeface="Century Schoolbook"/>
              </a:rPr>
              <a:t>bölümlerden </a:t>
            </a:r>
            <a:r>
              <a:rPr lang="tr-TR" dirty="0">
                <a:solidFill>
                  <a:prstClr val="black"/>
                </a:solidFill>
                <a:latin typeface="Century Schoolbook"/>
              </a:rPr>
              <a:t>oluşmaktadır. </a:t>
            </a:r>
            <a:endParaRPr lang="tr-TR"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871522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7503167-90B3-445D-B70E-106D5B73A45F}"/>
              </a:ext>
            </a:extLst>
          </p:cNvPr>
          <p:cNvSpPr/>
          <p:nvPr/>
        </p:nvSpPr>
        <p:spPr>
          <a:xfrm>
            <a:off x="1708157" y="1720840"/>
            <a:ext cx="4824536" cy="3416320"/>
          </a:xfrm>
          <a:prstGeom prst="rect">
            <a:avLst/>
          </a:prstGeom>
        </p:spPr>
        <p:txBody>
          <a:bodyPr wrap="square">
            <a:spAutoFit/>
          </a:bodyPr>
          <a:lstStyle/>
          <a:p>
            <a:pPr>
              <a:lnSpc>
                <a:spcPct val="200000"/>
              </a:lnSpc>
            </a:pPr>
            <a:r>
              <a:rPr lang="tr-TR" dirty="0">
                <a:solidFill>
                  <a:prstClr val="black"/>
                </a:solidFill>
                <a:latin typeface="Century Schoolbook"/>
              </a:rPr>
              <a:t>Bu durumda, biyolojik çeşitliliğin </a:t>
            </a:r>
          </a:p>
          <a:p>
            <a:pPr>
              <a:lnSpc>
                <a:spcPct val="200000"/>
              </a:lnSpc>
            </a:pPr>
            <a:r>
              <a:rPr lang="tr-TR" dirty="0">
                <a:solidFill>
                  <a:prstClr val="black"/>
                </a:solidFill>
                <a:latin typeface="Century Schoolbook"/>
              </a:rPr>
              <a:t>4 ana bölümden oluşmaktadır:</a:t>
            </a:r>
          </a:p>
          <a:p>
            <a:pPr>
              <a:lnSpc>
                <a:spcPct val="200000"/>
              </a:lnSpc>
            </a:pPr>
            <a:endParaRPr lang="tr-TR" dirty="0">
              <a:solidFill>
                <a:prstClr val="black"/>
              </a:solidFill>
              <a:latin typeface="Times New Roman" pitchFamily="18" charset="0"/>
              <a:cs typeface="Times New Roman" pitchFamily="18" charset="0"/>
            </a:endParaRPr>
          </a:p>
          <a:p>
            <a:r>
              <a:rPr lang="tr-TR" dirty="0">
                <a:solidFill>
                  <a:prstClr val="black"/>
                </a:solidFill>
                <a:latin typeface="Times New Roman" pitchFamily="18" charset="0"/>
                <a:cs typeface="Times New Roman" pitchFamily="18" charset="0"/>
              </a:rPr>
              <a:t>Biyolojik Çeşitlilik, </a:t>
            </a:r>
          </a:p>
          <a:p>
            <a:endParaRPr lang="tr-TR" dirty="0">
              <a:solidFill>
                <a:prstClr val="black"/>
              </a:solidFill>
              <a:latin typeface="Times New Roman" pitchFamily="18" charset="0"/>
              <a:cs typeface="Times New Roman" pitchFamily="18" charset="0"/>
            </a:endParaRPr>
          </a:p>
          <a:p>
            <a:r>
              <a:rPr lang="tr-TR" dirty="0">
                <a:solidFill>
                  <a:prstClr val="black"/>
                </a:solidFill>
                <a:latin typeface="Century Schoolbook"/>
              </a:rPr>
              <a:t>Genetik çeşitlilik,</a:t>
            </a:r>
          </a:p>
          <a:p>
            <a:r>
              <a:rPr lang="tr-TR" dirty="0">
                <a:solidFill>
                  <a:prstClr val="black"/>
                </a:solidFill>
                <a:latin typeface="Century Schoolbook"/>
              </a:rPr>
              <a:t>Tür çeşitliliği,</a:t>
            </a:r>
          </a:p>
          <a:p>
            <a:r>
              <a:rPr lang="tr-TR" dirty="0">
                <a:solidFill>
                  <a:prstClr val="black"/>
                </a:solidFill>
                <a:latin typeface="Century Schoolbook"/>
              </a:rPr>
              <a:t>Ekosistem çeşitliliği,</a:t>
            </a:r>
          </a:p>
          <a:p>
            <a:r>
              <a:rPr lang="tr-TR" dirty="0">
                <a:solidFill>
                  <a:prstClr val="black"/>
                </a:solidFill>
                <a:latin typeface="Century Schoolbook"/>
              </a:rPr>
              <a:t>Ekolojik olaylar çeşitliliği</a:t>
            </a:r>
            <a:endParaRPr lang="tr-TR" dirty="0">
              <a:solidFill>
                <a:prstClr val="black"/>
              </a:solidFill>
              <a:latin typeface="Times New Roman" pitchFamily="18" charset="0"/>
              <a:cs typeface="Times New Roman" pitchFamily="18" charset="0"/>
            </a:endParaRPr>
          </a:p>
        </p:txBody>
      </p:sp>
      <p:pic>
        <p:nvPicPr>
          <p:cNvPr id="3" name="Resim 2">
            <a:extLst>
              <a:ext uri="{FF2B5EF4-FFF2-40B4-BE49-F238E27FC236}">
                <a16:creationId xmlns:a16="http://schemas.microsoft.com/office/drawing/2014/main" id="{577E09D6-A89E-4B8A-BF9F-2E90CDCBB14D}"/>
              </a:ext>
            </a:extLst>
          </p:cNvPr>
          <p:cNvPicPr>
            <a:picLocks noChangeAspect="1"/>
          </p:cNvPicPr>
          <p:nvPr/>
        </p:nvPicPr>
        <p:blipFill>
          <a:blip r:embed="rId2"/>
          <a:stretch>
            <a:fillRect/>
          </a:stretch>
        </p:blipFill>
        <p:spPr>
          <a:xfrm>
            <a:off x="5519937" y="1844824"/>
            <a:ext cx="4486317" cy="2880320"/>
          </a:xfrm>
          <a:prstGeom prst="rect">
            <a:avLst/>
          </a:prstGeom>
        </p:spPr>
      </p:pic>
    </p:spTree>
    <p:extLst>
      <p:ext uri="{BB962C8B-B14F-4D97-AF65-F5344CB8AC3E}">
        <p14:creationId xmlns:p14="http://schemas.microsoft.com/office/powerpoint/2010/main" val="3402863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582EB5C5-76DD-4D5D-AECF-F7B8C7A03D83}"/>
              </a:ext>
            </a:extLst>
          </p:cNvPr>
          <p:cNvSpPr/>
          <p:nvPr/>
        </p:nvSpPr>
        <p:spPr>
          <a:xfrm>
            <a:off x="1919536" y="188640"/>
            <a:ext cx="8280920" cy="6463308"/>
          </a:xfrm>
          <a:prstGeom prst="rect">
            <a:avLst/>
          </a:prstGeom>
        </p:spPr>
        <p:txBody>
          <a:bodyPr wrap="square">
            <a:spAutoFit/>
          </a:bodyPr>
          <a:lstStyle/>
          <a:p>
            <a:r>
              <a:rPr lang="tr-TR" b="1" dirty="0">
                <a:solidFill>
                  <a:prstClr val="black"/>
                </a:solidFill>
                <a:latin typeface="Century Schoolbook"/>
              </a:rPr>
              <a:t>1. Genetik Çeşitlilik: </a:t>
            </a:r>
            <a:r>
              <a:rPr lang="tr-TR" dirty="0">
                <a:solidFill>
                  <a:prstClr val="black"/>
                </a:solidFill>
                <a:latin typeface="Century Schoolbook"/>
              </a:rPr>
              <a:t>Bir türün veya </a:t>
            </a:r>
            <a:r>
              <a:rPr lang="tr-TR" dirty="0" err="1">
                <a:solidFill>
                  <a:prstClr val="black"/>
                </a:solidFill>
                <a:latin typeface="Century Schoolbook"/>
              </a:rPr>
              <a:t>populasyonun</a:t>
            </a:r>
            <a:r>
              <a:rPr lang="tr-TR" dirty="0">
                <a:solidFill>
                  <a:prstClr val="black"/>
                </a:solidFill>
                <a:latin typeface="Century Schoolbook"/>
              </a:rPr>
              <a:t> tüm üyelerinin sahip olduğu genlerin oluşturduğu bütüne gen havuzu denir. Gen havuzunda genellikle bir genin iki ya da daha fazla biçimi bulunur. Aynı genin farklı biçimleri </a:t>
            </a:r>
            <a:r>
              <a:rPr lang="tr-TR" dirty="0" err="1">
                <a:solidFill>
                  <a:prstClr val="black"/>
                </a:solidFill>
                <a:latin typeface="Century Schoolbook"/>
              </a:rPr>
              <a:t>alel</a:t>
            </a:r>
            <a:r>
              <a:rPr lang="tr-TR" dirty="0">
                <a:solidFill>
                  <a:prstClr val="black"/>
                </a:solidFill>
                <a:latin typeface="Century Schoolbook"/>
              </a:rPr>
              <a:t> olarak adlandırılmaktadır. </a:t>
            </a:r>
            <a:r>
              <a:rPr lang="tr-TR" dirty="0" err="1">
                <a:solidFill>
                  <a:prstClr val="black"/>
                </a:solidFill>
                <a:latin typeface="Century Schoolbook"/>
              </a:rPr>
              <a:t>Alel</a:t>
            </a:r>
            <a:r>
              <a:rPr lang="tr-TR" dirty="0">
                <a:solidFill>
                  <a:prstClr val="black"/>
                </a:solidFill>
                <a:latin typeface="Century Schoolbook"/>
              </a:rPr>
              <a:t> çeşitliliği, </a:t>
            </a:r>
            <a:r>
              <a:rPr lang="tr-TR" dirty="0" err="1">
                <a:solidFill>
                  <a:prstClr val="black"/>
                </a:solidFill>
                <a:latin typeface="Century Schoolbook"/>
              </a:rPr>
              <a:t>populasyonların</a:t>
            </a:r>
            <a:r>
              <a:rPr lang="tr-TR" dirty="0">
                <a:solidFill>
                  <a:prstClr val="black"/>
                </a:solidFill>
                <a:latin typeface="Century Schoolbook"/>
              </a:rPr>
              <a:t> genetik çeşitliliğini sağlamaktadır. Doğal seçilim ve rastlantı, bu çeşitlilik üzerinde işleyerek bazı </a:t>
            </a:r>
            <a:r>
              <a:rPr lang="tr-TR" dirty="0" err="1">
                <a:solidFill>
                  <a:prstClr val="black"/>
                </a:solidFill>
                <a:latin typeface="Century Schoolbook"/>
              </a:rPr>
              <a:t>alellerin</a:t>
            </a:r>
            <a:r>
              <a:rPr lang="tr-TR" dirty="0">
                <a:solidFill>
                  <a:prstClr val="black"/>
                </a:solidFill>
                <a:latin typeface="Century Schoolbook"/>
              </a:rPr>
              <a:t> sayısını arttırır, diğerlerinin sayısını ise azaltır. Evrim, </a:t>
            </a:r>
            <a:r>
              <a:rPr lang="tr-TR" dirty="0" err="1">
                <a:solidFill>
                  <a:prstClr val="black"/>
                </a:solidFill>
                <a:latin typeface="Century Schoolbook"/>
              </a:rPr>
              <a:t>populasyonun</a:t>
            </a:r>
            <a:r>
              <a:rPr lang="tr-TR" dirty="0">
                <a:solidFill>
                  <a:prstClr val="black"/>
                </a:solidFill>
                <a:latin typeface="Century Schoolbook"/>
              </a:rPr>
              <a:t> genetik yapısında (</a:t>
            </a:r>
            <a:r>
              <a:rPr lang="tr-TR" dirty="0" err="1">
                <a:solidFill>
                  <a:prstClr val="black"/>
                </a:solidFill>
                <a:latin typeface="Century Schoolbook"/>
              </a:rPr>
              <a:t>alel</a:t>
            </a:r>
            <a:r>
              <a:rPr lang="tr-TR" dirty="0">
                <a:solidFill>
                  <a:prstClr val="black"/>
                </a:solidFill>
                <a:latin typeface="Century Schoolbook"/>
              </a:rPr>
              <a:t> veya </a:t>
            </a:r>
            <a:r>
              <a:rPr lang="tr-TR" dirty="0" err="1">
                <a:solidFill>
                  <a:prstClr val="black"/>
                </a:solidFill>
                <a:latin typeface="Century Schoolbook"/>
              </a:rPr>
              <a:t>genotip</a:t>
            </a:r>
            <a:r>
              <a:rPr lang="tr-TR" dirty="0">
                <a:solidFill>
                  <a:prstClr val="black"/>
                </a:solidFill>
                <a:latin typeface="Century Schoolbook"/>
              </a:rPr>
              <a:t> sıklığında) kuşaklar boyunca gerçekleşen bu tür değişiklikleri ifade etmektedir.</a:t>
            </a:r>
          </a:p>
          <a:p>
            <a:endParaRPr lang="tr-TR" dirty="0">
              <a:solidFill>
                <a:prstClr val="black"/>
              </a:solidFill>
              <a:latin typeface="Century Schoolbook"/>
            </a:endParaRPr>
          </a:p>
          <a:p>
            <a:r>
              <a:rPr lang="tr-TR" dirty="0">
                <a:solidFill>
                  <a:prstClr val="black"/>
                </a:solidFill>
                <a:latin typeface="Century Schoolbook"/>
              </a:rPr>
              <a:t>Genetik çeşitliliğin ifadesi olarak 2 kriteri ele alınır; </a:t>
            </a:r>
            <a:r>
              <a:rPr lang="tr-TR" dirty="0" err="1">
                <a:solidFill>
                  <a:prstClr val="black"/>
                </a:solidFill>
                <a:latin typeface="Century Schoolbook"/>
              </a:rPr>
              <a:t>polimorfizm</a:t>
            </a:r>
            <a:r>
              <a:rPr lang="tr-TR" dirty="0">
                <a:solidFill>
                  <a:prstClr val="black"/>
                </a:solidFill>
                <a:latin typeface="Century Schoolbook"/>
              </a:rPr>
              <a:t> (</a:t>
            </a:r>
            <a:r>
              <a:rPr lang="tr-TR" dirty="0" err="1">
                <a:solidFill>
                  <a:prstClr val="black"/>
                </a:solidFill>
                <a:latin typeface="Century Schoolbook"/>
              </a:rPr>
              <a:t>polymorphism</a:t>
            </a:r>
            <a:r>
              <a:rPr lang="tr-TR" dirty="0">
                <a:solidFill>
                  <a:prstClr val="black"/>
                </a:solidFill>
                <a:latin typeface="Century Schoolbook"/>
              </a:rPr>
              <a:t>) ve </a:t>
            </a:r>
            <a:r>
              <a:rPr lang="tr-TR" dirty="0" err="1">
                <a:solidFill>
                  <a:prstClr val="black"/>
                </a:solidFill>
                <a:latin typeface="Century Schoolbook"/>
              </a:rPr>
              <a:t>heterozigotluk</a:t>
            </a:r>
            <a:r>
              <a:rPr lang="tr-TR" dirty="0">
                <a:solidFill>
                  <a:prstClr val="black"/>
                </a:solidFill>
                <a:latin typeface="Century Schoolbook"/>
              </a:rPr>
              <a:t> (</a:t>
            </a:r>
            <a:r>
              <a:rPr lang="tr-TR" dirty="0" err="1">
                <a:solidFill>
                  <a:prstClr val="black"/>
                </a:solidFill>
                <a:latin typeface="Century Schoolbook"/>
              </a:rPr>
              <a:t>heterozygosity</a:t>
            </a:r>
            <a:r>
              <a:rPr lang="tr-TR" dirty="0">
                <a:solidFill>
                  <a:prstClr val="black"/>
                </a:solidFill>
                <a:latin typeface="Century Schoolbook"/>
              </a:rPr>
              <a:t>). </a:t>
            </a:r>
            <a:r>
              <a:rPr lang="tr-TR" dirty="0" err="1">
                <a:solidFill>
                  <a:prstClr val="black"/>
                </a:solidFill>
                <a:latin typeface="Century Schoolbook"/>
              </a:rPr>
              <a:t>Polimorfizm</a:t>
            </a:r>
            <a:r>
              <a:rPr lang="tr-TR" dirty="0">
                <a:solidFill>
                  <a:prstClr val="black"/>
                </a:solidFill>
                <a:latin typeface="Century Schoolbook"/>
              </a:rPr>
              <a:t>, </a:t>
            </a:r>
            <a:r>
              <a:rPr lang="tr-TR" dirty="0" err="1">
                <a:solidFill>
                  <a:prstClr val="black"/>
                </a:solidFill>
                <a:latin typeface="Century Schoolbook"/>
              </a:rPr>
              <a:t>polimorfik</a:t>
            </a:r>
            <a:r>
              <a:rPr lang="tr-TR" dirty="0">
                <a:solidFill>
                  <a:prstClr val="black"/>
                </a:solidFill>
                <a:latin typeface="Century Schoolbook"/>
              </a:rPr>
              <a:t> genlerin yüzdesi veya oranı olarak tanımlanır. Bir gen ise en yaygın </a:t>
            </a:r>
            <a:r>
              <a:rPr lang="tr-TR" dirty="0" err="1" smtClean="0">
                <a:solidFill>
                  <a:prstClr val="black"/>
                </a:solidFill>
                <a:latin typeface="Century Schoolbook"/>
              </a:rPr>
              <a:t>allelinin</a:t>
            </a:r>
            <a:r>
              <a:rPr lang="tr-TR" dirty="0" smtClean="0">
                <a:solidFill>
                  <a:prstClr val="black"/>
                </a:solidFill>
                <a:latin typeface="Century Schoolbook"/>
              </a:rPr>
              <a:t> </a:t>
            </a:r>
            <a:r>
              <a:rPr lang="tr-TR" dirty="0">
                <a:solidFill>
                  <a:prstClr val="black"/>
                </a:solidFill>
                <a:latin typeface="Century Schoolbook"/>
              </a:rPr>
              <a:t>sıklığı, %95’in altındaysa </a:t>
            </a:r>
            <a:r>
              <a:rPr lang="tr-TR" dirty="0" err="1">
                <a:solidFill>
                  <a:prstClr val="black"/>
                </a:solidFill>
                <a:latin typeface="Century Schoolbook"/>
              </a:rPr>
              <a:t>polimorfik</a:t>
            </a:r>
            <a:r>
              <a:rPr lang="tr-TR" dirty="0">
                <a:solidFill>
                  <a:prstClr val="black"/>
                </a:solidFill>
                <a:latin typeface="Century Schoolbook"/>
              </a:rPr>
              <a:t> olarak değerlendirilir. </a:t>
            </a:r>
          </a:p>
          <a:p>
            <a:r>
              <a:rPr lang="tr-TR" dirty="0" err="1">
                <a:solidFill>
                  <a:prstClr val="black"/>
                </a:solidFill>
                <a:latin typeface="Century Schoolbook"/>
              </a:rPr>
              <a:t>Heterozigotluk</a:t>
            </a:r>
            <a:r>
              <a:rPr lang="tr-TR" dirty="0">
                <a:solidFill>
                  <a:prstClr val="black"/>
                </a:solidFill>
                <a:latin typeface="Century Schoolbook"/>
              </a:rPr>
              <a:t>, bireylerin </a:t>
            </a:r>
            <a:r>
              <a:rPr lang="tr-TR" dirty="0" err="1">
                <a:solidFill>
                  <a:prstClr val="black"/>
                </a:solidFill>
                <a:latin typeface="Century Schoolbook"/>
              </a:rPr>
              <a:t>heterozigot</a:t>
            </a:r>
            <a:r>
              <a:rPr lang="tr-TR" dirty="0">
                <a:solidFill>
                  <a:prstClr val="black"/>
                </a:solidFill>
                <a:latin typeface="Century Schoolbook"/>
              </a:rPr>
              <a:t> olduğu genlerin yüzdesi veya oranı olarak tanımlanır. Her gen </a:t>
            </a:r>
            <a:r>
              <a:rPr lang="tr-TR" dirty="0" err="1">
                <a:solidFill>
                  <a:prstClr val="black"/>
                </a:solidFill>
                <a:latin typeface="Century Schoolbook"/>
              </a:rPr>
              <a:t>lokusu</a:t>
            </a:r>
            <a:r>
              <a:rPr lang="tr-TR" dirty="0">
                <a:solidFill>
                  <a:prstClr val="black"/>
                </a:solidFill>
                <a:latin typeface="Century Schoolbook"/>
              </a:rPr>
              <a:t>, bir </a:t>
            </a:r>
            <a:r>
              <a:rPr lang="tr-TR" dirty="0" err="1" smtClean="0">
                <a:solidFill>
                  <a:prstClr val="black"/>
                </a:solidFill>
                <a:latin typeface="Century Schoolbook"/>
              </a:rPr>
              <a:t>allelin</a:t>
            </a:r>
            <a:r>
              <a:rPr lang="tr-TR" dirty="0" smtClean="0">
                <a:solidFill>
                  <a:prstClr val="black"/>
                </a:solidFill>
                <a:latin typeface="Century Schoolbook"/>
              </a:rPr>
              <a:t> </a:t>
            </a:r>
            <a:r>
              <a:rPr lang="tr-TR" dirty="0">
                <a:solidFill>
                  <a:prstClr val="black"/>
                </a:solidFill>
                <a:latin typeface="Century Schoolbook"/>
              </a:rPr>
              <a:t>birbirinin aynı iki kopyasını (</a:t>
            </a:r>
            <a:r>
              <a:rPr lang="tr-TR" dirty="0" err="1">
                <a:solidFill>
                  <a:prstClr val="black"/>
                </a:solidFill>
                <a:latin typeface="Century Schoolbook"/>
              </a:rPr>
              <a:t>homozigot</a:t>
            </a:r>
            <a:r>
              <a:rPr lang="tr-TR" dirty="0">
                <a:solidFill>
                  <a:prstClr val="black"/>
                </a:solidFill>
                <a:latin typeface="Century Schoolbook"/>
              </a:rPr>
              <a:t>) veya farklı 2 </a:t>
            </a:r>
            <a:r>
              <a:rPr lang="tr-TR" dirty="0" err="1">
                <a:solidFill>
                  <a:prstClr val="black"/>
                </a:solidFill>
                <a:latin typeface="Century Schoolbook"/>
              </a:rPr>
              <a:t>alelin</a:t>
            </a:r>
            <a:r>
              <a:rPr lang="tr-TR" dirty="0">
                <a:solidFill>
                  <a:prstClr val="black"/>
                </a:solidFill>
                <a:latin typeface="Century Schoolbook"/>
              </a:rPr>
              <a:t> birer kopyasını (</a:t>
            </a:r>
            <a:r>
              <a:rPr lang="tr-TR" dirty="0" err="1">
                <a:solidFill>
                  <a:prstClr val="black"/>
                </a:solidFill>
                <a:latin typeface="Century Schoolbook"/>
              </a:rPr>
              <a:t>heterozigot</a:t>
            </a:r>
            <a:r>
              <a:rPr lang="tr-TR" dirty="0">
                <a:solidFill>
                  <a:prstClr val="black"/>
                </a:solidFill>
                <a:latin typeface="Century Schoolbook"/>
              </a:rPr>
              <a:t>) taşımaktadır.</a:t>
            </a:r>
          </a:p>
          <a:p>
            <a:r>
              <a:rPr lang="tr-TR" dirty="0">
                <a:solidFill>
                  <a:prstClr val="black"/>
                </a:solidFill>
                <a:latin typeface="Century Schoolbook"/>
              </a:rPr>
              <a:t>Bir türün genetik çeşitliliği daha çok </a:t>
            </a:r>
            <a:r>
              <a:rPr lang="tr-TR" dirty="0" err="1">
                <a:solidFill>
                  <a:prstClr val="black"/>
                </a:solidFill>
                <a:latin typeface="Century Schoolbook"/>
              </a:rPr>
              <a:t>populasyonlar</a:t>
            </a:r>
            <a:r>
              <a:rPr lang="tr-TR" dirty="0">
                <a:solidFill>
                  <a:prstClr val="black"/>
                </a:solidFill>
                <a:latin typeface="Century Schoolbook"/>
              </a:rPr>
              <a:t> arasındaki çeşitlilikten kaynaklanıyor ise, türün genetik çeşitliliğinin sürdürülebilmesi için birçok farklı </a:t>
            </a:r>
            <a:r>
              <a:rPr lang="tr-TR" dirty="0" err="1">
                <a:solidFill>
                  <a:prstClr val="black"/>
                </a:solidFill>
                <a:latin typeface="Century Schoolbook"/>
              </a:rPr>
              <a:t>populasyonun</a:t>
            </a:r>
            <a:r>
              <a:rPr lang="tr-TR" dirty="0">
                <a:solidFill>
                  <a:prstClr val="black"/>
                </a:solidFill>
                <a:latin typeface="Century Schoolbook"/>
              </a:rPr>
              <a:t> korunma altına alınması gerekmektedir. Alternatif olarak, genetik çeşitlilik daha çok her bir </a:t>
            </a:r>
            <a:r>
              <a:rPr lang="tr-TR" dirty="0" err="1">
                <a:solidFill>
                  <a:prstClr val="black"/>
                </a:solidFill>
                <a:latin typeface="Century Schoolbook"/>
              </a:rPr>
              <a:t>populasyonun</a:t>
            </a:r>
            <a:r>
              <a:rPr lang="tr-TR" dirty="0">
                <a:solidFill>
                  <a:prstClr val="black"/>
                </a:solidFill>
                <a:latin typeface="Century Schoolbook"/>
              </a:rPr>
              <a:t> kendi içindeki çeşitlilikten kaynaklanıyor ise, farklı </a:t>
            </a:r>
            <a:r>
              <a:rPr lang="tr-TR" dirty="0" err="1">
                <a:solidFill>
                  <a:prstClr val="black"/>
                </a:solidFill>
                <a:latin typeface="Century Schoolbook"/>
              </a:rPr>
              <a:t>populasyonların</a:t>
            </a:r>
            <a:r>
              <a:rPr lang="tr-TR" dirty="0">
                <a:solidFill>
                  <a:prstClr val="black"/>
                </a:solidFill>
                <a:latin typeface="Century Schoolbook"/>
              </a:rPr>
              <a:t> korunma altına alınması, daha az kritik bir durum oluşturmaktadır.</a:t>
            </a:r>
          </a:p>
        </p:txBody>
      </p:sp>
    </p:spTree>
    <p:extLst>
      <p:ext uri="{BB962C8B-B14F-4D97-AF65-F5344CB8AC3E}">
        <p14:creationId xmlns:p14="http://schemas.microsoft.com/office/powerpoint/2010/main" val="3141119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A1DE24B-8474-41FE-A117-DFD433A58443}"/>
              </a:ext>
            </a:extLst>
          </p:cNvPr>
          <p:cNvPicPr>
            <a:picLocks noChangeAspect="1"/>
          </p:cNvPicPr>
          <p:nvPr/>
        </p:nvPicPr>
        <p:blipFill>
          <a:blip r:embed="rId2"/>
          <a:stretch>
            <a:fillRect/>
          </a:stretch>
        </p:blipFill>
        <p:spPr>
          <a:xfrm>
            <a:off x="2495600" y="296726"/>
            <a:ext cx="6408712" cy="6264549"/>
          </a:xfrm>
          <a:prstGeom prst="rect">
            <a:avLst/>
          </a:prstGeom>
        </p:spPr>
      </p:pic>
    </p:spTree>
    <p:extLst>
      <p:ext uri="{BB962C8B-B14F-4D97-AF65-F5344CB8AC3E}">
        <p14:creationId xmlns:p14="http://schemas.microsoft.com/office/powerpoint/2010/main" val="582275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9EB36C2-172A-4CDE-97D1-AFFC4CD77353}"/>
              </a:ext>
            </a:extLst>
          </p:cNvPr>
          <p:cNvPicPr>
            <a:picLocks noChangeAspect="1"/>
          </p:cNvPicPr>
          <p:nvPr/>
        </p:nvPicPr>
        <p:blipFill>
          <a:blip r:embed="rId2"/>
          <a:stretch>
            <a:fillRect/>
          </a:stretch>
        </p:blipFill>
        <p:spPr>
          <a:xfrm>
            <a:off x="1775521" y="687838"/>
            <a:ext cx="8268635" cy="5482325"/>
          </a:xfrm>
          <a:prstGeom prst="rect">
            <a:avLst/>
          </a:prstGeom>
        </p:spPr>
      </p:pic>
    </p:spTree>
    <p:extLst>
      <p:ext uri="{BB962C8B-B14F-4D97-AF65-F5344CB8AC3E}">
        <p14:creationId xmlns:p14="http://schemas.microsoft.com/office/powerpoint/2010/main" val="3774559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8D575CF-D056-444E-B8C0-0779424DC5E9}"/>
              </a:ext>
            </a:extLst>
          </p:cNvPr>
          <p:cNvSpPr/>
          <p:nvPr/>
        </p:nvSpPr>
        <p:spPr>
          <a:xfrm>
            <a:off x="2063552" y="332657"/>
            <a:ext cx="7848872" cy="2585323"/>
          </a:xfrm>
          <a:prstGeom prst="rect">
            <a:avLst/>
          </a:prstGeom>
        </p:spPr>
        <p:txBody>
          <a:bodyPr wrap="square">
            <a:spAutoFit/>
          </a:bodyPr>
          <a:lstStyle/>
          <a:p>
            <a:pPr indent="449580" algn="just">
              <a:lnSpc>
                <a:spcPct val="150000"/>
              </a:lnSpc>
            </a:pPr>
            <a:r>
              <a:rPr lang="tr-TR"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GENETİK ÇEŞİTLİLİĞİN ÖNEMİ</a:t>
            </a:r>
            <a:endParaRPr lang="tr-TR" sz="3600" dirty="0">
              <a:solidFill>
                <a:prstClr val="black"/>
              </a:solidFill>
              <a:latin typeface="Courier New" panose="02070309020205020404" pitchFamily="49" charset="0"/>
              <a:ea typeface="Times New Roman" panose="02020603050405020304" pitchFamily="18" charset="0"/>
              <a:cs typeface="Times New Roman" panose="02020603050405020304" pitchFamily="18" charset="0"/>
            </a:endParaRPr>
          </a:p>
          <a:p>
            <a:pPr indent="449580" algn="just">
              <a:lnSpc>
                <a:spcPct val="150000"/>
              </a:lnSpc>
            </a:pPr>
            <a:r>
              <a:rPr lang="tr-TR"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3600" dirty="0">
              <a:solidFill>
                <a:prstClr val="black"/>
              </a:solidFill>
              <a:latin typeface="Courier New" panose="02070309020205020404" pitchFamily="49" charset="0"/>
              <a:ea typeface="Times New Roman" panose="02020603050405020304" pitchFamily="18" charset="0"/>
              <a:cs typeface="Times New Roman" panose="02020603050405020304" pitchFamily="18" charset="0"/>
            </a:endParaRPr>
          </a:p>
          <a:p>
            <a:r>
              <a:rPr lang="tr-TR" dirty="0">
                <a:solidFill>
                  <a:prstClr val="black"/>
                </a:solidFill>
                <a:latin typeface="Times New Roman" panose="02020603050405020304" pitchFamily="18" charset="0"/>
                <a:ea typeface="Times New Roman" panose="02020603050405020304" pitchFamily="18" charset="0"/>
              </a:rPr>
              <a:t>Genetik çeşitliliğin önemini değerlendirebilmek için elle tutulabilir şeylerden ziyade bilgi üniteleri olarak genleri kullanmak çok daha mantıklıdır. Genler, hücre aktivitesini kontrol eden biyokimyasal reaksiyonları şekillendirmekte ve bütün biyolojik aktivitelere yön vermektedir. Bir </a:t>
            </a:r>
            <a:r>
              <a:rPr lang="tr-TR" dirty="0" err="1">
                <a:solidFill>
                  <a:prstClr val="black"/>
                </a:solidFill>
                <a:latin typeface="Times New Roman" panose="02020603050405020304" pitchFamily="18" charset="0"/>
                <a:ea typeface="Times New Roman" panose="02020603050405020304" pitchFamily="18" charset="0"/>
              </a:rPr>
              <a:t>populasyonda</a:t>
            </a:r>
            <a:r>
              <a:rPr lang="tr-TR" dirty="0">
                <a:solidFill>
                  <a:prstClr val="black"/>
                </a:solidFill>
                <a:latin typeface="Times New Roman" panose="02020603050405020304" pitchFamily="18" charset="0"/>
                <a:ea typeface="Times New Roman" panose="02020603050405020304" pitchFamily="18" charset="0"/>
              </a:rPr>
              <a:t> aynı genin farklı biçimlerinin bulunması ve evrimsel süreç boyunca sürdürülmesi neden bu kadar önemlidir?</a:t>
            </a:r>
            <a:endParaRPr lang="tr-TR" dirty="0">
              <a:solidFill>
                <a:prstClr val="black"/>
              </a:solidFill>
              <a:latin typeface="Century Schoolbook"/>
            </a:endParaRPr>
          </a:p>
        </p:txBody>
      </p:sp>
      <p:pic>
        <p:nvPicPr>
          <p:cNvPr id="6146" name="Picture 2" descr="Genetik Çeşitlilik Nedir? – Evrim Teorisi Online">
            <a:extLst>
              <a:ext uri="{FF2B5EF4-FFF2-40B4-BE49-F238E27FC236}">
                <a16:creationId xmlns:a16="http://schemas.microsoft.com/office/drawing/2014/main" id="{54FC5003-295F-49C4-A93F-A1483B19E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744" y="3068960"/>
            <a:ext cx="4392488" cy="3294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060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1457</Words>
  <Application>Microsoft Office PowerPoint</Application>
  <PresentationFormat>Geniş ekran</PresentationFormat>
  <Paragraphs>48</Paragraphs>
  <Slides>20</Slides>
  <Notes>2</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20</vt:i4>
      </vt:variant>
    </vt:vector>
  </HeadingPairs>
  <TitlesOfParts>
    <vt:vector size="28" baseType="lpstr">
      <vt:lpstr>Calibri</vt:lpstr>
      <vt:lpstr>Century Schoolbook</vt:lpstr>
      <vt:lpstr>Courier New</vt:lpstr>
      <vt:lpstr>Sora</vt:lpstr>
      <vt:lpstr>Times New Roman</vt:lpstr>
      <vt:lpstr>Wingdings</vt:lpstr>
      <vt:lpstr>Wingdings 2</vt:lpstr>
      <vt:lpstr>Cumba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User</cp:lastModifiedBy>
  <cp:revision>3</cp:revision>
  <dcterms:created xsi:type="dcterms:W3CDTF">2023-03-06T08:52:35Z</dcterms:created>
  <dcterms:modified xsi:type="dcterms:W3CDTF">2024-02-29T11:06:29Z</dcterms:modified>
</cp:coreProperties>
</file>