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64" r:id="rId5"/>
    <p:sldId id="276" r:id="rId6"/>
    <p:sldId id="302" r:id="rId7"/>
    <p:sldId id="282" r:id="rId8"/>
    <p:sldId id="323" r:id="rId9"/>
    <p:sldId id="324" r:id="rId10"/>
    <p:sldId id="325" r:id="rId11"/>
    <p:sldId id="307" r:id="rId12"/>
    <p:sldId id="309" r:id="rId13"/>
    <p:sldId id="310" r:id="rId14"/>
    <p:sldId id="311" r:id="rId15"/>
    <p:sldId id="326" r:id="rId16"/>
    <p:sldId id="327" r:id="rId17"/>
    <p:sldId id="328" r:id="rId18"/>
    <p:sldId id="329" r:id="rId19"/>
    <p:sldId id="330" r:id="rId20"/>
  </p:sldIdLst>
  <p:sldSz cx="12188825" cy="6858000"/>
  <p:notesSz cx="6858000" cy="9144000"/>
  <p:defaultTextStyle>
    <a:defPPr rtl="0">
      <a:defRPr lang="tr-T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67" d="100"/>
          <a:sy n="67" d="100"/>
        </p:scale>
        <p:origin x="644" y="4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6766E61-8483-4E85-A7AA-B03676934E74}" type="datetime1">
              <a:rPr lang="tr-TR" smtClean="0">
                <a:solidFill>
                  <a:schemeClr val="tx2"/>
                </a:solidFill>
              </a:rPr>
              <a:pPr algn="r" rtl="0"/>
              <a:t>27.02.2024</a:t>
            </a:fld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tr-TR" smtClean="0">
                <a:solidFill>
                  <a:schemeClr val="tx2"/>
                </a:solidFill>
              </a:rPr>
              <a:pPr algn="r" rtl="0"/>
              <a:t>‹#›</a:t>
            </a:fld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D4890AD5-4316-40C1-84C6-5DB9875CE083}" type="datetime1">
              <a:rPr lang="tr-TR" smtClean="0"/>
              <a:pPr/>
              <a:t>27.02.2024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/>
              <a:t>Asıl alt başlık stilini düzenlemek için tıklayın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93C2F-276E-45A2-A26D-280D43F4DEC0}" type="datetime1">
              <a:rPr lang="tr-TR" smtClean="0"/>
              <a:pPr/>
              <a:t>27.02.2024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E73423-0FCB-43D8-A89E-348919C940EF}" type="datetime1">
              <a:rPr lang="tr-TR" smtClean="0"/>
              <a:pPr/>
              <a:t>27.02.2024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CD94FF-AF33-4AFA-A6D6-D15D6E4AF075}" type="datetime1">
              <a:rPr lang="tr-TR" smtClean="0"/>
              <a:pPr/>
              <a:t>27.02.2024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60B1F9-9B61-4E5E-BE20-BD0526E05453}" type="datetime1">
              <a:rPr lang="tr-TR" smtClean="0"/>
              <a:pPr/>
              <a:t>27.02.2024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21372" y="1608835"/>
            <a:ext cx="4973041" cy="753363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17309" y="2590800"/>
            <a:ext cx="4977104" cy="3581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753362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7559" y="2590800"/>
            <a:ext cx="4977104" cy="3581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74B9DD9-F15D-4B9F-93EF-364AA77EACFA}" type="datetime1">
              <a:rPr lang="tr-TR" smtClean="0"/>
              <a:pPr/>
              <a:t>27.02.2024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9802B63-CB18-4428-940D-76000F7D0D7F}" type="datetime1">
              <a:rPr lang="tr-TR" smtClean="0"/>
              <a:pPr/>
              <a:t>27.02.2024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3D9A3A-F2D1-49D2-9940-81A32FD4BC1B}" type="datetime1">
              <a:rPr lang="tr-TR" smtClean="0"/>
              <a:pPr/>
              <a:t>27.02.2024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7729AD-F7C7-473C-BE4B-248522DE8F48}" type="datetime1">
              <a:rPr lang="tr-TR" smtClean="0"/>
              <a:pPr/>
              <a:t>27.02.2024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tr-TR" noProof="0"/>
              <a:t>Resim eklemek için simgeye tıklayın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FCCC71-70BB-43D3-97CB-6EEE61369627}" type="datetime1">
              <a:rPr lang="tr-TR" smtClean="0"/>
              <a:pPr/>
              <a:t>27.02.2024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tr-TR" noProof="0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E217E46-B403-4530-8B5B-57B5C1217BD3}" type="datetime1">
              <a:rPr lang="tr-TR" smtClean="0"/>
              <a:pPr/>
              <a:t>27.02.2024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2383" y="3212976"/>
            <a:ext cx="7008574" cy="1584450"/>
          </a:xfrm>
        </p:spPr>
        <p:txBody>
          <a:bodyPr rtlCol="0"/>
          <a:lstStyle/>
          <a:p>
            <a:pPr rtl="0"/>
            <a:r>
              <a:rPr lang="tr-TR" dirty="0"/>
              <a:t>SİSTEMATİK KELAM II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/>
              <a:t>DR. ÖĞR. ÜYESİ FİKRULLAH ÇAKMAK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rtlCol="0">
            <a:normAutofit/>
          </a:bodyPr>
          <a:lstStyle/>
          <a:p>
            <a:pPr algn="ctr"/>
            <a:r>
              <a:rPr lang="tr-TR" sz="3400" b="1" dirty="0"/>
              <a:t>B. İHTİYAÇ VE FAYDA AÇISINDAN NÜBÜVVET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1117309" y="1701800"/>
            <a:ext cx="6345255" cy="4319488"/>
          </a:xfrm>
        </p:spPr>
        <p:txBody>
          <a:bodyPr rtlCol="0">
            <a:normAutofit fontScale="70000" lnSpcReduction="20000"/>
          </a:bodyPr>
          <a:lstStyle/>
          <a:p>
            <a:r>
              <a:rPr lang="tr-TR" sz="3100" b="1" dirty="0">
                <a:solidFill>
                  <a:srgbClr val="C00000"/>
                </a:solidFill>
              </a:rPr>
              <a:t>1. İhtiyaç Ve Fayda Açısından Nübüvvet</a:t>
            </a:r>
            <a:endParaRPr lang="tr-TR" sz="31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tr-TR" sz="2600" b="1" dirty="0"/>
              <a:t>1.2. Şiiliğin Nübüvvet Anlayışı</a:t>
            </a:r>
          </a:p>
          <a:p>
            <a:pPr>
              <a:spcBef>
                <a:spcPts val="600"/>
              </a:spcBef>
            </a:pPr>
            <a:r>
              <a:rPr lang="tr-TR" sz="2600" dirty="0"/>
              <a:t>Nübüvvete ihtiyaç olduğu kabul edilir. </a:t>
            </a:r>
          </a:p>
          <a:p>
            <a:pPr>
              <a:spcBef>
                <a:spcPts val="600"/>
              </a:spcBef>
            </a:pPr>
            <a:r>
              <a:rPr lang="tr-TR" sz="2600" dirty="0"/>
              <a:t>Hz. Muhammed peygamberlerin sonuncusu, en yücesi ve masumudur. </a:t>
            </a:r>
          </a:p>
          <a:p>
            <a:pPr>
              <a:spcBef>
                <a:spcPts val="600"/>
              </a:spcBef>
            </a:pPr>
            <a:r>
              <a:rPr lang="tr-TR" sz="2600" dirty="0"/>
              <a:t>İmamet teorisine binaen: </a:t>
            </a:r>
          </a:p>
          <a:p>
            <a:pPr>
              <a:spcBef>
                <a:spcPts val="600"/>
              </a:spcBef>
            </a:pPr>
            <a:r>
              <a:rPr lang="tr-TR" sz="2600" dirty="0"/>
              <a:t>1) Peygamber kendisinden sonra imam olarak ifade edilen bir vasi bırakmıştır. </a:t>
            </a:r>
          </a:p>
          <a:p>
            <a:pPr>
              <a:spcBef>
                <a:spcPts val="600"/>
              </a:spcBef>
            </a:pPr>
            <a:r>
              <a:rPr lang="tr-TR" sz="2600" dirty="0"/>
              <a:t>2) İmamet nübüvvetle eş değerdir. </a:t>
            </a:r>
          </a:p>
          <a:p>
            <a:pPr>
              <a:spcBef>
                <a:spcPts val="600"/>
              </a:spcBef>
            </a:pPr>
            <a:r>
              <a:rPr lang="tr-TR" sz="2600" dirty="0"/>
              <a:t>3) İmamet dinin asıllarındandır. </a:t>
            </a:r>
          </a:p>
          <a:p>
            <a:pPr>
              <a:spcBef>
                <a:spcPts val="600"/>
              </a:spcBef>
            </a:pPr>
            <a:r>
              <a:rPr lang="tr-TR" sz="2600" dirty="0"/>
              <a:t>4) Allah peygamberine Hz. Ali’yi imam bırakmasını emretmiştir. </a:t>
            </a:r>
          </a:p>
          <a:p>
            <a:pPr>
              <a:spcBef>
                <a:spcPts val="600"/>
              </a:spcBef>
            </a:pPr>
            <a:r>
              <a:rPr lang="tr-TR" sz="2600" dirty="0"/>
              <a:t>5) İmametin temellendirilmesi nübüvvetle yapılır</a:t>
            </a:r>
            <a:r>
              <a:rPr lang="tr-TR" dirty="0"/>
              <a:t>. 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6E1B08D-6B4D-4641-8EC3-991FECB1E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2" y="1844824"/>
            <a:ext cx="394069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9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rtlCol="0">
            <a:normAutofit/>
          </a:bodyPr>
          <a:lstStyle/>
          <a:p>
            <a:pPr algn="ctr"/>
            <a:r>
              <a:rPr lang="tr-TR" sz="3400" b="1" dirty="0"/>
              <a:t>B. İHTİYAÇ VE FAYDA AÇISINDAN NÜBÜVVET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1117309" y="1701800"/>
            <a:ext cx="9729631" cy="4463504"/>
          </a:xfrm>
        </p:spPr>
        <p:txBody>
          <a:bodyPr rtlCol="0">
            <a:normAutofit/>
          </a:bodyPr>
          <a:lstStyle/>
          <a:p>
            <a:r>
              <a:rPr lang="tr-TR" sz="2200" b="1" dirty="0">
                <a:solidFill>
                  <a:srgbClr val="C00000"/>
                </a:solidFill>
              </a:rPr>
              <a:t>1. İhtiyaç Ve Fayda Açısından Nübüvvet</a:t>
            </a:r>
            <a:endParaRPr lang="tr-TR" sz="22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tr-TR" sz="1800" b="1" dirty="0"/>
              <a:t>1.3. İslam Filozoflarının Nübüvvet Anlayışı</a:t>
            </a:r>
          </a:p>
          <a:p>
            <a:r>
              <a:rPr lang="tr-TR" sz="1800" dirty="0"/>
              <a:t>1) </a:t>
            </a:r>
            <a:r>
              <a:rPr lang="tr-TR" sz="1800" dirty="0" err="1"/>
              <a:t>Marifetullah</a:t>
            </a:r>
            <a:r>
              <a:rPr lang="tr-TR" sz="1800" dirty="0"/>
              <a:t>, hüsün-</a:t>
            </a:r>
            <a:r>
              <a:rPr lang="tr-TR" sz="1800" dirty="0" err="1"/>
              <a:t>kubuh</a:t>
            </a:r>
            <a:r>
              <a:rPr lang="tr-TR" sz="1800" dirty="0"/>
              <a:t> meseleleri, bütün din inançlar akılla bilinir. Dini hükümler açısından akıl kıstastır. </a:t>
            </a:r>
          </a:p>
          <a:p>
            <a:r>
              <a:rPr lang="tr-TR" sz="1800" dirty="0"/>
              <a:t>2) Bu hususlar ilim sahiplerince akıl yoluyla anlaşılabilir. </a:t>
            </a:r>
          </a:p>
          <a:p>
            <a:r>
              <a:rPr lang="tr-TR" sz="1800" dirty="0"/>
              <a:t>3) Vahiy ve şeriat bir lütuftur. Ancak bunlar insanlık için zarurettir. Çünkü: a) İman esaslarını halka anlatılması için peygamberliğe ihtiyaç vardır. b) Farzların, dini vecibelerin miktarını ve teferruatını bildirmek peygamberlerin görevidir. </a:t>
            </a:r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927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rtlCol="0">
            <a:normAutofit/>
          </a:bodyPr>
          <a:lstStyle/>
          <a:p>
            <a:pPr algn="ctr"/>
            <a:r>
              <a:rPr lang="tr-TR" sz="3400" b="1" dirty="0"/>
              <a:t>B. İHTİYAÇ VE FAYDA AÇISINDAN NÜBÜVVET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1117309" y="1701800"/>
            <a:ext cx="9729631" cy="4751536"/>
          </a:xfrm>
        </p:spPr>
        <p:txBody>
          <a:bodyPr rtlCol="0"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tr-TR" sz="2600" b="1" dirty="0">
                <a:solidFill>
                  <a:srgbClr val="C00000"/>
                </a:solidFill>
              </a:rPr>
              <a:t>1. İhtiyaç Ve Fayda Açısından Nübüvvet</a:t>
            </a:r>
            <a:endParaRPr lang="tr-TR" sz="26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tr-TR" sz="2100" b="1" dirty="0"/>
              <a:t>1.4. </a:t>
            </a:r>
            <a:r>
              <a:rPr lang="tr-TR" sz="2100" b="1" dirty="0" err="1"/>
              <a:t>Ehl</a:t>
            </a:r>
            <a:r>
              <a:rPr lang="tr-TR" sz="2100" b="1" dirty="0"/>
              <a:t>-i Sünnetin Nübüvvet Anlayışı</a:t>
            </a:r>
          </a:p>
          <a:p>
            <a:pPr>
              <a:spcBef>
                <a:spcPts val="600"/>
              </a:spcBef>
            </a:pPr>
            <a:r>
              <a:rPr lang="tr-TR" sz="2100" dirty="0"/>
              <a:t>Genel Esaslar</a:t>
            </a:r>
          </a:p>
          <a:p>
            <a:pPr>
              <a:spcBef>
                <a:spcPts val="600"/>
              </a:spcBef>
            </a:pPr>
            <a:r>
              <a:rPr lang="tr-TR" sz="2100" dirty="0"/>
              <a:t>1. Nübüvvet ilahi rahmet, fazıl ve ihsandır. </a:t>
            </a:r>
          </a:p>
          <a:p>
            <a:pPr>
              <a:spcBef>
                <a:spcPts val="600"/>
              </a:spcBef>
            </a:pPr>
            <a:r>
              <a:rPr lang="tr-TR" sz="2100" dirty="0"/>
              <a:t>2. Nübüvvet insanlığın faydasına olan bir müessesedir. </a:t>
            </a:r>
          </a:p>
          <a:p>
            <a:pPr>
              <a:spcBef>
                <a:spcPts val="600"/>
              </a:spcBef>
            </a:pPr>
            <a:r>
              <a:rPr lang="tr-TR" sz="2100" dirty="0"/>
              <a:t>3. İnsanlığın yaratıcıyı hakkıyla bilmesi mümkün olmadığından onlara Allah’ın bilmenin yollarını öğretecek bir peygambere ihtiyaç vardır. Bu bağlamda peygamberlik zarurettir. </a:t>
            </a:r>
          </a:p>
          <a:p>
            <a:pPr>
              <a:spcBef>
                <a:spcPts val="600"/>
              </a:spcBef>
            </a:pPr>
            <a:r>
              <a:rPr lang="tr-TR" sz="2100" dirty="0"/>
              <a:t>4. Akıl nübüvvetin yerine ikame edilmez. Çünkü akıl ibadetlerin keyfiyetini bilemez, birtakım hususlarda şer’i ahkam ortaya koyamaz. </a:t>
            </a:r>
          </a:p>
          <a:p>
            <a:pPr>
              <a:spcBef>
                <a:spcPts val="600"/>
              </a:spcBef>
            </a:pPr>
            <a:r>
              <a:rPr lang="tr-TR" sz="2100" dirty="0"/>
              <a:t>5. Akıl nübüvvetin gerekli ve faydalı olduğunu ortaya koyar (yani nübüvvet aklidir).</a:t>
            </a:r>
          </a:p>
          <a:p>
            <a:pPr>
              <a:spcBef>
                <a:spcPts val="600"/>
              </a:spcBef>
            </a:pPr>
            <a:r>
              <a:rPr lang="tr-TR" sz="2100" dirty="0"/>
              <a:t>6. Yalnız başına bırakılmış insan yıkıcı, ibadetleri kavramayan, medeniyet oluşturamayan bir varlığa dönüşür. </a:t>
            </a:r>
          </a:p>
          <a:p>
            <a:pPr>
              <a:spcBef>
                <a:spcPts val="600"/>
              </a:spcBef>
            </a:pPr>
            <a:r>
              <a:rPr lang="tr-TR" sz="2100" dirty="0"/>
              <a:t>7. Peygamber dini olduğu kadar insanlık için içtimai ve idari bir rehberdir</a:t>
            </a:r>
            <a:r>
              <a:rPr lang="tr-TR" dirty="0"/>
              <a:t>. </a:t>
            </a:r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19488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rtlCol="0">
            <a:normAutofit/>
          </a:bodyPr>
          <a:lstStyle/>
          <a:p>
            <a:pPr algn="ctr"/>
            <a:r>
              <a:rPr lang="tr-TR" sz="3400" b="1" dirty="0"/>
              <a:t>B. İHTİYAÇ VE FAYDA AÇISINDAN NÜBÜVVET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1117309" y="1701800"/>
            <a:ext cx="9729631" cy="4751536"/>
          </a:xfrm>
        </p:spPr>
        <p:txBody>
          <a:bodyPr rtlCol="0">
            <a:normAutofit/>
          </a:bodyPr>
          <a:lstStyle/>
          <a:p>
            <a:pPr>
              <a:spcBef>
                <a:spcPts val="600"/>
              </a:spcBef>
            </a:pPr>
            <a:r>
              <a:rPr lang="tr-TR" sz="2600" b="1" dirty="0">
                <a:solidFill>
                  <a:srgbClr val="C00000"/>
                </a:solidFill>
              </a:rPr>
              <a:t>1. İhtiyaç Ve Fayda Açısından Nübüvvet</a:t>
            </a:r>
            <a:endParaRPr lang="tr-TR" sz="26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tr-TR" sz="1800" b="1" dirty="0"/>
              <a:t>1.4. </a:t>
            </a:r>
            <a:r>
              <a:rPr lang="tr-TR" sz="1800" b="1" dirty="0" err="1"/>
              <a:t>Ehl</a:t>
            </a:r>
            <a:r>
              <a:rPr lang="tr-TR" sz="1800" b="1" dirty="0"/>
              <a:t>-i Sünnetin Nübüvvet Anlayışı</a:t>
            </a:r>
          </a:p>
          <a:p>
            <a:pPr>
              <a:spcBef>
                <a:spcPts val="600"/>
              </a:spcBef>
            </a:pPr>
            <a:r>
              <a:rPr lang="tr-TR" sz="1800" dirty="0" err="1">
                <a:solidFill>
                  <a:srgbClr val="C00000"/>
                </a:solidFill>
              </a:rPr>
              <a:t>Eşariler</a:t>
            </a:r>
            <a:endParaRPr lang="tr-TR" sz="1800" dirty="0">
              <a:solidFill>
                <a:srgbClr val="C00000"/>
              </a:solidFill>
            </a:endParaRPr>
          </a:p>
          <a:p>
            <a:pPr>
              <a:spcBef>
                <a:spcPts val="600"/>
              </a:spcBef>
            </a:pPr>
            <a:r>
              <a:rPr lang="tr-TR" sz="1800" dirty="0"/>
              <a:t>Nübüvvet zorunlu ve gereklidir. Çünkü; Allah’ı bilmek akli değil naklidir.  Vahiy olmaksızın insanın Allah’ı bilmesi mümkün değildir. </a:t>
            </a:r>
          </a:p>
          <a:p>
            <a:pPr lvl="0">
              <a:spcBef>
                <a:spcPts val="600"/>
              </a:spcBef>
            </a:pPr>
            <a:r>
              <a:rPr lang="tr-TR" sz="1800" dirty="0"/>
              <a:t>Fiillerin güzelliklerini ve çirkinliğini belirleyen husus nakildir. </a:t>
            </a:r>
          </a:p>
          <a:p>
            <a:pPr lvl="0">
              <a:spcBef>
                <a:spcPts val="600"/>
              </a:spcBef>
            </a:pPr>
            <a:r>
              <a:rPr lang="tr-TR" sz="1800" dirty="0"/>
              <a:t>İyi ve kötü fiillerin mükafat ve cezalarını tespit eden vahiydir. </a:t>
            </a:r>
          </a:p>
          <a:p>
            <a:pPr lvl="0">
              <a:spcBef>
                <a:spcPts val="600"/>
              </a:spcBef>
            </a:pPr>
            <a:r>
              <a:rPr lang="tr-TR" sz="1800" dirty="0"/>
              <a:t>İbadet şekillerini öğreten vahiydir. </a:t>
            </a:r>
          </a:p>
          <a:p>
            <a:pPr>
              <a:spcBef>
                <a:spcPts val="600"/>
              </a:spcBef>
            </a:pPr>
            <a:r>
              <a:rPr lang="tr-TR" sz="1800" dirty="0"/>
              <a:t>Peygamber gönderilmeden önce toplulukların dini emirlerden sorumlu tutulması mümkün değildir. </a:t>
            </a:r>
          </a:p>
          <a:p>
            <a:pPr>
              <a:spcBef>
                <a:spcPts val="600"/>
              </a:spcBef>
            </a:pPr>
            <a:r>
              <a:rPr lang="tr-TR" sz="1800" dirty="0"/>
              <a:t>(</a:t>
            </a:r>
            <a:r>
              <a:rPr lang="ar-SA" sz="1800" b="1" dirty="0"/>
              <a:t>وَلَوْ أَنَّا أَهْلَكْنَاهُمْ بِعَذَابٍ مِنْ قَبْلِهِ لَقَالُوا رَبَّنَا لَوْلَا أَرْسَلْتَ إِلَيْنَا رَسُولًا فَنَتَّبِعَ آيَاتِكَ مِنْ قَبْلِ أَنْ نَذِلَّ وَنَخْزَى</a:t>
            </a:r>
            <a:r>
              <a:rPr lang="tr-TR" sz="1800" dirty="0"/>
              <a:t>) (Taha 20/134)</a:t>
            </a:r>
          </a:p>
          <a:p>
            <a:pPr>
              <a:spcBef>
                <a:spcPts val="600"/>
              </a:spcBef>
            </a:pPr>
            <a:r>
              <a:rPr lang="tr-TR" sz="1800" dirty="0"/>
              <a:t>(</a:t>
            </a:r>
            <a:r>
              <a:rPr lang="ar-SA" sz="1800" b="1" dirty="0"/>
              <a:t>وَمَا كُنَّا مُعَذِّبِينَ حَتَّى نَبْعَثَ رَسُولًا</a:t>
            </a:r>
            <a:r>
              <a:rPr lang="tr-TR" sz="1800" dirty="0"/>
              <a:t>) (</a:t>
            </a:r>
            <a:r>
              <a:rPr lang="tr-TR" sz="1800" dirty="0" err="1"/>
              <a:t>İsra</a:t>
            </a:r>
            <a:r>
              <a:rPr lang="tr-TR" sz="1800" dirty="0"/>
              <a:t> 17/15)</a:t>
            </a:r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64028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rtlCol="0">
            <a:normAutofit/>
          </a:bodyPr>
          <a:lstStyle/>
          <a:p>
            <a:pPr algn="ctr"/>
            <a:r>
              <a:rPr lang="tr-TR" sz="3400" b="1" dirty="0"/>
              <a:t>B. İHTİYAÇ VE FAYDA AÇISINDAN NÜBÜVVET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1117309" y="1701800"/>
            <a:ext cx="9729631" cy="4751536"/>
          </a:xfrm>
        </p:spPr>
        <p:txBody>
          <a:bodyPr rtlCol="0">
            <a:normAutofit fontScale="77500" lnSpcReduction="20000"/>
          </a:bodyPr>
          <a:lstStyle/>
          <a:p>
            <a:pPr>
              <a:spcBef>
                <a:spcPts val="600"/>
              </a:spcBef>
            </a:pPr>
            <a:r>
              <a:rPr lang="tr-TR" sz="2600" b="1" dirty="0">
                <a:solidFill>
                  <a:srgbClr val="C00000"/>
                </a:solidFill>
              </a:rPr>
              <a:t>1. İhtiyaç Ve Fayda Açısından Nübüvvet</a:t>
            </a:r>
            <a:endParaRPr lang="tr-TR" sz="26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tr-TR" sz="2300" b="1" dirty="0"/>
              <a:t>1.4. </a:t>
            </a:r>
            <a:r>
              <a:rPr lang="tr-TR" sz="2300" b="1" dirty="0" err="1"/>
              <a:t>Ehl</a:t>
            </a:r>
            <a:r>
              <a:rPr lang="tr-TR" sz="2300" b="1" dirty="0"/>
              <a:t>-i Sünnetin Nübüvvet Anlayışı</a:t>
            </a:r>
          </a:p>
          <a:p>
            <a:r>
              <a:rPr lang="tr-TR" sz="2300" dirty="0" err="1">
                <a:solidFill>
                  <a:srgbClr val="C00000"/>
                </a:solidFill>
              </a:rPr>
              <a:t>Matüridiler</a:t>
            </a:r>
            <a:endParaRPr lang="tr-TR" sz="2300" dirty="0">
              <a:solidFill>
                <a:srgbClr val="C00000"/>
              </a:solidFill>
            </a:endParaRPr>
          </a:p>
          <a:p>
            <a:r>
              <a:rPr lang="tr-TR" dirty="0" err="1"/>
              <a:t>Matüridiler</a:t>
            </a:r>
            <a:r>
              <a:rPr lang="tr-TR" dirty="0"/>
              <a:t> </a:t>
            </a:r>
            <a:r>
              <a:rPr lang="tr-TR" dirty="0" err="1"/>
              <a:t>Eş’arilerden</a:t>
            </a:r>
            <a:r>
              <a:rPr lang="tr-TR" dirty="0"/>
              <a:t> farklı olarak şunları ifade ederler: </a:t>
            </a:r>
          </a:p>
          <a:p>
            <a:r>
              <a:rPr lang="tr-TR" dirty="0"/>
              <a:t>1) Allah insanlığa peygamber göndermemiş olsa idi bile O’nun varlığının aklen bilinmesi zorunludur. Özellikle kainatın yaratılışı üzerinden insanın aklına hitap eden ayetleri bu konuda delil gösterirler. </a:t>
            </a:r>
          </a:p>
          <a:p>
            <a:r>
              <a:rPr lang="tr-TR" dirty="0"/>
              <a:t>(</a:t>
            </a:r>
            <a:r>
              <a:rPr lang="ar-SA" b="1" dirty="0"/>
              <a:t>سَنُرِيهِمْ آيَاتِنَا فِي الْآفَاقِ وَفِي أَنْفُسِهِمْ حَتَّى يَتَبَيَّنَ لَهُمْ أَنَّهُ الْحَقُّ أَوَلَمْ يَكْفِ بِرَبِّكَ أَنَّهُ عَلَى كُلِّ شَيْءٍ شَهِيدٌ</a:t>
            </a:r>
            <a:r>
              <a:rPr lang="tr-TR" dirty="0"/>
              <a:t>) (</a:t>
            </a:r>
            <a:r>
              <a:rPr lang="tr-TR" dirty="0" err="1"/>
              <a:t>Fussilet</a:t>
            </a:r>
            <a:r>
              <a:rPr lang="tr-TR" dirty="0"/>
              <a:t> 41/53)</a:t>
            </a:r>
          </a:p>
          <a:p>
            <a:r>
              <a:rPr lang="tr-TR" dirty="0"/>
              <a:t>(</a:t>
            </a:r>
            <a:r>
              <a:rPr lang="ar-SA" b="1" dirty="0"/>
              <a:t>أَوَلَمْ يَنْظُرُوا فِي مَلَكُوتِ السَّمَاوَاتِ وَالْأَرْضِ وَمَا خَلَقَ اللَّهُ مِنْ شَيْءٍ وَأَنْ عَسَى أَنْ يَكُونَ قَدِ اقْتَرَبَ أَجَلُهُمْ فَبِأَيِّ حَدِيثٍ بَعْدَهُ يُؤْمِنُونَ</a:t>
            </a:r>
            <a:r>
              <a:rPr lang="tr-TR" dirty="0"/>
              <a:t>) (</a:t>
            </a:r>
            <a:r>
              <a:rPr lang="tr-TR" dirty="0" err="1"/>
              <a:t>A’raf</a:t>
            </a:r>
            <a:r>
              <a:rPr lang="tr-TR" dirty="0"/>
              <a:t> 7/185)</a:t>
            </a:r>
          </a:p>
          <a:p>
            <a:r>
              <a:rPr lang="tr-TR" dirty="0"/>
              <a:t>2) Bütün şer’i hükümler ilahi menşee sahiptir. İnsanların şer’i hükümleri tamamını akılla bilmesi mümkün değildir. Peygamberlik olmaz ise bu konuda insanların kanaatleri bölünebilir. Bu da peygamberliği gerekli kılmaktadır.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49385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rtlCol="0">
            <a:normAutofit/>
          </a:bodyPr>
          <a:lstStyle/>
          <a:p>
            <a:pPr algn="ctr"/>
            <a:r>
              <a:rPr lang="tr-TR" sz="3400" b="1" dirty="0"/>
              <a:t>C. NÜBÜVVETİN MÜMKÜNLÜĞÜ VE İLAHİ İRADE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1117309" y="1701800"/>
            <a:ext cx="9729631" cy="4751536"/>
          </a:xfrm>
        </p:spPr>
        <p:txBody>
          <a:bodyPr rtlCol="0">
            <a:noAutofit/>
          </a:bodyPr>
          <a:lstStyle/>
          <a:p>
            <a:pPr>
              <a:spcBef>
                <a:spcPts val="600"/>
              </a:spcBef>
            </a:pPr>
            <a:r>
              <a:rPr lang="tr-TR" sz="1800" dirty="0"/>
              <a:t>Allah’ın peygamber göndermesi </a:t>
            </a:r>
            <a:r>
              <a:rPr lang="tr-TR" sz="1800" dirty="0" err="1"/>
              <a:t>vacib</a:t>
            </a:r>
            <a:r>
              <a:rPr lang="tr-TR" sz="1800" dirty="0"/>
              <a:t> veya caiz olma yönünden tartışılmıştır. Allah peygamber göndermek zorunda mıdır yoksa peygamberi göndermek ya da göndermemek Allah’ın tercihine mi kalmıştır?</a:t>
            </a:r>
          </a:p>
          <a:p>
            <a:pPr>
              <a:spcBef>
                <a:spcPts val="600"/>
              </a:spcBef>
            </a:pPr>
            <a:r>
              <a:rPr lang="tr-TR" sz="1800" b="1" dirty="0">
                <a:solidFill>
                  <a:srgbClr val="C00000"/>
                </a:solidFill>
              </a:rPr>
              <a:t>1. Peygamber Göndermenin </a:t>
            </a:r>
            <a:r>
              <a:rPr lang="tr-TR" sz="1800" b="1" dirty="0" err="1">
                <a:solidFill>
                  <a:srgbClr val="C00000"/>
                </a:solidFill>
              </a:rPr>
              <a:t>Vacib</a:t>
            </a:r>
            <a:r>
              <a:rPr lang="tr-TR" sz="1800" b="1" dirty="0">
                <a:solidFill>
                  <a:srgbClr val="C00000"/>
                </a:solidFill>
              </a:rPr>
              <a:t> Olması</a:t>
            </a:r>
          </a:p>
          <a:p>
            <a:pPr>
              <a:spcBef>
                <a:spcPts val="600"/>
              </a:spcBef>
            </a:pPr>
            <a:r>
              <a:rPr lang="tr-TR" sz="1800" b="1" dirty="0" err="1"/>
              <a:t>Mu’tezile</a:t>
            </a:r>
            <a:endParaRPr lang="tr-TR" sz="1800" b="1" dirty="0"/>
          </a:p>
          <a:p>
            <a:pPr>
              <a:spcBef>
                <a:spcPts val="600"/>
              </a:spcBef>
            </a:pPr>
            <a:r>
              <a:rPr lang="tr-TR" sz="1800" dirty="0"/>
              <a:t>Allah kulların faydasına (salah-</a:t>
            </a:r>
            <a:r>
              <a:rPr lang="tr-TR" sz="1800" dirty="0" err="1"/>
              <a:t>aslah</a:t>
            </a:r>
            <a:r>
              <a:rPr lang="tr-TR" sz="1800" dirty="0"/>
              <a:t> ilkesi gereği) olanı yapmak zorundadır. Bu </a:t>
            </a:r>
            <a:r>
              <a:rPr lang="tr-TR" sz="1800" dirty="0" err="1"/>
              <a:t>vucubiyet</a:t>
            </a:r>
            <a:r>
              <a:rPr lang="tr-TR" sz="1800" dirty="0"/>
              <a:t> ahlaki bir zorunluluktur. Nübüvvet insanlığın faydasına olan bir kurum olduğundan Allah peygamber göndermelidir. </a:t>
            </a:r>
          </a:p>
          <a:p>
            <a:pPr>
              <a:spcBef>
                <a:spcPts val="600"/>
              </a:spcBef>
            </a:pPr>
            <a:r>
              <a:rPr lang="tr-TR" sz="1800" b="1" dirty="0" err="1"/>
              <a:t>Şi’a</a:t>
            </a:r>
            <a:endParaRPr lang="tr-TR" sz="1800" b="1" dirty="0"/>
          </a:p>
          <a:p>
            <a:pPr>
              <a:spcBef>
                <a:spcPts val="600"/>
              </a:spcBef>
            </a:pPr>
            <a:r>
              <a:rPr lang="tr-TR" sz="1800" dirty="0" err="1"/>
              <a:t>Mu’tezile</a:t>
            </a:r>
            <a:r>
              <a:rPr lang="tr-TR" sz="1800" dirty="0"/>
              <a:t> gibi düşünür Allah’ın peygamber göndermesini “</a:t>
            </a:r>
            <a:r>
              <a:rPr lang="tr-TR" sz="1800" dirty="0" err="1"/>
              <a:t>vacib</a:t>
            </a:r>
            <a:r>
              <a:rPr lang="tr-TR" sz="1800" dirty="0"/>
              <a:t> bir lütuf” olarak kabul eder. </a:t>
            </a:r>
          </a:p>
          <a:p>
            <a:pPr>
              <a:spcBef>
                <a:spcPts val="600"/>
              </a:spcBef>
            </a:pPr>
            <a:r>
              <a:rPr lang="tr-TR" sz="1800" b="1" dirty="0"/>
              <a:t>Filozoflar</a:t>
            </a:r>
          </a:p>
          <a:p>
            <a:pPr>
              <a:spcBef>
                <a:spcPts val="600"/>
              </a:spcBef>
            </a:pPr>
            <a:r>
              <a:rPr lang="tr-TR" sz="1800" dirty="0"/>
              <a:t>Allah’ın peygamber göndermesi alemin genel düzeni içinde değerlendirilir. Alem feyz, sudur ve </a:t>
            </a:r>
            <a:r>
              <a:rPr lang="tr-TR" sz="1800" dirty="0" err="1"/>
              <a:t>determiniz</a:t>
            </a:r>
            <a:r>
              <a:rPr lang="tr-TR" sz="1800" dirty="0"/>
              <a:t> sonucu iradi bir zaruretle yaratılmıştır. Nübüvvet hususunda kainatın fiziki kanunları kadar zorunlu ve </a:t>
            </a:r>
            <a:r>
              <a:rPr lang="tr-TR" sz="1800" dirty="0" err="1"/>
              <a:t>gereklidiradır</a:t>
            </a:r>
            <a:r>
              <a:rPr lang="tr-TR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215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rtlCol="0">
            <a:normAutofit/>
          </a:bodyPr>
          <a:lstStyle/>
          <a:p>
            <a:pPr algn="ctr"/>
            <a:r>
              <a:rPr lang="tr-TR" sz="3400" b="1" dirty="0"/>
              <a:t>C. NÜBÜVVETİN MÜMKÜNLÜĞÜ VE İLAHİ İRADE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1117309" y="1701800"/>
            <a:ext cx="9729631" cy="3743424"/>
          </a:xfrm>
        </p:spPr>
        <p:txBody>
          <a:bodyPr rtlCol="0">
            <a:noAutofit/>
          </a:bodyPr>
          <a:lstStyle/>
          <a:p>
            <a:pPr>
              <a:spcBef>
                <a:spcPts val="600"/>
              </a:spcBef>
            </a:pPr>
            <a:r>
              <a:rPr lang="tr-TR" sz="1800" b="1" dirty="0">
                <a:solidFill>
                  <a:srgbClr val="C00000"/>
                </a:solidFill>
              </a:rPr>
              <a:t>2. Peygamber Göndermenin Mümkün Olması</a:t>
            </a:r>
          </a:p>
          <a:p>
            <a:pPr>
              <a:spcBef>
                <a:spcPts val="600"/>
              </a:spcBef>
            </a:pPr>
            <a:r>
              <a:rPr lang="tr-TR" sz="1800" b="1" dirty="0" err="1"/>
              <a:t>Ehl</a:t>
            </a:r>
            <a:r>
              <a:rPr lang="tr-TR" sz="1800" b="1" dirty="0"/>
              <a:t>-i Sünnet </a:t>
            </a:r>
          </a:p>
          <a:p>
            <a:pPr>
              <a:spcBef>
                <a:spcPts val="600"/>
              </a:spcBef>
            </a:pPr>
            <a:r>
              <a:rPr lang="tr-TR" sz="1800" dirty="0"/>
              <a:t>Peygamber göndermek Allah için caiz olup, bir zorunluluk söz konusu değildir. </a:t>
            </a:r>
          </a:p>
          <a:p>
            <a:pPr>
              <a:spcBef>
                <a:spcPts val="600"/>
              </a:spcBef>
            </a:pPr>
            <a:r>
              <a:rPr lang="tr-TR" sz="1800" dirty="0"/>
              <a:t>Peygamber göndermek Allah’ın kullarına rahmeti, fazlı, lütfudur. </a:t>
            </a:r>
          </a:p>
          <a:p>
            <a:pPr>
              <a:spcBef>
                <a:spcPts val="600"/>
              </a:spcBef>
            </a:pPr>
            <a:r>
              <a:rPr lang="tr-TR" sz="1800" dirty="0"/>
              <a:t>Allah’ın peygamber göndermesi aklen mümkün olan bir husustur. Bu akli olarak izah edilebilir. </a:t>
            </a:r>
          </a:p>
          <a:p>
            <a:pPr>
              <a:spcBef>
                <a:spcPts val="600"/>
              </a:spcBef>
            </a:pPr>
            <a:r>
              <a:rPr lang="tr-TR" sz="1800" dirty="0"/>
              <a:t>Allah’ın peygamber göndermesinin mümkün oluşu kelam sıfatıyla ilgilidir. Kelam sıfatı nebevi vahyi gerekli kılar. </a:t>
            </a:r>
          </a:p>
          <a:p>
            <a:pPr>
              <a:spcBef>
                <a:spcPts val="600"/>
              </a:spcBef>
            </a:pPr>
            <a:r>
              <a:rPr lang="tr-TR" sz="1800" dirty="0"/>
              <a:t>Nebevi vahiy </a:t>
            </a:r>
            <a:r>
              <a:rPr lang="tr-TR" sz="1800" dirty="0" err="1"/>
              <a:t>kelami</a:t>
            </a:r>
            <a:r>
              <a:rPr lang="tr-TR" sz="1800" dirty="0"/>
              <a:t> nefsinin harfler ve sesler halinde dışarıda ortaya koymasıdır ki, bu da aklen mümkündür. </a:t>
            </a:r>
          </a:p>
          <a:p>
            <a:pPr marL="0" indent="0">
              <a:spcBef>
                <a:spcPts val="600"/>
              </a:spcBef>
              <a:buNone/>
            </a:pP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6548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tr-TR" sz="3400" b="1" dirty="0"/>
              <a:t>GİRİŞ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1117309" y="1701800"/>
            <a:ext cx="4040999" cy="4470400"/>
          </a:xfrm>
        </p:spPr>
        <p:txBody>
          <a:bodyPr rtlCol="0">
            <a:normAutofit/>
          </a:bodyPr>
          <a:lstStyle/>
          <a:p>
            <a:r>
              <a:rPr lang="tr-TR" dirty="0"/>
              <a:t>Nübüvvet kelam ilminin </a:t>
            </a:r>
            <a:r>
              <a:rPr lang="tr-TR" dirty="0" err="1"/>
              <a:t>sem’iyyat</a:t>
            </a:r>
            <a:r>
              <a:rPr lang="tr-TR" dirty="0"/>
              <a:t> kısmına girer. </a:t>
            </a:r>
          </a:p>
          <a:p>
            <a:r>
              <a:rPr lang="tr-TR" dirty="0" err="1"/>
              <a:t>Sem’iyyat</a:t>
            </a:r>
            <a:r>
              <a:rPr lang="tr-TR" dirty="0"/>
              <a:t>: </a:t>
            </a:r>
            <a:r>
              <a:rPr lang="tr-TR" dirty="0" err="1"/>
              <a:t>sem’i</a:t>
            </a:r>
            <a:r>
              <a:rPr lang="tr-TR" dirty="0"/>
              <a:t>, nakil, vahiy ile elde edilir.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32B77969-EF1A-4F76-BF08-8B3DA4146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222" y="1712550"/>
            <a:ext cx="5238750" cy="459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tr-TR" sz="3400" b="1" dirty="0"/>
              <a:t>GİRİŞ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1117309" y="1701800"/>
            <a:ext cx="9729631" cy="4470400"/>
          </a:xfrm>
        </p:spPr>
        <p:txBody>
          <a:bodyPr rtlCol="0">
            <a:normAutofit fontScale="92500" lnSpcReduction="20000"/>
          </a:bodyPr>
          <a:lstStyle/>
          <a:p>
            <a:r>
              <a:rPr lang="tr-TR" b="1" u="sng" dirty="0">
                <a:solidFill>
                  <a:srgbClr val="C00000"/>
                </a:solidFill>
              </a:rPr>
              <a:t>Kelam kitaplarında nübüvvetin tartışılma sebepleri</a:t>
            </a:r>
            <a:r>
              <a:rPr lang="tr-TR" u="sng" dirty="0">
                <a:solidFill>
                  <a:srgbClr val="C00000"/>
                </a:solidFill>
              </a:rPr>
              <a:t>:</a:t>
            </a:r>
            <a:endParaRPr lang="tr-TR" dirty="0">
              <a:solidFill>
                <a:srgbClr val="C00000"/>
              </a:solidFill>
            </a:endParaRPr>
          </a:p>
          <a:p>
            <a:r>
              <a:rPr lang="tr-TR" dirty="0"/>
              <a:t>İlk dönemde nübüvvet konusu tartışılmamıştır. Daha sonra ise şu sebeplerden dolayı kelam kitaplarında nübüvvet tartışmıştır. 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dirty="0"/>
              <a:t>Yahudi ve Hıristiyanlarla yapılan tartışmalar. 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dirty="0"/>
              <a:t>Şiilerin faaliyetleri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dirty="0" err="1"/>
              <a:t>Mu’tezilenin</a:t>
            </a:r>
            <a:r>
              <a:rPr lang="tr-TR" dirty="0"/>
              <a:t> nübüvvet anlayışı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dirty="0"/>
              <a:t>Filozofların görüşleri.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dirty="0"/>
              <a:t>Brahmanların peygamberlik anlayışları.</a:t>
            </a:r>
          </a:p>
          <a:p>
            <a:r>
              <a:rPr lang="tr-TR" u="sng" dirty="0"/>
              <a:t>Not: </a:t>
            </a:r>
            <a:r>
              <a:rPr lang="tr-TR" dirty="0"/>
              <a:t>Kelam kitaplarında nübüvvetle ilgili olarak ilk işlenen konu peygamberlerin ismet sıfatıdır. </a:t>
            </a:r>
          </a:p>
          <a:p>
            <a:pPr marL="457200" lvl="0" indent="-457200">
              <a:buFont typeface="+mj-lt"/>
              <a:buAutoNum type="arabicPeriod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100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rtlCol="0">
            <a:normAutofit/>
          </a:bodyPr>
          <a:lstStyle/>
          <a:p>
            <a:pPr algn="ctr"/>
            <a:r>
              <a:rPr lang="tr-TR" sz="3400" b="1" i="1" u="sng" dirty="0"/>
              <a:t>A) NÜBÜVVETLE İLGİLİ GENEL KAVRAMLAR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535512"/>
          </a:xfrm>
        </p:spPr>
        <p:txBody>
          <a:bodyPr rtlCol="0">
            <a:normAutofit fontScale="62500" lnSpcReduction="20000"/>
          </a:bodyPr>
          <a:lstStyle/>
          <a:p>
            <a:r>
              <a:rPr lang="tr-TR" sz="3500" b="1" dirty="0">
                <a:solidFill>
                  <a:srgbClr val="C00000"/>
                </a:solidFill>
              </a:rPr>
              <a:t>1. </a:t>
            </a:r>
            <a:r>
              <a:rPr lang="tr-TR" sz="3500" b="1" dirty="0" err="1">
                <a:solidFill>
                  <a:srgbClr val="C00000"/>
                </a:solidFill>
              </a:rPr>
              <a:t>Rasul</a:t>
            </a:r>
            <a:r>
              <a:rPr lang="tr-TR" sz="3500" b="1" dirty="0">
                <a:solidFill>
                  <a:srgbClr val="C00000"/>
                </a:solidFill>
              </a:rPr>
              <a:t> Ve Nebi</a:t>
            </a:r>
          </a:p>
          <a:p>
            <a:r>
              <a:rPr lang="tr-TR" sz="2600" b="1" dirty="0"/>
              <a:t>1.1. </a:t>
            </a:r>
            <a:r>
              <a:rPr lang="tr-TR" sz="2600" b="1" dirty="0" err="1"/>
              <a:t>Rasul</a:t>
            </a:r>
            <a:r>
              <a:rPr lang="tr-TR" sz="2600" b="1" dirty="0"/>
              <a:t> ve Nebi’nin Anlamları</a:t>
            </a:r>
          </a:p>
          <a:p>
            <a:r>
              <a:rPr lang="tr-TR" sz="2600" dirty="0"/>
              <a:t>Peygamber: Farsça bir kelime olup “haber getiren” anlamında </a:t>
            </a:r>
            <a:r>
              <a:rPr lang="tr-TR" sz="2600" dirty="0" err="1"/>
              <a:t>rasul</a:t>
            </a:r>
            <a:r>
              <a:rPr lang="tr-TR" sz="2600" dirty="0"/>
              <a:t> ve nebinin karşılığı olarak kullanılır. </a:t>
            </a:r>
          </a:p>
          <a:p>
            <a:r>
              <a:rPr lang="tr-TR" sz="2600" b="1" i="1" dirty="0" err="1"/>
              <a:t>Rasul</a:t>
            </a:r>
            <a:endParaRPr lang="tr-TR" sz="2600" b="1" i="1" dirty="0"/>
          </a:p>
          <a:p>
            <a:r>
              <a:rPr lang="tr-TR" sz="2600" dirty="0"/>
              <a:t>Gönderilmiş (el-</a:t>
            </a:r>
            <a:r>
              <a:rPr lang="tr-TR" sz="2600" dirty="0" err="1"/>
              <a:t>mursel</a:t>
            </a:r>
            <a:r>
              <a:rPr lang="tr-TR" sz="2600" dirty="0"/>
              <a:t>) anlamındadır.  Elçi anlamına gelir ki, mesaj ve sözü taşıyan demektir. </a:t>
            </a:r>
          </a:p>
          <a:p>
            <a:r>
              <a:rPr lang="tr-TR" sz="2600" dirty="0" err="1"/>
              <a:t>Rasul</a:t>
            </a:r>
            <a:r>
              <a:rPr lang="tr-TR" sz="2600" dirty="0"/>
              <a:t>: Gönderildiği kimselere tebliğ etmek üzere elçilik görevi alan kimsedir. </a:t>
            </a:r>
          </a:p>
          <a:p>
            <a:r>
              <a:rPr lang="tr-TR" sz="2600" dirty="0" err="1"/>
              <a:t>Rasulun</a:t>
            </a:r>
            <a:r>
              <a:rPr lang="tr-TR" sz="2600" dirty="0"/>
              <a:t> asli unsurları: 1) Elçilik 2) Tebliğ</a:t>
            </a:r>
          </a:p>
          <a:p>
            <a:r>
              <a:rPr lang="tr-TR" sz="2600" b="1" i="1" dirty="0"/>
              <a:t>Nebi</a:t>
            </a:r>
          </a:p>
          <a:p>
            <a:r>
              <a:rPr lang="tr-TR" sz="2600" dirty="0"/>
              <a:t>Nebi: Haber anlamına gelen en-</a:t>
            </a:r>
            <a:r>
              <a:rPr lang="tr-TR" sz="2600" dirty="0" err="1"/>
              <a:t>nebe</a:t>
            </a:r>
            <a:r>
              <a:rPr lang="tr-TR" sz="2600" dirty="0"/>
              <a:t> (</a:t>
            </a:r>
            <a:r>
              <a:rPr lang="ar-SA" sz="2600" b="1" dirty="0"/>
              <a:t>النبأ</a:t>
            </a:r>
            <a:r>
              <a:rPr lang="tr-TR" sz="2600" dirty="0"/>
              <a:t>) veya yükseklik anlamına gelen (</a:t>
            </a:r>
            <a:r>
              <a:rPr lang="ar-SA" sz="2600" b="1" dirty="0"/>
              <a:t>النَبْوَةُ</a:t>
            </a:r>
            <a:r>
              <a:rPr lang="tr-TR" sz="2600" dirty="0"/>
              <a:t>) kelimelerinden türemiştir. Kelimenin aslında yol anlamı da vardır. Bu bağlamda nebi kelimesinde: haber, yükseklik ve rütbe manaları vardır. </a:t>
            </a:r>
          </a:p>
        </p:txBody>
      </p:sp>
    </p:spTree>
    <p:extLst>
      <p:ext uri="{BB962C8B-B14F-4D97-AF65-F5344CB8AC3E}">
        <p14:creationId xmlns:p14="http://schemas.microsoft.com/office/powerpoint/2010/main" val="169021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rtlCol="0">
            <a:normAutofit/>
          </a:bodyPr>
          <a:lstStyle/>
          <a:p>
            <a:pPr algn="ctr"/>
            <a:r>
              <a:rPr lang="tr-TR" sz="3400" b="1" i="1" u="sng" dirty="0"/>
              <a:t>A) NÜBÜVVETLE İLGİLİ GENEL KAVRAMLAR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535512"/>
          </a:xfrm>
        </p:spPr>
        <p:txBody>
          <a:bodyPr rtlCol="0">
            <a:normAutofit fontScale="92500"/>
          </a:bodyPr>
          <a:lstStyle/>
          <a:p>
            <a:r>
              <a:rPr lang="tr-TR" sz="2200" b="1" dirty="0">
                <a:solidFill>
                  <a:srgbClr val="C00000"/>
                </a:solidFill>
              </a:rPr>
              <a:t>1. </a:t>
            </a:r>
            <a:r>
              <a:rPr lang="tr-TR" sz="2200" b="1" dirty="0" err="1">
                <a:solidFill>
                  <a:srgbClr val="C00000"/>
                </a:solidFill>
              </a:rPr>
              <a:t>Rasul</a:t>
            </a:r>
            <a:r>
              <a:rPr lang="tr-TR" sz="2200" b="1" dirty="0">
                <a:solidFill>
                  <a:srgbClr val="C00000"/>
                </a:solidFill>
              </a:rPr>
              <a:t> Ve Nebi</a:t>
            </a:r>
          </a:p>
          <a:p>
            <a:r>
              <a:rPr lang="tr-TR" sz="1800" b="1" dirty="0"/>
              <a:t>1.2. Terim Olarak </a:t>
            </a:r>
            <a:r>
              <a:rPr lang="tr-TR" sz="1800" b="1" dirty="0" err="1"/>
              <a:t>Rasul</a:t>
            </a:r>
            <a:r>
              <a:rPr lang="tr-TR" sz="1800" b="1" dirty="0"/>
              <a:t> ve Nebi</a:t>
            </a:r>
          </a:p>
          <a:p>
            <a:r>
              <a:rPr lang="tr-TR" sz="1800" b="1" dirty="0" err="1"/>
              <a:t>Rasul</a:t>
            </a:r>
            <a:r>
              <a:rPr lang="tr-TR" sz="1800" dirty="0"/>
              <a:t>: Allah’ın kendisine </a:t>
            </a:r>
            <a:r>
              <a:rPr lang="tr-TR" sz="1800" dirty="0" err="1"/>
              <a:t>vahyettiklerini</a:t>
            </a:r>
            <a:r>
              <a:rPr lang="tr-TR" sz="1800" dirty="0"/>
              <a:t> tebliğe memur ederek gönderdiği kimsedir. </a:t>
            </a:r>
          </a:p>
          <a:p>
            <a:r>
              <a:rPr lang="tr-TR" sz="1800" b="1" dirty="0"/>
              <a:t>Nebi</a:t>
            </a:r>
            <a:r>
              <a:rPr lang="tr-TR" sz="1800" dirty="0"/>
              <a:t>: İster tebliğle görevlendirilmiş olsun  isterse olmasın Allah’ın seçip vahiy bildirdiği kişidir. </a:t>
            </a:r>
          </a:p>
          <a:p>
            <a:r>
              <a:rPr lang="tr-TR" sz="1800" b="1" dirty="0"/>
              <a:t>Nebi ve </a:t>
            </a:r>
            <a:r>
              <a:rPr lang="tr-TR" sz="1800" b="1" dirty="0" err="1"/>
              <a:t>Rasul</a:t>
            </a:r>
            <a:r>
              <a:rPr lang="tr-TR" sz="1800" b="1" dirty="0"/>
              <a:t> arasında fark var mıdır?</a:t>
            </a:r>
          </a:p>
          <a:p>
            <a:r>
              <a:rPr lang="tr-TR" sz="1800" dirty="0"/>
              <a:t>Fark görmeyenlere göre: Nebi ve </a:t>
            </a:r>
            <a:r>
              <a:rPr lang="tr-TR" sz="1800" dirty="0" err="1"/>
              <a:t>rasul</a:t>
            </a:r>
            <a:r>
              <a:rPr lang="tr-TR" sz="1800" dirty="0"/>
              <a:t> Allah’ın </a:t>
            </a:r>
            <a:r>
              <a:rPr lang="tr-TR" sz="1800" dirty="0" err="1"/>
              <a:t>vahyettiği</a:t>
            </a:r>
            <a:r>
              <a:rPr lang="tr-TR" sz="1800" dirty="0"/>
              <a:t> ve tebliğle görevlendiği kişilerdir. </a:t>
            </a:r>
          </a:p>
          <a:p>
            <a:r>
              <a:rPr lang="tr-TR" sz="1800" b="1" dirty="0"/>
              <a:t>Fark görenlere göre: </a:t>
            </a:r>
          </a:p>
          <a:p>
            <a:r>
              <a:rPr lang="tr-TR" sz="1800" dirty="0" err="1"/>
              <a:t>Rasul</a:t>
            </a:r>
            <a:r>
              <a:rPr lang="tr-TR" sz="1800" dirty="0"/>
              <a:t>; Allah’ın </a:t>
            </a:r>
            <a:r>
              <a:rPr lang="tr-TR" sz="1800" dirty="0" err="1"/>
              <a:t>vahyedip</a:t>
            </a:r>
            <a:r>
              <a:rPr lang="tr-TR" sz="1800" dirty="0"/>
              <a:t> tebliğle görevlendirdiği, yeni bir kitap ve şeriat verdiği kişilerdir. </a:t>
            </a:r>
          </a:p>
          <a:p>
            <a:r>
              <a:rPr lang="tr-TR" sz="1800" dirty="0"/>
              <a:t>Resul: Cebrail vasıtasıyla kendisine </a:t>
            </a:r>
            <a:r>
              <a:rPr lang="tr-TR" sz="1800" dirty="0" err="1"/>
              <a:t>vahyedilen</a:t>
            </a:r>
            <a:r>
              <a:rPr lang="tr-TR" sz="1800" dirty="0"/>
              <a:t> </a:t>
            </a:r>
            <a:r>
              <a:rPr lang="tr-TR" sz="1800" dirty="0" err="1"/>
              <a:t>zâttır</a:t>
            </a:r>
            <a:r>
              <a:rPr lang="tr-TR" sz="1800" dirty="0"/>
              <a:t>.</a:t>
            </a:r>
          </a:p>
          <a:p>
            <a:endParaRPr lang="tr-TR" sz="1500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287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rtlCol="0">
            <a:normAutofit/>
          </a:bodyPr>
          <a:lstStyle/>
          <a:p>
            <a:pPr algn="ctr"/>
            <a:r>
              <a:rPr lang="tr-TR" sz="3400" b="1" i="1" u="sng" dirty="0"/>
              <a:t>A) NÜBÜVVETLE İLGİLİ GENEL KAVRAMLAR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535512"/>
          </a:xfrm>
        </p:spPr>
        <p:txBody>
          <a:bodyPr rtlCol="0">
            <a:normAutofit/>
          </a:bodyPr>
          <a:lstStyle/>
          <a:p>
            <a:r>
              <a:rPr lang="tr-TR" sz="2200" b="1" dirty="0">
                <a:solidFill>
                  <a:srgbClr val="C00000"/>
                </a:solidFill>
              </a:rPr>
              <a:t>1. </a:t>
            </a:r>
            <a:r>
              <a:rPr lang="tr-TR" sz="2200" b="1" dirty="0" err="1">
                <a:solidFill>
                  <a:srgbClr val="C00000"/>
                </a:solidFill>
              </a:rPr>
              <a:t>Rasul</a:t>
            </a:r>
            <a:r>
              <a:rPr lang="tr-TR" sz="2200" b="1" dirty="0">
                <a:solidFill>
                  <a:srgbClr val="C00000"/>
                </a:solidFill>
              </a:rPr>
              <a:t> Ve Nebi</a:t>
            </a:r>
          </a:p>
          <a:p>
            <a:r>
              <a:rPr lang="tr-TR" sz="1900" b="1" dirty="0"/>
              <a:t>1.2. Terim Olarak </a:t>
            </a:r>
            <a:r>
              <a:rPr lang="tr-TR" sz="1900" b="1" dirty="0" err="1"/>
              <a:t>Rasul</a:t>
            </a:r>
            <a:r>
              <a:rPr lang="tr-TR" sz="1900" b="1" dirty="0"/>
              <a:t> ve Nebi</a:t>
            </a:r>
          </a:p>
          <a:p>
            <a:r>
              <a:rPr lang="tr-TR" sz="1900" b="1" dirty="0"/>
              <a:t>Fark görenlere göre: </a:t>
            </a:r>
          </a:p>
          <a:p>
            <a:r>
              <a:rPr lang="tr-TR" sz="1900" b="1" dirty="0"/>
              <a:t>Resul</a:t>
            </a:r>
            <a:r>
              <a:rPr lang="tr-TR" sz="1900" dirty="0"/>
              <a:t>; Allah’a iman etmeyen topluluklara gönderilen peygamberdir.</a:t>
            </a:r>
          </a:p>
          <a:p>
            <a:r>
              <a:rPr lang="tr-TR" sz="1900" b="1" dirty="0"/>
              <a:t>Nebi</a:t>
            </a:r>
            <a:r>
              <a:rPr lang="tr-TR" sz="1900" dirty="0"/>
              <a:t>; Kendisine ait müstakil bir </a:t>
            </a:r>
            <a:r>
              <a:rPr lang="tr-TR" sz="1900" dirty="0" err="1"/>
              <a:t>şeriati</a:t>
            </a:r>
            <a:r>
              <a:rPr lang="tr-TR" sz="1900" dirty="0"/>
              <a:t> olmayıp önceki </a:t>
            </a:r>
            <a:r>
              <a:rPr lang="tr-TR" sz="1900" dirty="0" err="1"/>
              <a:t>şeriatlerle</a:t>
            </a:r>
            <a:r>
              <a:rPr lang="tr-TR" sz="1900" dirty="0"/>
              <a:t> amel eden ve insanlara bunu anlatan kişilerdir. </a:t>
            </a:r>
          </a:p>
          <a:p>
            <a:r>
              <a:rPr lang="tr-TR" sz="1900" b="1" dirty="0"/>
              <a:t>Nebi</a:t>
            </a:r>
            <a:r>
              <a:rPr lang="tr-TR" sz="1900" dirty="0"/>
              <a:t>; Nebi Allah’ın, kendisine Cebrail’i göndermediği, İslam’a davet için Allah’tan ilham alan ve bunu rüyada gören kimsedir.</a:t>
            </a:r>
          </a:p>
          <a:p>
            <a:r>
              <a:rPr lang="tr-TR" sz="1900" b="1" dirty="0"/>
              <a:t>Nebi</a:t>
            </a:r>
            <a:r>
              <a:rPr lang="tr-TR" sz="1900" dirty="0"/>
              <a:t>: Allah inancı taşıyan topluma gönderilen hatırlatıcı konumdaki peygamberdir.</a:t>
            </a:r>
          </a:p>
        </p:txBody>
      </p:sp>
    </p:spTree>
    <p:extLst>
      <p:ext uri="{BB962C8B-B14F-4D97-AF65-F5344CB8AC3E}">
        <p14:creationId xmlns:p14="http://schemas.microsoft.com/office/powerpoint/2010/main" val="340928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rtlCol="0">
            <a:normAutofit/>
          </a:bodyPr>
          <a:lstStyle/>
          <a:p>
            <a:pPr algn="ctr"/>
            <a:r>
              <a:rPr lang="tr-TR" sz="3400" b="1" i="1" u="sng" dirty="0"/>
              <a:t>A) NÜBÜVVETLE İLGİLİ GENEL KAVRAMLAR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535512"/>
          </a:xfrm>
        </p:spPr>
        <p:txBody>
          <a:bodyPr rtlCol="0">
            <a:normAutofit fontScale="92500" lnSpcReduction="10000"/>
          </a:bodyPr>
          <a:lstStyle/>
          <a:p>
            <a:r>
              <a:rPr lang="tr-TR" sz="2200" b="1" dirty="0">
                <a:solidFill>
                  <a:srgbClr val="C00000"/>
                </a:solidFill>
              </a:rPr>
              <a:t>1. </a:t>
            </a:r>
            <a:r>
              <a:rPr lang="tr-TR" sz="2200" b="1" dirty="0" err="1">
                <a:solidFill>
                  <a:srgbClr val="C00000"/>
                </a:solidFill>
              </a:rPr>
              <a:t>Rasul</a:t>
            </a:r>
            <a:r>
              <a:rPr lang="tr-TR" sz="2200" b="1" dirty="0">
                <a:solidFill>
                  <a:srgbClr val="C00000"/>
                </a:solidFill>
              </a:rPr>
              <a:t> Ve Nebi</a:t>
            </a:r>
          </a:p>
          <a:p>
            <a:r>
              <a:rPr lang="tr-TR" sz="1900" b="1" dirty="0"/>
              <a:t>1.3. Kur’an’da </a:t>
            </a:r>
            <a:r>
              <a:rPr lang="tr-TR" sz="1900" b="1" dirty="0" err="1"/>
              <a:t>Rasul</a:t>
            </a:r>
            <a:r>
              <a:rPr lang="tr-TR" sz="1900" b="1" dirty="0"/>
              <a:t> ve Nebi Kelimeleri</a:t>
            </a:r>
          </a:p>
          <a:p>
            <a:r>
              <a:rPr lang="tr-TR" sz="1900" dirty="0"/>
              <a:t>Fark olduğuna işaret eden ayetler:</a:t>
            </a:r>
          </a:p>
          <a:p>
            <a:r>
              <a:rPr lang="tr-TR" sz="1900" dirty="0"/>
              <a:t>(</a:t>
            </a:r>
            <a:r>
              <a:rPr lang="ar-SA" sz="1900" b="1" dirty="0"/>
              <a:t>وَمَا أَرْسَلْنَا مِنْ قَبْلِكَ مِنْ رَسُولٍ وَلَا نَبِيٍّ</a:t>
            </a:r>
            <a:r>
              <a:rPr lang="tr-TR" sz="1900" dirty="0"/>
              <a:t>) Hac 22/52.</a:t>
            </a:r>
          </a:p>
          <a:p>
            <a:r>
              <a:rPr lang="tr-TR" sz="1900" dirty="0"/>
              <a:t>(</a:t>
            </a:r>
            <a:r>
              <a:rPr lang="ar-SA" sz="1900" b="1" dirty="0"/>
              <a:t>وَاذْكُرْ فِي الْكِتَابِ مُوسَى إِنَّهُ كَانَ مُخْلَصًا وَكَانَ رَسُولًا نَبِيًّا</a:t>
            </a:r>
            <a:r>
              <a:rPr lang="tr-TR" sz="1900" dirty="0"/>
              <a:t>) (Meryem 19/51</a:t>
            </a:r>
          </a:p>
          <a:p>
            <a:r>
              <a:rPr lang="tr-TR" sz="1900" dirty="0"/>
              <a:t>Fark olmadığına işaret eden naslar:</a:t>
            </a:r>
          </a:p>
          <a:p>
            <a:r>
              <a:rPr lang="tr-TR" sz="1900" dirty="0"/>
              <a:t>(</a:t>
            </a:r>
            <a:r>
              <a:rPr lang="ar-SA" sz="1900" b="1" dirty="0"/>
              <a:t>وَرُسُلًا قَدْ قَصَصْنَاهُمْ عَلَيْكَ مِنْ قَبْلُ وَرُسُلًا لَمْ نَقْصُصْهُمْ عَلَيْكَ وَكَلَّمَ اللَّهُ مُوسَى تَكْلِيمًا</a:t>
            </a:r>
            <a:r>
              <a:rPr lang="tr-TR" sz="1900" dirty="0"/>
              <a:t>) (Nisa 4/164)</a:t>
            </a:r>
          </a:p>
          <a:p>
            <a:r>
              <a:rPr lang="tr-TR" sz="1900" dirty="0"/>
              <a:t>(</a:t>
            </a:r>
            <a:r>
              <a:rPr lang="ar-SA" sz="1900" b="1" dirty="0"/>
              <a:t>تِلْكَ الرُّسُلُ فَضَّلْنَا بَعْضَهُمْ عَلَى بَعْضٍ مِنْهُمْ</a:t>
            </a:r>
            <a:r>
              <a:rPr lang="tr-TR" sz="1900" dirty="0"/>
              <a:t>) (Bakara 2/253)</a:t>
            </a:r>
          </a:p>
          <a:p>
            <a:r>
              <a:rPr lang="tr-TR" sz="1900" dirty="0"/>
              <a:t>(</a:t>
            </a:r>
            <a:r>
              <a:rPr lang="ar-SA" sz="1900" b="1" dirty="0"/>
              <a:t>آمَنَ الرَّسُولُ بِمَا أُنْزِلَ إِلَيْهِ مِنْ رَبِّهِ وَالْمُؤْمِنُونَ</a:t>
            </a:r>
            <a:r>
              <a:rPr lang="tr-TR" sz="1900" dirty="0"/>
              <a:t>)</a:t>
            </a:r>
            <a:r>
              <a:rPr lang="tr-TR" sz="1900" b="1" dirty="0"/>
              <a:t> </a:t>
            </a:r>
            <a:r>
              <a:rPr lang="tr-TR" sz="1900" dirty="0"/>
              <a:t> (Bakara 2/285)</a:t>
            </a:r>
          </a:p>
          <a:p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138207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rtlCol="0">
            <a:normAutofit/>
          </a:bodyPr>
          <a:lstStyle/>
          <a:p>
            <a:pPr algn="ctr"/>
            <a:r>
              <a:rPr lang="tr-TR" sz="3400" b="1" dirty="0"/>
              <a:t>B. NÜBÜVVETİN GEREKLİLİK VE İMKANI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C636F03-2EB5-41C7-83A6-5A3279BE1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tr-TR" sz="1900" dirty="0"/>
              <a:t>Nübüvvete çeşitli açılardan insanlığın ihtiyacı vardır.</a:t>
            </a:r>
          </a:p>
          <a:p>
            <a:r>
              <a:rPr lang="tr-TR" sz="1900" b="1" dirty="0"/>
              <a:t>1. İhtiyaç Ve Fayda Açısından Nübüvvet</a:t>
            </a:r>
          </a:p>
          <a:p>
            <a:r>
              <a:rPr lang="tr-TR" sz="1900" dirty="0"/>
              <a:t>Peygambere Neden İhtiyaç Vardır.</a:t>
            </a:r>
          </a:p>
          <a:p>
            <a:pPr lvl="0"/>
            <a:r>
              <a:rPr lang="tr-TR" sz="1900" dirty="0"/>
              <a:t>İnsanlığın maddi durumu açısından</a:t>
            </a:r>
          </a:p>
          <a:p>
            <a:pPr lvl="0"/>
            <a:r>
              <a:rPr lang="tr-TR" sz="1900" dirty="0"/>
              <a:t>Aklın desteklenmesi açısından</a:t>
            </a:r>
          </a:p>
          <a:p>
            <a:pPr lvl="0"/>
            <a:r>
              <a:rPr lang="tr-TR" sz="1900" dirty="0"/>
              <a:t>Hayatın anlamı açısından</a:t>
            </a:r>
          </a:p>
          <a:p>
            <a:pPr lvl="0"/>
            <a:r>
              <a:rPr lang="tr-TR" sz="1900" dirty="0"/>
              <a:t>İnsanlığın ıslahı açısından</a:t>
            </a:r>
          </a:p>
          <a:p>
            <a:pPr lvl="0"/>
            <a:r>
              <a:rPr lang="tr-TR" sz="1900" dirty="0"/>
              <a:t>Beden ve ruh sağlığı açısından </a:t>
            </a:r>
          </a:p>
          <a:p>
            <a:pPr lvl="0"/>
            <a:r>
              <a:rPr lang="tr-TR" sz="1900" dirty="0"/>
              <a:t>Yükümlülükler ve ibadetler açısından</a:t>
            </a:r>
          </a:p>
          <a:p>
            <a:pPr lvl="0"/>
            <a:r>
              <a:rPr lang="tr-TR" sz="1900" dirty="0" err="1"/>
              <a:t>Marifetullah</a:t>
            </a:r>
            <a:r>
              <a:rPr lang="tr-TR" sz="1900" dirty="0"/>
              <a:t> açısından</a:t>
            </a:r>
          </a:p>
          <a:p>
            <a:pPr lvl="0"/>
            <a:r>
              <a:rPr lang="tr-TR" sz="1900" dirty="0" err="1"/>
              <a:t>Gayba</a:t>
            </a:r>
            <a:r>
              <a:rPr lang="tr-TR" sz="1900" dirty="0"/>
              <a:t> ait bilgiler açısından</a:t>
            </a:r>
          </a:p>
          <a:p>
            <a:r>
              <a:rPr lang="tr-TR" sz="1900" dirty="0"/>
              <a:t>"Benimle insanların </a:t>
            </a:r>
            <a:r>
              <a:rPr lang="tr-TR" sz="1900" dirty="0" err="1"/>
              <a:t>misâli</a:t>
            </a:r>
            <a:r>
              <a:rPr lang="tr-TR" sz="1900" dirty="0"/>
              <a:t> bir ateş yakan kimse gibidir ki, ateş etrafını aydınlattığı zaman ateşin çevresinde bulunan hayvanlar ve küçük kelebekler ateşe düşmeye başladılar, o kimse bu hayvanları ateşe düşmekten menetmeye başladı. Fakat hayvanlar o zata galebe ederek düşüncesizce, süratle </a:t>
            </a:r>
            <a:r>
              <a:rPr lang="tr-TR" sz="1900" dirty="0" err="1"/>
              <a:t>ateşed</a:t>
            </a:r>
            <a:r>
              <a:rPr lang="tr-TR" sz="1900" dirty="0"/>
              <a:t> üşüyorlardı. Siz düşüncesiz ve tedbirsiz olarak ateşe düşerken ben eteklerinizden yakalayıp ateşe düşmekten sizi kurtarmaya çalışıyorum." (Müslim, </a:t>
            </a:r>
            <a:r>
              <a:rPr lang="tr-TR" sz="1900" dirty="0" err="1"/>
              <a:t>Fedâil</a:t>
            </a:r>
            <a:r>
              <a:rPr lang="tr-TR" sz="1900" dirty="0"/>
              <a:t>, 19)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910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rtlCol="0">
            <a:normAutofit/>
          </a:bodyPr>
          <a:lstStyle/>
          <a:p>
            <a:pPr algn="ctr"/>
            <a:r>
              <a:rPr lang="tr-TR" sz="3400" b="1" dirty="0"/>
              <a:t>B. İHTİYAÇ VE FAYDA AÇISINDAN NÜBÜVVET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1117308" y="1701800"/>
            <a:ext cx="7137344" cy="4823544"/>
          </a:xfrm>
        </p:spPr>
        <p:txBody>
          <a:bodyPr rtlCol="0">
            <a:normAutofit fontScale="25000" lnSpcReduction="20000"/>
          </a:bodyPr>
          <a:lstStyle/>
          <a:p>
            <a:r>
              <a:rPr lang="tr-TR" sz="8800" b="1" dirty="0">
                <a:solidFill>
                  <a:srgbClr val="C00000"/>
                </a:solidFill>
              </a:rPr>
              <a:t>1. İhtiyaç Ve Fayda Açısından Nübüvvet</a:t>
            </a:r>
          </a:p>
          <a:p>
            <a:r>
              <a:rPr lang="tr-TR" sz="7200" b="1" dirty="0"/>
              <a:t>1.1. </a:t>
            </a:r>
            <a:r>
              <a:rPr lang="tr-TR" sz="7200" b="1" dirty="0" err="1"/>
              <a:t>Mu’tezi’lenin</a:t>
            </a:r>
            <a:r>
              <a:rPr lang="tr-TR" sz="7200" b="1" dirty="0"/>
              <a:t> Nübüvvet Anlayışı</a:t>
            </a:r>
          </a:p>
          <a:p>
            <a:pPr marL="216000">
              <a:spcBef>
                <a:spcPts val="1200"/>
              </a:spcBef>
            </a:pPr>
            <a:r>
              <a:rPr lang="tr-TR" sz="7200" dirty="0" err="1"/>
              <a:t>Mu’tezile’ye</a:t>
            </a:r>
            <a:r>
              <a:rPr lang="tr-TR" sz="7200" dirty="0"/>
              <a:t> göre peygamberin gönderilmesi hususunda önemli olan peygamberin gönderilmesindeki maslahattır. Bu noktada insanlar üç gruptur.</a:t>
            </a:r>
          </a:p>
          <a:p>
            <a:pPr marL="216000">
              <a:spcBef>
                <a:spcPts val="1200"/>
              </a:spcBef>
            </a:pPr>
            <a:r>
              <a:rPr lang="tr-TR" sz="7200" dirty="0"/>
              <a:t>1) Peygamber gönderilmese bile aklen yükümlülükleri bilebilecek kişiler</a:t>
            </a:r>
          </a:p>
          <a:p>
            <a:pPr marL="216000">
              <a:spcBef>
                <a:spcPts val="1200"/>
              </a:spcBef>
            </a:pPr>
            <a:r>
              <a:rPr lang="tr-TR" sz="7200" dirty="0"/>
              <a:t>2) Yükümlülüklerini akılla bilseler bile yerine getirmeyecek kişiler.</a:t>
            </a:r>
          </a:p>
          <a:p>
            <a:pPr marL="216000">
              <a:spcBef>
                <a:spcPts val="1200"/>
              </a:spcBef>
            </a:pPr>
            <a:r>
              <a:rPr lang="tr-TR" sz="7200" dirty="0"/>
              <a:t>3) Peygamber vasıtasıyla Allah’a itaat edecek kişiler.  </a:t>
            </a:r>
          </a:p>
          <a:p>
            <a:pPr marL="216000">
              <a:spcBef>
                <a:spcPts val="1200"/>
              </a:spcBef>
            </a:pPr>
            <a:r>
              <a:rPr lang="tr-TR" sz="7200" dirty="0"/>
              <a:t>Özellikle üçüncü grup üzerinde peygamberliğin faydası ve etkisi vardır. Bu grup için peygamber gönderilmesi zorunludur. Çünkü peygamberin bildirdiği şeylerin bir kısmı akılla bilinemez.</a:t>
            </a:r>
          </a:p>
          <a:p>
            <a:pPr marL="216000">
              <a:spcBef>
                <a:spcPts val="1200"/>
              </a:spcBef>
            </a:pPr>
            <a:r>
              <a:rPr lang="tr-TR" sz="7200" dirty="0" err="1"/>
              <a:t>Mu’tezile’ye</a:t>
            </a:r>
            <a:r>
              <a:rPr lang="tr-TR" sz="7200" dirty="0"/>
              <a:t> göre insanların peygambere ihtiyaç, fayda veya zarar yönü tespit edilemeyen fiillerin durumlarının açıklanması açısındandır.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689F0E5-FAD7-4231-985C-20398E111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2457388"/>
            <a:ext cx="374805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0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itaplar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9_TF02787940_TF02787940.potx" id="{28172E8D-EAD7-4AC2-8B44-6816FF20E00E}" vid="{89738596-E4E7-4B62-90A4-7590996B647A}"/>
    </a:ext>
  </a:extLst>
</a:theme>
</file>

<file path=ppt/theme/theme2.xml><?xml version="1.0" encoding="utf-8"?>
<a:theme xmlns:a="http://schemas.openxmlformats.org/drawingml/2006/main" name="Office Teması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4873beb7-5857-4685-be1f-d57550cc96cc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Mavi kitap yığını sunusu (geniş ekran)</Template>
  <TotalTime>0</TotalTime>
  <Words>1474</Words>
  <Application>Microsoft Office PowerPoint</Application>
  <PresentationFormat>Özel</PresentationFormat>
  <Paragraphs>139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Tahoma</vt:lpstr>
      <vt:lpstr>Kitaplar 16 x 9</vt:lpstr>
      <vt:lpstr>SİSTEMATİK KELAM II</vt:lpstr>
      <vt:lpstr>GİRİŞ</vt:lpstr>
      <vt:lpstr>GİRİŞ</vt:lpstr>
      <vt:lpstr>A) NÜBÜVVETLE İLGİLİ GENEL KAVRAMLAR</vt:lpstr>
      <vt:lpstr>A) NÜBÜVVETLE İLGİLİ GENEL KAVRAMLAR</vt:lpstr>
      <vt:lpstr>A) NÜBÜVVETLE İLGİLİ GENEL KAVRAMLAR</vt:lpstr>
      <vt:lpstr>A) NÜBÜVVETLE İLGİLİ GENEL KAVRAMLAR</vt:lpstr>
      <vt:lpstr>B. NÜBÜVVETİN GEREKLİLİK VE İMKANI</vt:lpstr>
      <vt:lpstr>B. İHTİYAÇ VE FAYDA AÇISINDAN NÜBÜVVET</vt:lpstr>
      <vt:lpstr>B. İHTİYAÇ VE FAYDA AÇISINDAN NÜBÜVVET</vt:lpstr>
      <vt:lpstr>B. İHTİYAÇ VE FAYDA AÇISINDAN NÜBÜVVET</vt:lpstr>
      <vt:lpstr>B. İHTİYAÇ VE FAYDA AÇISINDAN NÜBÜVVET</vt:lpstr>
      <vt:lpstr>B. İHTİYAÇ VE FAYDA AÇISINDAN NÜBÜVVET</vt:lpstr>
      <vt:lpstr>B. İHTİYAÇ VE FAYDA AÇISINDAN NÜBÜVVET</vt:lpstr>
      <vt:lpstr>C. NÜBÜVVETİN MÜMKÜNLÜĞÜ VE İLAHİ İRADE</vt:lpstr>
      <vt:lpstr>C. NÜBÜVVETİN MÜMKÜNLÜĞÜ VE İLAHİ İRADE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2021-02-21T16:18:26Z</dcterms:created>
  <dcterms:modified xsi:type="dcterms:W3CDTF">2024-02-26T23:43:41Z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